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84" autoAdjust="0"/>
  </p:normalViewPr>
  <p:slideViewPr>
    <p:cSldViewPr>
      <p:cViewPr>
        <p:scale>
          <a:sx n="100" d="100"/>
          <a:sy n="100" d="100"/>
        </p:scale>
        <p:origin x="432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E51FC-2E0C-464A-91C4-58106194BA4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8A80-4D47-4E3D-9EA2-3B116A60F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83047-8397-4B7D-92F9-51B10ACF5801}" type="slidenum">
              <a:rPr lang="en-US"/>
              <a:pPr/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8C92D-58A6-409E-A270-AFC93700D7F9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begin the experiment by flushing the bag with clean, dried air. RH for all experiments is &lt; 10%.  Next we add a radical conditioner, 2-butanol, about 13 ppm in concentration.  2-butanol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0DF7B-F201-42B7-88D6-FF2D7DC22C40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FC8B-3864-4EDC-8B14-9AAE6C60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A455-F9FD-416F-B5A1-A961AC9F942A}" type="datetimeFigureOut">
              <a:rPr lang="en-US" smtClean="0"/>
              <a:pPr/>
              <a:t>8/11/2008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47FF8-14D8-462C-B00D-9408E297F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640D55-5059-4DCC-89E3-C83839DAAC9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Huff Hartz Research Group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aerosol yields from a precursor mixture that reflects the complexity of atmospheric emissions?</a:t>
            </a:r>
          </a:p>
          <a:p>
            <a:pPr eaLnBrk="1" hangingPunct="1"/>
            <a:r>
              <a:rPr lang="en-US" dirty="0" smtClean="0"/>
              <a:t>Do the aerosol yields in smog chamber experiments mimic those found in the atmosphere?</a:t>
            </a:r>
          </a:p>
          <a:p>
            <a:pPr eaLnBrk="1" hangingPunct="1"/>
            <a:r>
              <a:rPr lang="en-US" dirty="0" smtClean="0"/>
              <a:t>What are the oxidation products of </a:t>
            </a:r>
          </a:p>
          <a:p>
            <a:pPr eaLnBrk="1" hangingPunct="1">
              <a:buNone/>
            </a:pPr>
            <a:r>
              <a:rPr lang="en-US" dirty="0" smtClean="0"/>
              <a:t>	biogenic precursor mixtures?</a:t>
            </a:r>
          </a:p>
          <a:p>
            <a:r>
              <a:rPr lang="en-US" dirty="0" smtClean="0"/>
              <a:t>Our approach:</a:t>
            </a:r>
            <a:r>
              <a:rPr lang="en-US" b="1" dirty="0" smtClean="0"/>
              <a:t> essential oils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5646" b="7111"/>
          <a:stretch>
            <a:fillRect/>
          </a:stretch>
        </p:blipFill>
        <p:spPr bwMode="auto">
          <a:xfrm>
            <a:off x="7620000" y="1066800"/>
            <a:ext cx="1131888" cy="177006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962400"/>
            <a:ext cx="1295400" cy="1726121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>
            <a:off x="7696200" y="335200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ADD93D-59FE-4D7C-9F01-62E1DF569E28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SIUC Environmental Chamber</a:t>
            </a:r>
          </a:p>
        </p:txBody>
      </p:sp>
      <p:pic>
        <p:nvPicPr>
          <p:cNvPr id="16" name="Picture 17" descr="SCstuff 009"/>
          <p:cNvPicPr>
            <a:picLocks noChangeAspect="1" noChangeArrowheads="1"/>
          </p:cNvPicPr>
          <p:nvPr/>
        </p:nvPicPr>
        <p:blipFill>
          <a:blip r:embed="rId4"/>
          <a:srcRect l="31876" t="7500" r="28125" b="14999"/>
          <a:stretch>
            <a:fillRect/>
          </a:stretch>
        </p:blipFill>
        <p:spPr bwMode="auto">
          <a:xfrm>
            <a:off x="6858000" y="2362200"/>
            <a:ext cx="609600" cy="998538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17413" name="Rectangle 17"/>
          <p:cNvSpPr>
            <a:spLocks noChangeArrowheads="1"/>
          </p:cNvSpPr>
          <p:nvPr/>
        </p:nvSpPr>
        <p:spPr bwMode="auto">
          <a:xfrm>
            <a:off x="3124200" y="3432175"/>
            <a:ext cx="3048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44" tIns="35922" rIns="71844" bIns="35922">
            <a:spAutoFit/>
          </a:bodyPr>
          <a:lstStyle/>
          <a:p>
            <a:pPr algn="ctr" defTabSz="3448050"/>
            <a:r>
              <a:rPr lang="en-US" sz="2000" dirty="0"/>
              <a:t>5 m</a:t>
            </a:r>
            <a:r>
              <a:rPr lang="en-US" sz="2000" baseline="30000" dirty="0"/>
              <a:t>3</a:t>
            </a:r>
            <a:r>
              <a:rPr lang="en-US" sz="2000" dirty="0"/>
              <a:t> Teflon Chamber</a:t>
            </a:r>
          </a:p>
        </p:txBody>
      </p:sp>
      <p:cxnSp>
        <p:nvCxnSpPr>
          <p:cNvPr id="17414" name="Straight Arrow Connector 31"/>
          <p:cNvCxnSpPr>
            <a:cxnSpLocks noChangeShapeType="1"/>
          </p:cNvCxnSpPr>
          <p:nvPr/>
        </p:nvCxnSpPr>
        <p:spPr bwMode="auto">
          <a:xfrm>
            <a:off x="1447800" y="1066800"/>
            <a:ext cx="1588" cy="228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5" name="Straight Arrow Connector 48"/>
          <p:cNvCxnSpPr>
            <a:cxnSpLocks noChangeShapeType="1"/>
          </p:cNvCxnSpPr>
          <p:nvPr/>
        </p:nvCxnSpPr>
        <p:spPr bwMode="auto">
          <a:xfrm flipV="1">
            <a:off x="2133600" y="2687638"/>
            <a:ext cx="609600" cy="8286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6" name="Straight Arrow Connector 57"/>
          <p:cNvCxnSpPr>
            <a:cxnSpLocks noChangeShapeType="1"/>
          </p:cNvCxnSpPr>
          <p:nvPr/>
        </p:nvCxnSpPr>
        <p:spPr bwMode="auto">
          <a:xfrm>
            <a:off x="1981200" y="1905000"/>
            <a:ext cx="7620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7" name="TextBox 67"/>
          <p:cNvSpPr txBox="1">
            <a:spLocks noChangeArrowheads="1"/>
          </p:cNvSpPr>
          <p:nvPr/>
        </p:nvSpPr>
        <p:spPr bwMode="auto">
          <a:xfrm>
            <a:off x="250825" y="795338"/>
            <a:ext cx="21875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844" tIns="35922" rIns="71844" bIns="35922">
            <a:spAutoFit/>
          </a:bodyPr>
          <a:lstStyle/>
          <a:p>
            <a:pPr defTabSz="3448050"/>
            <a:r>
              <a:rPr lang="en-US" b="0"/>
              <a:t>Air Filtration System</a:t>
            </a:r>
          </a:p>
        </p:txBody>
      </p:sp>
      <p:sp>
        <p:nvSpPr>
          <p:cNvPr id="17418" name="TextBox 69"/>
          <p:cNvSpPr txBox="1">
            <a:spLocks noChangeArrowheads="1"/>
          </p:cNvSpPr>
          <p:nvPr/>
        </p:nvSpPr>
        <p:spPr bwMode="auto">
          <a:xfrm>
            <a:off x="7315200" y="1981200"/>
            <a:ext cx="1828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44" tIns="35922" rIns="71844" bIns="35922">
            <a:spAutoFit/>
          </a:bodyPr>
          <a:lstStyle/>
          <a:p>
            <a:pPr defTabSz="3448050"/>
            <a:r>
              <a:rPr lang="en-US" b="0" dirty="0"/>
              <a:t>Ozone Monitor</a:t>
            </a:r>
          </a:p>
        </p:txBody>
      </p:sp>
      <p:sp>
        <p:nvSpPr>
          <p:cNvPr id="17419" name="Text Box 29"/>
          <p:cNvSpPr txBox="1">
            <a:spLocks noChangeArrowheads="1"/>
          </p:cNvSpPr>
          <p:nvPr/>
        </p:nvSpPr>
        <p:spPr bwMode="auto">
          <a:xfrm>
            <a:off x="-304800" y="6357938"/>
            <a:ext cx="3657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44" tIns="35922" rIns="71844" bIns="35922">
            <a:spAutoFit/>
          </a:bodyPr>
          <a:lstStyle/>
          <a:p>
            <a:pPr algn="ctr" defTabSz="3448050"/>
            <a:r>
              <a:rPr lang="en-US" b="0" dirty="0"/>
              <a:t>Scanning Mobility Particle Sizer</a:t>
            </a:r>
          </a:p>
        </p:txBody>
      </p:sp>
      <p:sp>
        <p:nvSpPr>
          <p:cNvPr id="17420" name="TextBox 87"/>
          <p:cNvSpPr txBox="1">
            <a:spLocks noChangeArrowheads="1"/>
          </p:cNvSpPr>
          <p:nvPr/>
        </p:nvSpPr>
        <p:spPr bwMode="auto">
          <a:xfrm>
            <a:off x="685800" y="2438400"/>
            <a:ext cx="1476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844" tIns="35922" rIns="71844" bIns="35922">
            <a:spAutoFit/>
          </a:bodyPr>
          <a:lstStyle/>
          <a:p>
            <a:pPr defTabSz="3448050"/>
            <a:r>
              <a:rPr lang="en-US" b="0"/>
              <a:t>Injection Port</a:t>
            </a:r>
          </a:p>
        </p:txBody>
      </p:sp>
      <p:sp>
        <p:nvSpPr>
          <p:cNvPr id="17421" name="TextBox 91"/>
          <p:cNvSpPr txBox="1">
            <a:spLocks noChangeArrowheads="1"/>
          </p:cNvSpPr>
          <p:nvPr/>
        </p:nvSpPr>
        <p:spPr bwMode="auto">
          <a:xfrm>
            <a:off x="609600" y="4071938"/>
            <a:ext cx="19081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844" tIns="35922" rIns="71844" bIns="35922">
            <a:spAutoFit/>
          </a:bodyPr>
          <a:lstStyle/>
          <a:p>
            <a:pPr defTabSz="3448050"/>
            <a:r>
              <a:rPr lang="en-US" b="0"/>
              <a:t>Ozone Generator</a:t>
            </a:r>
          </a:p>
        </p:txBody>
      </p:sp>
      <p:cxnSp>
        <p:nvCxnSpPr>
          <p:cNvPr id="17422" name="Shape 95"/>
          <p:cNvCxnSpPr>
            <a:cxnSpLocks noChangeShapeType="1"/>
          </p:cNvCxnSpPr>
          <p:nvPr/>
        </p:nvCxnSpPr>
        <p:spPr bwMode="auto">
          <a:xfrm flipV="1">
            <a:off x="6248400" y="1066800"/>
            <a:ext cx="866775" cy="636587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7423" name="TextBox 69"/>
          <p:cNvSpPr txBox="1">
            <a:spLocks noChangeArrowheads="1"/>
          </p:cNvSpPr>
          <p:nvPr/>
        </p:nvSpPr>
        <p:spPr bwMode="auto">
          <a:xfrm>
            <a:off x="6477000" y="3352800"/>
            <a:ext cx="1828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44" tIns="35922" rIns="71844" bIns="35922">
            <a:spAutoFit/>
          </a:bodyPr>
          <a:lstStyle/>
          <a:p>
            <a:pPr defTabSz="3448050"/>
            <a:r>
              <a:rPr lang="en-US" b="0" dirty="0"/>
              <a:t>Filter</a:t>
            </a:r>
            <a:r>
              <a:rPr lang="en-US" sz="2000" b="0" dirty="0"/>
              <a:t> </a:t>
            </a:r>
            <a:r>
              <a:rPr lang="en-US" b="0" dirty="0"/>
              <a:t>Samples</a:t>
            </a:r>
          </a:p>
        </p:txBody>
      </p:sp>
      <p:sp>
        <p:nvSpPr>
          <p:cNvPr id="17424" name="Line 36"/>
          <p:cNvSpPr>
            <a:spLocks noChangeShapeType="1"/>
          </p:cNvSpPr>
          <p:nvPr/>
        </p:nvSpPr>
        <p:spPr bwMode="auto">
          <a:xfrm flipH="1">
            <a:off x="2286000" y="3429000"/>
            <a:ext cx="68580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425" name="Picture 83" descr="059.JPG"/>
          <p:cNvPicPr>
            <a:picLocks noChangeAspect="1"/>
          </p:cNvPicPr>
          <p:nvPr/>
        </p:nvPicPr>
        <p:blipFill>
          <a:blip r:embed="rId5"/>
          <a:srcRect b="16418"/>
          <a:stretch>
            <a:fillRect/>
          </a:stretch>
        </p:blipFill>
        <p:spPr bwMode="auto">
          <a:xfrm>
            <a:off x="6324600" y="3810000"/>
            <a:ext cx="1828800" cy="1566863"/>
          </a:xfrm>
          <a:prstGeom prst="rect">
            <a:avLst/>
          </a:prstGeom>
          <a:noFill/>
          <a:ln w="9525">
            <a:solidFill>
              <a:srgbClr val="4A452A"/>
            </a:solidFill>
            <a:miter lim="800000"/>
            <a:headEnd/>
            <a:tailEnd/>
          </a:ln>
        </p:spPr>
      </p:pic>
      <p:cxnSp>
        <p:nvCxnSpPr>
          <p:cNvPr id="17426" name="AutoShape 39"/>
          <p:cNvCxnSpPr>
            <a:cxnSpLocks noChangeShapeType="1"/>
          </p:cNvCxnSpPr>
          <p:nvPr/>
        </p:nvCxnSpPr>
        <p:spPr bwMode="auto">
          <a:xfrm rot="16200000" flipH="1">
            <a:off x="7200900" y="3086100"/>
            <a:ext cx="990600" cy="457200"/>
          </a:xfrm>
          <a:prstGeom prst="bentConnector3">
            <a:avLst>
              <a:gd name="adj1" fmla="val 18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arrow"/>
          </a:ln>
        </p:spPr>
      </p:cxnSp>
      <p:sp>
        <p:nvSpPr>
          <p:cNvPr id="17428" name="Text Box 41"/>
          <p:cNvSpPr txBox="1">
            <a:spLocks noChangeArrowheads="1"/>
          </p:cNvSpPr>
          <p:nvPr/>
        </p:nvSpPr>
        <p:spPr bwMode="auto">
          <a:xfrm>
            <a:off x="6400800" y="53340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Ion trap GCMS</a:t>
            </a:r>
          </a:p>
        </p:txBody>
      </p:sp>
      <p:pic>
        <p:nvPicPr>
          <p:cNvPr id="17429" name="Picture 42" descr="IMG_4678"/>
          <p:cNvPicPr>
            <a:picLocks noChangeAspect="1" noChangeArrowheads="1"/>
          </p:cNvPicPr>
          <p:nvPr/>
        </p:nvPicPr>
        <p:blipFill>
          <a:blip r:embed="rId6" cstate="print"/>
          <a:srcRect l="29297" t="26367" r="29297" b="13184"/>
          <a:stretch>
            <a:fillRect/>
          </a:stretch>
        </p:blipFill>
        <p:spPr bwMode="auto">
          <a:xfrm>
            <a:off x="838200" y="1295400"/>
            <a:ext cx="11271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43" descr="IMG_4676"/>
          <p:cNvPicPr>
            <a:picLocks noChangeAspect="1" noChangeArrowheads="1"/>
          </p:cNvPicPr>
          <p:nvPr/>
        </p:nvPicPr>
        <p:blipFill>
          <a:blip r:embed="rId7"/>
          <a:srcRect t="8789"/>
          <a:stretch>
            <a:fillRect/>
          </a:stretch>
        </p:blipFill>
        <p:spPr bwMode="auto">
          <a:xfrm>
            <a:off x="152400" y="2787650"/>
            <a:ext cx="2057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45" descr="IMG_4671"/>
          <p:cNvPicPr>
            <a:picLocks noChangeAspect="1" noChangeArrowheads="1"/>
          </p:cNvPicPr>
          <p:nvPr/>
        </p:nvPicPr>
        <p:blipFill>
          <a:blip r:embed="rId8" cstate="print"/>
          <a:srcRect l="5859" t="8789" r="5859" b="8789"/>
          <a:stretch>
            <a:fillRect/>
          </a:stretch>
        </p:blipFill>
        <p:spPr bwMode="auto">
          <a:xfrm>
            <a:off x="7162800" y="762000"/>
            <a:ext cx="17494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46" descr="IMG_4669"/>
          <p:cNvPicPr>
            <a:picLocks noChangeAspect="1" noChangeArrowheads="1"/>
          </p:cNvPicPr>
          <p:nvPr/>
        </p:nvPicPr>
        <p:blipFill>
          <a:blip r:embed="rId9"/>
          <a:srcRect l="23438" t="4395" r="14648" b="4395"/>
          <a:stretch>
            <a:fillRect/>
          </a:stretch>
        </p:blipFill>
        <p:spPr bwMode="auto">
          <a:xfrm>
            <a:off x="228600" y="4495800"/>
            <a:ext cx="1884363" cy="185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3" name="Picture 48" descr="IMG_4673"/>
          <p:cNvPicPr>
            <a:picLocks noChangeAspect="1" noChangeArrowheads="1"/>
          </p:cNvPicPr>
          <p:nvPr/>
        </p:nvPicPr>
        <p:blipFill>
          <a:blip r:embed="rId10" cstate="print"/>
          <a:srcRect l="11719" t="8789" r="2930" b="8789"/>
          <a:stretch>
            <a:fillRect/>
          </a:stretch>
        </p:blipFill>
        <p:spPr bwMode="auto">
          <a:xfrm>
            <a:off x="2819400" y="990600"/>
            <a:ext cx="3657600" cy="2355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34" name="Line 49"/>
          <p:cNvSpPr>
            <a:spLocks noChangeShapeType="1"/>
          </p:cNvSpPr>
          <p:nvPr/>
        </p:nvSpPr>
        <p:spPr bwMode="auto">
          <a:xfrm>
            <a:off x="6477000" y="2514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4191000"/>
            <a:ext cx="1905000" cy="2857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29718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Solid-Phase Microextraction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3752850" y="3981450"/>
            <a:ext cx="381000" cy="381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SOA.w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3352800"/>
            <a:ext cx="3352800" cy="3352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1" name="Group 50"/>
          <p:cNvGrpSpPr/>
          <p:nvPr/>
        </p:nvGrpSpPr>
        <p:grpSpPr>
          <a:xfrm>
            <a:off x="2286000" y="3352800"/>
            <a:ext cx="3429000" cy="3352800"/>
            <a:chOff x="2304625" y="1943688"/>
            <a:chExt cx="2895599" cy="2808186"/>
          </a:xfrm>
        </p:grpSpPr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304625" y="1943688"/>
            <a:ext cx="2895599" cy="2808186"/>
          </p:xfrm>
          <a:graphic>
            <a:graphicData uri="http://schemas.openxmlformats.org/presentationml/2006/ole">
              <p:oleObj spid="_x0000_s2051" name="SPW 10.0 Graph" r:id="rId13" imgW="2676240" imgH="6178320" progId="SigmaPlotGraphicObject.9">
                <p:embed/>
              </p:oleObj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2883745" y="1943688"/>
              <a:ext cx="1798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Headspace SPME</a:t>
              </a:r>
              <a:endParaRPr 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019800" y="5105400"/>
            <a:ext cx="1344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rgbClr val="FF0000"/>
                </a:solidFill>
              </a:rPr>
              <a:t>-pinene SOA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extract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16200000" flipH="1">
            <a:off x="6324600" y="56388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77200" y="565046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blank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8305800" y="6019800"/>
            <a:ext cx="304800" cy="15240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615113" y="3886200"/>
          <a:ext cx="1309687" cy="1144587"/>
        </p:xfrm>
        <a:graphic>
          <a:graphicData uri="http://schemas.openxmlformats.org/presentationml/2006/ole">
            <p:oleObj spid="_x0000_s2053" name="CS ChemDraw Drawing" r:id="rId14" imgW="1837800" imgH="1689120" progId="">
              <p:embed/>
            </p:oleObj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8610600" y="411480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IS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851496" y="541020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IS</a:t>
            </a:r>
            <a:endParaRPr lang="en-US" sz="1400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7162800" y="3505200"/>
          <a:ext cx="1579563" cy="1185863"/>
        </p:xfrm>
        <a:graphic>
          <a:graphicData uri="http://schemas.openxmlformats.org/presentationml/2006/ole">
            <p:oleObj spid="_x0000_s2054" name="CS ChemDraw Drawing" r:id="rId15" imgW="2215800" imgH="1749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CFCC8-82E6-4F18-A975-0C050FEFFFBF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SOA from Siberian Fir Needle Oil</a:t>
            </a:r>
          </a:p>
        </p:txBody>
      </p:sp>
      <p:graphicFrame>
        <p:nvGraphicFramePr>
          <p:cNvPr id="442439" name="Group 71"/>
          <p:cNvGraphicFramePr>
            <a:graphicFrameLocks noGrp="1"/>
          </p:cNvGraphicFramePr>
          <p:nvPr>
            <p:ph idx="1"/>
          </p:nvPr>
        </p:nvGraphicFramePr>
        <p:xfrm>
          <a:off x="228600" y="533400"/>
          <a:ext cx="4267200" cy="4871085"/>
        </p:xfrm>
        <a:graphic>
          <a:graphicData uri="http://schemas.openxmlformats.org/drawingml/2006/table">
            <a:tbl>
              <a:tblPr/>
              <a:tblGrid>
                <a:gridCol w="2286000"/>
                <a:gridCol w="198120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bornyl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acetate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camphene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-pinene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3-carene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limonene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terpinolene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-terpineol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-pinene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borneol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sesquiterpenes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M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g/m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SOA Mass,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g/m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6" name="Line 65"/>
          <p:cNvSpPr>
            <a:spLocks noChangeShapeType="1"/>
          </p:cNvSpPr>
          <p:nvPr/>
        </p:nvSpPr>
        <p:spPr bwMode="auto">
          <a:xfrm flipH="1">
            <a:off x="228600" y="1066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Line 66"/>
          <p:cNvSpPr>
            <a:spLocks noChangeShapeType="1"/>
          </p:cNvSpPr>
          <p:nvPr/>
        </p:nvSpPr>
        <p:spPr bwMode="auto">
          <a:xfrm flipH="1">
            <a:off x="304800" y="14478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Line 67"/>
          <p:cNvSpPr>
            <a:spLocks noChangeShapeType="1"/>
          </p:cNvSpPr>
          <p:nvPr/>
        </p:nvSpPr>
        <p:spPr bwMode="auto">
          <a:xfrm flipH="1">
            <a:off x="304800" y="4114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Line 69"/>
          <p:cNvSpPr>
            <a:spLocks noChangeShapeType="1"/>
          </p:cNvSpPr>
          <p:nvPr/>
        </p:nvSpPr>
        <p:spPr bwMode="auto">
          <a:xfrm flipH="1">
            <a:off x="2971800" y="1447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81" name="Line 70"/>
          <p:cNvSpPr>
            <a:spLocks noChangeShapeType="1"/>
          </p:cNvSpPr>
          <p:nvPr/>
        </p:nvSpPr>
        <p:spPr bwMode="auto">
          <a:xfrm flipH="1">
            <a:off x="2971800" y="4038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441" name="Text Box 73"/>
          <p:cNvSpPr txBox="1">
            <a:spLocks noChangeArrowheads="1"/>
          </p:cNvSpPr>
          <p:nvPr/>
        </p:nvSpPr>
        <p:spPr bwMode="auto">
          <a:xfrm>
            <a:off x="228600" y="5715000"/>
            <a:ext cx="396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If we apply the </a:t>
            </a:r>
            <a:r>
              <a:rPr lang="en-US" dirty="0" smtClean="0"/>
              <a:t>two- component </a:t>
            </a:r>
          </a:p>
          <a:p>
            <a:r>
              <a:rPr lang="en-US" dirty="0" smtClean="0"/>
              <a:t>model </a:t>
            </a:r>
            <a:r>
              <a:rPr lang="en-US" dirty="0"/>
              <a:t>of </a:t>
            </a:r>
            <a:r>
              <a:rPr lang="en-US" dirty="0" smtClean="0"/>
              <a:t> Presto </a:t>
            </a:r>
            <a:r>
              <a:rPr lang="en-US" dirty="0"/>
              <a:t>et al</a:t>
            </a:r>
            <a:r>
              <a:rPr lang="en-US" dirty="0" smtClean="0"/>
              <a:t>.:</a:t>
            </a:r>
            <a:endParaRPr lang="en-US" dirty="0"/>
          </a:p>
          <a:p>
            <a:pPr algn="r"/>
            <a:r>
              <a:rPr lang="en-US" sz="2400" dirty="0"/>
              <a:t>Yield = 0.32</a:t>
            </a:r>
          </a:p>
          <a:p>
            <a:endParaRPr lang="en-US" sz="2400" dirty="0"/>
          </a:p>
        </p:txBody>
      </p:sp>
      <p:sp>
        <p:nvSpPr>
          <p:cNvPr id="22583" name="Text Box 74"/>
          <p:cNvSpPr txBox="1">
            <a:spLocks noChangeArrowheads="1"/>
          </p:cNvSpPr>
          <p:nvPr/>
        </p:nvSpPr>
        <p:spPr bwMode="auto">
          <a:xfrm>
            <a:off x="2644775" y="541020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Yield </a:t>
            </a:r>
            <a:r>
              <a:rPr lang="en-US" sz="2400" dirty="0"/>
              <a:t>= </a:t>
            </a:r>
            <a:r>
              <a:rPr lang="en-US" sz="2400" dirty="0" smtClean="0"/>
              <a:t>0.42</a:t>
            </a:r>
            <a:endParaRPr lang="en-US" sz="2400" dirty="0"/>
          </a:p>
        </p:txBody>
      </p:sp>
      <p:graphicFrame>
        <p:nvGraphicFramePr>
          <p:cNvPr id="13" name="Object 89"/>
          <p:cNvGraphicFramePr>
            <a:graphicFrameLocks noChangeAspect="1"/>
          </p:cNvGraphicFramePr>
          <p:nvPr/>
        </p:nvGraphicFramePr>
        <p:xfrm>
          <a:off x="7620000" y="1903412"/>
          <a:ext cx="1143990" cy="458788"/>
        </p:xfrm>
        <a:graphic>
          <a:graphicData uri="http://schemas.openxmlformats.org/presentationml/2006/ole">
            <p:oleObj spid="_x0000_s3074" name="CS ChemDraw Drawing" r:id="rId4" imgW="2466000" imgH="1041120" progId="">
              <p:embed/>
            </p:oleObj>
          </a:graphicData>
        </a:graphic>
      </p:graphicFrame>
      <p:graphicFrame>
        <p:nvGraphicFramePr>
          <p:cNvPr id="14" name="Object 90"/>
          <p:cNvGraphicFramePr>
            <a:graphicFrameLocks noChangeAspect="1"/>
          </p:cNvGraphicFramePr>
          <p:nvPr/>
        </p:nvGraphicFramePr>
        <p:xfrm>
          <a:off x="6096000" y="1828800"/>
          <a:ext cx="1295400" cy="520700"/>
        </p:xfrm>
        <a:graphic>
          <a:graphicData uri="http://schemas.openxmlformats.org/presentationml/2006/ole">
            <p:oleObj spid="_x0000_s3075" name="CS ChemDraw Drawing" r:id="rId5" imgW="2466000" imgH="1041120" progId="">
              <p:embed/>
            </p:oleObj>
          </a:graphicData>
        </a:graphic>
      </p:graphicFrame>
      <p:graphicFrame>
        <p:nvGraphicFramePr>
          <p:cNvPr id="15" name="Object 91"/>
          <p:cNvGraphicFramePr>
            <a:graphicFrameLocks noChangeAspect="1"/>
          </p:cNvGraphicFramePr>
          <p:nvPr/>
        </p:nvGraphicFramePr>
        <p:xfrm>
          <a:off x="4800600" y="1828800"/>
          <a:ext cx="1066800" cy="522288"/>
        </p:xfrm>
        <a:graphic>
          <a:graphicData uri="http://schemas.openxmlformats.org/presentationml/2006/ole">
            <p:oleObj spid="_x0000_s3076" name="CS ChemDraw Drawing" r:id="rId6" imgW="2304000" imgH="1187640" progId="">
              <p:embed/>
            </p:oleObj>
          </a:graphicData>
        </a:graphic>
      </p:graphicFrame>
      <p:graphicFrame>
        <p:nvGraphicFramePr>
          <p:cNvPr id="16" name="Object 110"/>
          <p:cNvGraphicFramePr>
            <a:graphicFrameLocks noChangeAspect="1"/>
          </p:cNvGraphicFramePr>
          <p:nvPr/>
        </p:nvGraphicFramePr>
        <p:xfrm>
          <a:off x="7543800" y="762000"/>
          <a:ext cx="914400" cy="544513"/>
        </p:xfrm>
        <a:graphic>
          <a:graphicData uri="http://schemas.openxmlformats.org/presentationml/2006/ole">
            <p:oleObj spid="_x0000_s3077" name="CS ChemDraw Drawing" r:id="rId7" imgW="1662480" imgH="1041480" progId="">
              <p:embed/>
            </p:oleObj>
          </a:graphicData>
        </a:graphic>
      </p:graphicFrame>
      <p:graphicFrame>
        <p:nvGraphicFramePr>
          <p:cNvPr id="17" name="Object 111"/>
          <p:cNvGraphicFramePr>
            <a:graphicFrameLocks noChangeAspect="1"/>
          </p:cNvGraphicFramePr>
          <p:nvPr/>
        </p:nvGraphicFramePr>
        <p:xfrm>
          <a:off x="4953000" y="2819400"/>
          <a:ext cx="762000" cy="452438"/>
        </p:xfrm>
        <a:graphic>
          <a:graphicData uri="http://schemas.openxmlformats.org/presentationml/2006/ole">
            <p:oleObj spid="_x0000_s3078" name="CS ChemDraw Drawing" r:id="rId8" imgW="1662480" imgH="1041120" progId="">
              <p:embed/>
            </p:oleObj>
          </a:graphicData>
        </a:graphic>
      </p:graphicFrame>
      <p:graphicFrame>
        <p:nvGraphicFramePr>
          <p:cNvPr id="18" name="Object 112"/>
          <p:cNvGraphicFramePr>
            <a:graphicFrameLocks noChangeAspect="1"/>
          </p:cNvGraphicFramePr>
          <p:nvPr/>
        </p:nvGraphicFramePr>
        <p:xfrm>
          <a:off x="6400800" y="609600"/>
          <a:ext cx="762000" cy="723900"/>
        </p:xfrm>
        <a:graphic>
          <a:graphicData uri="http://schemas.openxmlformats.org/presentationml/2006/ole">
            <p:oleObj spid="_x0000_s3079" name="CS ChemDraw Drawing" r:id="rId9" imgW="1448640" imgH="1448640" progId="">
              <p:embed/>
            </p:oleObj>
          </a:graphicData>
        </a:graphic>
      </p:graphicFrame>
      <p:graphicFrame>
        <p:nvGraphicFramePr>
          <p:cNvPr id="19" name="Object 114"/>
          <p:cNvGraphicFramePr>
            <a:graphicFrameLocks noChangeAspect="1"/>
          </p:cNvGraphicFramePr>
          <p:nvPr/>
        </p:nvGraphicFramePr>
        <p:xfrm>
          <a:off x="6019800" y="2819400"/>
          <a:ext cx="1676400" cy="558800"/>
        </p:xfrm>
        <a:graphic>
          <a:graphicData uri="http://schemas.openxmlformats.org/presentationml/2006/ole">
            <p:oleObj spid="_x0000_s3080" name="CS ChemDraw Drawing" r:id="rId10" imgW="2966400" imgH="1041120" progId="">
              <p:embed/>
            </p:oleObj>
          </a:graphicData>
        </a:graphic>
      </p:graphicFrame>
      <p:sp>
        <p:nvSpPr>
          <p:cNvPr id="20" name="Text Box 118"/>
          <p:cNvSpPr txBox="1">
            <a:spLocks noChangeArrowheads="1"/>
          </p:cNvSpPr>
          <p:nvPr/>
        </p:nvSpPr>
        <p:spPr bwMode="auto">
          <a:xfrm>
            <a:off x="4800600" y="1371600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err="1"/>
              <a:t>bornyl</a:t>
            </a:r>
            <a:r>
              <a:rPr lang="en-US" sz="1600" b="0" dirty="0"/>
              <a:t> acetate</a:t>
            </a:r>
          </a:p>
        </p:txBody>
      </p:sp>
      <p:sp>
        <p:nvSpPr>
          <p:cNvPr id="21" name="Text Box 119"/>
          <p:cNvSpPr txBox="1">
            <a:spLocks noChangeArrowheads="1"/>
          </p:cNvSpPr>
          <p:nvPr/>
        </p:nvSpPr>
        <p:spPr bwMode="auto">
          <a:xfrm>
            <a:off x="6248400" y="1371600"/>
            <a:ext cx="1131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camphene</a:t>
            </a:r>
          </a:p>
        </p:txBody>
      </p:sp>
      <p:sp>
        <p:nvSpPr>
          <p:cNvPr id="22" name="Text Box 120"/>
          <p:cNvSpPr txBox="1">
            <a:spLocks noChangeArrowheads="1"/>
          </p:cNvSpPr>
          <p:nvPr/>
        </p:nvSpPr>
        <p:spPr bwMode="auto">
          <a:xfrm>
            <a:off x="4876800" y="2362200"/>
            <a:ext cx="985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3-carene</a:t>
            </a:r>
          </a:p>
        </p:txBody>
      </p:sp>
      <p:sp>
        <p:nvSpPr>
          <p:cNvPr id="23" name="Text Box 121"/>
          <p:cNvSpPr txBox="1">
            <a:spLocks noChangeArrowheads="1"/>
          </p:cNvSpPr>
          <p:nvPr/>
        </p:nvSpPr>
        <p:spPr bwMode="auto">
          <a:xfrm>
            <a:off x="7620000" y="1339850"/>
            <a:ext cx="989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>
                <a:latin typeface="Symbol" pitchFamily="18" charset="2"/>
              </a:rPr>
              <a:t>a</a:t>
            </a:r>
            <a:r>
              <a:rPr lang="en-US" sz="1600" b="0" dirty="0"/>
              <a:t>-pinene</a:t>
            </a:r>
          </a:p>
        </p:txBody>
      </p:sp>
      <p:sp>
        <p:nvSpPr>
          <p:cNvPr id="24" name="Rectangle 122"/>
          <p:cNvSpPr>
            <a:spLocks noChangeArrowheads="1"/>
          </p:cNvSpPr>
          <p:nvPr/>
        </p:nvSpPr>
        <p:spPr bwMode="auto">
          <a:xfrm>
            <a:off x="6248400" y="2362200"/>
            <a:ext cx="100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limonene</a:t>
            </a:r>
          </a:p>
        </p:txBody>
      </p:sp>
      <p:sp>
        <p:nvSpPr>
          <p:cNvPr id="25" name="Rectangle 123"/>
          <p:cNvSpPr>
            <a:spLocks noChangeArrowheads="1"/>
          </p:cNvSpPr>
          <p:nvPr/>
        </p:nvSpPr>
        <p:spPr bwMode="auto">
          <a:xfrm>
            <a:off x="7696200" y="236220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0" dirty="0" err="1"/>
              <a:t>terpinolene</a:t>
            </a:r>
            <a:endParaRPr lang="en-US" sz="1600" b="0" dirty="0"/>
          </a:p>
        </p:txBody>
      </p:sp>
      <p:sp>
        <p:nvSpPr>
          <p:cNvPr id="26" name="Rectangle 124"/>
          <p:cNvSpPr>
            <a:spLocks noChangeArrowheads="1"/>
          </p:cNvSpPr>
          <p:nvPr/>
        </p:nvSpPr>
        <p:spPr bwMode="auto">
          <a:xfrm>
            <a:off x="6172200" y="3429000"/>
            <a:ext cx="115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0" dirty="0">
                <a:latin typeface="Symbol" pitchFamily="18" charset="2"/>
              </a:rPr>
              <a:t>a</a:t>
            </a:r>
            <a:r>
              <a:rPr lang="en-US" sz="1600" b="0" dirty="0"/>
              <a:t>-</a:t>
            </a:r>
            <a:r>
              <a:rPr lang="en-US" sz="1600" b="0" dirty="0" err="1"/>
              <a:t>terpineol</a:t>
            </a:r>
            <a:endParaRPr lang="en-US" sz="1600" b="0" dirty="0"/>
          </a:p>
        </p:txBody>
      </p:sp>
      <p:sp>
        <p:nvSpPr>
          <p:cNvPr id="27" name="Rectangle 125"/>
          <p:cNvSpPr>
            <a:spLocks noChangeArrowheads="1"/>
          </p:cNvSpPr>
          <p:nvPr/>
        </p:nvSpPr>
        <p:spPr bwMode="auto">
          <a:xfrm>
            <a:off x="4876800" y="327660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0">
                <a:latin typeface="Symbol" pitchFamily="18" charset="2"/>
              </a:rPr>
              <a:t>b</a:t>
            </a:r>
            <a:r>
              <a:rPr lang="en-US" sz="1600" b="0"/>
              <a:t>-pinene</a:t>
            </a:r>
          </a:p>
        </p:txBody>
      </p:sp>
      <p:graphicFrame>
        <p:nvGraphicFramePr>
          <p:cNvPr id="28" name="Object 128"/>
          <p:cNvGraphicFramePr>
            <a:graphicFrameLocks noChangeAspect="1"/>
          </p:cNvGraphicFramePr>
          <p:nvPr/>
        </p:nvGraphicFramePr>
        <p:xfrm>
          <a:off x="7924800" y="2743200"/>
          <a:ext cx="846138" cy="1042988"/>
        </p:xfrm>
        <a:graphic>
          <a:graphicData uri="http://schemas.openxmlformats.org/presentationml/2006/ole">
            <p:oleObj spid="_x0000_s3081" name="CS ChemDraw Drawing" r:id="rId11" imgW="1705320" imgH="2215440" progId="">
              <p:embed/>
            </p:oleObj>
          </a:graphicData>
        </a:graphic>
      </p:graphicFrame>
      <p:sp>
        <p:nvSpPr>
          <p:cNvPr id="29" name="Text Box 129"/>
          <p:cNvSpPr txBox="1">
            <a:spLocks noChangeArrowheads="1"/>
          </p:cNvSpPr>
          <p:nvPr/>
        </p:nvSpPr>
        <p:spPr bwMode="auto">
          <a:xfrm>
            <a:off x="7848600" y="5486400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err="1"/>
              <a:t>borneol</a:t>
            </a:r>
            <a:endParaRPr lang="en-US" b="0" dirty="0"/>
          </a:p>
        </p:txBody>
      </p:sp>
      <p:graphicFrame>
        <p:nvGraphicFramePr>
          <p:cNvPr id="3082" name="Object 92"/>
          <p:cNvGraphicFramePr>
            <a:graphicFrameLocks noChangeAspect="1"/>
          </p:cNvGraphicFramePr>
          <p:nvPr/>
        </p:nvGraphicFramePr>
        <p:xfrm>
          <a:off x="5029200" y="609600"/>
          <a:ext cx="934437" cy="814388"/>
        </p:xfrm>
        <a:graphic>
          <a:graphicData uri="http://schemas.openxmlformats.org/presentationml/2006/ole">
            <p:oleObj spid="_x0000_s3082" name="CS ChemDraw Drawing" r:id="rId12" imgW="2395800" imgH="2197440" progId="">
              <p:embed/>
            </p:oleObj>
          </a:graphicData>
        </a:graphic>
      </p:graphicFrame>
      <p:pic>
        <p:nvPicPr>
          <p:cNvPr id="31" name="Picture 4" descr="JPJ_040208_mixtureWithSolv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191000"/>
            <a:ext cx="4419600" cy="2223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6400800" y="6324600"/>
            <a:ext cx="1295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/>
              <a:t>Time, </a:t>
            </a:r>
            <a:r>
              <a:rPr lang="en-US" sz="1400" b="0" dirty="0" smtClean="0"/>
              <a:t>min.</a:t>
            </a:r>
            <a:endParaRPr lang="en-US" sz="1400" b="0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 rot="16200000">
            <a:off x="3940898" y="5123925"/>
            <a:ext cx="1564026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0" dirty="0"/>
              <a:t>Total Ion Count</a:t>
            </a:r>
          </a:p>
        </p:txBody>
      </p:sp>
      <p:sp>
        <p:nvSpPr>
          <p:cNvPr id="34" name="Line 69"/>
          <p:cNvSpPr>
            <a:spLocks noChangeShapeType="1"/>
          </p:cNvSpPr>
          <p:nvPr/>
        </p:nvSpPr>
        <p:spPr bwMode="auto">
          <a:xfrm flipH="1">
            <a:off x="2971800" y="1066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 rot="16200000">
            <a:off x="5211325" y="4923276"/>
            <a:ext cx="857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latin typeface="Symbol" pitchFamily="18" charset="2"/>
              </a:rPr>
              <a:t>a</a:t>
            </a:r>
            <a:r>
              <a:rPr lang="en-US" sz="1400" b="0" dirty="0"/>
              <a:t>-pinene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 rot="16200000">
            <a:off x="5317174" y="4665027"/>
            <a:ext cx="951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/>
              <a:t>camphene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 rot="16200000">
            <a:off x="5676540" y="5372461"/>
            <a:ext cx="841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latin typeface="Symbol" pitchFamily="18" charset="2"/>
              </a:rPr>
              <a:t>b</a:t>
            </a:r>
            <a:r>
              <a:rPr lang="en-US" sz="1400" b="0" dirty="0"/>
              <a:t>-pinene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 rot="16200000">
            <a:off x="6142076" y="4906925"/>
            <a:ext cx="825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/>
              <a:t>3-carene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 rot="16200000">
            <a:off x="6346310" y="5047933"/>
            <a:ext cx="873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/>
              <a:t>limonene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 rot="16200000">
            <a:off x="6721918" y="5317684"/>
            <a:ext cx="10371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err="1"/>
              <a:t>terpinolene</a:t>
            </a:r>
            <a:endParaRPr lang="en-US" sz="1400" b="0" dirty="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 rot="16200000">
            <a:off x="7395420" y="5025181"/>
            <a:ext cx="756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err="1"/>
              <a:t>borneol</a:t>
            </a:r>
            <a:endParaRPr lang="en-US" sz="1400" b="0" dirty="0"/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 rot="16200000">
            <a:off x="7339532" y="5385869"/>
            <a:ext cx="1021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Symbol" pitchFamily="18" charset="2"/>
              </a:rPr>
              <a:t>a</a:t>
            </a:r>
            <a:r>
              <a:rPr lang="en-US" sz="1400" b="0" dirty="0" smtClean="0"/>
              <a:t>-</a:t>
            </a:r>
            <a:r>
              <a:rPr lang="en-US" sz="1400" b="0" dirty="0" err="1" smtClean="0"/>
              <a:t>terpineol</a:t>
            </a:r>
            <a:endParaRPr lang="en-US" sz="1400" b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 rot="16200000">
            <a:off x="7627248" y="4592553"/>
            <a:ext cx="1080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 err="1"/>
              <a:t>bornyl</a:t>
            </a:r>
            <a:r>
              <a:rPr lang="en-US" sz="1200" b="0" dirty="0"/>
              <a:t> acetate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 rot="16200000">
            <a:off x="8008263" y="4804885"/>
            <a:ext cx="1360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latin typeface="Symbol" pitchFamily="18" charset="2"/>
              </a:rPr>
              <a:t>b</a:t>
            </a:r>
            <a:r>
              <a:rPr lang="en-US" sz="1400" b="0" dirty="0"/>
              <a:t>-caryophyllene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 rot="16200000">
            <a:off x="8377260" y="5262540"/>
            <a:ext cx="926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err="1"/>
              <a:t>humulene</a:t>
            </a:r>
            <a:endParaRPr lang="en-US" sz="1400" b="0" dirty="0"/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8153400" y="5486400"/>
            <a:ext cx="56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C</a:t>
            </a:r>
            <a:r>
              <a:rPr lang="en-US" sz="1200" b="0" baseline="-25000" dirty="0"/>
              <a:t>15</a:t>
            </a:r>
            <a:r>
              <a:rPr lang="en-US" sz="1200" b="0" dirty="0"/>
              <a:t>H</a:t>
            </a:r>
            <a:r>
              <a:rPr lang="en-US" sz="1200" b="0" baseline="-25000" dirty="0"/>
              <a:t>24</a:t>
            </a: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8382000" y="5715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8458200" y="5715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50" name="Text Box 118"/>
          <p:cNvSpPr txBox="1">
            <a:spLocks noChangeArrowheads="1"/>
          </p:cNvSpPr>
          <p:nvPr/>
        </p:nvSpPr>
        <p:spPr bwMode="auto">
          <a:xfrm>
            <a:off x="7924800" y="3810000"/>
            <a:ext cx="838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err="1" smtClean="0"/>
              <a:t>borneol</a:t>
            </a:r>
            <a:endParaRPr lang="en-US" sz="1600" b="0" dirty="0"/>
          </a:p>
        </p:txBody>
      </p:sp>
      <p:sp>
        <p:nvSpPr>
          <p:cNvPr id="51" name="Multiply 50"/>
          <p:cNvSpPr/>
          <p:nvPr/>
        </p:nvSpPr>
        <p:spPr>
          <a:xfrm>
            <a:off x="4876800" y="609600"/>
            <a:ext cx="914400" cy="914400"/>
          </a:xfrm>
          <a:prstGeom prst="mathMultiply">
            <a:avLst>
              <a:gd name="adj1" fmla="val 5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6248400" y="609600"/>
            <a:ext cx="914400" cy="914400"/>
          </a:xfrm>
          <a:prstGeom prst="mathMultiply">
            <a:avLst>
              <a:gd name="adj1" fmla="val 5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7772400" y="2895600"/>
            <a:ext cx="914400" cy="914400"/>
          </a:xfrm>
          <a:prstGeom prst="mathMultiply">
            <a:avLst>
              <a:gd name="adj1" fmla="val 5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/>
          <p:cNvSpPr/>
          <p:nvPr/>
        </p:nvSpPr>
        <p:spPr>
          <a:xfrm>
            <a:off x="3200400" y="4648200"/>
            <a:ext cx="609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6" grpId="0" animBg="1"/>
      <p:bldP spid="22577" grpId="0" animBg="1"/>
      <p:bldP spid="22578" grpId="0" animBg="1"/>
      <p:bldP spid="22580" grpId="0" animBg="1"/>
      <p:bldP spid="22581" grpId="0" animBg="1"/>
      <p:bldP spid="442441" grpId="0"/>
      <p:bldP spid="22583" grpId="0"/>
      <p:bldP spid="34" grpId="0" animBg="1"/>
      <p:bldP spid="51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210</Words>
  <Application>Microsoft Office PowerPoint</Application>
  <PresentationFormat>On-screen Show (4:3)</PresentationFormat>
  <Paragraphs>83</Paragraphs>
  <Slides>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SPW 10.0 Graph</vt:lpstr>
      <vt:lpstr>CS ChemDraw Drawing</vt:lpstr>
      <vt:lpstr>Huff Hartz Research Group</vt:lpstr>
      <vt:lpstr>SIUC Environmental Chamber</vt:lpstr>
      <vt:lpstr>SOA from Siberian Fir Needle Oil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Huff Hartz Research Group</dc:title>
  <dc:creator> Kara Huff Hartz</dc:creator>
  <cp:lastModifiedBy>Kara-Admin</cp:lastModifiedBy>
  <cp:revision>4</cp:revision>
  <dcterms:created xsi:type="dcterms:W3CDTF">2008-08-07T14:09:07Z</dcterms:created>
  <dcterms:modified xsi:type="dcterms:W3CDTF">2008-08-11T13:26:04Z</dcterms:modified>
</cp:coreProperties>
</file>