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0"/>
    <p:restoredTop sz="92987"/>
  </p:normalViewPr>
  <p:slideViewPr>
    <p:cSldViewPr snapToGrid="0" snapToObjects="1">
      <p:cViewPr>
        <p:scale>
          <a:sx n="93" d="100"/>
          <a:sy n="93" d="100"/>
        </p:scale>
        <p:origin x="1080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5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5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0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8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36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0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3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3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4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1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3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5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2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52B861B-BCF7-7440-AA83-784398BD4DDA}" type="datetimeFigureOut">
              <a:rPr lang="en-US" smtClean="0"/>
              <a:t>5/24/18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241A01B-8EA9-9344-87EA-2733A699FA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gupubs.onlinelibrary.wiley.com/toc/21698996/2017/122/11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73F9-048D-6041-B5BE-642BD02EC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Atmospheric Chemistry fundamentals: Particles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0D916-A2E0-6B43-82C9-F1EF05C625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NSF-NCAR Workshop</a:t>
            </a:r>
          </a:p>
          <a:p>
            <a:r>
              <a:rPr lang="en-US" sz="3200" dirty="0"/>
              <a:t>May  2018</a:t>
            </a:r>
          </a:p>
          <a:p>
            <a:r>
              <a:rPr lang="en-US" sz="3200" dirty="0"/>
              <a:t>Kelley Barsanti (UC Riverside), John Orlando (NCAR)</a:t>
            </a:r>
          </a:p>
          <a:p>
            <a:r>
              <a:rPr lang="en-US" sz="3200" dirty="0"/>
              <a:t>5 themes + 1 Regimes</a:t>
            </a:r>
          </a:p>
        </p:txBody>
      </p:sp>
    </p:spTree>
    <p:extLst>
      <p:ext uri="{BB962C8B-B14F-4D97-AF65-F5344CB8AC3E}">
        <p14:creationId xmlns:p14="http://schemas.microsoft.com/office/powerpoint/2010/main" val="56212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849C-9984-3C4D-892C-939D1E6D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9489"/>
            <a:ext cx="9905998" cy="957398"/>
          </a:xfrm>
        </p:spPr>
        <p:txBody>
          <a:bodyPr/>
          <a:lstStyle/>
          <a:p>
            <a:r>
              <a:rPr lang="en-US" dirty="0"/>
              <a:t>Theme 1 of 5: Precursors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BB871-8053-454C-9B08-0FDE13A3445A}"/>
              </a:ext>
            </a:extLst>
          </p:cNvPr>
          <p:cNvSpPr txBox="1"/>
          <p:nvPr/>
        </p:nvSpPr>
        <p:spPr>
          <a:xfrm>
            <a:off x="5496334" y="4443714"/>
            <a:ext cx="66956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Other Topics</a:t>
            </a:r>
            <a:r>
              <a:rPr lang="en-US" sz="2200" dirty="0"/>
              <a:t>: </a:t>
            </a:r>
          </a:p>
          <a:p>
            <a:r>
              <a:rPr lang="en-US" sz="2200" dirty="0"/>
              <a:t>biogenic VOCs (terrestrial and marine terpenes)</a:t>
            </a:r>
          </a:p>
          <a:p>
            <a:r>
              <a:rPr lang="en-US" sz="2200" dirty="0"/>
              <a:t>biological materials (pollen, fungi, bacteria)</a:t>
            </a:r>
          </a:p>
          <a:p>
            <a:r>
              <a:rPr lang="en-US" sz="2200" dirty="0"/>
              <a:t>amines</a:t>
            </a:r>
          </a:p>
          <a:p>
            <a:r>
              <a:rPr lang="en-US" sz="2200" dirty="0"/>
              <a:t>methanesulfonic acid</a:t>
            </a:r>
          </a:p>
          <a:p>
            <a:r>
              <a:rPr lang="en-US" sz="2200" dirty="0"/>
              <a:t>sea ice/sea salt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8D053-335B-2847-B4FD-B89DE158E258}"/>
              </a:ext>
            </a:extLst>
          </p:cNvPr>
          <p:cNvSpPr txBox="1"/>
          <p:nvPr/>
        </p:nvSpPr>
        <p:spPr>
          <a:xfrm>
            <a:off x="3564293" y="1281445"/>
            <a:ext cx="8018107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Findings</a:t>
            </a:r>
            <a:r>
              <a:rPr lang="en-US" sz="2200" dirty="0"/>
              <a:t>: Highly variable SOA formation (OA enhancement &gt; 1) from diluted smoke emissions, primarily driven by variability in SOA precursors</a:t>
            </a:r>
          </a:p>
          <a:p>
            <a:pPr>
              <a:spcBef>
                <a:spcPts val="600"/>
              </a:spcBef>
            </a:pPr>
            <a:r>
              <a:rPr lang="en-US" sz="2200" u="sng" dirty="0"/>
              <a:t>Opportunities</a:t>
            </a:r>
            <a:r>
              <a:rPr lang="en-US" sz="2200" dirty="0"/>
              <a:t>: Quantify known and potential precursors as a function of burn phase/combustion conditions and fuel type (laboratory and field), develop SOA mechanisms and model parameterization for range of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667A1-002C-A242-A298-D605E86E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8" y="1063147"/>
            <a:ext cx="2794853" cy="56427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B97BF7-9DA6-BA4F-8323-079313745670}"/>
              </a:ext>
            </a:extLst>
          </p:cNvPr>
          <p:cNvSpPr/>
          <p:nvPr/>
        </p:nvSpPr>
        <p:spPr>
          <a:xfrm>
            <a:off x="3283122" y="4888698"/>
            <a:ext cx="2158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/>
              </a:rPr>
              <a:t>Tkacik et al.</a:t>
            </a:r>
          </a:p>
          <a:p>
            <a:r>
              <a:rPr lang="en-US" b="0" i="1" dirty="0">
                <a:effectLst/>
                <a:latin typeface="Open Sans"/>
              </a:rPr>
              <a:t>JGR-Atmospheres</a:t>
            </a:r>
          </a:p>
          <a:p>
            <a:r>
              <a:rPr lang="en-US" b="1" i="0" u="none" strike="noStrike" dirty="0">
                <a:effectLst/>
                <a:latin typeface="Open Sans"/>
                <a:hlinkClick r:id="rId3"/>
              </a:rPr>
              <a:t>Volume122, Issue11</a:t>
            </a:r>
            <a:endParaRPr lang="en-US" b="1" i="0" dirty="0">
              <a:effectLst/>
              <a:latin typeface="Open Sans"/>
            </a:endParaRPr>
          </a:p>
          <a:p>
            <a:r>
              <a:rPr lang="en-US" b="0" i="0" dirty="0">
                <a:effectLst/>
                <a:latin typeface="Open Sans"/>
              </a:rPr>
              <a:t>16 June 2017</a:t>
            </a:r>
          </a:p>
          <a:p>
            <a:r>
              <a:rPr lang="en-US" b="0" i="0" dirty="0">
                <a:effectLst/>
                <a:latin typeface="Open Sans"/>
              </a:rPr>
              <a:t>Pages 6043-6058</a:t>
            </a:r>
          </a:p>
        </p:txBody>
      </p:sp>
    </p:spTree>
    <p:extLst>
      <p:ext uri="{BB962C8B-B14F-4D97-AF65-F5344CB8AC3E}">
        <p14:creationId xmlns:p14="http://schemas.microsoft.com/office/powerpoint/2010/main" val="291206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B62E-107A-9342-88F1-D113A667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65" y="0"/>
            <a:ext cx="9905998" cy="1073426"/>
          </a:xfrm>
        </p:spPr>
        <p:txBody>
          <a:bodyPr/>
          <a:lstStyle/>
          <a:p>
            <a:r>
              <a:rPr lang="en-US" dirty="0"/>
              <a:t>Theme 2 of 5: Formation Pathways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8A429-39B2-A846-891F-684B13D16E52}"/>
              </a:ext>
            </a:extLst>
          </p:cNvPr>
          <p:cNvSpPr txBox="1"/>
          <p:nvPr/>
        </p:nvSpPr>
        <p:spPr>
          <a:xfrm>
            <a:off x="7361783" y="4538459"/>
            <a:ext cx="51416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Other Topics</a:t>
            </a:r>
            <a:r>
              <a:rPr lang="en-US" sz="2200" dirty="0"/>
              <a:t>: </a:t>
            </a:r>
          </a:p>
          <a:p>
            <a:r>
              <a:rPr lang="en-US" sz="2200" dirty="0"/>
              <a:t>role of NH</a:t>
            </a:r>
            <a:r>
              <a:rPr lang="en-US" sz="2200" baseline="-25000" dirty="0"/>
              <a:t>3</a:t>
            </a:r>
          </a:p>
          <a:p>
            <a:r>
              <a:rPr lang="en-US" sz="2200" dirty="0"/>
              <a:t>cloud processing</a:t>
            </a:r>
          </a:p>
          <a:p>
            <a:r>
              <a:rPr lang="en-US" sz="2200" dirty="0"/>
              <a:t>NO</a:t>
            </a:r>
            <a:r>
              <a:rPr lang="en-US" sz="2200" baseline="-25000" dirty="0"/>
              <a:t>3</a:t>
            </a:r>
            <a:r>
              <a:rPr lang="en-US" sz="2200" dirty="0"/>
              <a:t> oxidation</a:t>
            </a:r>
          </a:p>
          <a:p>
            <a:r>
              <a:rPr lang="en-US" sz="2200" dirty="0"/>
              <a:t>Cl/ClNO</a:t>
            </a:r>
            <a:r>
              <a:rPr lang="en-US" sz="2200" baseline="-25000" dirty="0"/>
              <a:t>2</a:t>
            </a:r>
            <a:r>
              <a:rPr lang="en-US" sz="2200" dirty="0"/>
              <a:t> chemistry</a:t>
            </a:r>
          </a:p>
          <a:p>
            <a:r>
              <a:rPr lang="en-US" sz="2200" dirty="0"/>
              <a:t>multiphase reactions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E9612-AD8D-944B-B3EC-57BAFFC8242A}"/>
              </a:ext>
            </a:extLst>
          </p:cNvPr>
          <p:cNvSpPr txBox="1"/>
          <p:nvPr/>
        </p:nvSpPr>
        <p:spPr>
          <a:xfrm>
            <a:off x="5845027" y="938669"/>
            <a:ext cx="62011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Findings</a:t>
            </a:r>
            <a:r>
              <a:rPr lang="en-US" sz="2200" dirty="0"/>
              <a:t>: Significant SOA production in aqueous solutions of benzene-diols (catechol, resorcinol, hydroquinone) with an excited organic chromophore or OH, for RES and HQ faster than gas-phase oxidation</a:t>
            </a:r>
          </a:p>
          <a:p>
            <a:pPr>
              <a:spcBef>
                <a:spcPts val="600"/>
              </a:spcBef>
            </a:pPr>
            <a:r>
              <a:rPr lang="en-US" sz="2200" u="sng" dirty="0"/>
              <a:t>Opportunities</a:t>
            </a:r>
            <a:r>
              <a:rPr lang="en-US" sz="2200" dirty="0"/>
              <a:t>: Studies of chemically diverse solutions and wider range of conditions, mechanism development, coordinated field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4A53A-2B47-0244-A507-04DBB0D51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9" y="938669"/>
            <a:ext cx="5333640" cy="48900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9EAEB-F93D-AB48-9748-D8CB9750178C}"/>
              </a:ext>
            </a:extLst>
          </p:cNvPr>
          <p:cNvSpPr/>
          <p:nvPr/>
        </p:nvSpPr>
        <p:spPr>
          <a:xfrm>
            <a:off x="1418438" y="5881662"/>
            <a:ext cx="313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useo_sans300"/>
              </a:rPr>
              <a:t>Smith et al.</a:t>
            </a:r>
            <a:endParaRPr lang="en-US" dirty="0">
              <a:effectLst/>
              <a:latin typeface="museo_sans300"/>
            </a:endParaRPr>
          </a:p>
          <a:p>
            <a:r>
              <a:rPr lang="en-US" b="1" i="1" dirty="0">
                <a:effectLst/>
                <a:latin typeface="museo_sans300"/>
              </a:rPr>
              <a:t>Phys. Chem. Chem. Phys.</a:t>
            </a:r>
            <a:r>
              <a:rPr lang="en-US" b="0" i="0" dirty="0">
                <a:effectLst/>
                <a:latin typeface="museo_sans300"/>
              </a:rPr>
              <a:t>, 2015</a:t>
            </a:r>
          </a:p>
          <a:p>
            <a:r>
              <a:rPr lang="en-US" b="1" i="0" dirty="0">
                <a:effectLst/>
                <a:latin typeface="museo_sans300"/>
              </a:rPr>
              <a:t>17</a:t>
            </a:r>
            <a:r>
              <a:rPr lang="en-US" b="0" i="0" dirty="0">
                <a:effectLst/>
                <a:latin typeface="museo_sans300"/>
              </a:rPr>
              <a:t>, 10227-10237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27FD-13AA-C145-AE53-17EA6366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6505"/>
            <a:ext cx="9905998" cy="945432"/>
          </a:xfrm>
        </p:spPr>
        <p:txBody>
          <a:bodyPr/>
          <a:lstStyle/>
          <a:p>
            <a:r>
              <a:rPr lang="en-US" dirty="0"/>
              <a:t>Theme 3 of 5: Atmospheric Processing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FB224-4B84-D24A-B43C-270150CFD712}"/>
              </a:ext>
            </a:extLst>
          </p:cNvPr>
          <p:cNvSpPr txBox="1"/>
          <p:nvPr/>
        </p:nvSpPr>
        <p:spPr>
          <a:xfrm>
            <a:off x="9458325" y="3924994"/>
            <a:ext cx="27336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Other Topics</a:t>
            </a:r>
            <a:r>
              <a:rPr lang="en-US" sz="2200" dirty="0"/>
              <a:t>: </a:t>
            </a:r>
          </a:p>
          <a:p>
            <a:r>
              <a:rPr lang="en-US" sz="2200" dirty="0"/>
              <a:t>dry deposition</a:t>
            </a:r>
          </a:p>
          <a:p>
            <a:r>
              <a:rPr lang="en-US" sz="2200" dirty="0"/>
              <a:t>surface reactions (minerals, PAHs)</a:t>
            </a:r>
          </a:p>
          <a:p>
            <a:r>
              <a:rPr lang="en-US" sz="2200" dirty="0"/>
              <a:t>photochemical aging </a:t>
            </a:r>
          </a:p>
          <a:p>
            <a:r>
              <a:rPr lang="en-US" sz="2200" dirty="0"/>
              <a:t>hygroscopicity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4DD7C-2229-9E4C-8546-AB55071E6308}"/>
              </a:ext>
            </a:extLst>
          </p:cNvPr>
          <p:cNvSpPr txBox="1"/>
          <p:nvPr/>
        </p:nvSpPr>
        <p:spPr>
          <a:xfrm>
            <a:off x="144237" y="5039626"/>
            <a:ext cx="89282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Findings</a:t>
            </a:r>
            <a:r>
              <a:rPr lang="en-US" sz="2200" dirty="0"/>
              <a:t>: Global simulation of dissolved organic carbon (DOC) in precipitation, reproduce spatial variability, modest low bias, oxidation state of DOC vs. reactive OC </a:t>
            </a:r>
          </a:p>
          <a:p>
            <a:r>
              <a:rPr lang="en-US" sz="2200" u="sng" dirty="0"/>
              <a:t>Opportunities</a:t>
            </a:r>
            <a:r>
              <a:rPr lang="en-US" sz="2200" dirty="0"/>
              <a:t>: long term/distributed measurements of DOC, improved emissions measurements (IVOCs, marine I/VOCs)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67645-5F28-7F4D-ABFF-D4565E52C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" y="829058"/>
            <a:ext cx="8799673" cy="4149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C78EFD-C4A0-CC4F-AD44-70A8483B5F90}"/>
              </a:ext>
            </a:extLst>
          </p:cNvPr>
          <p:cNvSpPr/>
          <p:nvPr/>
        </p:nvSpPr>
        <p:spPr>
          <a:xfrm>
            <a:off x="9043921" y="2246432"/>
            <a:ext cx="5429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ff7"/>
              </a:rPr>
              <a:t>Safieddine and Heald, 2017</a:t>
            </a:r>
          </a:p>
          <a:p>
            <a:r>
              <a:rPr lang="en-US" b="0" i="1" dirty="0">
                <a:effectLst/>
                <a:latin typeface="ff7"/>
              </a:rPr>
              <a:t>Geophysical Research Letters</a:t>
            </a:r>
            <a:endParaRPr lang="en-US" i="1" dirty="0">
              <a:latin typeface="ff4"/>
            </a:endParaRPr>
          </a:p>
          <a:p>
            <a:r>
              <a:rPr lang="en-US" b="0" i="0" dirty="0">
                <a:effectLst/>
                <a:latin typeface="ff7"/>
              </a:rPr>
              <a:t>44</a:t>
            </a:r>
            <a:r>
              <a:rPr lang="en-US" b="0" i="0" dirty="0">
                <a:effectLst/>
                <a:latin typeface="ff4"/>
              </a:rPr>
              <a:t>, 11,672</a:t>
            </a:r>
            <a:r>
              <a:rPr lang="en-US" b="0" i="0" dirty="0">
                <a:effectLst/>
                <a:latin typeface="ffa"/>
              </a:rPr>
              <a:t>–</a:t>
            </a:r>
            <a:r>
              <a:rPr lang="en-US" b="0" i="0" dirty="0">
                <a:effectLst/>
                <a:latin typeface="ff4"/>
              </a:rPr>
              <a:t>11,681</a:t>
            </a:r>
            <a:endParaRPr lang="en-US" b="0" i="0" dirty="0">
              <a:effectLst/>
              <a:latin typeface="ff7"/>
            </a:endParaRPr>
          </a:p>
        </p:txBody>
      </p:sp>
    </p:spTree>
    <p:extLst>
      <p:ext uri="{BB962C8B-B14F-4D97-AF65-F5344CB8AC3E}">
        <p14:creationId xmlns:p14="http://schemas.microsoft.com/office/powerpoint/2010/main" val="195863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ACD7-22FC-B643-B48A-14EE562C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9438"/>
            <a:ext cx="9905998" cy="1263804"/>
          </a:xfrm>
        </p:spPr>
        <p:txBody>
          <a:bodyPr/>
          <a:lstStyle/>
          <a:p>
            <a:r>
              <a:rPr lang="en-US" dirty="0"/>
              <a:t>Theme 4 of 5: Climate-Relevant Processes, Particles, and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F531A-06E4-F14A-8D04-CF0B66B7AF80}"/>
              </a:ext>
            </a:extLst>
          </p:cNvPr>
          <p:cNvSpPr txBox="1"/>
          <p:nvPr/>
        </p:nvSpPr>
        <p:spPr>
          <a:xfrm>
            <a:off x="8357393" y="4399678"/>
            <a:ext cx="37550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Other Topics: </a:t>
            </a:r>
          </a:p>
          <a:p>
            <a:r>
              <a:rPr lang="en-US" sz="2200" dirty="0"/>
              <a:t>other ice nuclei</a:t>
            </a:r>
          </a:p>
          <a:p>
            <a:r>
              <a:rPr lang="en-US" sz="2200" dirty="0"/>
              <a:t>aerosol-cloud interactions</a:t>
            </a:r>
          </a:p>
          <a:p>
            <a:r>
              <a:rPr lang="en-US" sz="2200" dirty="0"/>
              <a:t>aerosol mixing state</a:t>
            </a:r>
          </a:p>
          <a:p>
            <a:r>
              <a:rPr lang="en-US" sz="2200" dirty="0"/>
              <a:t>brown carbon</a:t>
            </a:r>
          </a:p>
          <a:p>
            <a:r>
              <a:rPr lang="en-US" sz="2200" dirty="0"/>
              <a:t>new particle formation</a:t>
            </a:r>
          </a:p>
          <a:p>
            <a:r>
              <a:rPr lang="en-US" sz="2200" dirty="0"/>
              <a:t>stratospheric aerosols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5B30C-EB87-3841-85AF-DECFE59B136D}"/>
              </a:ext>
            </a:extLst>
          </p:cNvPr>
          <p:cNvSpPr txBox="1"/>
          <p:nvPr/>
        </p:nvSpPr>
        <p:spPr>
          <a:xfrm>
            <a:off x="5777538" y="1423802"/>
            <a:ext cx="6035087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Findings</a:t>
            </a:r>
            <a:r>
              <a:rPr lang="en-US" sz="2200" dirty="0"/>
              <a:t>: Organic (biogenic) material in sea surface microlayer nucleates ice (mixed-phase and high-altitude conditions), may be an important source of INP in remote marine environments</a:t>
            </a:r>
          </a:p>
          <a:p>
            <a:pPr>
              <a:spcBef>
                <a:spcPts val="600"/>
              </a:spcBef>
            </a:pPr>
            <a:r>
              <a:rPr lang="en-US" sz="2200" u="sng" dirty="0"/>
              <a:t>Opportunities</a:t>
            </a:r>
            <a:r>
              <a:rPr lang="en-US" sz="2200" dirty="0"/>
              <a:t>: Field measurements INPs, distribution of biological material, nature of particle formation and biological 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A3A58-ED90-664D-92A6-FCBC408D2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9" y="1382754"/>
            <a:ext cx="5123098" cy="53414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2001BC-3557-1540-AEB9-759B603DE305}"/>
              </a:ext>
            </a:extLst>
          </p:cNvPr>
          <p:cNvSpPr/>
          <p:nvPr/>
        </p:nvSpPr>
        <p:spPr>
          <a:xfrm>
            <a:off x="486451" y="1580041"/>
            <a:ext cx="2499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Wilson et al., 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volume525</a:t>
            </a:r>
          </a:p>
          <a:p>
            <a:r>
              <a:rPr lang="en-US" dirty="0">
                <a:solidFill>
                  <a:schemeClr val="bg1"/>
                </a:solidFill>
              </a:rPr>
              <a:t>pages 234–2381</a:t>
            </a:r>
          </a:p>
          <a:p>
            <a:r>
              <a:rPr lang="en-US" dirty="0">
                <a:solidFill>
                  <a:schemeClr val="bg1"/>
                </a:solidFill>
              </a:rPr>
              <a:t>10 September 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E52BBF-ACED-7A43-BAEE-3CCF7443B8A2}"/>
              </a:ext>
            </a:extLst>
          </p:cNvPr>
          <p:cNvSpPr/>
          <p:nvPr/>
        </p:nvSpPr>
        <p:spPr>
          <a:xfrm>
            <a:off x="5684233" y="4394277"/>
            <a:ext cx="2513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Source Sans Pro"/>
              </a:rPr>
              <a:t>Russell</a:t>
            </a:r>
          </a:p>
          <a:p>
            <a:r>
              <a:rPr lang="en-US" b="0" i="1" dirty="0">
                <a:effectLst/>
                <a:latin typeface="Source Sans Pro"/>
              </a:rPr>
              <a:t>Nature</a:t>
            </a:r>
            <a:r>
              <a:rPr lang="en-US" b="0" i="0" dirty="0">
                <a:effectLst/>
                <a:latin typeface="Source Sans Pro"/>
              </a:rPr>
              <a:t> </a:t>
            </a:r>
            <a:r>
              <a:rPr lang="en-US" b="1" i="0" dirty="0">
                <a:effectLst/>
                <a:latin typeface="Source Sans Pro"/>
              </a:rPr>
              <a:t>volume525</a:t>
            </a:r>
            <a:r>
              <a:rPr lang="en-US" b="0" i="0" dirty="0">
                <a:effectLst/>
                <a:latin typeface="Source Sans Pro"/>
              </a:rPr>
              <a:t> </a:t>
            </a:r>
          </a:p>
          <a:p>
            <a:r>
              <a:rPr lang="en-US" b="0" i="0" dirty="0">
                <a:effectLst/>
                <a:latin typeface="Source Sans Pro"/>
              </a:rPr>
              <a:t>pages 194–195</a:t>
            </a:r>
          </a:p>
          <a:p>
            <a:r>
              <a:rPr lang="en-US" b="0" i="0" dirty="0">
                <a:effectLst/>
                <a:latin typeface="Source Sans Pro"/>
              </a:rPr>
              <a:t>10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0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19810-2125-D047-A3DD-96B69DFE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44487"/>
          </a:xfrm>
        </p:spPr>
        <p:txBody>
          <a:bodyPr/>
          <a:lstStyle/>
          <a:p>
            <a:r>
              <a:rPr lang="en-US" dirty="0"/>
              <a:t>Theme 5 of 5: Connecting measurements and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C0B0E-7066-944F-A808-6DE4F96E7BB6}"/>
              </a:ext>
            </a:extLst>
          </p:cNvPr>
          <p:cNvSpPr txBox="1"/>
          <p:nvPr/>
        </p:nvSpPr>
        <p:spPr>
          <a:xfrm>
            <a:off x="7287491" y="4959861"/>
            <a:ext cx="47936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Other Topics</a:t>
            </a:r>
            <a:r>
              <a:rPr lang="en-US" sz="2200" dirty="0"/>
              <a:t>: </a:t>
            </a:r>
          </a:p>
          <a:p>
            <a:r>
              <a:rPr lang="en-US" sz="2200" dirty="0"/>
              <a:t>temporal and spatial variability </a:t>
            </a:r>
          </a:p>
          <a:p>
            <a:r>
              <a:rPr lang="en-US" sz="2200" dirty="0"/>
              <a:t>phase state </a:t>
            </a:r>
          </a:p>
          <a:p>
            <a:r>
              <a:rPr lang="en-US" sz="2200" dirty="0"/>
              <a:t>volatility distribution and evolution</a:t>
            </a:r>
          </a:p>
          <a:p>
            <a:r>
              <a:rPr lang="en-US" sz="2200" dirty="0"/>
              <a:t>kinetics/thermodynamics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E3445-ED17-2642-AFC6-0E5052630EA6}"/>
              </a:ext>
            </a:extLst>
          </p:cNvPr>
          <p:cNvSpPr txBox="1"/>
          <p:nvPr/>
        </p:nvSpPr>
        <p:spPr>
          <a:xfrm>
            <a:off x="6575359" y="1148797"/>
            <a:ext cx="527343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Findings</a:t>
            </a:r>
            <a:r>
              <a:rPr lang="en-US" sz="2200" dirty="0"/>
              <a:t>: Statistical oxidation model (SOM) parameterizations of chamber data account for vapor wall loss; predicted mass, precursor contribution, oxidation state all sensitive to wall loss parameterizations</a:t>
            </a:r>
          </a:p>
          <a:p>
            <a:pPr>
              <a:spcBef>
                <a:spcPts val="600"/>
              </a:spcBef>
            </a:pPr>
            <a:r>
              <a:rPr lang="en-US" sz="2200" u="sng" dirty="0"/>
              <a:t>Opportunities</a:t>
            </a:r>
            <a:r>
              <a:rPr lang="en-US" sz="2200" dirty="0"/>
              <a:t>: Characterize wall loss (ICARUS), evaluate existing and develop new SOA parameterizations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03EAC-7419-494D-9731-4B74453D0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2"/>
          <a:stretch/>
        </p:blipFill>
        <p:spPr>
          <a:xfrm>
            <a:off x="171686" y="1295135"/>
            <a:ext cx="6231987" cy="4819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6057D-6162-AA48-A457-D3C12F2AB9FE}"/>
              </a:ext>
            </a:extLst>
          </p:cNvPr>
          <p:cNvSpPr/>
          <p:nvPr/>
        </p:nvSpPr>
        <p:spPr>
          <a:xfrm>
            <a:off x="0" y="61150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0" dirty="0" err="1">
                <a:effectLst/>
                <a:latin typeface="Verdana" panose="020B0604030504040204" pitchFamily="34" charset="0"/>
              </a:rPr>
              <a:t>Cappa</a:t>
            </a:r>
            <a:r>
              <a:rPr lang="en-US" b="0" i="0" dirty="0">
                <a:effectLst/>
                <a:latin typeface="Verdana" panose="020B0604030504040204" pitchFamily="34" charset="0"/>
              </a:rPr>
              <a:t> et al.</a:t>
            </a:r>
          </a:p>
          <a:p>
            <a:pPr algn="ctr"/>
            <a:r>
              <a:rPr lang="en-US" b="0" i="1" dirty="0">
                <a:effectLst/>
                <a:latin typeface="Verdana" panose="020B0604030504040204" pitchFamily="34" charset="0"/>
              </a:rPr>
              <a:t>Atmos. Chem. Phys., </a:t>
            </a:r>
            <a:r>
              <a:rPr lang="en-US" b="0" i="0" dirty="0">
                <a:effectLst/>
                <a:latin typeface="Verdana" panose="020B0604030504040204" pitchFamily="34" charset="0"/>
              </a:rPr>
              <a:t>16, 3041-3059,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3154-6589-604A-B233-B5C92E97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47859"/>
            <a:ext cx="9905998" cy="758686"/>
          </a:xfrm>
        </p:spPr>
        <p:txBody>
          <a:bodyPr/>
          <a:lstStyle/>
          <a:p>
            <a:r>
              <a:rPr lang="en-US" dirty="0"/>
              <a:t>Underexplored regimes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F6036-45D7-E74E-85C7-E4CC01FC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010" y="314093"/>
            <a:ext cx="4373235" cy="3543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B8F1C-2E7F-CE43-817D-184EFF51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88"/>
          <a:stretch/>
        </p:blipFill>
        <p:spPr>
          <a:xfrm>
            <a:off x="128591" y="1159197"/>
            <a:ext cx="6213975" cy="3887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6B3CA7-888F-D04F-886C-FBCA6E5AF544}"/>
              </a:ext>
            </a:extLst>
          </p:cNvPr>
          <p:cNvSpPr/>
          <p:nvPr/>
        </p:nvSpPr>
        <p:spPr>
          <a:xfrm>
            <a:off x="128591" y="5164179"/>
            <a:ext cx="5472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CMAQ AERO6i https://www.airqualitymodeling.org/index.php/File:Cmaq51_aero6i_schematic2.jpg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EFCF5-FCA4-B346-A19F-AADD79B0A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234" y="4514851"/>
            <a:ext cx="5528790" cy="21624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46C41E-47F5-6F4C-9E5C-E3D0806D4A90}"/>
              </a:ext>
            </a:extLst>
          </p:cNvPr>
          <p:cNvSpPr/>
          <p:nvPr/>
        </p:nvSpPr>
        <p:spPr>
          <a:xfrm>
            <a:off x="7137366" y="4080757"/>
            <a:ext cx="39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https://transect.org/transect.html</a:t>
            </a:r>
          </a:p>
        </p:txBody>
      </p:sp>
    </p:spTree>
    <p:extLst>
      <p:ext uri="{BB962C8B-B14F-4D97-AF65-F5344CB8AC3E}">
        <p14:creationId xmlns:p14="http://schemas.microsoft.com/office/powerpoint/2010/main" val="40037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{77BD6E1D-FDC4-BB46-8293-6895C877F782}tf10001063</Template>
  <TotalTime>8273</TotalTime>
  <Words>505</Words>
  <Application>Microsoft Macintosh PowerPoint</Application>
  <PresentationFormat>Widescreen</PresentationFormat>
  <Paragraphs>72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Century Gothic</vt:lpstr>
      <vt:lpstr>ff4</vt:lpstr>
      <vt:lpstr>ff7</vt:lpstr>
      <vt:lpstr>ffa</vt:lpstr>
      <vt:lpstr>museo_sans300</vt:lpstr>
      <vt:lpstr>Open Sans</vt:lpstr>
      <vt:lpstr>Source Sans Pro</vt:lpstr>
      <vt:lpstr>Verdana</vt:lpstr>
      <vt:lpstr>Mesh</vt:lpstr>
      <vt:lpstr>Atmospheric Chemistry fundamentals: Particles</vt:lpstr>
      <vt:lpstr>Theme 1 of 5: Precursors </vt:lpstr>
      <vt:lpstr>Theme 2 of 5: Formation Pathways </vt:lpstr>
      <vt:lpstr>Theme 3 of 5: Atmospheric Processing </vt:lpstr>
      <vt:lpstr>Theme 4 of 5: Climate-Relevant Processes, Particles, and properties</vt:lpstr>
      <vt:lpstr>Theme 5 of 5: Connecting measurements and models</vt:lpstr>
      <vt:lpstr>Underexplored regimes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Chemistry fundamentals: Particles</dc:title>
  <dc:creator>Kelley</dc:creator>
  <cp:lastModifiedBy>Kelley</cp:lastModifiedBy>
  <cp:revision>58</cp:revision>
  <dcterms:created xsi:type="dcterms:W3CDTF">2018-05-24T18:51:16Z</dcterms:created>
  <dcterms:modified xsi:type="dcterms:W3CDTF">2018-05-30T12:45:12Z</dcterms:modified>
</cp:coreProperties>
</file>