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Paint a Hazy and Cloudy Picture with some spectacular sunsets that is evolving day to day….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3" type="body"/>
          </p:nvPr>
        </p:nvSpPr>
        <p:spPr>
          <a:xfrm>
            <a:off x="4645027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4" type="body"/>
          </p:nvPr>
        </p:nvSpPr>
        <p:spPr>
          <a:xfrm>
            <a:off x="4645027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457202" y="204787"/>
            <a:ext cx="30084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575050" y="204789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457202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Shape 108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 rot="5400000">
            <a:off x="2874750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 rot="5400000">
            <a:off x="5463750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Relationship Id="rId4" Type="http://schemas.openxmlformats.org/officeDocument/2006/relationships/image" Target="../media/image4.gif"/><Relationship Id="rId5" Type="http://schemas.openxmlformats.org/officeDocument/2006/relationships/image" Target="../media/image3.gif"/><Relationship Id="rId6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Relationship Id="rId4" Type="http://schemas.openxmlformats.org/officeDocument/2006/relationships/image" Target="../media/image25.png"/><Relationship Id="rId5" Type="http://schemas.openxmlformats.org/officeDocument/2006/relationships/image" Target="../media/image2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10" Type="http://schemas.openxmlformats.org/officeDocument/2006/relationships/image" Target="../media/image28.png"/><Relationship Id="rId9" Type="http://schemas.openxmlformats.org/officeDocument/2006/relationships/image" Target="../media/image24.png"/><Relationship Id="rId5" Type="http://schemas.openxmlformats.org/officeDocument/2006/relationships/image" Target="../media/image15.png"/><Relationship Id="rId6" Type="http://schemas.openxmlformats.org/officeDocument/2006/relationships/image" Target="../media/image19.png"/><Relationship Id="rId7" Type="http://schemas.openxmlformats.org/officeDocument/2006/relationships/image" Target="../media/image17.jpg"/><Relationship Id="rId8" Type="http://schemas.openxmlformats.org/officeDocument/2006/relationships/image" Target="../media/image3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b="0" l="0" r="23059" t="0"/>
          <a:stretch/>
        </p:blipFill>
        <p:spPr>
          <a:xfrm>
            <a:off x="0" y="0"/>
            <a:ext cx="914384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Chemistry/Composition in the Climate System</a:t>
            </a:r>
            <a:endParaRPr b="1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/>
          <p:nvPr>
            <p:ph idx="1" type="subTitle"/>
          </p:nvPr>
        </p:nvSpPr>
        <p:spPr>
          <a:xfrm>
            <a:off x="311700" y="2834125"/>
            <a:ext cx="8520600" cy="9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Akua A. Asa-Awuku, UMD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Andrew Gettelman, NCAR</a:t>
            </a:r>
            <a:endParaRPr/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4">
            <a:alphaModFix/>
          </a:blip>
          <a:srcRect b="32598" l="12067" r="8124" t="35594"/>
          <a:stretch/>
        </p:blipFill>
        <p:spPr>
          <a:xfrm>
            <a:off x="6466050" y="71425"/>
            <a:ext cx="2568250" cy="79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53078" y="3830725"/>
            <a:ext cx="1304897" cy="13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6">
            <a:alphaModFix/>
          </a:blip>
          <a:srcRect b="2079" l="18482" r="18482" t="2079"/>
          <a:stretch/>
        </p:blipFill>
        <p:spPr>
          <a:xfrm>
            <a:off x="311706" y="71425"/>
            <a:ext cx="988800" cy="9966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Aerosol Impacts</a:t>
            </a:r>
            <a:endParaRPr b="1" sz="300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 clear day in Beijing (Sep 22, 2016, 6:00 LT looking west)</a:t>
            </a:r>
            <a:endParaRPr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PM2.5 ~80 μgm</a:t>
            </a:r>
            <a:r>
              <a:rPr baseline="30000" lang="en">
                <a:solidFill>
                  <a:srgbClr val="000000"/>
                </a:solidFill>
              </a:rPr>
              <a:t>-3</a:t>
            </a:r>
            <a:endParaRPr baseline="30000">
              <a:solidFill>
                <a:srgbClr val="000000"/>
              </a:solidFill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5043575" y="79800"/>
            <a:ext cx="4029000" cy="11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Direct Impact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Water Uptake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Semi-Direct Effects (no clouds)</a:t>
            </a:r>
            <a:endParaRPr/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Likely climatological changes in N. China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0" y="1152475"/>
            <a:ext cx="538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Aerosols increase CCN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Cloud drop number increases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Clouds get brighter: cooling effect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Magnitude (subsequent feedbacks) uncertain</a:t>
            </a:r>
            <a:endParaRPr/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8425" y="106825"/>
            <a:ext cx="3836025" cy="262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5250388" y="2728575"/>
            <a:ext cx="3752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CCN v. Aerosol Optical Thickness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Rosenfeld et al, Science 2008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10" name="Shape 2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550" y="2657250"/>
            <a:ext cx="4917001" cy="22915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x="5126375" y="4286700"/>
            <a:ext cx="37521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“Volcano Tracks”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Schmidt et al 2014, ACP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2" name="Shape 212"/>
          <p:cNvSpPr txBox="1"/>
          <p:nvPr>
            <p:ph type="title"/>
          </p:nvPr>
        </p:nvSpPr>
        <p:spPr>
          <a:xfrm>
            <a:off x="0" y="302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Aerosol-Cloud Interactions (ACI)</a:t>
            </a:r>
            <a:endParaRPr b="1" sz="300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311700" y="249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Aerosol-Cloud Interactions (2)</a:t>
            </a:r>
            <a:endParaRPr b="1" sz="300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311700" y="956463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Simulated effect of Aerosols: Impact of anthropogenic aerosols, per unit of AOD</a:t>
            </a:r>
            <a:endParaRPr/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2650" y="1749625"/>
            <a:ext cx="5501350" cy="2359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3308875" y="1396050"/>
            <a:ext cx="53964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SW All Sky Aerosol Kernel  (dR/dAOD)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 txBox="1"/>
          <p:nvPr/>
        </p:nvSpPr>
        <p:spPr>
          <a:xfrm>
            <a:off x="3494600" y="4787475"/>
            <a:ext cx="53964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Gettelman et al 2016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5019500" y="4506700"/>
            <a:ext cx="29529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‘Anthropogenic Aerosol Kernel’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Gettelman et al 2016, J. Climate</a:t>
            </a:r>
            <a:endParaRPr/>
          </a:p>
        </p:txBody>
      </p:sp>
      <p:sp>
        <p:nvSpPr>
          <p:cNvPr id="223" name="Shape 223"/>
          <p:cNvSpPr txBox="1"/>
          <p:nvPr/>
        </p:nvSpPr>
        <p:spPr>
          <a:xfrm>
            <a:off x="0" y="1686625"/>
            <a:ext cx="4174800" cy="31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Challenge to go from processes and in-situ to satellite relationships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Quantitative Disagreement between Observations, Small scale models, Global Models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Critical uncertainties in cloud microphysical responses, feedbacks</a:t>
            </a:r>
            <a:endParaRPr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311700" y="122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Composition Effects on Aerosol</a:t>
            </a:r>
            <a:endParaRPr b="1" sz="300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540300" y="694950"/>
            <a:ext cx="7764900" cy="37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CESM2, 1850 Simulations: Full (200+ species) v.  simplified chemistry. Differences in SOA evolution → AOD differences of 10-20% (shown) →  ~1Wm</a:t>
            </a:r>
            <a:r>
              <a:rPr baseline="30000" lang="en"/>
              <a:t>-2</a:t>
            </a:r>
            <a:r>
              <a:rPr lang="en"/>
              <a:t> change in Cloud Radiative Effect → affects ENSO</a:t>
            </a:r>
            <a:endParaRPr/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 b="0" l="12910" r="14027" t="69670"/>
          <a:stretch/>
        </p:blipFill>
        <p:spPr>
          <a:xfrm>
            <a:off x="814700" y="1785500"/>
            <a:ext cx="7764800" cy="322347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/>
        </p:nvSpPr>
        <p:spPr>
          <a:xfrm>
            <a:off x="7165425" y="1908175"/>
            <a:ext cx="8337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AOD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/>
        </p:nvSpPr>
        <p:spPr>
          <a:xfrm>
            <a:off x="5416497" y="3288230"/>
            <a:ext cx="3727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Bzdek and Reid, J. Chem Physics 2017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172063" y="79950"/>
            <a:ext cx="76599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Gas-phase</a:t>
            </a:r>
            <a:r>
              <a:rPr b="1" lang="en" sz="30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 Chemistry and Aerosol microphysics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 txBox="1"/>
          <p:nvPr/>
        </p:nvSpPr>
        <p:spPr>
          <a:xfrm>
            <a:off x="212598" y="4049825"/>
            <a:ext cx="87693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Sources:  </a:t>
            </a:r>
            <a:r>
              <a:rPr b="1" lang="en" sz="18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Biogenic VOCs/Aerosol, Marine Aerosol, Mineral Dust, Biomass Burning, Black Carbon, Arctic</a:t>
            </a:r>
            <a:endParaRPr b="1" sz="180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10950"/>
            <a:ext cx="9208425" cy="2925233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/>
          <p:nvPr/>
        </p:nvSpPr>
        <p:spPr>
          <a:xfrm>
            <a:off x="212600" y="3565125"/>
            <a:ext cx="89313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Transformative Pathways:  </a:t>
            </a:r>
            <a:r>
              <a:rPr b="1" lang="en" sz="18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Daytime Chemistry, Nighttime Chemistry, Aqueous Chemistry,  Surface Chemistry</a:t>
            </a:r>
            <a:endParaRPr b="1" sz="180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1170211" y="4617973"/>
            <a:ext cx="7973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Bzdek, Bryan R., and Jonathan P. Reid. "Perspective: Aerosol microphysics: From molecules to the chemical physics of aerosols." The Journal of chemical physics 147.22 (2017): 220901.</a:t>
            </a:r>
            <a:endParaRPr i="1" sz="1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/>
        </p:nvSpPr>
        <p:spPr>
          <a:xfrm>
            <a:off x="209500" y="145268"/>
            <a:ext cx="80655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Gas-Phase and Particle Phase Partitioning</a:t>
            </a:r>
            <a:endParaRPr b="1" sz="300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209500" y="767925"/>
            <a:ext cx="4595400" cy="4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(e.g., ) but not limited to: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Burkart, et al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"Organic Condensation and Particle Growth to CCN Sizes in the Summertime Marine Arctic Is Driven by Materials More Semivolatile Than at Continental Sites." Geophysical Research Letters 44.20 (2017).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Vizenor, A. E., and A. A. Asa-Awuku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"Gas-phase kinetics modifies the CCN activity of a biogenic SOA." Physical Chemistry Chemical Physics 20.9 (2018): 6591-6597.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Sareen, N., et al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"Surfactants from the gas phase may promote cloud droplet formation." Proceedings of the National Academy of Sciences 110.8 (2013): 2723-2728.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Mai,, et al.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"Under what conditions can equilibrium gas–particle partitioning be expected to hold in the atmosphere?." Environmental science &amp; technology 49.19 (2015): 11485-11491.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4900" y="1080346"/>
            <a:ext cx="4044000" cy="3105804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/>
          <p:nvPr/>
        </p:nvSpPr>
        <p:spPr>
          <a:xfrm>
            <a:off x="5214221" y="4344672"/>
            <a:ext cx="318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Mai </a:t>
            </a:r>
            <a:r>
              <a:rPr b="1" i="1" lang="en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et., al  J. Phys Chem A. 2015.</a:t>
            </a:r>
            <a:endParaRPr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Shape 2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3464" y="12277"/>
            <a:ext cx="3757890" cy="4998218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/>
        </p:nvSpPr>
        <p:spPr>
          <a:xfrm>
            <a:off x="6742194" y="4922490"/>
            <a:ext cx="226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Asa-Awuku et al, 2010, JGR</a:t>
            </a:r>
            <a:endParaRPr b="1" i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Shape 257"/>
          <p:cNvSpPr txBox="1"/>
          <p:nvPr/>
        </p:nvSpPr>
        <p:spPr>
          <a:xfrm>
            <a:off x="209502" y="12275"/>
            <a:ext cx="51240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Mixing State: Internal vs. External</a:t>
            </a:r>
            <a:endParaRPr sz="2400"/>
          </a:p>
        </p:txBody>
      </p:sp>
      <p:sp>
        <p:nvSpPr>
          <p:cNvPr id="258" name="Shape 258"/>
          <p:cNvSpPr/>
          <p:nvPr/>
        </p:nvSpPr>
        <p:spPr>
          <a:xfrm>
            <a:off x="0" y="388550"/>
            <a:ext cx="5333400" cy="47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(e.g., ) but not limited to: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1"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Ching et al. </a:t>
            </a: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"A three‐dimensional sectional representation of aerosol mixing state for simulating optical properties and cloud condensation nuclei." Journal of Geophysical Research: Atmospheres 121.10 (2016): 5912-5929.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1"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Ervens, B., et al. </a:t>
            </a: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"CCN predictions using simplified assumptions of organic aerosol composition and mixing state: a synthesis from six different locations." Atmospheric Chemistry and Physics 10.10 (2010): 4795-4807.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1"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Gaston, C. J., et al</a:t>
            </a: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"The Cloud Nucleating Properties and Mixing State of Marine Aerosols Sampled along the Southern California Coast." Atmosphere 9.2 (2018): 52.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1"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Schill, et al. </a:t>
            </a: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"The impact of aerosol particle mixing state on the hygroscopicity of sea spray aerosol." ACS central science 1.3 (2015): 132-141.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1"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Sullivan, R. C., et al.</a:t>
            </a: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"Effect of chemical mixing state on the hygroscopicity and cloud nucleation properties of calcium mineral dust particles." Atmospheric Chemistry and Physics 9.10 (2009): 3303-3316.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1"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Wang, J., et al</a:t>
            </a: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"The importance of aerosol mixing state and size-resolved composition on CCN concentration and the variation of the importance with atmospheric aging of aerosols." Atmospheric Chemistry and Physics 10.15 (2010): 7267-7283.</a:t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/>
        </p:nvSpPr>
        <p:spPr>
          <a:xfrm>
            <a:off x="6781937" y="4783923"/>
            <a:ext cx="2169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Giordano et al, 2014,  ACP</a:t>
            </a:r>
            <a:endParaRPr/>
          </a:p>
        </p:txBody>
      </p:sp>
      <p:sp>
        <p:nvSpPr>
          <p:cNvPr id="264" name="Shape 264"/>
          <p:cNvSpPr txBox="1"/>
          <p:nvPr/>
        </p:nvSpPr>
        <p:spPr>
          <a:xfrm>
            <a:off x="209502" y="145275"/>
            <a:ext cx="59628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Particle Morphology &amp; Phase State </a:t>
            </a:r>
            <a:endParaRPr sz="3000"/>
          </a:p>
        </p:txBody>
      </p:sp>
      <p:sp>
        <p:nvSpPr>
          <p:cNvPr id="265" name="Shape 265"/>
          <p:cNvSpPr/>
          <p:nvPr/>
        </p:nvSpPr>
        <p:spPr>
          <a:xfrm>
            <a:off x="97750" y="756900"/>
            <a:ext cx="5595600" cy="43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(e.g., ) but not limited to: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Altaf, et al.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"Effect of Particle Morphology on Cloud Condensation Nuclei Activity." ACS Earth and Space Chemistry (2018).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Slade, et al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"Cloud droplet activation through oxidation of organic aerosol influenced by temperature and particle phase state." Geophysical Research Letters 44.3 (2017): 1583-1591.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Marsh, et al.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"Amorphous phase state diagrams and viscosity of ternary aqueous organic/organic and inorganic/organic mixtures." Physical Chemistry Chemical Physics (2018).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DeRieux, W., et al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"Predicting the glass transition temperature and viscosity of secondary organic material using molecular composition." Atmospheric Chemistry and Physics 18.9 (2018): 6331-6351.	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Gorkowski, K. et al.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,. "Emulsified and Liquid–Liquid Phase-Separated States of α-Pinene Secondary Organic Aerosol Determined Using Aerosol Optical Tweezers." Environmental Science &amp; Technology 51.21 (2017): 12154-12163</a:t>
            </a:r>
            <a:endParaRPr/>
          </a:p>
          <a:p>
            <a:pPr indent="-196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Shape 266"/>
          <p:cNvPicPr preferRelativeResize="0"/>
          <p:nvPr/>
        </p:nvPicPr>
        <p:blipFill rotWithShape="1">
          <a:blip r:embed="rId3">
            <a:alphaModFix/>
          </a:blip>
          <a:srcRect b="19041" l="0" r="0" t="0"/>
          <a:stretch/>
        </p:blipFill>
        <p:spPr>
          <a:xfrm>
            <a:off x="5837675" y="2987598"/>
            <a:ext cx="2742701" cy="179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/>
          <p:nvPr/>
        </p:nvSpPr>
        <p:spPr>
          <a:xfrm>
            <a:off x="7150021" y="2756889"/>
            <a:ext cx="1801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Freedman et al. 2009</a:t>
            </a:r>
            <a:endParaRPr b="1" i="1" sz="1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Shape 2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93349" y="145285"/>
            <a:ext cx="1937859" cy="218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7975" y="17125"/>
            <a:ext cx="2450975" cy="276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/>
        </p:nvSpPr>
        <p:spPr>
          <a:xfrm>
            <a:off x="209502" y="145275"/>
            <a:ext cx="63411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Surfactant Chemistry for Droplets</a:t>
            </a:r>
            <a:endParaRPr sz="3000"/>
          </a:p>
        </p:txBody>
      </p:sp>
      <p:sp>
        <p:nvSpPr>
          <p:cNvPr id="275" name="Shape 275"/>
          <p:cNvSpPr/>
          <p:nvPr/>
        </p:nvSpPr>
        <p:spPr>
          <a:xfrm>
            <a:off x="327325" y="642700"/>
            <a:ext cx="6045000" cy="43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(e.g., ) but not limited to: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Boyer, H. C., et al., . (2016).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Statistical Thermodynamic Model for Surface Tension of Organic and Inorganic Aqueous Mixtures. The Journal of Physical Chemistry A, 121(1), 198-205.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Giordano, M., et al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"Changes in droplet surface tension affect the observed hygroscopicity of photochemically aged biomass burning aerosol." Environmental science &amp; technology 47.19 (2013): 10980-10986.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Ovadnevaite, Jurgita, et al.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"Surface tension prevails over solute effect in organic-influenced cloud droplet activation." Nature 546.7660 (2017): 637.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Noziere,B. , Baduel, C. and J. Jaffrezo.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"The dynamic surface tension of atmospheric aerosol surfactants reveals new aspects of cloud activation." Nature communications 5 (2014): 3335.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Sareen, N., et al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"Surfactants from the gas phase may promote cloud droplet formation." Proceedings of the National Academy of Sciences 110.8 (2013): 2723-2728.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Ruehl, R. and K. R. Wilson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"Surface organic monolayers control the hygroscopic growth of submicrometer particles at high relative humidity." The Journal of Physical Chemistry A 118.22 (2014): 3952-3966.</a:t>
            </a:r>
            <a:endParaRPr/>
          </a:p>
          <a:p>
            <a:pPr indent="-196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Shape 2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0515" y="76200"/>
            <a:ext cx="2480923" cy="4861268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 txBox="1"/>
          <p:nvPr/>
        </p:nvSpPr>
        <p:spPr>
          <a:xfrm>
            <a:off x="6931521" y="4861285"/>
            <a:ext cx="20874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Ruehl et al, 2012, GRL</a:t>
            </a:r>
            <a:endParaRPr b="1" i="1" sz="16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/>
        </p:nvSpPr>
        <p:spPr>
          <a:xfrm>
            <a:off x="209500" y="116826"/>
            <a:ext cx="87924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Slightly Soluble, Partially Soluble, Insoluble, </a:t>
            </a:r>
            <a:r>
              <a:rPr b="1" lang="en" sz="30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Hydrophilic</a:t>
            </a:r>
            <a:r>
              <a:rPr b="1" lang="en" sz="30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, Hydrophobic, Carbonaceous Compounds</a:t>
            </a:r>
            <a:endParaRPr sz="3000"/>
          </a:p>
        </p:txBody>
      </p:sp>
      <p:sp>
        <p:nvSpPr>
          <p:cNvPr id="283" name="Shape 283"/>
          <p:cNvSpPr/>
          <p:nvPr/>
        </p:nvSpPr>
        <p:spPr>
          <a:xfrm>
            <a:off x="209500" y="1151225"/>
            <a:ext cx="5635200" cy="38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(e.g., ) but not limited to: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l-Sayed,et al.,.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"The effects of isoprene and NO x on secondary organic aerosols formed through reversible and irreversible uptake to aerosol water." Atmospheric Chemistry and Physics 18.2 (2018): 1171-1184.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Jing, Bo, et al.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"Hygroscopic behavior of multicomponent organic aerosols and their internal mixtures with ammonium sulfate." Atmospheric Chemistry and Physics 16.6 (2016): 4101-4118.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Xu, Lu, et al.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"Chemical characterization of water-soluble organic aerosol in contrasting rural and urban environments in the southeastern United States." Environmental science &amp; technology 51.1 (2016): 78-88.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Li, K, et al.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"Enhanced Light Scattering of Secondary Organic Aerosols by Multiphase Reactions." Environmental science &amp; technology 51.3 (2017): 1285-1292.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Miyazaki, et al.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"Contribution of dissolved organic matter to submicron water-soluble organic aerosols in the marine boundary layer over the eastern equatorial Pacific." Atmospheric Chemistry and Physics 16.12 (2016): 7695-7707.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2525" y="1388925"/>
            <a:ext cx="2919375" cy="25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 txBox="1"/>
          <p:nvPr/>
        </p:nvSpPr>
        <p:spPr>
          <a:xfrm>
            <a:off x="6676671" y="3983935"/>
            <a:ext cx="20874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Hayes</a:t>
            </a:r>
            <a:r>
              <a:rPr b="1" i="1" lang="en"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et al, 2015, ACP</a:t>
            </a:r>
            <a:endParaRPr b="1" i="1" sz="16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Key Issues (Top to Bottom)</a:t>
            </a:r>
            <a:endParaRPr b="1" sz="300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TOA </a:t>
            </a:r>
            <a:r>
              <a:rPr lang="en"/>
              <a:t>Radiative effects of ‘Composition’ (e.g. Ozone, particulates)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Stratospheric composition, dynamics and coupling to tropospheric climate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Stratosphere-Troposphere Exchange (STE)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Aerosol-Cloud Interactions (ACI)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Composition Effects on Aerosols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Composition Effects on Droplets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Composition Effects on Scattering, Radiation (Direct Effects)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Aerosol deposition on snow. Surface effects. 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Summary and some ideas for discussion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/>
        </p:nvSpPr>
        <p:spPr>
          <a:xfrm>
            <a:off x="209493" y="145284"/>
            <a:ext cx="83535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Soluble, Semi-solid, Insoluble Compounds for Ice Nucleation</a:t>
            </a:r>
            <a:endParaRPr sz="2400"/>
          </a:p>
        </p:txBody>
      </p:sp>
      <p:pic>
        <p:nvPicPr>
          <p:cNvPr id="291" name="Shape 2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5300" y="560550"/>
            <a:ext cx="7119551" cy="56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/>
          <p:nvPr/>
        </p:nvSpPr>
        <p:spPr>
          <a:xfrm>
            <a:off x="6570050" y="749400"/>
            <a:ext cx="2374800" cy="14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Knopf, D A., P. A. Alpert, and B. Wang.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"The Role of Organic Aerosol in Atmospheric Ice Nucleation: A Review." ACS Earth and Space Chemistry 2.3 (2018): 168-202.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209493" y="145284"/>
            <a:ext cx="80655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Direct Effects and Particle Scattering</a:t>
            </a:r>
            <a:endParaRPr b="1" sz="300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Shape 298"/>
          <p:cNvSpPr/>
          <p:nvPr/>
        </p:nvSpPr>
        <p:spPr>
          <a:xfrm>
            <a:off x="362425" y="666850"/>
            <a:ext cx="4795500" cy="46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(e.g., ) but not limited to: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Veghte, D. P., and M. A. Freedman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"The necessity of microscopy to characterize the optical properties of size-selected, nonspherical aerosol particles." Analytical chemistry 84.21 (2012): 9101-9108.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Lack, et al.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"Brown carbon and internal mixing in biomass burning particles." Proceedings of the National Academy of Sciences 109.37 (2012): 14802-14807.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Bahreini, R., et al.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"Characterizing emissions and optical properties of particulate matter from PFI and GDI light-duty gasoline vehicles." Journal of Aerosol Science 90 (2015): 144-153.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Zangmeister, C. D., et al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"Measured in-situ mass absorption spectra for nine forms of highly-absorbing carbonaceous aerosol." Carbon 136 (2018): 85-93.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Li., et al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"E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ffects of Gas-Particle Partitioning on Refractive Index and Chemical Composition of m-Xylene Secondary Organic Aerosol.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 The Journal of Physical Chemistry A 122.12 (2018): 3250-3260.</a:t>
            </a:r>
            <a:endParaRPr/>
          </a:p>
          <a:p>
            <a:pPr indent="-196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Shape 2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4306" y="786280"/>
            <a:ext cx="3597439" cy="144475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/>
          <p:nvPr/>
        </p:nvSpPr>
        <p:spPr>
          <a:xfrm>
            <a:off x="6465655" y="2294859"/>
            <a:ext cx="3401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Zangmeister</a:t>
            </a:r>
            <a:r>
              <a:rPr b="1" lang="en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et., al  Carbon. 2018.</a:t>
            </a:r>
            <a:endParaRPr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Shape 3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38646" y="2571739"/>
            <a:ext cx="3240058" cy="2274519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/>
          <p:nvPr/>
        </p:nvSpPr>
        <p:spPr>
          <a:xfrm>
            <a:off x="6465646" y="4785497"/>
            <a:ext cx="318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Li. </a:t>
            </a:r>
            <a:r>
              <a:rPr b="1" lang="en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et., al  J. Phys Chem A. 2018.</a:t>
            </a:r>
            <a:endParaRPr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/>
        </p:nvSpPr>
        <p:spPr>
          <a:xfrm>
            <a:off x="4991150" y="4278300"/>
            <a:ext cx="37521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Decreasing albedo as BC increases...</a:t>
            </a:r>
            <a:endParaRPr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Dumont et al 2014, Nature Geoscience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08" name="Shape 3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4267875" cy="256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5025" y="1170125"/>
            <a:ext cx="3826828" cy="2955774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Shape 310"/>
          <p:cNvSpPr txBox="1"/>
          <p:nvPr/>
        </p:nvSpPr>
        <p:spPr>
          <a:xfrm>
            <a:off x="5126713" y="812775"/>
            <a:ext cx="37521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MODIS Albedo over Greenland &gt; 2000m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1" name="Shape 311"/>
          <p:cNvSpPr/>
          <p:nvPr/>
        </p:nvSpPr>
        <p:spPr>
          <a:xfrm>
            <a:off x="6205550" y="3592550"/>
            <a:ext cx="223800" cy="13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 txBox="1"/>
          <p:nvPr/>
        </p:nvSpPr>
        <p:spPr>
          <a:xfrm>
            <a:off x="6112550" y="3492575"/>
            <a:ext cx="4899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2</a:t>
            </a:r>
            <a:r>
              <a:rPr lang="en" sz="800"/>
              <a:t>003</a:t>
            </a:r>
            <a:endParaRPr sz="800"/>
          </a:p>
        </p:txBody>
      </p:sp>
      <p:sp>
        <p:nvSpPr>
          <p:cNvPr id="313" name="Shape 313"/>
          <p:cNvSpPr txBox="1"/>
          <p:nvPr/>
        </p:nvSpPr>
        <p:spPr>
          <a:xfrm>
            <a:off x="209500" y="145268"/>
            <a:ext cx="80655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Surface Effects: Black Carbon on Snow</a:t>
            </a:r>
            <a:endParaRPr b="1" sz="300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Shape 314"/>
          <p:cNvSpPr txBox="1"/>
          <p:nvPr/>
        </p:nvSpPr>
        <p:spPr>
          <a:xfrm>
            <a:off x="428700" y="4094575"/>
            <a:ext cx="39915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Black Carbon Deposition on Snow/Ice changes albedo and surface melting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Impact of Pollution Controls on Climate</a:t>
            </a:r>
            <a:endParaRPr b="1" sz="300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Shape 3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225" y="874263"/>
            <a:ext cx="7223040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Shape 321"/>
          <p:cNvSpPr txBox="1"/>
          <p:nvPr/>
        </p:nvSpPr>
        <p:spPr>
          <a:xfrm>
            <a:off x="428700" y="4780375"/>
            <a:ext cx="73380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Myhre et al, 2014, IPCC AR5, CH8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idx="1" type="body"/>
          </p:nvPr>
        </p:nvSpPr>
        <p:spPr>
          <a:xfrm>
            <a:off x="311700" y="1017725"/>
            <a:ext cx="85206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Radiative effects of ‘Composition’ are significant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Stratospheric Composition impacts tropospheric climate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Aerosol-Cloud Interactions impact climate: Large, highly uncertain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Especially: Ice Nucleation, Cloud Microphysics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Composition Effects on Aerosols: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Mixing State, Morphology, Carbonaceous Compounds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Droplet Surfactant Chemistry 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Composition Effects on Scattering, Radiation.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Aerosol deposition on snow. Surface effects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Climate Policy Implications of Regulation</a:t>
            </a:r>
            <a:br>
              <a:rPr lang="en"/>
            </a:br>
            <a:endParaRPr/>
          </a:p>
        </p:txBody>
      </p:sp>
      <p:sp>
        <p:nvSpPr>
          <p:cNvPr id="327" name="Shape 327"/>
          <p:cNvSpPr txBox="1"/>
          <p:nvPr/>
        </p:nvSpPr>
        <p:spPr>
          <a:xfrm>
            <a:off x="209500" y="145268"/>
            <a:ext cx="80655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 b="1" sz="300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Shape 3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1776" y="59200"/>
            <a:ext cx="1467999" cy="101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Shape 329"/>
          <p:cNvPicPr preferRelativeResize="0"/>
          <p:nvPr/>
        </p:nvPicPr>
        <p:blipFill rotWithShape="1">
          <a:blip r:embed="rId4">
            <a:alphaModFix/>
          </a:blip>
          <a:srcRect b="51649" l="0" r="0" t="4134"/>
          <a:stretch/>
        </p:blipFill>
        <p:spPr>
          <a:xfrm>
            <a:off x="6325537" y="544700"/>
            <a:ext cx="1407249" cy="796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/>
          <p:cNvPicPr preferRelativeResize="0"/>
          <p:nvPr/>
        </p:nvPicPr>
        <p:blipFill rotWithShape="1">
          <a:blip r:embed="rId5">
            <a:alphaModFix/>
          </a:blip>
          <a:srcRect b="0" l="15847" r="49246" t="21954"/>
          <a:stretch/>
        </p:blipFill>
        <p:spPr>
          <a:xfrm>
            <a:off x="7858550" y="544700"/>
            <a:ext cx="1277924" cy="133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/>
          <p:cNvPicPr preferRelativeResize="0"/>
          <p:nvPr/>
        </p:nvPicPr>
        <p:blipFill rotWithShape="1">
          <a:blip r:embed="rId6">
            <a:alphaModFix/>
          </a:blip>
          <a:srcRect b="16565" l="9620" r="67726" t="15930"/>
          <a:stretch/>
        </p:blipFill>
        <p:spPr>
          <a:xfrm>
            <a:off x="7535850" y="2020175"/>
            <a:ext cx="1165323" cy="110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35850" y="4145450"/>
            <a:ext cx="1468000" cy="88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Shape 333"/>
          <p:cNvPicPr preferRelativeResize="0"/>
          <p:nvPr/>
        </p:nvPicPr>
        <p:blipFill rotWithShape="1">
          <a:blip r:embed="rId8">
            <a:alphaModFix/>
          </a:blip>
          <a:srcRect b="19041" l="0" r="0" t="0"/>
          <a:stretch/>
        </p:blipFill>
        <p:spPr>
          <a:xfrm>
            <a:off x="5771976" y="2571749"/>
            <a:ext cx="1165326" cy="76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Shape 33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60125" y="3465674"/>
            <a:ext cx="1165325" cy="818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89600" y="4338233"/>
            <a:ext cx="1407251" cy="744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idx="1" type="body"/>
          </p:nvPr>
        </p:nvSpPr>
        <p:spPr>
          <a:xfrm>
            <a:off x="311700" y="808500"/>
            <a:ext cx="8520600" cy="39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Theme:</a:t>
            </a:r>
            <a:r>
              <a:rPr lang="en"/>
              <a:t> Integrate models with observations (for climate)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Test lab work in models at different scales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Strategies for testing global climate impacts in lab and field  (identify critical processes)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Integrated modeling (include chemistry, coupled components like cryosphere)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Theme:</a:t>
            </a:r>
            <a:r>
              <a:rPr lang="en"/>
              <a:t> Gas and particle phase are connected: treat holistically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Evolution of constituents in the climate system 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Pathways for </a:t>
            </a:r>
            <a:r>
              <a:rPr lang="en"/>
              <a:t>Gas phase radiative forcing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How do regional, persistent aspects of composition RF alter dynamics, T</a:t>
            </a:r>
            <a:r>
              <a:rPr baseline="-25000" lang="en"/>
              <a:t>s</a:t>
            </a:r>
            <a:r>
              <a:rPr lang="en"/>
              <a:t>  (Beijing to O</a:t>
            </a:r>
            <a:r>
              <a:rPr baseline="-25000" lang="en"/>
              <a:t>3</a:t>
            </a:r>
            <a:r>
              <a:rPr lang="en"/>
              <a:t> Hole)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Especially: role of air pollution in regional and global climate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Understand p</a:t>
            </a:r>
            <a:r>
              <a:rPr lang="en" sz="1400"/>
              <a:t>olicy aspects of pollution controls and their climate impact (including aerosols)</a:t>
            </a:r>
            <a:endParaRPr sz="1400"/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</a:pPr>
            <a:r>
              <a:rPr lang="en"/>
              <a:t>Aerosol Cloud Interactions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Bridge lab particle scale studies with in situ and global impacts (integrate lab with models)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Constraining cloud and aerosol microphysics from the process to global scale (key regions) e.g. carbonaceous, organics downwind of emissions, volcanoes as natural sulfur laboratories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Regional scale aerosol effects on meteorology and chemistry (regional studies)</a:t>
            </a:r>
            <a:endParaRPr/>
          </a:p>
        </p:txBody>
      </p:sp>
      <p:sp>
        <p:nvSpPr>
          <p:cNvPr id="341" name="Shape 341"/>
          <p:cNvSpPr txBox="1"/>
          <p:nvPr/>
        </p:nvSpPr>
        <p:spPr>
          <a:xfrm>
            <a:off x="209500" y="216380"/>
            <a:ext cx="8038500" cy="8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Where do we go from here? Ideas for discussion </a:t>
            </a:r>
            <a:endParaRPr b="1" sz="300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146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Overview: ‘The Climate System’</a:t>
            </a:r>
            <a:endParaRPr b="1" sz="300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Where does composition fit?</a:t>
            </a:r>
            <a:endParaRPr sz="1800"/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1381" y="972775"/>
            <a:ext cx="5687194" cy="410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76200" y="1283525"/>
            <a:ext cx="3167100" cy="35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</a:t>
            </a:r>
            <a:r>
              <a:rPr baseline="-25000" lang="en"/>
              <a:t>2</a:t>
            </a:r>
            <a:r>
              <a:rPr lang="en"/>
              <a:t>: Global Carbon Cycle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Chemically Active Greenhouse Gases (O</a:t>
            </a:r>
            <a:r>
              <a:rPr baseline="-25000" lang="en"/>
              <a:t>3</a:t>
            </a:r>
            <a:r>
              <a:rPr lang="en"/>
              <a:t>, CH</a:t>
            </a:r>
            <a:r>
              <a:rPr baseline="-25000" lang="en"/>
              <a:t>4</a:t>
            </a:r>
            <a:r>
              <a:rPr lang="en"/>
              <a:t>, Halocarbons)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Short lived Species </a:t>
            </a:r>
            <a:r>
              <a:rPr lang="en">
                <a:solidFill>
                  <a:schemeClr val="dk1"/>
                </a:solidFill>
              </a:rPr>
              <a:t>(CO, NOx) </a:t>
            </a:r>
            <a:r>
              <a:rPr lang="en"/>
              <a:t>Effects on GHGs 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RF feedbacks to dynamics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Particulates (aerosols) Direct: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Scattering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Absorption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Cloud - Aerosol Effects 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Cloud Drop Chemical effects (surfaces, radiation)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Feedbacks to drops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Chem Phase partitioning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Surface Albedo Changes (snow)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11700" y="445025"/>
            <a:ext cx="4740600" cy="10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Composition Affects Radiative Forcing</a:t>
            </a:r>
            <a:endParaRPr b="1" sz="300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476500" y="4635300"/>
            <a:ext cx="54303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Myhre et al, 2014, IPCC AR5, Fig 8.17 </a:t>
            </a:r>
            <a:endParaRPr/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1525" y="58325"/>
            <a:ext cx="3809249" cy="508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181525" y="1686600"/>
            <a:ext cx="4659900" cy="23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Well mixed gases affect composition and RF 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Composition from Short Lived Gases Matters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Aerosols are the largest uncertainty in Anthropogenic RF</a:t>
            </a:r>
            <a:endParaRPr sz="2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Direct Radiative Effects: Tropospheric Ozone</a:t>
            </a:r>
            <a:endParaRPr b="1" sz="300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00" y="1056675"/>
            <a:ext cx="4620024" cy="320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476500" y="4635300"/>
            <a:ext cx="54303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Myhre et al, 2014, IPCC AR5, Fig 8.7 (Left) &amp; Fig 8.23 (Right)</a:t>
            </a:r>
            <a:endParaRPr/>
          </a:p>
        </p:txBody>
      </p:sp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2076" y="1253300"/>
            <a:ext cx="3909125" cy="270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311700" y="1152475"/>
            <a:ext cx="4149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Stratospheric Composition (e.g. Ozone Depletion) alters tropospheric circulation: Mid-Latitude Jet and Hadley Cell Position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Why? Response of the Jet to UTLS temperature gradients (a result of stratospheric composition)</a:t>
            </a:r>
            <a:endParaRPr/>
          </a:p>
        </p:txBody>
      </p:sp>
      <p:sp>
        <p:nvSpPr>
          <p:cNvPr id="169" name="Shape 169"/>
          <p:cNvSpPr txBox="1"/>
          <p:nvPr/>
        </p:nvSpPr>
        <p:spPr>
          <a:xfrm>
            <a:off x="4740625" y="4605975"/>
            <a:ext cx="37521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Son et al 2009, GRL, Fig 2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7088" y="1103650"/>
            <a:ext cx="3439176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>
            <p:ph type="title"/>
          </p:nvPr>
        </p:nvSpPr>
        <p:spPr>
          <a:xfrm>
            <a:off x="311700" y="287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Stratosphere-Troposphere Coupling</a:t>
            </a:r>
            <a:endParaRPr b="1" sz="300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287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Stratosphere-Troposphere Coupling (2)</a:t>
            </a:r>
            <a:endParaRPr b="1" sz="300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311700" y="1152475"/>
            <a:ext cx="3822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mid-latitude jet responds to climate change as well as composition change.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Climate change will move the jet, and affect composition: Here, variability of ozone over Eastern N. America</a:t>
            </a:r>
            <a:endParaRPr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8375" y="1115375"/>
            <a:ext cx="3752100" cy="34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4740625" y="4605975"/>
            <a:ext cx="37521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Barnes and Fiore, 2013, GRL, Fig 4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167975" y="229350"/>
            <a:ext cx="514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UTLS Composition and Climate</a:t>
            </a:r>
            <a:endParaRPr b="1" sz="300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98300" y="878938"/>
            <a:ext cx="5149800" cy="381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Upper Troposphere and Lower Stratosphere (UTLS) regulates stratospheric composition and can affect radiative forcing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Tropical Tropopause Layer (TTL) sets the boundary conditions for the stratosphere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E.g.: anything that affects TTL water vapor (or ozone) can affect climate (includes anthropogenic pollutants)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Asian Monsoon Anticyclone is a clear example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Stratospheric aerosol RF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Extratropical UTLS regulates Stratosphere- Troposphere Exchange (STE)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Lifetime of radiatively active Species</a:t>
            </a:r>
            <a:endParaRPr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Impacts on </a:t>
            </a:r>
            <a:r>
              <a:rPr lang="en"/>
              <a:t>tropospheric</a:t>
            </a:r>
            <a:r>
              <a:rPr lang="en"/>
              <a:t> Ozone</a:t>
            </a:r>
            <a:endParaRPr/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5925" y="229350"/>
            <a:ext cx="3661425" cy="468479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>
            <a:off x="2741250" y="4772425"/>
            <a:ext cx="36615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Park et al 2007, JGR, Fig. 5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A clear day in Beijing (Sep 19, 2016, 6:00 LT looking west)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4" name="Shape 1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Aerosol Impacts</a:t>
            </a:r>
            <a:endParaRPr b="1" sz="300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