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2" r:id="rId5"/>
    <p:sldId id="261" r:id="rId6"/>
    <p:sldId id="282" r:id="rId7"/>
    <p:sldId id="281" r:id="rId8"/>
    <p:sldId id="280" r:id="rId9"/>
    <p:sldId id="27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7E8"/>
    <a:srgbClr val="0070EB"/>
    <a:srgbClr val="E0AA12"/>
    <a:srgbClr val="0060A8"/>
    <a:srgbClr val="078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howGuide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1E2D6-1E61-43FB-A00E-5D4BFC5474D3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23992-1E88-437E-9832-536ADA2D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2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513A79-7248-439D-889E-4AAB931D5817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306B6A-8C65-4A42-8F64-34712F0A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horizon2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6" descr="G:\Apodaca Work Current\NSF logo\NEW NSF Logo Design\Final\BitmapLogo_NOLayers_F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586" y="6172200"/>
            <a:ext cx="60621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rgbClr val="E0AA1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G:\Apodaca Work Current\NSF logo\NEW NSF Logo Design\Final\BitmapLogo_NOLayers_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2818130" cy="283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11D307-8D3F-C44A-A136-869CF88D71C7}"/>
              </a:ext>
            </a:extLst>
          </p:cNvPr>
          <p:cNvSpPr txBox="1"/>
          <p:nvPr/>
        </p:nvSpPr>
        <p:spPr>
          <a:xfrm>
            <a:off x="457200" y="990600"/>
            <a:ext cx="8154035" cy="1077218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spc="3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Garamond" panose="02020404030301010803" pitchFamily="18" charset="0"/>
              </a:rPr>
              <a:t>A Workshop for the NSF Atmospheric Chemistry Community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229600" cy="838200"/>
          </a:xfrm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The NSF Atmospheric Chemistry Program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305800" cy="4267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Characterize the chemical composition of the atmosphere and its variability;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000" dirty="0"/>
              <a:t>Understand the processes by which chemical species react and are transported in the atmosphere; </a:t>
            </a:r>
            <a:endParaRPr lang="en-US" sz="12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12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/>
              <a:t>Quantify the major fluxes of a wide variety of chemical substances into and out of the atmosphere, and to  understand the processes controlling those fluxes; </a:t>
            </a:r>
            <a:endParaRPr lang="en-US" sz="12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12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/>
              <a:t>Understand the natural and anthropogenic causes of atmospheric chemical variability, and the effects of  chemical change on climate; and </a:t>
            </a:r>
            <a:endParaRPr lang="en-US" sz="12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12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/>
              <a:t>Characterize the oxidative capacity of the atmosphere and its variability.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1A4648-823D-FB40-B666-52FF28F1459E}"/>
              </a:ext>
            </a:extLst>
          </p:cNvPr>
          <p:cNvSpPr txBox="1"/>
          <p:nvPr/>
        </p:nvSpPr>
        <p:spPr>
          <a:xfrm>
            <a:off x="685800" y="457200"/>
            <a:ext cx="73914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Other Programs at NSF that support atmospheric chemistry research: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Environmental Chemical Sciences (ECS)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Environmental Engineering (EE)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Chemical, Bioengineering, Environmental and Transport Systems (CBET)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Climate and Large Scale Dynamics (CLD)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Physical and Dynamic Meteorology (PDM)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Arctic Natural Sciences (ANS)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Antarctic Ocean and Atmospheric Sciences (AOAS)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Chemical Oceanography (CO)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Biological Oceanography (BO)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Ecosystem Science (ES)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err="1"/>
              <a:t>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474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9">
            <a:extLst>
              <a:ext uri="{FF2B5EF4-FFF2-40B4-BE49-F238E27FC236}">
                <a16:creationId xmlns:a16="http://schemas.microsoft.com/office/drawing/2014/main" id="{57681B3B-BE21-5649-8843-29DAFA79D116}"/>
              </a:ext>
            </a:extLst>
          </p:cNvPr>
          <p:cNvSpPr txBox="1">
            <a:spLocks/>
          </p:cNvSpPr>
          <p:nvPr/>
        </p:nvSpPr>
        <p:spPr>
          <a:xfrm>
            <a:off x="366712" y="600075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rgbClr val="E0AA1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3600" dirty="0">
                <a:solidFill>
                  <a:srgbClr val="FCD5B5"/>
                </a:solidFill>
              </a:rPr>
              <a:t>Reviewing Proposals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D0946-4FBC-A94A-AE0D-66029B68BA0E}"/>
              </a:ext>
            </a:extLst>
          </p:cNvPr>
          <p:cNvSpPr txBox="1"/>
          <p:nvPr/>
        </p:nvSpPr>
        <p:spPr>
          <a:xfrm>
            <a:off x="595312" y="3267254"/>
            <a:ext cx="800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In the Atmospheric Chemistry Program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~ 70 Proposals each year need to be reviewed;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5 reviewers per proposal;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350 review requests each year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9D223-24F1-CD4F-B995-20F14C2790C8}"/>
              </a:ext>
            </a:extLst>
          </p:cNvPr>
          <p:cNvSpPr txBox="1"/>
          <p:nvPr/>
        </p:nvSpPr>
        <p:spPr>
          <a:xfrm>
            <a:off x="828674" y="1676400"/>
            <a:ext cx="7534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The peer review system ensures that NSF supports the best science possible. </a:t>
            </a:r>
          </a:p>
        </p:txBody>
      </p:sp>
    </p:spTree>
    <p:extLst>
      <p:ext uri="{BB962C8B-B14F-4D97-AF65-F5344CB8AC3E}">
        <p14:creationId xmlns:p14="http://schemas.microsoft.com/office/powerpoint/2010/main" val="2159428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876F51-E9FB-7049-9D04-08C20900B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152758"/>
              </p:ext>
            </p:extLst>
          </p:nvPr>
        </p:nvGraphicFramePr>
        <p:xfrm>
          <a:off x="1066800" y="228600"/>
          <a:ext cx="6466091" cy="5943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2500">
                  <a:extLst>
                    <a:ext uri="{9D8B030D-6E8A-4147-A177-3AD203B41FA5}">
                      <a16:colId xmlns:a16="http://schemas.microsoft.com/office/drawing/2014/main" val="2807930877"/>
                    </a:ext>
                  </a:extLst>
                </a:gridCol>
                <a:gridCol w="1271197">
                  <a:extLst>
                    <a:ext uri="{9D8B030D-6E8A-4147-A177-3AD203B41FA5}">
                      <a16:colId xmlns:a16="http://schemas.microsoft.com/office/drawing/2014/main" val="917313136"/>
                    </a:ext>
                  </a:extLst>
                </a:gridCol>
                <a:gridCol w="1271197">
                  <a:extLst>
                    <a:ext uri="{9D8B030D-6E8A-4147-A177-3AD203B41FA5}">
                      <a16:colId xmlns:a16="http://schemas.microsoft.com/office/drawing/2014/main" val="2745876292"/>
                    </a:ext>
                  </a:extLst>
                </a:gridCol>
                <a:gridCol w="1271197">
                  <a:extLst>
                    <a:ext uri="{9D8B030D-6E8A-4147-A177-3AD203B41FA5}">
                      <a16:colId xmlns:a16="http://schemas.microsoft.com/office/drawing/2014/main" val="387660451"/>
                    </a:ext>
                  </a:extLst>
                </a:gridCol>
              </a:tblGrid>
              <a:tr h="23392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ATC Statistics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667044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FY17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FY16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FY15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2955272854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280193277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Regular Proposals Received (individual)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879195001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Regular Projects Received (Collabs=1)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4192367891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Regular Projects Funded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3084189005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Regular Projects Declined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2153671461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Fund Rate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  <a:highlight>
                            <a:srgbClr val="FFFF00"/>
                          </a:highlight>
                        </a:rPr>
                        <a:t>37%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  <a:highlight>
                            <a:srgbClr val="FFFF00"/>
                          </a:highlight>
                        </a:rPr>
                        <a:t>47%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49%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38956681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65562635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Field Campaigns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 (co-funded)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 (co-funded)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056363409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Field Campaigns Declined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459685172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Data Campaigns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28095903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733812621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Workshops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734901052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RAPIDS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2381428343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EAGERs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779656400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2768420790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CAREERS Received (new)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133401285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CAREERs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3497311835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CAREERs Declined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387845206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CAREERs Continuing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637356522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860616070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PRFs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892611360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PRFs Declined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2571421026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PRFs Year 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4021238650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976008116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REU Sites Funded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590953835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993987929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MRIs Supported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1294658419"/>
                  </a:ext>
                </a:extLst>
              </a:tr>
              <a:tr h="19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MRIs Declined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2" marR="7422" marT="7422" marB="0" anchor="b"/>
                </a:tc>
                <a:extLst>
                  <a:ext uri="{0D108BD9-81ED-4DB2-BD59-A6C34878D82A}">
                    <a16:rowId xmlns:a16="http://schemas.microsoft.com/office/drawing/2014/main" val="63635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201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AC090"/>
                </a:solidFill>
              </a:rPr>
              <a:t>PROGRAM CONTACTS</a:t>
            </a:r>
            <a:br>
              <a:rPr lang="en-US" sz="2800" b="1" dirty="0">
                <a:solidFill>
                  <a:srgbClr val="FAC090"/>
                </a:solidFill>
              </a:rPr>
            </a:br>
            <a:r>
              <a:rPr lang="en-US" sz="2000" b="1" u="sng" dirty="0">
                <a:solidFill>
                  <a:schemeClr val="tx2">
                    <a:lumMod val="20000"/>
                    <a:lumOff val="80000"/>
                  </a:schemeClr>
                </a:solidFill>
              </a:rPr>
              <a:t>https://www.nsf.gov/funding/pgm_summ.jsp?pims_id=11692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14400" y="1295400"/>
            <a:ext cx="71628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  <a:buFontTx/>
              <a:buNone/>
            </a:pPr>
            <a:endParaRPr lang="en-US" dirty="0">
              <a:latin typeface="Times New Roman" charset="0"/>
              <a:ea typeface="ＭＳ Ｐゴシック" charset="0"/>
              <a:sym typeface="Symbo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366154"/>
            <a:ext cx="701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PROGRAM DIRECTORS:</a:t>
            </a:r>
          </a:p>
          <a:p>
            <a:endParaRPr lang="en-US" sz="14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2400" dirty="0">
                <a:solidFill>
                  <a:srgbClr val="FDEADA"/>
                </a:solidFill>
              </a:rPr>
              <a:t>Sylvia Edgerton	</a:t>
            </a:r>
            <a:r>
              <a:rPr lang="en-US" sz="2400" dirty="0" err="1">
                <a:solidFill>
                  <a:srgbClr val="FDEADA"/>
                </a:solidFill>
              </a:rPr>
              <a:t>sedgerto@nsf.gov</a:t>
            </a:r>
            <a:endParaRPr lang="en-US" sz="2400" dirty="0">
              <a:solidFill>
                <a:srgbClr val="FDEADA"/>
              </a:solidFill>
            </a:endParaRPr>
          </a:p>
          <a:p>
            <a:pPr lvl="2"/>
            <a:endParaRPr lang="en-US" sz="1000" dirty="0">
              <a:solidFill>
                <a:srgbClr val="FDEADA"/>
              </a:solidFill>
            </a:endParaRPr>
          </a:p>
          <a:p>
            <a:pPr lvl="2"/>
            <a:r>
              <a:rPr lang="en-US" sz="2400" dirty="0">
                <a:solidFill>
                  <a:srgbClr val="FDEADA"/>
                </a:solidFill>
              </a:rPr>
              <a:t>New Program Director    ???????	</a:t>
            </a: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997370"/>
            <a:ext cx="7010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PROGRAM ADMINISTRATOR:</a:t>
            </a:r>
          </a:p>
          <a:p>
            <a:endParaRPr lang="en-US" sz="14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2400" dirty="0">
                <a:solidFill>
                  <a:srgbClr val="FDEADA"/>
                </a:solidFill>
              </a:rPr>
              <a:t>Darryl Harris		</a:t>
            </a:r>
            <a:r>
              <a:rPr lang="en-US" sz="2400" dirty="0" err="1">
                <a:solidFill>
                  <a:srgbClr val="FDEADA"/>
                </a:solidFill>
              </a:rPr>
              <a:t>dwharris@nsf.gov</a:t>
            </a:r>
            <a:endParaRPr lang="en-US" sz="2400" dirty="0">
              <a:solidFill>
                <a:srgbClr val="FDEADA"/>
              </a:solidFill>
            </a:endParaRPr>
          </a:p>
          <a:p>
            <a:pPr lvl="2"/>
            <a:endParaRPr lang="en-US" sz="1000" dirty="0">
              <a:solidFill>
                <a:srgbClr val="FDEAD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4343400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DEADA"/>
                </a:solidFill>
              </a:rPr>
              <a:t>Phone:		</a:t>
            </a:r>
            <a:r>
              <a:rPr lang="en-US" sz="2400" dirty="0">
                <a:solidFill>
                  <a:srgbClr val="FDEADA"/>
                </a:solidFill>
                <a:latin typeface="Times New Roman" charset="0"/>
                <a:ea typeface="ＭＳ Ｐゴシック" charset="0"/>
                <a:sym typeface="Symbol" charset="0"/>
              </a:rPr>
              <a:t> (703) 292-8522</a:t>
            </a:r>
            <a:endParaRPr lang="en-US" sz="2400" dirty="0">
              <a:solidFill>
                <a:srgbClr val="FDEADA"/>
              </a:solidFill>
            </a:endParaRPr>
          </a:p>
          <a:p>
            <a:endParaRPr lang="en-US" sz="800" dirty="0">
              <a:solidFill>
                <a:srgbClr val="FDEADA"/>
              </a:solidFill>
            </a:endParaRPr>
          </a:p>
          <a:p>
            <a:r>
              <a:rPr lang="en-US" sz="2400" dirty="0">
                <a:solidFill>
                  <a:srgbClr val="FDEADA"/>
                </a:solidFill>
              </a:rPr>
              <a:t>FAX:		 (703) 292-9022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544979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Proposals to the Atmospheric Chemistry Program are welcome at any time</a:t>
            </a:r>
          </a:p>
        </p:txBody>
      </p:sp>
    </p:spTree>
    <p:extLst>
      <p:ext uri="{BB962C8B-B14F-4D97-AF65-F5344CB8AC3E}">
        <p14:creationId xmlns:p14="http://schemas.microsoft.com/office/powerpoint/2010/main" val="4028858649"/>
      </p:ext>
    </p:extLst>
  </p:cSld>
  <p:clrMapOvr>
    <a:masterClrMapping/>
  </p:clrMapOvr>
</p:sld>
</file>

<file path=ppt/theme/theme1.xml><?xml version="1.0" encoding="utf-8"?>
<a:theme xmlns:a="http://schemas.openxmlformats.org/drawingml/2006/main" name="NSF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nsideNSF Document" ma:contentTypeID="0x010100EDB22D60EB357741B4D070D01F44F59600C2BB2A9CF2C6EF4AA7A3C18326782422" ma:contentTypeVersion="4" ma:contentTypeDescription="" ma:contentTypeScope="" ma:versionID="aa3b17ab02ef4dc95775d87bb2afa7db">
  <xsd:schema xmlns:xsd="http://www.w3.org/2001/XMLSchema" xmlns:xs="http://www.w3.org/2001/XMLSchema" xmlns:p="http://schemas.microsoft.com/office/2006/metadata/properties" xmlns:ns2="e77df2dc-1bb8-42a7-bebd-d4908e2d581a" xmlns:ns3="http://schemas.microsoft.com/sharepoint/v4" targetNamespace="http://schemas.microsoft.com/office/2006/metadata/properties" ma:root="true" ma:fieldsID="cb162a15618247682533da655adc9f81" ns2:_="" ns3:_="">
    <xsd:import namespace="e77df2dc-1bb8-42a7-bebd-d4908e2d581a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Title" minOccurs="0"/>
                <xsd:element ref="ns2:DocumentNumber" minOccurs="0"/>
                <xsd:element ref="ns2:h65b59bf86ed4479ac17c44c5537174e" minOccurs="0"/>
                <xsd:element ref="ns2:TaxCatchAll" minOccurs="0"/>
                <xsd:element ref="ns2:TaxCatchAllLabel" minOccurs="0"/>
                <xsd:element ref="ns2:l2f871ed324148e3b9f8319301eb4058" minOccurs="0"/>
                <xsd:element ref="ns2:bb4506ab385d48bfad4eaff21e13a2a6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f2dc-1bb8-42a7-bebd-d4908e2d581a" elementFormDefault="qualified">
    <xsd:import namespace="http://schemas.microsoft.com/office/2006/documentManagement/types"/>
    <xsd:import namespace="http://schemas.microsoft.com/office/infopath/2007/PartnerControls"/>
    <xsd:element name="DocumentTitle" ma:index="2" nillable="true" ma:displayName="DocumentTitle" ma:internalName="DocumentTitle">
      <xsd:simpleType>
        <xsd:restriction base="dms:Text">
          <xsd:maxLength value="255"/>
        </xsd:restriction>
      </xsd:simpleType>
    </xsd:element>
    <xsd:element name="DocumentNumber" ma:index="3" nillable="true" ma:displayName="DocumentNumber" ma:internalName="DocumentNumber">
      <xsd:simpleType>
        <xsd:restriction base="dms:Text">
          <xsd:maxLength value="255"/>
        </xsd:restriction>
      </xsd:simpleType>
    </xsd:element>
    <xsd:element name="h65b59bf86ed4479ac17c44c5537174e" ma:index="8" nillable="true" ma:taxonomy="true" ma:internalName="h65b59bf86ed4479ac17c44c5537174e" ma:taxonomyFieldName="DocumentOwner" ma:displayName="DocumentOwner" ma:default="" ma:fieldId="{165b59bf-86ed-4479-ac17-c44c5537174e}" ma:sspId="2cd2ecdf-620f-444c-bba1-c5450418390f" ma:termSetId="fc989db5-0fdf-4297-bed7-ce52227f6a0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7de5454-f45e-4820-98b6-b3d2a356d1b9}" ma:internalName="TaxCatchAll" ma:showField="CatchAllData" ma:web="e77df2dc-1bb8-42a7-bebd-d4908e2d58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7de5454-f45e-4820-98b6-b3d2a356d1b9}" ma:internalName="TaxCatchAllLabel" ma:readOnly="true" ma:showField="CatchAllDataLabel" ma:web="e77df2dc-1bb8-42a7-bebd-d4908e2d58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2f871ed324148e3b9f8319301eb4058" ma:index="12" nillable="true" ma:taxonomy="true" ma:internalName="l2f871ed324148e3b9f8319301eb4058" ma:taxonomyFieldName="DocumentTopic" ma:displayName="DocumentTopic" ma:default="" ma:fieldId="{52f871ed-3241-48e3-b9f8-319301eb4058}" ma:sspId="2cd2ecdf-620f-444c-bba1-c5450418390f" ma:termSetId="95f96331-3e8d-4b03-b690-a7f4c1ed21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4506ab385d48bfad4eaff21e13a2a6" ma:index="14" nillable="true" ma:taxonomy="true" ma:internalName="bb4506ab385d48bfad4eaff21e13a2a6" ma:taxonomyFieldName="DocumentType" ma:displayName="DocumentType" ma:default="" ma:fieldId="{bb4506ab-385d-48bf-ad4e-aff21e13a2a6}" ma:sspId="2cd2ecdf-620f-444c-bba1-c5450418390f" ma:termSetId="b7a181bf-2032-4f02-b781-1ea1f4c1dcd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TaxCatchAll xmlns="e77df2dc-1bb8-42a7-bebd-d4908e2d581a">
      <Value>237</Value>
      <Value>258</Value>
      <Value>248</Value>
    </TaxCatchAll>
    <l2f871ed324148e3b9f8319301eb4058 xmlns="e77df2dc-1bb8-42a7-bebd-d4908e2d581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35d977f6-936b-4874-8bb4-d4ce5f6ba556</TermId>
        </TermInfo>
      </Terms>
    </l2f871ed324148e3b9f8319301eb4058>
    <DocumentNumber xmlns="e77df2dc-1bb8-42a7-bebd-d4908e2d581a" xsi:nil="true"/>
    <h65b59bf86ed4479ac17c44c5537174e xmlns="e77df2dc-1bb8-42a7-bebd-d4908e2d581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OD/OLPA</TermName>
          <TermId xmlns="http://schemas.microsoft.com/office/infopath/2007/PartnerControls">9be36ad4-a830-4541-8de8-7f0bd838b3fb</TermId>
        </TermInfo>
      </Terms>
    </h65b59bf86ed4479ac17c44c5537174e>
    <DocumentTitle xmlns="e77df2dc-1bb8-42a7-bebd-d4908e2d581a">GenericPPT Template Space</DocumentTitle>
    <bb4506ab385d48bfad4eaff21e13a2a6 xmlns="e77df2dc-1bb8-42a7-bebd-d4908e2d581a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 Slides</TermName>
          <TermId xmlns="http://schemas.microsoft.com/office/infopath/2007/PartnerControls">e5b016b9-712f-4724-a3ea-c156eed84e82</TermId>
        </TermInfo>
      </Terms>
    </bb4506ab385d48bfad4eaff21e13a2a6>
  </documentManagement>
</p:properties>
</file>

<file path=customXml/itemProps1.xml><?xml version="1.0" encoding="utf-8"?>
<ds:datastoreItem xmlns:ds="http://schemas.openxmlformats.org/officeDocument/2006/customXml" ds:itemID="{1696D0E6-844C-4548-8859-39C2A45AE9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2BADF7-75F5-4AA2-B11F-FA5D3D74B7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7df2dc-1bb8-42a7-bebd-d4908e2d581a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44912B-E3C1-4FF1-94E2-26EB72141C81}">
  <ds:schemaRefs>
    <ds:schemaRef ds:uri="e77df2dc-1bb8-42a7-bebd-d4908e2d581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sharepoint/v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NSF1.potx</Template>
  <TotalTime>955</TotalTime>
  <Words>374</Words>
  <Application>Microsoft Office PowerPoint</Application>
  <PresentationFormat>On-screen Show (4:3)</PresentationFormat>
  <Paragraphs>134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Garamond</vt:lpstr>
      <vt:lpstr>Symbol</vt:lpstr>
      <vt:lpstr>Times New Roman</vt:lpstr>
      <vt:lpstr>NSF1</vt:lpstr>
      <vt:lpstr>PowerPoint Presentation</vt:lpstr>
      <vt:lpstr>The NSF Atmospheric Chemistry Program</vt:lpstr>
      <vt:lpstr>PowerPoint Presentation</vt:lpstr>
      <vt:lpstr>PowerPoint Presentation</vt:lpstr>
      <vt:lpstr>PowerPoint Presentation</vt:lpstr>
      <vt:lpstr>PROGRAM CONTACTS https://www.nsf.gov/funding/pgm_summ.jsp?pims_id=11692</vt:lpstr>
    </vt:vector>
  </TitlesOfParts>
  <Company>National Science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GenericPPT Template Space</dc:title>
  <dc:creator>aapodaca</dc:creator>
  <cp:lastModifiedBy>acomuser</cp:lastModifiedBy>
  <cp:revision>57</cp:revision>
  <dcterms:created xsi:type="dcterms:W3CDTF">2012-06-28T14:53:18Z</dcterms:created>
  <dcterms:modified xsi:type="dcterms:W3CDTF">2018-05-30T14:26:56Z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0x010100EDB22D60EB357741B4D070D01F44F59600C2BB2A9CF2C6EF4AA7A3C18326782422</vt:lpwstr>
  </property>
  <property fmtid="{D5CDD505-2E9C-101B-9397-08002B2CF9AE}" pid="3" name="DocumentTopic">
    <vt:lpwstr>237;#Communications|35d977f6-936b-4874-8bb4-d4ce5f6ba556</vt:lpwstr>
  </property>
  <property fmtid="{D5CDD505-2E9C-101B-9397-08002B2CF9AE}" pid="4" name="DocumentType">
    <vt:lpwstr>248;#Presentation Slides|e5b016b9-712f-4724-a3ea-c156eed84e82</vt:lpwstr>
  </property>
  <property fmtid="{D5CDD505-2E9C-101B-9397-08002B2CF9AE}" pid="5" name="DocumentOwner">
    <vt:lpwstr>258;#OD/OLPA|9be36ad4-a830-4541-8de8-7f0bd838b3fb</vt:lpwstr>
  </property>
</Properties>
</file>