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9" r:id="rId1"/>
    <p:sldMasterId id="2147483835" r:id="rId2"/>
  </p:sldMasterIdLst>
  <p:notesMasterIdLst>
    <p:notesMasterId r:id="rId19"/>
  </p:notesMasterIdLst>
  <p:handoutMasterIdLst>
    <p:handoutMasterId r:id="rId20"/>
  </p:handoutMasterIdLst>
  <p:sldIdLst>
    <p:sldId id="1281" r:id="rId3"/>
    <p:sldId id="1282" r:id="rId4"/>
    <p:sldId id="1283" r:id="rId5"/>
    <p:sldId id="1297" r:id="rId6"/>
    <p:sldId id="1287" r:id="rId7"/>
    <p:sldId id="1285" r:id="rId8"/>
    <p:sldId id="1286" r:id="rId9"/>
    <p:sldId id="1288" r:id="rId10"/>
    <p:sldId id="1291" r:id="rId11"/>
    <p:sldId id="1290" r:id="rId12"/>
    <p:sldId id="1292" r:id="rId13"/>
    <p:sldId id="1296" r:id="rId14"/>
    <p:sldId id="1293" r:id="rId15"/>
    <p:sldId id="1294" r:id="rId16"/>
    <p:sldId id="1289" r:id="rId17"/>
    <p:sldId id="1280" r:id="rId18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0000FF"/>
    <a:srgbClr val="9A6F63"/>
    <a:srgbClr val="581D27"/>
    <a:srgbClr val="F2F2F2"/>
    <a:srgbClr val="8A1E85"/>
    <a:srgbClr val="EBEB00"/>
    <a:srgbClr val="E0E000"/>
    <a:srgbClr val="F4F400"/>
    <a:srgbClr val="4C6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69" autoAdjust="0"/>
    <p:restoredTop sz="86395" autoAdjust="0"/>
  </p:normalViewPr>
  <p:slideViewPr>
    <p:cSldViewPr snapToGrid="0" snapToObjects="1">
      <p:cViewPr varScale="1">
        <p:scale>
          <a:sx n="56" d="100"/>
          <a:sy n="56" d="100"/>
        </p:scale>
        <p:origin x="128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85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2AE9E-6FF5-459E-8A39-F64455C512E9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7B7F4-D6D0-4255-8455-43E888184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9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695C6D4-3D01-D44A-81F8-73B539A70116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14CC9A-E749-6245-BA47-8D44C78D5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839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62229">
              <a:defRPr/>
            </a:pPr>
            <a:fld id="{E7310E1D-409C-4E5A-AB1E-EDEC0873A69A}" type="slidenum">
              <a:rPr lang="en-US">
                <a:solidFill>
                  <a:prstClr val="black"/>
                </a:solidFill>
                <a:latin typeface="Calibri"/>
              </a:rPr>
              <a:pPr defTabSz="462229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2513" y="698500"/>
            <a:ext cx="4756150" cy="3567113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020" y="4499409"/>
            <a:ext cx="5047446" cy="4266679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064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2A0EE-5D19-4DC3-B5E4-60BFAD9E4F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76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622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310E1D-409C-4E5A-AB1E-EDEC0873A69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622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2513" y="698500"/>
            <a:ext cx="4756150" cy="3567113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020" y="4499409"/>
            <a:ext cx="5047446" cy="4266679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161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/>
          <a:lstStyle/>
          <a:p>
            <a:fld id="{9B4171F6-CF61-CA41-9567-443C6A511699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1" y="4975"/>
            <a:ext cx="714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NSF-ATC and NCAR Atmospheric Chemistry Workshop</a:t>
            </a:r>
            <a:endParaRPr lang="en-US" sz="2400" b="1" dirty="0"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573428" y="457202"/>
            <a:ext cx="7570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Fundamentals of Atmospheric Chemistry  (May 30,</a:t>
            </a:r>
            <a:r>
              <a:rPr lang="en-US" sz="2400" b="1" baseline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2018)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429113"/>
            <a:ext cx="6079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Kelley </a:t>
            </a:r>
            <a:r>
              <a:rPr lang="en-US" sz="1600" b="1" dirty="0" err="1" smtClean="0"/>
              <a:t>Barsanti</a:t>
            </a:r>
            <a:r>
              <a:rPr lang="en-US" sz="1600" b="1" dirty="0" smtClean="0"/>
              <a:t> (UC-Riverside), John Orlando (NCAR ACOM)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199054709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/>
          <a:lstStyle/>
          <a:p>
            <a:fld id="{9B4171F6-CF61-CA41-9567-443C6A511699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1" y="4975"/>
            <a:ext cx="714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NSF-ATC and NCAR Atmospheric Chemistry Workshop</a:t>
            </a:r>
            <a:endParaRPr lang="en-US" sz="2400" b="1" dirty="0"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573428" y="457202"/>
            <a:ext cx="7570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Fundamentals of Atmospheric Chemistry  (May 30,</a:t>
            </a:r>
            <a:r>
              <a:rPr lang="en-US" sz="2400" b="1" baseline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2018)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429113"/>
            <a:ext cx="6079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Kelley </a:t>
            </a:r>
            <a:r>
              <a:rPr lang="en-US" sz="1600" b="1" dirty="0" err="1" smtClean="0"/>
              <a:t>Barsanti</a:t>
            </a:r>
            <a:r>
              <a:rPr lang="en-US" sz="1600" b="1" dirty="0" smtClean="0"/>
              <a:t> (UC-Riverside), John Orlando (NCAR ACOM)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835025737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C:\Users\jhurrell\Documents\NCAR\powerpoint\logos\nsf1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0137" y="6423213"/>
            <a:ext cx="420362" cy="42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ncar-logo-sm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3517" y="6428082"/>
            <a:ext cx="1384300" cy="4348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0096" y="6397707"/>
            <a:ext cx="1155701" cy="473123"/>
          </a:xfrm>
          <a:prstGeom prst="rect">
            <a:avLst/>
          </a:prstGeom>
        </p:spPr>
      </p:pic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95476" y="6479566"/>
            <a:ext cx="673712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r>
              <a:rPr lang="en-US" sz="1400" dirty="0" smtClean="0">
                <a:solidFill>
                  <a:srgbClr val="595959"/>
                </a:solidFill>
                <a:latin typeface="Verdana"/>
                <a:ea typeface="ＭＳ Ｐゴシック" pitchFamily="50" charset="-128"/>
                <a:cs typeface="Verdana"/>
              </a:rPr>
              <a:t>	</a:t>
            </a:r>
            <a:endParaRPr lang="en-US" sz="1300" dirty="0">
              <a:solidFill>
                <a:srgbClr val="595959"/>
              </a:solidFill>
              <a:latin typeface="Calibri" pitchFamily="-109" charset="0"/>
              <a:ea typeface="ＭＳ Ｐゴシック" pitchFamily="50" charset="-128"/>
              <a:cs typeface="Calibri" pitchFamily="-109" charset="0"/>
            </a:endParaRPr>
          </a:p>
        </p:txBody>
      </p:sp>
      <p:pic>
        <p:nvPicPr>
          <p:cNvPr id="1032" name="Picture 10" descr="C:\Users\jhurrell\Documents\NCAR\powerpoint\logos\nsf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4900" y="6462739"/>
            <a:ext cx="38100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>
            <a:off x="0" y="6399212"/>
            <a:ext cx="9144000" cy="1588"/>
          </a:xfrm>
          <a:prstGeom prst="line">
            <a:avLst/>
          </a:prstGeom>
          <a:ln>
            <a:solidFill>
              <a:srgbClr val="2675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0" y="0"/>
            <a:ext cx="9144000" cy="6375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" y="4975"/>
            <a:ext cx="714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NSF-ATC and NCAR Atmospheric Chemistry Workshop</a:t>
            </a:r>
            <a:endParaRPr lang="en-US" sz="2400" b="1" dirty="0"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573428" y="457202"/>
            <a:ext cx="7570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Fundamentals of Atmospheric Chemistry  (May 30,</a:t>
            </a:r>
            <a:r>
              <a:rPr lang="en-US" sz="2400" b="1" baseline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2018)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0" y="6429113"/>
            <a:ext cx="6079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Kelley </a:t>
            </a:r>
            <a:r>
              <a:rPr lang="en-US" sz="1600" b="1" dirty="0" err="1" smtClean="0"/>
              <a:t>Barsanti</a:t>
            </a:r>
            <a:r>
              <a:rPr lang="en-US" sz="1600" b="1" dirty="0" smtClean="0"/>
              <a:t> (UC-Riverside), John Orlando (NCAR ACOM)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71747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</p:sldLayoutIdLst>
  <p:transition>
    <p:cover dir="r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34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C:\Users\jhurrell\Documents\NCAR\powerpoint\logos\nsf1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0137" y="6423213"/>
            <a:ext cx="420362" cy="42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ncar-logo-sm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3517" y="6428082"/>
            <a:ext cx="1384300" cy="4348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0096" y="6397707"/>
            <a:ext cx="1155701" cy="473123"/>
          </a:xfrm>
          <a:prstGeom prst="rect">
            <a:avLst/>
          </a:prstGeom>
        </p:spPr>
      </p:pic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95476" y="6479566"/>
            <a:ext cx="673712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r>
              <a:rPr lang="en-US" sz="1400" dirty="0" smtClean="0">
                <a:solidFill>
                  <a:srgbClr val="595959"/>
                </a:solidFill>
                <a:latin typeface="Verdana"/>
                <a:ea typeface="ＭＳ Ｐゴシック" pitchFamily="50" charset="-128"/>
                <a:cs typeface="Verdana"/>
              </a:rPr>
              <a:t>	</a:t>
            </a:r>
            <a:endParaRPr lang="en-US" sz="1300" dirty="0">
              <a:solidFill>
                <a:srgbClr val="595959"/>
              </a:solidFill>
              <a:latin typeface="Calibri" pitchFamily="-109" charset="0"/>
              <a:ea typeface="ＭＳ Ｐゴシック" pitchFamily="50" charset="-128"/>
              <a:cs typeface="Calibri" pitchFamily="-109" charset="0"/>
            </a:endParaRPr>
          </a:p>
        </p:txBody>
      </p:sp>
      <p:pic>
        <p:nvPicPr>
          <p:cNvPr id="1032" name="Picture 10" descr="C:\Users\jhurrell\Documents\NCAR\powerpoint\logos\nsf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4900" y="6462739"/>
            <a:ext cx="38100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>
            <a:off x="0" y="6399212"/>
            <a:ext cx="9144000" cy="1588"/>
          </a:xfrm>
          <a:prstGeom prst="line">
            <a:avLst/>
          </a:prstGeom>
          <a:ln>
            <a:solidFill>
              <a:srgbClr val="2675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0" y="0"/>
            <a:ext cx="9144000" cy="6375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489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</p:sldLayoutIdLst>
  <p:transition>
    <p:cover dir="r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34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hyperlink" Target="http://www.eol.ucar.edu/system/files/instruments/NO-NO2%20Instrument%20/no_no2instrumentConfig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jpeg"/><Relationship Id="rId4" Type="http://schemas.openxmlformats.org/officeDocument/2006/relationships/image" Target="../media/image5.jpeg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aff.ucar.edu/sites/default/files/user/photos/IMG_2379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staff.ucar.edu/sites/default/files/user/photos/IMG_2379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Fig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8" y="4847515"/>
            <a:ext cx="1814930" cy="136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0496" y="1078725"/>
            <a:ext cx="875474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THIS HALF OF THE PRESENTATION:</a:t>
            </a:r>
          </a:p>
          <a:p>
            <a:endParaRPr lang="en-US" b="1" dirty="0" smtClean="0"/>
          </a:p>
          <a:p>
            <a:pPr marL="342900" indent="-342900">
              <a:buAutoNum type="arabicParenR"/>
            </a:pPr>
            <a:r>
              <a:rPr lang="en-US" b="1" dirty="0" smtClean="0"/>
              <a:t>An overview of NCAR ACOM ‘process studies’ activities </a:t>
            </a:r>
          </a:p>
          <a:p>
            <a:pPr marL="342900" indent="-342900">
              <a:buAutoNum type="arabicParenR"/>
            </a:pPr>
            <a:endParaRPr lang="en-US" b="1" dirty="0" smtClean="0"/>
          </a:p>
          <a:p>
            <a:pPr marL="342900" indent="-342900">
              <a:buAutoNum type="arabicParenR"/>
            </a:pPr>
            <a:r>
              <a:rPr lang="en-US" b="1" dirty="0" smtClean="0"/>
              <a:t>Topics, Activities and Problems in Gas-phase Atmospheric Chemistry</a:t>
            </a:r>
            <a:endParaRPr lang="en-US" sz="1200" b="1" dirty="0" smtClean="0"/>
          </a:p>
          <a:p>
            <a:pPr marL="342900" indent="-342900">
              <a:buAutoNum type="arabicParenR"/>
            </a:pPr>
            <a:endParaRPr lang="en-US" sz="1200" b="1" dirty="0"/>
          </a:p>
          <a:p>
            <a:pPr marL="800100" lvl="1" indent="-342900">
              <a:buAutoNum type="alphaUcParenR"/>
            </a:pPr>
            <a:r>
              <a:rPr lang="en-US" b="1" dirty="0" smtClean="0"/>
              <a:t>Autoxidation</a:t>
            </a:r>
          </a:p>
          <a:p>
            <a:pPr marL="800100" lvl="1" indent="-342900">
              <a:buAutoNum type="alphaUcParenR"/>
            </a:pPr>
            <a:r>
              <a:rPr lang="en-US" b="1" dirty="0" smtClean="0"/>
              <a:t>Organic Nitrates</a:t>
            </a:r>
          </a:p>
          <a:p>
            <a:pPr marL="800100" lvl="1" indent="-342900">
              <a:buAutoNum type="alphaUcParenR"/>
            </a:pPr>
            <a:r>
              <a:rPr lang="en-US" b="1" dirty="0" smtClean="0"/>
              <a:t>Chemistry of Oxygenates and Multifunctional Species</a:t>
            </a:r>
          </a:p>
          <a:p>
            <a:pPr marL="800100" lvl="1" indent="-342900">
              <a:buAutoNum type="alphaUcParenR"/>
            </a:pPr>
            <a:r>
              <a:rPr lang="en-US" b="1" dirty="0" smtClean="0"/>
              <a:t>Aromatics – esp. oxygenated, wildfire emissions…</a:t>
            </a:r>
          </a:p>
          <a:p>
            <a:pPr marL="800100" lvl="1" indent="-342900">
              <a:buAutoNum type="alphaUcParenR"/>
            </a:pPr>
            <a:r>
              <a:rPr lang="en-US" b="1" dirty="0" smtClean="0"/>
              <a:t>Others…</a:t>
            </a:r>
            <a:endParaRPr lang="en-US" sz="1200" b="1" dirty="0" smtClean="0"/>
          </a:p>
          <a:p>
            <a:endParaRPr lang="en-US" sz="1200" b="1" dirty="0"/>
          </a:p>
          <a:p>
            <a:r>
              <a:rPr lang="en-US" b="1" dirty="0" smtClean="0"/>
              <a:t>Kelley will follow with a perspective on condensed phase chemistry topics / questions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6" descr="IMG_7149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854" y="4821565"/>
            <a:ext cx="1822494" cy="1366870"/>
          </a:xfrm>
          <a:prstGeom prst="rect">
            <a:avLst/>
          </a:prstGeom>
        </p:spPr>
      </p:pic>
      <p:pic>
        <p:nvPicPr>
          <p:cNvPr id="8" name="Picture 3" descr="IMG_16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101" y="4847515"/>
            <a:ext cx="1787893" cy="134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TOGA on GV great shot"/>
          <p:cNvPicPr>
            <a:picLocks noChangeAspect="1" noChangeArrowheads="1"/>
          </p:cNvPicPr>
          <p:nvPr/>
        </p:nvPicPr>
        <p:blipFill rotWithShape="1">
          <a:blip r:embed="rId6" cstate="print"/>
          <a:srcRect/>
          <a:stretch/>
        </p:blipFill>
        <p:spPr bwMode="auto">
          <a:xfrm>
            <a:off x="3976189" y="4474147"/>
            <a:ext cx="1194025" cy="17362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3076" name="Picture 4" descr="http://www.eol.ucar.edu/system/files/styles/large/private/instruments/NO-NO2%20Instrument%20/no_no2instrumentConfig.jpg?itok=YI-STaNO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987707" y="4847516"/>
            <a:ext cx="1885842" cy="136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804301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65289"/>
            <a:ext cx="91440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ORGANIC NITRATES:  </a:t>
            </a:r>
            <a:endParaRPr lang="en-US" sz="12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en-US" b="1" baseline="-25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Reactions with Unsaturated species (</a:t>
            </a:r>
            <a:r>
              <a:rPr lang="en-US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Biogenics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  <a:p>
            <a:endParaRPr lang="en-US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Many studies on NO</a:t>
            </a:r>
            <a:r>
              <a:rPr lang="en-US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/ monoterpene reactions, in particular as sources of SOA.</a:t>
            </a:r>
          </a:p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			</a:t>
            </a:r>
            <a:r>
              <a:rPr lang="en-US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 et al., ACP 2017</a:t>
            </a:r>
          </a:p>
          <a:p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Need to understand 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peroxy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radical fate and chemistry, losses of nitrates by 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photoxidation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hydrolysis, etc., … 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</a:p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Lots of work being done here </a:t>
            </a:r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(Fry et al., 2014; Boyd et al., 2015, 2017; Slade et al., 2017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Faxon et al., 2018; </a:t>
            </a:r>
            <a:r>
              <a:rPr lang="en-US" sz="1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Claflin</a:t>
            </a:r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Ziemann</a:t>
            </a:r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2018…)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Kurten et al., 2017: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Subtle changes in structure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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different behavior of an 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alkoxy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species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	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												 v.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different SOA yields.</a:t>
            </a:r>
          </a:p>
          <a:p>
            <a:endParaRPr lang="en-U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5" name="Picture 1" descr="Abstract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652" y="4235333"/>
            <a:ext cx="2638839" cy="150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525447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72" y="955342"/>
            <a:ext cx="4741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CHEMISTRY OF MULTI-FUNCTIONAL ORGANICS:</a:t>
            </a:r>
          </a:p>
        </p:txBody>
      </p:sp>
      <p:pic>
        <p:nvPicPr>
          <p:cNvPr id="4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872" y="1866874"/>
            <a:ext cx="3725135" cy="352998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00544" y="1534438"/>
            <a:ext cx="3553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Chemistry of </a:t>
            </a:r>
            <a:r>
              <a:rPr lang="en-US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Dodecane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GECKO-A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7187521" y="3609780"/>
            <a:ext cx="1262742" cy="1297027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428359" y="4551670"/>
            <a:ext cx="63081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Increased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Functionalization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= more uncertainty in lifetime, ‘site-of-attack’, outcome. </a:t>
            </a:r>
            <a:endParaRPr lang="en-US" b="1" dirty="0">
              <a:solidFill>
                <a:srgbClr val="0000FF"/>
              </a:solidFill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379037"/>
              </p:ext>
            </p:extLst>
          </p:nvPr>
        </p:nvGraphicFramePr>
        <p:xfrm>
          <a:off x="335790" y="1903770"/>
          <a:ext cx="4438088" cy="1071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CS ChemDraw Drawing" r:id="rId4" imgW="7349985" imgH="1775371" progId="ChemDraw.Document.6.0">
                  <p:embed/>
                </p:oleObj>
              </mc:Choice>
              <mc:Fallback>
                <p:oleObj name="CS ChemDraw Drawing" r:id="rId4" imgW="7349985" imgH="177537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5790" y="1903770"/>
                        <a:ext cx="4438088" cy="10716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8191546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72" y="955342"/>
            <a:ext cx="4741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CHEMISTRY OF MULTI-FUNCTIONAL ORGANICS:</a:t>
            </a:r>
          </a:p>
        </p:txBody>
      </p:sp>
      <p:pic>
        <p:nvPicPr>
          <p:cNvPr id="4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872" y="1866874"/>
            <a:ext cx="3725135" cy="352998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00544" y="1534438"/>
            <a:ext cx="3553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Chemistry of </a:t>
            </a:r>
            <a:r>
              <a:rPr lang="en-US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Dodecane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GECKO-A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7187521" y="3609780"/>
            <a:ext cx="1262742" cy="1297027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436869" y="4551670"/>
            <a:ext cx="63081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Increased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Functionalization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= more uncertainty in lifetime, ‘site-of-attack’, outcome.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72" y="962097"/>
            <a:ext cx="49496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Can we judiciously select the most relevant compounds for study (rate coefficients and site-of-attack) so as to understand effects of multiple substituents, extend the utility of SARs, and develop predictive power for 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multifunctionals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8123" y="5955217"/>
            <a:ext cx="7962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NB:  “Volatile chemical products”, too </a:t>
            </a:r>
            <a:r>
              <a:rPr lang="en-US" sz="1200" b="1" dirty="0" smtClean="0"/>
              <a:t>(McDonald et al., 2018; </a:t>
            </a:r>
            <a:r>
              <a:rPr lang="en-US" sz="1200" b="1" dirty="0" err="1" smtClean="0"/>
              <a:t>Khare</a:t>
            </a:r>
            <a:r>
              <a:rPr lang="en-US" sz="1200" b="1" dirty="0" smtClean="0"/>
              <a:t> and </a:t>
            </a:r>
            <a:r>
              <a:rPr lang="en-US" sz="1200" b="1" dirty="0" err="1" smtClean="0"/>
              <a:t>Gentner</a:t>
            </a:r>
            <a:r>
              <a:rPr lang="en-US" sz="1200" b="1" dirty="0" smtClean="0"/>
              <a:t>, 2018)</a:t>
            </a:r>
            <a:endParaRPr lang="en-US" sz="1200" b="1" dirty="0"/>
          </a:p>
        </p:txBody>
      </p:sp>
      <p:pic>
        <p:nvPicPr>
          <p:cNvPr id="9" name="Picture 2" descr="Fig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2" y="3213515"/>
            <a:ext cx="1251635" cy="94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868817" y="3227773"/>
            <a:ext cx="973277" cy="923364"/>
            <a:chOff x="-3933544" y="1068384"/>
            <a:chExt cx="3899139" cy="2708695"/>
          </a:xfrm>
          <a:solidFill>
            <a:schemeClr val="accent5"/>
          </a:solidFill>
        </p:grpSpPr>
        <p:sp>
          <p:nvSpPr>
            <p:cNvPr id="11" name="Rectangle 10"/>
            <p:cNvSpPr/>
            <p:nvPr/>
          </p:nvSpPr>
          <p:spPr>
            <a:xfrm>
              <a:off x="-3933544" y="1068384"/>
              <a:ext cx="3899139" cy="2708695"/>
            </a:xfrm>
            <a:prstGeom prst="rect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234048"/>
                </p:ext>
              </p:extLst>
            </p:nvPr>
          </p:nvGraphicFramePr>
          <p:xfrm>
            <a:off x="-3779173" y="1234567"/>
            <a:ext cx="3590401" cy="24397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5" name="CS ChemDraw Drawing" r:id="rId5" imgW="9065820" imgH="6793908" progId="ChemDraw.Document.6.0">
                    <p:embed/>
                  </p:oleObj>
                </mc:Choice>
                <mc:Fallback>
                  <p:oleObj name="CS ChemDraw Drawing" r:id="rId5" imgW="9065820" imgH="6793908" progId="ChemDraw.Document.6.0">
                    <p:embed/>
                    <p:pic>
                      <p:nvPicPr>
                        <p:cNvPr id="6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3779173" y="1234567"/>
                          <a:ext cx="3590401" cy="243970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TextBox 4"/>
          <p:cNvSpPr txBox="1"/>
          <p:nvPr/>
        </p:nvSpPr>
        <p:spPr>
          <a:xfrm>
            <a:off x="1394619" y="3461320"/>
            <a:ext cx="2849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                        </a:t>
            </a:r>
            <a:endParaRPr lang="en-US" dirty="0"/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4311" y="3221878"/>
            <a:ext cx="1685818" cy="112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794367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989235"/>
            <a:ext cx="865698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CHEMISTRY OF FURANS / OXYGENATED AROMATICS FROM BIOMASS BURNING: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Obviously, a large focus on biomass burning right now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WE-CAN about to happen, NSF C-130, E. Fischer (CSU).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FIREX-AQ – NASA/NOAA, Summer 2019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FIRELAB experiments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(e.g., </a:t>
            </a:r>
            <a:r>
              <a:rPr lang="en-US" sz="1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Stockwell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et al., 2015; Hatch et al., 2017; Koss et al., 2018) 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					– hundreds of VOC identified / quantified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Loosely speaking:</a:t>
            </a:r>
            <a:b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product of emission strength, reactivity, SOA potential and unknowns in the chemistry points to a series of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furans and oxygenated aromatic species…</a:t>
            </a:r>
          </a:p>
          <a:p>
            <a:endParaRPr lang="en-US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b="1" dirty="0" smtClean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Lab studies needed – oxidative chemistry, SOA production, brown carbon</a:t>
            </a:r>
          </a:p>
          <a:p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									(</a:t>
            </a:r>
            <a:r>
              <a:rPr lang="en-US" sz="1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Sangwan</a:t>
            </a:r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Zhu, 2018; </a:t>
            </a:r>
            <a:r>
              <a:rPr lang="en-US" sz="1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Finewax</a:t>
            </a:r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et al., 2018, …)</a:t>
            </a:r>
          </a:p>
        </p:txBody>
      </p:sp>
      <p:graphicFrame>
        <p:nvGraphicFramePr>
          <p:cNvPr id="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101978"/>
              </p:ext>
            </p:extLst>
          </p:nvPr>
        </p:nvGraphicFramePr>
        <p:xfrm>
          <a:off x="576469" y="4471687"/>
          <a:ext cx="2674110" cy="780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CS ChemDraw Drawing" r:id="rId3" imgW="4489342" imgH="1310384" progId="">
                  <p:embed/>
                </p:oleObj>
              </mc:Choice>
              <mc:Fallback>
                <p:oleObj name="CS ChemDraw Drawing" r:id="rId3" imgW="4489342" imgH="1310384" progId="">
                  <p:embed/>
                  <p:pic>
                    <p:nvPicPr>
                      <p:cNvPr id="923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469" y="4471687"/>
                        <a:ext cx="2674110" cy="78010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186999"/>
              </p:ext>
            </p:extLst>
          </p:nvPr>
        </p:nvGraphicFramePr>
        <p:xfrm>
          <a:off x="4519680" y="4335518"/>
          <a:ext cx="2974423" cy="1182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CS ChemDraw Drawing" r:id="rId5" imgW="5301454" imgH="2107454" progId="ChemDraw.Document.6.0">
                  <p:embed/>
                </p:oleObj>
              </mc:Choice>
              <mc:Fallback>
                <p:oleObj name="CS ChemDraw Drawing" r:id="rId5" imgW="5301454" imgH="210745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9680" y="4335518"/>
                        <a:ext cx="2974423" cy="1182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8533367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65289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HAVE DISCUSSED MANY OTHERS:</a:t>
            </a:r>
            <a:endParaRPr lang="en-U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Criegee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radical chemistry 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– lots of activity, driven by direct detection and potential importance as sulfate source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(Mauldin et al., 2012; </a:t>
            </a:r>
            <a:r>
              <a:rPr lang="en-US" sz="1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Welz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et al., 2012; Nguyen et al., 2016; </a:t>
            </a:r>
            <a:r>
              <a:rPr lang="en-US" sz="1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Taatjes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2017; </a:t>
            </a:r>
            <a:r>
              <a:rPr lang="en-US" sz="1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Enami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et al., 2017; </a:t>
            </a:r>
            <a:r>
              <a:rPr lang="en-US" sz="1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Vereecken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et al., 2017, …).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Halogens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– everything from Arctic, MBL in general, Hg chemistry, global tropospheric ozone, to urban regions.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Terpene Oxidation in general (OH/O</a:t>
            </a:r>
            <a:r>
              <a:rPr lang="en-US" b="1" baseline="-25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–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reactive, SOA sources, lots of activity; field missions coming (COALA-BAIR).  What level of detail do we require, how do we best achieve that?	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</a:t>
            </a:r>
            <a:r>
              <a:rPr lang="en-US" b="1" baseline="-25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budgets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 multiple locations.  Are we there yet?  Missing processes? Urban ‘high-NO</a:t>
            </a:r>
            <a:r>
              <a:rPr lang="en-US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chemistry’?</a:t>
            </a:r>
          </a:p>
          <a:p>
            <a:pPr>
              <a:spcAft>
                <a:spcPts val="1800"/>
              </a:spcAft>
            </a:pPr>
            <a:endParaRPr lang="en-US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800"/>
              </a:spcAft>
            </a:pPr>
            <a:endParaRPr lang="en-U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800"/>
              </a:spcAft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125911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023138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G_7149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165" y="1261219"/>
            <a:ext cx="2402635" cy="1801976"/>
          </a:xfrm>
          <a:prstGeom prst="rect">
            <a:avLst/>
          </a:prstGeom>
        </p:spPr>
      </p:pic>
      <p:pic>
        <p:nvPicPr>
          <p:cNvPr id="16" name="Picture 2" descr="TOGA on GV great shot"/>
          <p:cNvPicPr>
            <a:picLocks noChangeAspect="1" noChangeArrowheads="1"/>
          </p:cNvPicPr>
          <p:nvPr/>
        </p:nvPicPr>
        <p:blipFill rotWithShape="1">
          <a:blip r:embed="rId5" cstate="print"/>
          <a:srcRect/>
          <a:stretch/>
        </p:blipFill>
        <p:spPr bwMode="auto">
          <a:xfrm>
            <a:off x="849050" y="3156764"/>
            <a:ext cx="1675782" cy="24367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3254071" y="2450508"/>
            <a:ext cx="2102363" cy="1946495"/>
            <a:chOff x="6139397" y="1958565"/>
            <a:chExt cx="3899139" cy="2708695"/>
          </a:xfrm>
          <a:solidFill>
            <a:schemeClr val="accent5"/>
          </a:solidFill>
        </p:grpSpPr>
        <p:sp>
          <p:nvSpPr>
            <p:cNvPr id="7" name="Rectangle 6"/>
            <p:cNvSpPr/>
            <p:nvPr/>
          </p:nvSpPr>
          <p:spPr>
            <a:xfrm>
              <a:off x="6139397" y="1958565"/>
              <a:ext cx="3899139" cy="2708695"/>
            </a:xfrm>
            <a:prstGeom prst="rect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9427792"/>
                </p:ext>
              </p:extLst>
            </p:nvPr>
          </p:nvGraphicFramePr>
          <p:xfrm>
            <a:off x="6413733" y="2051727"/>
            <a:ext cx="3590402" cy="24397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5" name="CS ChemDraw Drawing" r:id="rId6" imgW="9065820" imgH="6793908" progId="ChemDraw.Document.6.0">
                    <p:embed/>
                  </p:oleObj>
                </mc:Choice>
                <mc:Fallback>
                  <p:oleObj name="CS ChemDraw Drawing" r:id="rId6" imgW="9065820" imgH="6793908" progId="ChemDraw.Document.6.0">
                    <p:embed/>
                    <p:pic>
                      <p:nvPicPr>
                        <p:cNvPr id="6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13733" y="2051727"/>
                          <a:ext cx="3590402" cy="243970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2522" y="899011"/>
            <a:ext cx="3336853" cy="212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Left-Up Arrow 24"/>
          <p:cNvSpPr/>
          <p:nvPr/>
        </p:nvSpPr>
        <p:spPr>
          <a:xfrm rot="5400000">
            <a:off x="-608065" y="3828614"/>
            <a:ext cx="2102074" cy="617768"/>
          </a:xfrm>
          <a:prstGeom prst="leftUp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983" y="948257"/>
            <a:ext cx="2496591" cy="307777"/>
          </a:xfrm>
          <a:prstGeom prst="rect">
            <a:avLst/>
          </a:prstGeom>
          <a:solidFill>
            <a:schemeClr val="accent6">
              <a:alpha val="82000"/>
            </a:schemeClr>
          </a:solidFill>
          <a:effectLst>
            <a:outerShdw sx="1000" sy="1000" algn="ctr" rotWithShape="0">
              <a:schemeClr val="bg1"/>
            </a:outerShdw>
            <a:softEdge rad="381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Aircraft campaigns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80268" y="1883863"/>
            <a:ext cx="2683210" cy="523220"/>
          </a:xfrm>
          <a:prstGeom prst="rect">
            <a:avLst/>
          </a:prstGeom>
          <a:solidFill>
            <a:schemeClr val="accent6">
              <a:alpha val="82000"/>
            </a:schemeClr>
          </a:solidFill>
          <a:effectLst>
            <a:outerShdw sx="1000" sy="1000" algn="ctr" rotWithShape="0">
              <a:schemeClr val="bg1"/>
            </a:outerShdw>
            <a:softEdge rad="381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GECKO-A ‘hyper-explicit’ mechanism generator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12303" y="2936612"/>
            <a:ext cx="1745300" cy="523220"/>
          </a:xfrm>
          <a:prstGeom prst="rect">
            <a:avLst/>
          </a:prstGeom>
          <a:solidFill>
            <a:schemeClr val="accent6">
              <a:alpha val="82000"/>
            </a:schemeClr>
          </a:solidFill>
          <a:effectLst>
            <a:outerShdw sx="1000" sy="1000" algn="ctr" rotWithShape="0">
              <a:schemeClr val="bg1"/>
            </a:outerShdw>
            <a:softEdge rad="381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Earth System Models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44426" y="6067705"/>
            <a:ext cx="2843526" cy="307777"/>
          </a:xfrm>
          <a:prstGeom prst="rect">
            <a:avLst/>
          </a:prstGeom>
          <a:solidFill>
            <a:schemeClr val="accent6">
              <a:alpha val="82000"/>
            </a:schemeClr>
          </a:solidFill>
          <a:effectLst>
            <a:outerShdw sx="1000" sy="1000" algn="ctr" rotWithShape="0">
              <a:schemeClr val="bg1"/>
            </a:outerShdw>
            <a:softEdge rad="38100"/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Lab-based process studies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9505" y="5684223"/>
            <a:ext cx="2315327" cy="523220"/>
          </a:xfrm>
          <a:prstGeom prst="rect">
            <a:avLst/>
          </a:prstGeom>
          <a:solidFill>
            <a:schemeClr val="accent6">
              <a:alpha val="82000"/>
            </a:schemeClr>
          </a:solidFill>
          <a:effectLst>
            <a:outerShdw sx="1000" sy="1000" algn="ctr" rotWithShape="0">
              <a:schemeClr val="bg1"/>
            </a:outerShdw>
            <a:softEdge rad="381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Aircraft instruments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Fast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GC/MS, CIMS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pic>
        <p:nvPicPr>
          <p:cNvPr id="37" name="Picture 2" descr="Figure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82" y="3808862"/>
            <a:ext cx="2976788" cy="224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-Right Arrow 2"/>
          <p:cNvSpPr/>
          <p:nvPr/>
        </p:nvSpPr>
        <p:spPr>
          <a:xfrm>
            <a:off x="2580582" y="5765708"/>
            <a:ext cx="3364449" cy="347907"/>
          </a:xfrm>
          <a:prstGeom prst="leftRight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Left-Right Arrow 14"/>
          <p:cNvSpPr/>
          <p:nvPr/>
        </p:nvSpPr>
        <p:spPr>
          <a:xfrm>
            <a:off x="2831860" y="1317802"/>
            <a:ext cx="3144115" cy="258792"/>
          </a:xfrm>
          <a:prstGeom prst="leftRight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Left-Up Arrow 3"/>
          <p:cNvSpPr/>
          <p:nvPr/>
        </p:nvSpPr>
        <p:spPr>
          <a:xfrm rot="5400000">
            <a:off x="4886417" y="4129922"/>
            <a:ext cx="724944" cy="1392283"/>
          </a:xfrm>
          <a:prstGeom prst="leftUp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Left-Up Arrow 4"/>
          <p:cNvSpPr/>
          <p:nvPr/>
        </p:nvSpPr>
        <p:spPr>
          <a:xfrm>
            <a:off x="5377080" y="2945299"/>
            <a:ext cx="1259215" cy="519951"/>
          </a:xfrm>
          <a:prstGeom prst="leftUp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Up-Down Arrow 8"/>
          <p:cNvSpPr/>
          <p:nvPr/>
        </p:nvSpPr>
        <p:spPr>
          <a:xfrm>
            <a:off x="7171168" y="3054878"/>
            <a:ext cx="220489" cy="702632"/>
          </a:xfrm>
          <a:prstGeom prst="upDown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325852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97409"/>
            <a:ext cx="703282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NCAR ‘Big Chamber’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10 m</a:t>
            </a:r>
            <a:r>
              <a:rPr lang="en-US" sz="2000" b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Teflon Bag (Zhang et al., AMT, 2018)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en-US" sz="20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000" b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TOF-CIMS, PTR-MS, GC-FID,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menable to inclusion of additional instrumentation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Focusing on continuous-flow mode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Low, steady-state NO</a:t>
            </a:r>
            <a:r>
              <a:rPr lang="en-US" sz="20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conditions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Early focus - OH and NO</a:t>
            </a:r>
            <a:r>
              <a:rPr lang="en-US" sz="20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Isoprene Oxidation experiments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Oxygenated aromatics (wildfire emissions)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en-US" sz="20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-initiated oxidation of BVOC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Fig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882" y="968534"/>
            <a:ext cx="2969962" cy="223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3934"/>
            <a:ext cx="2263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  </a:t>
            </a:r>
            <a:endParaRPr kumimoji="0" lang="en-US" altLang="en-US" sz="9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 descr="https://staff.ucar.edu/sites/default/files/styles/medium/public/user/photos/IMG_2379.jpg?itok=nzU3NFK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863" y="3397793"/>
            <a:ext cx="1323975" cy="142875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28140" y="4998802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Xuan Zhang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3949489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97409"/>
            <a:ext cx="6272358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NCAR ‘Little Chamber’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50 L stainless steel, T-regulated (220-350 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FTIR, GC-FID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Amenable to inclusion of additional instrumentation</a:t>
            </a:r>
          </a:p>
          <a:p>
            <a:pPr lvl="1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(TOGA, PTR-MS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CIMS, CEAS, HPLC,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No-cost collaborators on multiple NSF proposals</a:t>
            </a:r>
          </a:p>
          <a:p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Oxidation of organics by OH, NO</a:t>
            </a:r>
            <a:r>
              <a:rPr lang="en-US" sz="20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O</a:t>
            </a:r>
            <a:r>
              <a:rPr lang="en-US" sz="20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Cl, Br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Relative rate studies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Mechanistic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studies (end-products)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Alkoxy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peroxy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radical reaction pathways</a:t>
            </a:r>
          </a:p>
          <a:p>
            <a:endParaRPr lang="en-US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Nitrate production from RO</a:t>
            </a:r>
            <a:r>
              <a:rPr lang="en-US" sz="20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/NO reactions (poster)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OH site of attack on oxygenates / multi-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functionals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3934"/>
            <a:ext cx="2263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 </a:t>
            </a:r>
            <a:endParaRPr kumimoji="0" lang="en-US" altLang="en-US" sz="9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3" descr="IMG_16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298" y="920407"/>
            <a:ext cx="3072073" cy="23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s://staff.ucar.edu/sites/default/files/user/photos/tynd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836" y="3659676"/>
            <a:ext cx="1045878" cy="139450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11620" y="5150542"/>
            <a:ext cx="1642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Geoff Tyndall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3021693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524" y="901344"/>
            <a:ext cx="82293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GECKO-A</a:t>
            </a:r>
          </a:p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Generator for Explicit Chemistry and Kinetics of Organics in the Atmosphere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2272" y="1740863"/>
            <a:ext cx="7169195" cy="4408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INITIALIZE</a:t>
            </a:r>
            <a:r>
              <a:rPr lang="en-US" sz="1200" b="1" dirty="0"/>
              <a:t>:  </a:t>
            </a:r>
            <a:r>
              <a:rPr lang="en-US" sz="1200" dirty="0"/>
              <a:t>Data base of laboratory measurements, for the most part evaluated critically</a:t>
            </a:r>
          </a:p>
          <a:p>
            <a:endParaRPr lang="en-US" sz="1200" dirty="0"/>
          </a:p>
          <a:p>
            <a:r>
              <a:rPr lang="en-US" sz="1200" b="1" dirty="0">
                <a:solidFill>
                  <a:srgbClr val="C00000"/>
                </a:solidFill>
              </a:rPr>
              <a:t>PROCESS</a:t>
            </a:r>
            <a:r>
              <a:rPr lang="en-US" sz="1200" b="1" dirty="0"/>
              <a:t>: 	</a:t>
            </a:r>
            <a:r>
              <a:rPr lang="en-US" sz="1200" dirty="0"/>
              <a:t>Molecular structure parser</a:t>
            </a:r>
          </a:p>
          <a:p>
            <a:r>
              <a:rPr lang="en-US" sz="1200" dirty="0"/>
              <a:t>	Structure-Activity Relations (SARs)</a:t>
            </a:r>
          </a:p>
          <a:p>
            <a:r>
              <a:rPr lang="en-US" sz="1200" dirty="0"/>
              <a:t>	Estimate: kinetics, products, and their properties, e.g.: </a:t>
            </a:r>
          </a:p>
          <a:p>
            <a:r>
              <a:rPr lang="en-US" sz="1200" dirty="0"/>
              <a:t>	     </a:t>
            </a:r>
            <a:r>
              <a:rPr lang="en-US" sz="1050" dirty="0"/>
              <a:t>thermal and photolysis </a:t>
            </a:r>
            <a:r>
              <a:rPr lang="en-US" sz="1050" dirty="0" err="1"/>
              <a:t>rxns</a:t>
            </a:r>
            <a:endParaRPr lang="en-US" sz="1050" dirty="0"/>
          </a:p>
          <a:p>
            <a:r>
              <a:rPr lang="en-US" sz="1050" dirty="0"/>
              <a:t>	      explicit molecular structures </a:t>
            </a:r>
          </a:p>
          <a:p>
            <a:r>
              <a:rPr lang="en-US" sz="1050" dirty="0"/>
              <a:t>	      enthalpy </a:t>
            </a:r>
            <a:r>
              <a:rPr lang="en-US" sz="1050" dirty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sz="1050" i="1" dirty="0"/>
              <a:t>H</a:t>
            </a:r>
            <a:r>
              <a:rPr lang="en-US" sz="1050" dirty="0"/>
              <a:t>, vapor pressure </a:t>
            </a:r>
            <a:r>
              <a:rPr lang="en-US" sz="1050" i="1" dirty="0" err="1"/>
              <a:t>P</a:t>
            </a:r>
            <a:r>
              <a:rPr lang="en-US" sz="1050" baseline="-25000" dirty="0" err="1"/>
              <a:t>sat</a:t>
            </a:r>
            <a:r>
              <a:rPr lang="en-US" sz="1050" dirty="0"/>
              <a:t>, Henry’s law </a:t>
            </a:r>
            <a:r>
              <a:rPr lang="en-US" sz="1050" i="1" dirty="0" err="1"/>
              <a:t>H</a:t>
            </a:r>
            <a:r>
              <a:rPr lang="en-US" sz="1050" baseline="-25000" dirty="0" err="1"/>
              <a:t>sol</a:t>
            </a:r>
            <a:r>
              <a:rPr lang="en-US" sz="1050" dirty="0"/>
              <a:t>, spectra </a:t>
            </a:r>
            <a:r>
              <a:rPr lang="en-US" sz="1050" dirty="0">
                <a:latin typeface="Symbol" panose="05050102010706020507" pitchFamily="18" charset="2"/>
              </a:rPr>
              <a:t>s</a:t>
            </a:r>
            <a:r>
              <a:rPr lang="en-US" sz="1050" dirty="0"/>
              <a:t>(</a:t>
            </a:r>
            <a:r>
              <a:rPr lang="en-US" sz="1050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sz="1050" dirty="0"/>
              <a:t>)</a:t>
            </a:r>
          </a:p>
          <a:p>
            <a:r>
              <a:rPr lang="en-US" sz="1200" dirty="0"/>
              <a:t>	Recursive:  VOCs </a:t>
            </a:r>
            <a:r>
              <a:rPr lang="en-US" sz="1200" dirty="0">
                <a:sym typeface="Wingdings" panose="05000000000000000000" pitchFamily="2" charset="2"/>
              </a:rPr>
              <a:t>  OVOCs    CO</a:t>
            </a:r>
            <a:r>
              <a:rPr lang="en-US" sz="1200" baseline="-25000" dirty="0">
                <a:sym typeface="Wingdings" panose="05000000000000000000" pitchFamily="2" charset="2"/>
              </a:rPr>
              <a:t>2</a:t>
            </a:r>
            <a:r>
              <a:rPr lang="en-US" sz="1200" dirty="0">
                <a:sym typeface="Wingdings" panose="05000000000000000000" pitchFamily="2" charset="2"/>
              </a:rPr>
              <a:t>, H</a:t>
            </a:r>
            <a:r>
              <a:rPr lang="en-US" sz="1200" baseline="-25000" dirty="0">
                <a:sym typeface="Wingdings" panose="05000000000000000000" pitchFamily="2" charset="2"/>
              </a:rPr>
              <a:t>2</a:t>
            </a:r>
            <a:r>
              <a:rPr lang="en-US" sz="1200" dirty="0">
                <a:sym typeface="Wingdings" panose="05000000000000000000" pitchFamily="2" charset="2"/>
              </a:rPr>
              <a:t>O</a:t>
            </a:r>
            <a:endParaRPr lang="en-US" sz="1200" dirty="0"/>
          </a:p>
          <a:p>
            <a:endParaRPr lang="en-US" sz="1200" dirty="0"/>
          </a:p>
          <a:p>
            <a:r>
              <a:rPr lang="en-US" sz="1200" b="1" dirty="0">
                <a:solidFill>
                  <a:srgbClr val="C00000"/>
                </a:solidFill>
              </a:rPr>
              <a:t>OUTPUT</a:t>
            </a:r>
            <a:r>
              <a:rPr lang="en-US" sz="1200" b="1" dirty="0"/>
              <a:t>:  </a:t>
            </a:r>
            <a:r>
              <a:rPr lang="en-US" sz="1200" dirty="0"/>
              <a:t>Detailed chemical mechanism, species, and their properties</a:t>
            </a:r>
          </a:p>
          <a:p>
            <a:endParaRPr lang="en-US" sz="1200" dirty="0"/>
          </a:p>
          <a:p>
            <a:r>
              <a:rPr lang="en-US" sz="1200" b="1" dirty="0">
                <a:solidFill>
                  <a:srgbClr val="C00000"/>
                </a:solidFill>
              </a:rPr>
              <a:t>POST-PROCESSING</a:t>
            </a:r>
            <a:r>
              <a:rPr lang="en-US" sz="1200" b="1" dirty="0"/>
              <a:t>:</a:t>
            </a:r>
          </a:p>
          <a:p>
            <a:r>
              <a:rPr lang="en-US" sz="1200" dirty="0"/>
              <a:t>	Box model: Emissions &amp; deposition, photo-chemistry, </a:t>
            </a:r>
          </a:p>
          <a:p>
            <a:r>
              <a:rPr lang="en-US" sz="1200" dirty="0"/>
              <a:t>		dilution/ventilation, evolving BL height,…, </a:t>
            </a:r>
          </a:p>
          <a:p>
            <a:r>
              <a:rPr lang="en-US" sz="1200" dirty="0"/>
              <a:t>	Simulate:  Chambers, PBLs, </a:t>
            </a:r>
            <a:r>
              <a:rPr lang="en-US" sz="1200" dirty="0" err="1"/>
              <a:t>Lagrangian</a:t>
            </a:r>
            <a:r>
              <a:rPr lang="en-US" sz="1200" dirty="0"/>
              <a:t> parcels…</a:t>
            </a:r>
          </a:p>
          <a:p>
            <a:endParaRPr lang="en-US" sz="1200" dirty="0"/>
          </a:p>
          <a:p>
            <a:r>
              <a:rPr lang="en-US" sz="1200" b="1" dirty="0">
                <a:solidFill>
                  <a:srgbClr val="C00000"/>
                </a:solidFill>
              </a:rPr>
              <a:t>SOME APPLICATIONS</a:t>
            </a:r>
            <a:r>
              <a:rPr lang="en-US" sz="1200" b="1" dirty="0"/>
              <a:t>:</a:t>
            </a:r>
          </a:p>
          <a:p>
            <a:r>
              <a:rPr lang="en-US" sz="1200" dirty="0"/>
              <a:t>	</a:t>
            </a:r>
            <a:r>
              <a:rPr lang="en-US" sz="1050" dirty="0"/>
              <a:t>Detailed atomic and molecular budgets</a:t>
            </a:r>
          </a:p>
          <a:p>
            <a:r>
              <a:rPr lang="en-US" sz="1050" dirty="0"/>
              <a:t>	Indicator Ratios, e.g. O/C, N/C, OH reactivity, PAM</a:t>
            </a:r>
          </a:p>
          <a:p>
            <a:r>
              <a:rPr lang="en-US" sz="1050" dirty="0"/>
              <a:t>	Systematic mechanism reduction</a:t>
            </a:r>
          </a:p>
          <a:p>
            <a:r>
              <a:rPr lang="en-US" sz="1050" dirty="0"/>
              <a:t>	SOA yields (good agreement in chambers, improved in field)</a:t>
            </a:r>
          </a:p>
          <a:p>
            <a:r>
              <a:rPr lang="en-US" sz="1050" dirty="0"/>
              <a:t>	Condensed phase chemistry (clouds, aq. Aerosols)</a:t>
            </a:r>
            <a:r>
              <a:rPr lang="en-US" sz="1200" dirty="0"/>
              <a:t>	</a:t>
            </a:r>
          </a:p>
          <a:p>
            <a:endParaRPr lang="en-US" sz="1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696501" y="3336985"/>
            <a:ext cx="3390468" cy="2903440"/>
            <a:chOff x="47200" y="1717200"/>
            <a:chExt cx="4539200" cy="4349999"/>
          </a:xfrm>
        </p:grpSpPr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00" y="2536355"/>
              <a:ext cx="3858517" cy="3530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400" y="1717200"/>
              <a:ext cx="3960000" cy="3767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ZoneTexte 10"/>
            <p:cNvSpPr txBox="1"/>
            <p:nvPr/>
          </p:nvSpPr>
          <p:spPr>
            <a:xfrm>
              <a:off x="2758342" y="2126546"/>
              <a:ext cx="1374625" cy="7220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b="1" dirty="0">
                  <a:solidFill>
                    <a:srgbClr val="F8F8F8"/>
                  </a:solidFill>
                </a:rPr>
                <a:t> </a:t>
              </a:r>
            </a:p>
            <a:p>
              <a:pPr algn="ctr"/>
              <a:r>
                <a:rPr lang="fr-FR" sz="1050" b="1" dirty="0">
                  <a:solidFill>
                    <a:srgbClr val="F8F8F8"/>
                  </a:solidFill>
                </a:rPr>
                <a:t>Cloud </a:t>
              </a:r>
              <a:r>
                <a:rPr lang="fr-FR" sz="1050" b="1" dirty="0" err="1">
                  <a:solidFill>
                    <a:srgbClr val="F8F8F8"/>
                  </a:solidFill>
                </a:rPr>
                <a:t>Aqueous</a:t>
              </a:r>
              <a:endParaRPr lang="fr-FR" sz="1050" b="1" dirty="0">
                <a:solidFill>
                  <a:srgbClr val="F8F8F8"/>
                </a:solidFill>
              </a:endParaRPr>
            </a:p>
            <a:p>
              <a:pPr algn="ctr"/>
              <a:r>
                <a:rPr lang="fr-FR" sz="1050" b="1" dirty="0">
                  <a:solidFill>
                    <a:srgbClr val="F8F8F8"/>
                  </a:solidFill>
                </a:rPr>
                <a:t>phase</a:t>
              </a:r>
            </a:p>
          </p:txBody>
        </p:sp>
        <p:sp>
          <p:nvSpPr>
            <p:cNvPr id="14" name="ZoneTexte 12"/>
            <p:cNvSpPr txBox="1"/>
            <p:nvPr/>
          </p:nvSpPr>
          <p:spPr>
            <a:xfrm>
              <a:off x="832486" y="4220511"/>
              <a:ext cx="895323" cy="7220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b="1" dirty="0" err="1">
                  <a:solidFill>
                    <a:srgbClr val="F8F8F8"/>
                  </a:solidFill>
                </a:rPr>
                <a:t>Organic</a:t>
              </a:r>
              <a:r>
                <a:rPr lang="fr-FR" sz="1050" b="1" dirty="0">
                  <a:solidFill>
                    <a:srgbClr val="F8F8F8"/>
                  </a:solidFill>
                </a:rPr>
                <a:t>  </a:t>
              </a:r>
            </a:p>
            <a:p>
              <a:pPr algn="ctr"/>
              <a:r>
                <a:rPr lang="fr-FR" sz="1050" b="1" dirty="0" err="1">
                  <a:solidFill>
                    <a:srgbClr val="F8F8F8"/>
                  </a:solidFill>
                </a:rPr>
                <a:t>Particle</a:t>
              </a:r>
              <a:endParaRPr lang="fr-FR" sz="1050" b="1" dirty="0">
                <a:solidFill>
                  <a:srgbClr val="F8F8F8"/>
                </a:solidFill>
              </a:endParaRPr>
            </a:p>
            <a:p>
              <a:pPr algn="ctr"/>
              <a:r>
                <a:rPr lang="fr-FR" sz="1050" b="1" dirty="0">
                  <a:solidFill>
                    <a:srgbClr val="F8F8F8"/>
                  </a:solidFill>
                </a:rPr>
                <a:t>phase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414194" y="3221289"/>
            <a:ext cx="22397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sz="1350" dirty="0"/>
              <a:t>-pinene oxidation (</a:t>
            </a:r>
            <a:r>
              <a:rPr lang="en-US" sz="1350" i="1" dirty="0"/>
              <a:t>t </a:t>
            </a:r>
            <a:r>
              <a:rPr lang="en-US" sz="1350" dirty="0"/>
              <a:t>= 5</a:t>
            </a:r>
            <a:r>
              <a:rPr lang="en-US" sz="1350" dirty="0">
                <a:latin typeface="Symbol" panose="05050102010706020507" pitchFamily="18" charset="2"/>
              </a:rPr>
              <a:t>t)</a:t>
            </a:r>
            <a:r>
              <a:rPr lang="en-US" sz="1350" dirty="0"/>
              <a:t> </a:t>
            </a:r>
          </a:p>
        </p:txBody>
      </p:sp>
      <p:sp>
        <p:nvSpPr>
          <p:cNvPr id="16" name="Oval 15"/>
          <p:cNvSpPr/>
          <p:nvPr/>
        </p:nvSpPr>
        <p:spPr>
          <a:xfrm>
            <a:off x="7923338" y="4959632"/>
            <a:ext cx="119616" cy="1196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7" name="Picture 2" descr="https://www.acom.ucar.edu/Images/staff_photos/sash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674" y="1650200"/>
            <a:ext cx="886629" cy="1182172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137523" y="2824887"/>
            <a:ext cx="1882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Sasha </a:t>
            </a:r>
            <a:r>
              <a:rPr lang="en-US" sz="1600" b="1" dirty="0" err="1" smtClean="0"/>
              <a:t>Madronich</a:t>
            </a:r>
            <a:endParaRPr lang="en-US" sz="1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3849" y="5951772"/>
            <a:ext cx="5517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NB: Next version of Leeds MCM will be derived from GECKO-A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038272564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D61519E-6BBF-CE49-952C-912113C2A6D4}"/>
              </a:ext>
            </a:extLst>
          </p:cNvPr>
          <p:cNvGrpSpPr/>
          <p:nvPr/>
        </p:nvGrpSpPr>
        <p:grpSpPr>
          <a:xfrm>
            <a:off x="5890424" y="4463780"/>
            <a:ext cx="2546388" cy="1370037"/>
            <a:chOff x="457200" y="4447961"/>
            <a:chExt cx="3395184" cy="182671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392722-EA14-BE47-88B8-B5C5439722BA}"/>
                </a:ext>
              </a:extLst>
            </p:cNvPr>
            <p:cNvSpPr txBox="1"/>
            <p:nvPr/>
          </p:nvSpPr>
          <p:spPr>
            <a:xfrm>
              <a:off x="2113215" y="5260720"/>
              <a:ext cx="165856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/>
                <a:t>PBL transport 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A9EDAA8-B897-8349-9302-7BB7A562683B}"/>
                </a:ext>
              </a:extLst>
            </p:cNvPr>
            <p:cNvGrpSpPr/>
            <p:nvPr/>
          </p:nvGrpSpPr>
          <p:grpSpPr>
            <a:xfrm>
              <a:off x="863304" y="4848071"/>
              <a:ext cx="1908765" cy="1426606"/>
              <a:chOff x="863304" y="4848071"/>
              <a:chExt cx="1908765" cy="1426606"/>
            </a:xfrm>
          </p:grpSpPr>
          <p:sp>
            <p:nvSpPr>
              <p:cNvPr id="7" name="Circular Arrow 6">
                <a:extLst>
                  <a:ext uri="{FF2B5EF4-FFF2-40B4-BE49-F238E27FC236}">
                    <a16:creationId xmlns:a16="http://schemas.microsoft.com/office/drawing/2014/main" id="{701048C9-B519-6048-9C65-9D13076D6B78}"/>
                  </a:ext>
                </a:extLst>
              </p:cNvPr>
              <p:cNvSpPr/>
              <p:nvPr/>
            </p:nvSpPr>
            <p:spPr>
              <a:xfrm flipH="1" flipV="1">
                <a:off x="1409661" y="4970630"/>
                <a:ext cx="821067" cy="936421"/>
              </a:xfrm>
              <a:prstGeom prst="circular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pic>
            <p:nvPicPr>
              <p:cNvPr id="8" name="Picture 3" descr="C:\Users\tomkarl\AppData\Local\Microsoft\Windows\Temporary Internet Files\Content.IE5\09ALYCH6\MCj04417930000[1].png">
                <a:extLst>
                  <a:ext uri="{FF2B5EF4-FFF2-40B4-BE49-F238E27FC236}">
                    <a16:creationId xmlns:a16="http://schemas.microsoft.com/office/drawing/2014/main" id="{84CBCC06-082A-2947-B4F5-5E99745E2D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1374220" y="5845086"/>
                <a:ext cx="492822" cy="4295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3" descr="C:\Users\tomkarl\AppData\Local\Microsoft\Windows\Temporary Internet Files\Content.IE5\09ALYCH6\MCj04417930000[1].png">
                <a:extLst>
                  <a:ext uri="{FF2B5EF4-FFF2-40B4-BE49-F238E27FC236}">
                    <a16:creationId xmlns:a16="http://schemas.microsoft.com/office/drawing/2014/main" id="{B892330F-5C46-1A4D-B7B8-C4E8980448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52279" y="5816315"/>
                <a:ext cx="492822" cy="4295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Circular Arrow 9">
                <a:extLst>
                  <a:ext uri="{FF2B5EF4-FFF2-40B4-BE49-F238E27FC236}">
                    <a16:creationId xmlns:a16="http://schemas.microsoft.com/office/drawing/2014/main" id="{9D2E4226-2B8C-094A-B475-EC83E2FE62BA}"/>
                  </a:ext>
                </a:extLst>
              </p:cNvPr>
              <p:cNvSpPr/>
              <p:nvPr/>
            </p:nvSpPr>
            <p:spPr>
              <a:xfrm>
                <a:off x="1398382" y="4848071"/>
                <a:ext cx="821067" cy="936421"/>
              </a:xfrm>
              <a:prstGeom prst="circular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pic>
            <p:nvPicPr>
              <p:cNvPr id="11" name="Picture 3" descr="C:\Users\tomkarl\AppData\Local\Microsoft\Windows\Temporary Internet Files\Content.IE5\09ALYCH6\MCj04417930000[1].png">
                <a:extLst>
                  <a:ext uri="{FF2B5EF4-FFF2-40B4-BE49-F238E27FC236}">
                    <a16:creationId xmlns:a16="http://schemas.microsoft.com/office/drawing/2014/main" id="{F64785A9-EE12-5E40-8003-0D30B34436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07648" y="5709886"/>
                <a:ext cx="492822" cy="4295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3" descr="C:\Users\tomkarl\AppData\Local\Microsoft\Windows\Temporary Internet Files\Content.IE5\09ALYCH6\MCj04417930000[1].png">
                <a:extLst>
                  <a:ext uri="{FF2B5EF4-FFF2-40B4-BE49-F238E27FC236}">
                    <a16:creationId xmlns:a16="http://schemas.microsoft.com/office/drawing/2014/main" id="{577ED701-5DA5-B049-B87C-03077BF2ED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2279247" y="5837496"/>
                <a:ext cx="492822" cy="4295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3" descr="C:\Users\tomkarl\AppData\Local\Microsoft\Windows\Temporary Internet Files\Content.IE5\09ALYCH6\MCj04417930000[1].png">
                <a:extLst>
                  <a:ext uri="{FF2B5EF4-FFF2-40B4-BE49-F238E27FC236}">
                    <a16:creationId xmlns:a16="http://schemas.microsoft.com/office/drawing/2014/main" id="{9191B819-4FA5-E944-B41B-F5CC8E60EC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857306" y="5808725"/>
                <a:ext cx="492822" cy="4295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3" descr="C:\Users\tomkarl\AppData\Local\Microsoft\Windows\Temporary Internet Files\Content.IE5\09ALYCH6\MCj04417930000[1].png">
                <a:extLst>
                  <a:ext uri="{FF2B5EF4-FFF2-40B4-BE49-F238E27FC236}">
                    <a16:creationId xmlns:a16="http://schemas.microsoft.com/office/drawing/2014/main" id="{F190B04F-76D5-954B-A7DA-EC31371751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112675" y="5702296"/>
                <a:ext cx="492822" cy="4295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4" descr="barth_cloud.gif">
                <a:extLst>
                  <a:ext uri="{FF2B5EF4-FFF2-40B4-BE49-F238E27FC236}">
                    <a16:creationId xmlns:a16="http://schemas.microsoft.com/office/drawing/2014/main" id="{66C2C356-4541-B840-98CB-9963B87707B7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alphaModFix amt="8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304" y="4848071"/>
                <a:ext cx="963835" cy="481624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A57E567-E273-914C-93AB-9AF0B44EF254}"/>
                </a:ext>
              </a:extLst>
            </p:cNvPr>
            <p:cNvSpPr txBox="1"/>
            <p:nvPr/>
          </p:nvSpPr>
          <p:spPr>
            <a:xfrm>
              <a:off x="457200" y="4447961"/>
              <a:ext cx="339518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rgbClr val="0000FF"/>
                  </a:solidFill>
                </a:rPr>
                <a:t>NCAR LES with Chemistry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722361-808F-0A4C-B8D9-43F517B6B454}"/>
              </a:ext>
            </a:extLst>
          </p:cNvPr>
          <p:cNvGrpSpPr/>
          <p:nvPr/>
        </p:nvGrpSpPr>
        <p:grpSpPr>
          <a:xfrm>
            <a:off x="5147862" y="1014442"/>
            <a:ext cx="3996139" cy="2922013"/>
            <a:chOff x="59359" y="169356"/>
            <a:chExt cx="5328185" cy="3896017"/>
          </a:xfrm>
        </p:grpSpPr>
        <p:pic>
          <p:nvPicPr>
            <p:cNvPr id="17" name="Picture 8" descr="report">
              <a:extLst>
                <a:ext uri="{FF2B5EF4-FFF2-40B4-BE49-F238E27FC236}">
                  <a16:creationId xmlns:a16="http://schemas.microsoft.com/office/drawing/2014/main" id="{E576A4B0-F29A-9D4C-9B83-FA8213A5C2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04" y="175470"/>
              <a:ext cx="5184602" cy="3889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668DDE1-A53F-6447-AB95-CFB24678353C}"/>
                </a:ext>
              </a:extLst>
            </p:cNvPr>
            <p:cNvGrpSpPr/>
            <p:nvPr/>
          </p:nvGrpSpPr>
          <p:grpSpPr>
            <a:xfrm>
              <a:off x="1787512" y="1285103"/>
              <a:ext cx="1947541" cy="2570205"/>
              <a:chOff x="1787512" y="1285103"/>
              <a:chExt cx="1947541" cy="2570205"/>
            </a:xfrm>
          </p:grpSpPr>
          <p:sp>
            <p:nvSpPr>
              <p:cNvPr id="34" name="Lightning Bolt 33">
                <a:extLst>
                  <a:ext uri="{FF2B5EF4-FFF2-40B4-BE49-F238E27FC236}">
                    <a16:creationId xmlns:a16="http://schemas.microsoft.com/office/drawing/2014/main" id="{5FFFA750-49E0-9845-8711-97C002E6F389}"/>
                  </a:ext>
                </a:extLst>
              </p:cNvPr>
              <p:cNvSpPr/>
              <p:nvPr/>
            </p:nvSpPr>
            <p:spPr>
              <a:xfrm flipH="1">
                <a:off x="3138616" y="1285103"/>
                <a:ext cx="457200" cy="2570205"/>
              </a:xfrm>
              <a:prstGeom prst="lightningBol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FF00"/>
                  </a:solidFill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6B225E0-2C48-6C4B-AFBD-5588CB6DFE98}"/>
                  </a:ext>
                </a:extLst>
              </p:cNvPr>
              <p:cNvSpPr txBox="1"/>
              <p:nvPr/>
            </p:nvSpPr>
            <p:spPr>
              <a:xfrm>
                <a:off x="1787512" y="1444236"/>
                <a:ext cx="1947541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b="1" dirty="0"/>
                  <a:t>Lightning (</a:t>
                </a:r>
                <a:r>
                  <a:rPr lang="en-US" sz="1350" b="1" dirty="0" err="1"/>
                  <a:t>NO</a:t>
                </a:r>
                <a:r>
                  <a:rPr lang="en-US" sz="1350" b="1" baseline="-25000" dirty="0" err="1"/>
                  <a:t>x</a:t>
                </a:r>
                <a:r>
                  <a:rPr lang="en-US" sz="1350" b="1" dirty="0"/>
                  <a:t>)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B11D195-4174-1B4D-8DB8-E1F11BBAE962}"/>
                </a:ext>
              </a:extLst>
            </p:cNvPr>
            <p:cNvGrpSpPr/>
            <p:nvPr/>
          </p:nvGrpSpPr>
          <p:grpSpPr>
            <a:xfrm>
              <a:off x="3575285" y="1988928"/>
              <a:ext cx="1692410" cy="1993919"/>
              <a:chOff x="3575285" y="1988928"/>
              <a:chExt cx="1692410" cy="1993919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DCB8E5F-98EB-0F46-89F8-9B16458A43A3}"/>
                  </a:ext>
                </a:extLst>
              </p:cNvPr>
              <p:cNvSpPr txBox="1"/>
              <p:nvPr/>
            </p:nvSpPr>
            <p:spPr>
              <a:xfrm>
                <a:off x="3575285" y="1988928"/>
                <a:ext cx="169241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dirty="0">
                    <a:solidFill>
                      <a:schemeClr val="bg1"/>
                    </a:solidFill>
                  </a:rPr>
                  <a:t>Removal via Precipitation</a:t>
                </a: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96A2A683-9DDE-1447-A5CE-3C5AAD1DEC22}"/>
                  </a:ext>
                </a:extLst>
              </p:cNvPr>
              <p:cNvGrpSpPr/>
              <p:nvPr/>
            </p:nvGrpSpPr>
            <p:grpSpPr>
              <a:xfrm>
                <a:off x="3685352" y="2613598"/>
                <a:ext cx="881153" cy="1369249"/>
                <a:chOff x="3832824" y="4622891"/>
                <a:chExt cx="881153" cy="1369249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05603F69-44C3-F24A-B9F5-251B79B7FD59}"/>
                    </a:ext>
                  </a:extLst>
                </p:cNvPr>
                <p:cNvCxnSpPr/>
                <p:nvPr/>
              </p:nvCxnSpPr>
              <p:spPr>
                <a:xfrm flipH="1">
                  <a:off x="3983835" y="4747315"/>
                  <a:ext cx="243756" cy="600445"/>
                </a:xfrm>
                <a:prstGeom prst="line">
                  <a:avLst/>
                </a:prstGeom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D8BD802A-AA41-6D45-B58C-87C8BFADE90D}"/>
                    </a:ext>
                  </a:extLst>
                </p:cNvPr>
                <p:cNvCxnSpPr/>
                <p:nvPr/>
              </p:nvCxnSpPr>
              <p:spPr>
                <a:xfrm flipH="1">
                  <a:off x="4067227" y="4848071"/>
                  <a:ext cx="243756" cy="600445"/>
                </a:xfrm>
                <a:prstGeom prst="line">
                  <a:avLst/>
                </a:prstGeom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BF8D408D-F0A3-D14E-9F98-07BC6382520D}"/>
                    </a:ext>
                  </a:extLst>
                </p:cNvPr>
                <p:cNvCxnSpPr/>
                <p:nvPr/>
              </p:nvCxnSpPr>
              <p:spPr>
                <a:xfrm flipH="1">
                  <a:off x="4147515" y="4889106"/>
                  <a:ext cx="243756" cy="600445"/>
                </a:xfrm>
                <a:prstGeom prst="line">
                  <a:avLst/>
                </a:prstGeom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18212B7A-AFCA-574C-8437-08A988A8F6ED}"/>
                    </a:ext>
                  </a:extLst>
                </p:cNvPr>
                <p:cNvCxnSpPr/>
                <p:nvPr/>
              </p:nvCxnSpPr>
              <p:spPr>
                <a:xfrm flipH="1">
                  <a:off x="4109028" y="5289162"/>
                  <a:ext cx="243756" cy="600445"/>
                </a:xfrm>
                <a:prstGeom prst="line">
                  <a:avLst/>
                </a:prstGeom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1A35B549-E168-3541-9572-6A7E35A53DC8}"/>
                    </a:ext>
                  </a:extLst>
                </p:cNvPr>
                <p:cNvCxnSpPr/>
                <p:nvPr/>
              </p:nvCxnSpPr>
              <p:spPr>
                <a:xfrm flipH="1">
                  <a:off x="4415378" y="4821031"/>
                  <a:ext cx="243756" cy="600445"/>
                </a:xfrm>
                <a:prstGeom prst="line">
                  <a:avLst/>
                </a:prstGeom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084C8788-A758-D34A-BB8D-39B496450E27}"/>
                    </a:ext>
                  </a:extLst>
                </p:cNvPr>
                <p:cNvCxnSpPr/>
                <p:nvPr/>
              </p:nvCxnSpPr>
              <p:spPr>
                <a:xfrm flipH="1">
                  <a:off x="4470221" y="4959172"/>
                  <a:ext cx="243756" cy="600445"/>
                </a:xfrm>
                <a:prstGeom prst="line">
                  <a:avLst/>
                </a:prstGeom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67BB7E8E-7A27-1043-A73F-DC02475AE92E}"/>
                    </a:ext>
                  </a:extLst>
                </p:cNvPr>
                <p:cNvCxnSpPr/>
                <p:nvPr/>
              </p:nvCxnSpPr>
              <p:spPr>
                <a:xfrm flipH="1">
                  <a:off x="4205131" y="5549903"/>
                  <a:ext cx="173736" cy="420624"/>
                </a:xfrm>
                <a:prstGeom prst="line">
                  <a:avLst/>
                </a:prstGeom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A7076613-15B9-4D40-AD0B-CB410D181DEC}"/>
                    </a:ext>
                  </a:extLst>
                </p:cNvPr>
                <p:cNvCxnSpPr/>
                <p:nvPr/>
              </p:nvCxnSpPr>
              <p:spPr>
                <a:xfrm flipH="1">
                  <a:off x="4378442" y="5391695"/>
                  <a:ext cx="243756" cy="600445"/>
                </a:xfrm>
                <a:prstGeom prst="line">
                  <a:avLst/>
                </a:prstGeom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B028AD50-0394-8A43-B2F3-5489A732FBE4}"/>
                    </a:ext>
                  </a:extLst>
                </p:cNvPr>
                <p:cNvCxnSpPr/>
                <p:nvPr/>
              </p:nvCxnSpPr>
              <p:spPr>
                <a:xfrm flipH="1">
                  <a:off x="4378867" y="4622891"/>
                  <a:ext cx="243756" cy="600445"/>
                </a:xfrm>
                <a:prstGeom prst="line">
                  <a:avLst/>
                </a:prstGeom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8088AD5D-6FF5-BE4F-9804-B1B0A06FCC98}"/>
                    </a:ext>
                  </a:extLst>
                </p:cNvPr>
                <p:cNvCxnSpPr/>
                <p:nvPr/>
              </p:nvCxnSpPr>
              <p:spPr>
                <a:xfrm flipH="1">
                  <a:off x="3913489" y="5536945"/>
                  <a:ext cx="173736" cy="420624"/>
                </a:xfrm>
                <a:prstGeom prst="line">
                  <a:avLst/>
                </a:prstGeom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8E843B4D-7A8D-BC41-9CCC-94B3FEB8FDE1}"/>
                    </a:ext>
                  </a:extLst>
                </p:cNvPr>
                <p:cNvCxnSpPr/>
                <p:nvPr/>
              </p:nvCxnSpPr>
              <p:spPr>
                <a:xfrm flipH="1">
                  <a:off x="3832824" y="5430179"/>
                  <a:ext cx="173736" cy="420624"/>
                </a:xfrm>
                <a:prstGeom prst="line">
                  <a:avLst/>
                </a:prstGeom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F7DD5A5-8E06-174A-8F91-54EE2BBAD58A}"/>
                </a:ext>
              </a:extLst>
            </p:cNvPr>
            <p:cNvSpPr txBox="1"/>
            <p:nvPr/>
          </p:nvSpPr>
          <p:spPr>
            <a:xfrm>
              <a:off x="59359" y="169356"/>
              <a:ext cx="5328185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b="1" dirty="0">
                  <a:solidFill>
                    <a:srgbClr val="FFFF00"/>
                  </a:solidFill>
                </a:rPr>
                <a:t>Thunderstorm Effects on Composition</a:t>
              </a:r>
            </a:p>
            <a:p>
              <a:pPr algn="ctr"/>
              <a:r>
                <a:rPr lang="en-US" sz="1350" dirty="0">
                  <a:solidFill>
                    <a:srgbClr val="FFFF00"/>
                  </a:solidFill>
                </a:rPr>
                <a:t>Analyzing DC3 observations with WRF-</a:t>
              </a:r>
              <a:r>
                <a:rPr lang="en-US" sz="1350" dirty="0" err="1">
                  <a:solidFill>
                    <a:srgbClr val="FFFF00"/>
                  </a:solidFill>
                </a:rPr>
                <a:t>Chem</a:t>
              </a:r>
              <a:r>
                <a:rPr lang="en-US" sz="1350" dirty="0">
                  <a:solidFill>
                    <a:srgbClr val="FFFF00"/>
                  </a:solidFill>
                </a:rPr>
                <a:t> modeling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25874C2-194B-7A4E-8070-DBD8FEC660A3}"/>
              </a:ext>
            </a:extLst>
          </p:cNvPr>
          <p:cNvGrpSpPr/>
          <p:nvPr/>
        </p:nvGrpSpPr>
        <p:grpSpPr>
          <a:xfrm>
            <a:off x="70542" y="2633036"/>
            <a:ext cx="4216743" cy="3613556"/>
            <a:chOff x="563326" y="1701478"/>
            <a:chExt cx="5622324" cy="4818074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41FCAB4-A1D6-D34A-97E6-17F933004F63}"/>
                </a:ext>
              </a:extLst>
            </p:cNvPr>
            <p:cNvSpPr/>
            <p:nvPr/>
          </p:nvSpPr>
          <p:spPr>
            <a:xfrm>
              <a:off x="563326" y="1701478"/>
              <a:ext cx="5622324" cy="4818074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824B605-5961-1C4E-BED4-02AD214A4BFD}"/>
                </a:ext>
              </a:extLst>
            </p:cNvPr>
            <p:cNvGrpSpPr/>
            <p:nvPr/>
          </p:nvGrpSpPr>
          <p:grpSpPr>
            <a:xfrm>
              <a:off x="862835" y="1974009"/>
              <a:ext cx="5191760" cy="4332754"/>
              <a:chOff x="6488993" y="638772"/>
              <a:chExt cx="5191760" cy="4332754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73C373B3-431A-5D45-8760-7ABA7DB756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72558" y="1062839"/>
                <a:ext cx="3624629" cy="1132126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1EC8FAB-C5A3-5B4D-8E6F-6A49532ACF5E}"/>
                  </a:ext>
                </a:extLst>
              </p:cNvPr>
              <p:cNvSpPr txBox="1"/>
              <p:nvPr/>
            </p:nvSpPr>
            <p:spPr>
              <a:xfrm>
                <a:off x="6488993" y="638772"/>
                <a:ext cx="519176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Aqueous-Phase Chemistry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B48D62F-9C31-024C-9845-8DCB94753862}"/>
                  </a:ext>
                </a:extLst>
              </p:cNvPr>
              <p:cNvSpPr txBox="1"/>
              <p:nvPr/>
            </p:nvSpPr>
            <p:spPr>
              <a:xfrm>
                <a:off x="6488993" y="2312093"/>
                <a:ext cx="5191760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dirty="0"/>
                  <a:t>Mary Barth, Ann Marie Carlton, Sara Lance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52C574A-FBF4-964B-AD23-BCCE365DFE08}"/>
                  </a:ext>
                </a:extLst>
              </p:cNvPr>
              <p:cNvSpPr txBox="1"/>
              <p:nvPr/>
            </p:nvSpPr>
            <p:spPr>
              <a:xfrm>
                <a:off x="6488993" y="2909423"/>
                <a:ext cx="5191759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Goal: To design a coordinated investigation of the effect of clouds on tropospheric composition</a:t>
                </a:r>
              </a:p>
              <a:p>
                <a:endParaRPr lang="en-US" sz="1350" dirty="0"/>
              </a:p>
              <a:p>
                <a:r>
                  <a:rPr lang="en-US" sz="1350" dirty="0"/>
                  <a:t>Activities: </a:t>
                </a:r>
              </a:p>
              <a:p>
                <a:pPr marL="214313" indent="-123825">
                  <a:buFont typeface="Arial" panose="020B0604020202020204" pitchFamily="34" charset="0"/>
                  <a:buChar char="•"/>
                </a:pPr>
                <a:r>
                  <a:rPr lang="en-US" sz="1350" dirty="0"/>
                  <a:t>Pilot Study: CPOC </a:t>
                </a:r>
                <a:r>
                  <a:rPr lang="en-US" sz="1350" b="1" dirty="0"/>
                  <a:t>(Lance poster)</a:t>
                </a:r>
              </a:p>
              <a:p>
                <a:pPr marL="214313" indent="-123825">
                  <a:buFont typeface="Arial" panose="020B0604020202020204" pitchFamily="34" charset="0"/>
                  <a:buChar char="•"/>
                </a:pPr>
                <a:r>
                  <a:rPr lang="en-US" sz="1350" dirty="0"/>
                  <a:t>Cloud Water Sampling</a:t>
                </a:r>
              </a:p>
              <a:p>
                <a:pPr marL="214313" indent="-123825">
                  <a:buFont typeface="Arial" panose="020B0604020202020204" pitchFamily="34" charset="0"/>
                  <a:buChar char="•"/>
                </a:pPr>
                <a:r>
                  <a:rPr lang="en-US" sz="1350" dirty="0"/>
                  <a:t>Box Model </a:t>
                </a:r>
                <a:r>
                  <a:rPr lang="en-US" sz="1350" dirty="0" err="1"/>
                  <a:t>Intercomparison</a:t>
                </a:r>
                <a:r>
                  <a:rPr lang="en-US" sz="1350" dirty="0"/>
                  <a:t> </a:t>
                </a:r>
                <a:r>
                  <a:rPr lang="en-US" sz="1350" b="1" dirty="0"/>
                  <a:t>(Barth poster)</a:t>
                </a:r>
              </a:p>
            </p:txBody>
          </p:sp>
        </p:grpSp>
      </p:grpSp>
      <p:sp>
        <p:nvSpPr>
          <p:cNvPr id="43" name="Title 59">
            <a:extLst>
              <a:ext uri="{FF2B5EF4-FFF2-40B4-BE49-F238E27FC236}">
                <a16:creationId xmlns:a16="http://schemas.microsoft.com/office/drawing/2014/main" id="{3E850C84-C06F-F442-9A6D-3740BE2BA513}"/>
              </a:ext>
            </a:extLst>
          </p:cNvPr>
          <p:cNvSpPr txBox="1">
            <a:spLocks/>
          </p:cNvSpPr>
          <p:nvPr/>
        </p:nvSpPr>
        <p:spPr>
          <a:xfrm>
            <a:off x="-267538" y="903347"/>
            <a:ext cx="5210468" cy="994172"/>
          </a:xfr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34" charset="-128"/>
                <a:cs typeface="ＭＳ Ｐゴシック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34" charset="-128"/>
                <a:cs typeface="ＭＳ Ｐゴシック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34" charset="-128"/>
                <a:cs typeface="ＭＳ Ｐゴシック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34" charset="-128"/>
                <a:cs typeface="ＭＳ Ｐゴシック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34" charset="-128"/>
                <a:cs typeface="ＭＳ Ｐゴシック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pPr defTabSz="914400"/>
            <a:r>
              <a:rPr lang="en-US" sz="2400" b="1" kern="0" dirty="0" smtClean="0"/>
              <a:t>Process Studies of Clouds and Chemistry</a:t>
            </a:r>
            <a:endParaRPr lang="en-US" sz="2400" b="1" kern="0" dirty="0"/>
          </a:p>
        </p:txBody>
      </p:sp>
      <p:pic>
        <p:nvPicPr>
          <p:cNvPr id="5122" name="Picture 2" descr="https://www.acom.ucar.edu/Images/staff_photos/barth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349" y="1292184"/>
            <a:ext cx="1072664" cy="128774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81143" y="2219781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Mary Barth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36001456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6202940" y="2569953"/>
            <a:ext cx="2468880" cy="2041523"/>
          </a:xfrm>
          <a:custGeom>
            <a:avLst/>
            <a:gdLst>
              <a:gd name="connsiteX0" fmla="*/ 0 w 1845425"/>
              <a:gd name="connsiteY0" fmla="*/ 1002432 h 1170389"/>
              <a:gd name="connsiteX1" fmla="*/ 448887 w 1845425"/>
              <a:gd name="connsiteY1" fmla="*/ 1093872 h 1170389"/>
              <a:gd name="connsiteX2" fmla="*/ 997527 w 1845425"/>
              <a:gd name="connsiteY2" fmla="*/ 29843 h 1170389"/>
              <a:gd name="connsiteX3" fmla="*/ 1371600 w 1845425"/>
              <a:gd name="connsiteY3" fmla="*/ 295850 h 1170389"/>
              <a:gd name="connsiteX4" fmla="*/ 1845425 w 1845425"/>
              <a:gd name="connsiteY4" fmla="*/ 312476 h 1170389"/>
              <a:gd name="connsiteX5" fmla="*/ 1845425 w 1845425"/>
              <a:gd name="connsiteY5" fmla="*/ 312476 h 1170389"/>
              <a:gd name="connsiteX6" fmla="*/ 1845425 w 1845425"/>
              <a:gd name="connsiteY6" fmla="*/ 312476 h 117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5425" h="1170389">
                <a:moveTo>
                  <a:pt x="0" y="1002432"/>
                </a:moveTo>
                <a:cubicBezTo>
                  <a:pt x="141316" y="1129201"/>
                  <a:pt x="282633" y="1255970"/>
                  <a:pt x="448887" y="1093872"/>
                </a:cubicBezTo>
                <a:cubicBezTo>
                  <a:pt x="615141" y="931774"/>
                  <a:pt x="843742" y="162847"/>
                  <a:pt x="997527" y="29843"/>
                </a:cubicBezTo>
                <a:cubicBezTo>
                  <a:pt x="1151312" y="-103161"/>
                  <a:pt x="1230284" y="248744"/>
                  <a:pt x="1371600" y="295850"/>
                </a:cubicBezTo>
                <a:cubicBezTo>
                  <a:pt x="1512916" y="342955"/>
                  <a:pt x="1845425" y="312476"/>
                  <a:pt x="1845425" y="312476"/>
                </a:cubicBezTo>
                <a:lnTo>
                  <a:pt x="1845425" y="312476"/>
                </a:lnTo>
                <a:lnTo>
                  <a:pt x="1845425" y="312476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" y="1268749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AUTOXIDATION: </a:t>
            </a:r>
          </a:p>
          <a:p>
            <a:r>
              <a:rPr lang="en-US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(Perrin </a:t>
            </a:r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n-US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., 1998; </a:t>
            </a:r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Orlando, </a:t>
            </a:r>
            <a:r>
              <a:rPr lang="en-US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2007; </a:t>
            </a:r>
            <a:r>
              <a:rPr lang="en-US" sz="1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Peeters</a:t>
            </a:r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et al., 2009</a:t>
            </a:r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Crounse</a:t>
            </a:r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 et al., </a:t>
            </a:r>
            <a:r>
              <a:rPr lang="en-US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2011,2013; </a:t>
            </a:r>
            <a:r>
              <a:rPr lang="en-US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Ehn</a:t>
            </a:r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 et al., </a:t>
            </a:r>
            <a:r>
              <a:rPr lang="en-US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2014; Wang </a:t>
            </a:r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Wang, 2016; </a:t>
            </a:r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ang et al., 2017’ </a:t>
            </a:r>
            <a:r>
              <a:rPr lang="en-US" sz="1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Barsanti</a:t>
            </a:r>
            <a:r>
              <a:rPr lang="en-US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et al., 2017; </a:t>
            </a:r>
            <a:r>
              <a:rPr lang="en-US" sz="1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Praske</a:t>
            </a:r>
            <a:r>
              <a:rPr lang="en-US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et al., 2018 …etc.)</a:t>
            </a:r>
          </a:p>
          <a:p>
            <a:endParaRPr lang="en-US" sz="1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unimolecular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reaction involving H-atom transfer in an organic 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peroxy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radical: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483595"/>
              </p:ext>
            </p:extLst>
          </p:nvPr>
        </p:nvGraphicFramePr>
        <p:xfrm>
          <a:off x="647839" y="2304075"/>
          <a:ext cx="4003675" cy="261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CS ChemDraw Drawing" r:id="rId3" imgW="4003040" imgH="2614900" progId="ChemDraw.Document.6.0">
                  <p:embed/>
                </p:oleObj>
              </mc:Choice>
              <mc:Fallback>
                <p:oleObj name="CS ChemDraw Drawing" r:id="rId3" imgW="4003040" imgH="26149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7839" y="2304075"/>
                        <a:ext cx="4003675" cy="2614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7839" y="5625548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Leads to multiple functional groups in one generation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34854411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6229019" y="2535766"/>
            <a:ext cx="2468880" cy="2041523"/>
          </a:xfrm>
          <a:custGeom>
            <a:avLst/>
            <a:gdLst>
              <a:gd name="connsiteX0" fmla="*/ 0 w 1845425"/>
              <a:gd name="connsiteY0" fmla="*/ 1002432 h 1170389"/>
              <a:gd name="connsiteX1" fmla="*/ 448887 w 1845425"/>
              <a:gd name="connsiteY1" fmla="*/ 1093872 h 1170389"/>
              <a:gd name="connsiteX2" fmla="*/ 997527 w 1845425"/>
              <a:gd name="connsiteY2" fmla="*/ 29843 h 1170389"/>
              <a:gd name="connsiteX3" fmla="*/ 1371600 w 1845425"/>
              <a:gd name="connsiteY3" fmla="*/ 295850 h 1170389"/>
              <a:gd name="connsiteX4" fmla="*/ 1845425 w 1845425"/>
              <a:gd name="connsiteY4" fmla="*/ 312476 h 1170389"/>
              <a:gd name="connsiteX5" fmla="*/ 1845425 w 1845425"/>
              <a:gd name="connsiteY5" fmla="*/ 312476 h 1170389"/>
              <a:gd name="connsiteX6" fmla="*/ 1845425 w 1845425"/>
              <a:gd name="connsiteY6" fmla="*/ 312476 h 117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5425" h="1170389">
                <a:moveTo>
                  <a:pt x="0" y="1002432"/>
                </a:moveTo>
                <a:cubicBezTo>
                  <a:pt x="141316" y="1129201"/>
                  <a:pt x="282633" y="1255970"/>
                  <a:pt x="448887" y="1093872"/>
                </a:cubicBezTo>
                <a:cubicBezTo>
                  <a:pt x="615141" y="931774"/>
                  <a:pt x="843742" y="162847"/>
                  <a:pt x="997527" y="29843"/>
                </a:cubicBezTo>
                <a:cubicBezTo>
                  <a:pt x="1151312" y="-103161"/>
                  <a:pt x="1230284" y="248744"/>
                  <a:pt x="1371600" y="295850"/>
                </a:cubicBezTo>
                <a:cubicBezTo>
                  <a:pt x="1512916" y="342955"/>
                  <a:pt x="1845425" y="312476"/>
                  <a:pt x="1845425" y="312476"/>
                </a:cubicBezTo>
                <a:lnTo>
                  <a:pt x="1845425" y="312476"/>
                </a:lnTo>
                <a:lnTo>
                  <a:pt x="1845425" y="312476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" y="1268749"/>
            <a:ext cx="914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AUTOXIDATION: </a:t>
            </a:r>
          </a:p>
          <a:p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(Perrin et al., 1998; Orlando, 2007; </a:t>
            </a:r>
            <a:r>
              <a:rPr lang="en-US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Peeters</a:t>
            </a:r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 et al., 2009; </a:t>
            </a:r>
            <a:r>
              <a:rPr lang="en-US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Crounse</a:t>
            </a:r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 et al., 2011</a:t>
            </a:r>
            <a:r>
              <a:rPr lang="en-US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2013</a:t>
            </a:r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Ehn</a:t>
            </a:r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 et al., 2014; Wang and Wang, 2016; Wang et al., </a:t>
            </a:r>
            <a:r>
              <a:rPr lang="en-US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2017; </a:t>
            </a:r>
            <a:r>
              <a:rPr lang="en-US" sz="1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Barsanti</a:t>
            </a:r>
            <a:r>
              <a:rPr lang="en-US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et al., 2017; </a:t>
            </a:r>
            <a:r>
              <a:rPr lang="en-US" sz="1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Praske</a:t>
            </a:r>
            <a:r>
              <a:rPr lang="en-US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et al., 2018 …etc</a:t>
            </a:r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</a:p>
          <a:p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unimolecular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reaction involving H-atom transfer in an organic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peroxy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radical: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270" y="4954524"/>
            <a:ext cx="89054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en-US" b="1" smtClean="0">
                <a:latin typeface="Calibri" panose="020F0502020204030204" pitchFamily="34" charset="0"/>
                <a:cs typeface="Calibri" panose="020F0502020204030204" pitchFamily="34" charset="0"/>
              </a:rPr>
              <a:t>Typically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endothermic, thus strongly T-dependent;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factor of 10 in rate for 25 K.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Reverse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reaction usually MUCH faster than forward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Often the first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isomerization sets the stage for more. 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907684"/>
              </p:ext>
            </p:extLst>
          </p:nvPr>
        </p:nvGraphicFramePr>
        <p:xfrm>
          <a:off x="119270" y="2284411"/>
          <a:ext cx="5524500" cy="261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CS ChemDraw Drawing" r:id="rId3" imgW="5524285" imgH="2614900" progId="ChemDraw.Document.6.0">
                  <p:embed/>
                </p:oleObj>
              </mc:Choice>
              <mc:Fallback>
                <p:oleObj name="CS ChemDraw Drawing" r:id="rId3" imgW="5524285" imgH="26149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70" y="2284411"/>
                        <a:ext cx="5524500" cy="2614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1853124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65289"/>
            <a:ext cx="9144000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AUTOXIDATION: 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(what goes around, might go around again and again)</a:t>
            </a:r>
          </a:p>
          <a:p>
            <a:pPr>
              <a:spcAft>
                <a:spcPts val="1200"/>
              </a:spcAft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RO</a:t>
            </a:r>
            <a:r>
              <a:rPr lang="en-US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lifetime against bimolecular reactions for different [NO]: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10 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ppt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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100 s						10 ppb NO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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0.4 s</a:t>
            </a:r>
          </a:p>
          <a:p>
            <a:pPr>
              <a:spcAft>
                <a:spcPts val="1800"/>
              </a:spcAft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Lots of time in the background atmosphere (minutes);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as we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lower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en-US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increasing amount of time (seconds)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 urban / suburban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locations.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Praske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et al., 2018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80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Lots of likely possibilities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biogenics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especially pristine conditions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Peeters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Crounse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Ehn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1800"/>
              </a:spcAft>
            </a:pPr>
            <a:endParaRPr lang="en-US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80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anthropogenic too!  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Alkane chemistry, ethers, alcohols, aldehydes, 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hydroperoxides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aromatics – any weak-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ish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C-H bonds in appropriate places.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800"/>
              </a:spcAft>
            </a:pPr>
            <a:endParaRPr lang="en-US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80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 we need to do (already happening)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– Use combination of lab and theory to develop quantitative knowledge of rates of these processes (SARs) for incorporation into mechanisms.  </a:t>
            </a:r>
          </a:p>
        </p:txBody>
      </p:sp>
    </p:spTree>
    <p:extLst>
      <p:ext uri="{BB962C8B-B14F-4D97-AF65-F5344CB8AC3E}">
        <p14:creationId xmlns:p14="http://schemas.microsoft.com/office/powerpoint/2010/main" val="1591154469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65289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ORGANIC NITRATES:</a:t>
            </a:r>
          </a:p>
          <a:p>
            <a:endParaRPr lang="en-US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Formation and loss can control NO</a:t>
            </a:r>
            <a:r>
              <a:rPr lang="en-US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distributions and lifetimes (hence ozone) 									</a:t>
            </a:r>
            <a:r>
              <a:rPr lang="en-US" b="1" smtClean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e.g., Ayres et al., 2015; </a:t>
            </a:r>
            <a:r>
              <a:rPr lang="en-US" sz="1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Romer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et al., 2016; </a:t>
            </a:r>
            <a:r>
              <a:rPr lang="en-US" sz="1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Ebben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et al., 2017)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Permanent sinks or temporary reservoirs?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							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Peroxy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Radical reactions with NO:</a:t>
            </a:r>
          </a:p>
          <a:p>
            <a:endParaRPr lang="en-US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Still work to do, formation and loss, even for simple systems (alkanes, alkenes), but especially for functionalized 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peroxy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radicals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405190"/>
              </p:ext>
            </p:extLst>
          </p:nvPr>
        </p:nvGraphicFramePr>
        <p:xfrm>
          <a:off x="3627783" y="4478482"/>
          <a:ext cx="4585114" cy="1339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CS ChemDraw Drawing" r:id="rId3" imgW="5949283" imgH="1738434" progId="ChemDraw.Document.6.0">
                  <p:embed/>
                </p:oleObj>
              </mc:Choice>
              <mc:Fallback>
                <p:oleObj name="CS ChemDraw Drawing" r:id="rId3" imgW="5949283" imgH="173843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27783" y="4478482"/>
                        <a:ext cx="4585114" cy="1339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6702167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29145</TotalTime>
  <Words>859</Words>
  <Application>Microsoft Office PowerPoint</Application>
  <PresentationFormat>On-screen Show (4:3)</PresentationFormat>
  <Paragraphs>197</Paragraphs>
  <Slides>16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ＭＳ Ｐゴシック</vt:lpstr>
      <vt:lpstr>Arial</vt:lpstr>
      <vt:lpstr>Calibri</vt:lpstr>
      <vt:lpstr>Symbol</vt:lpstr>
      <vt:lpstr>Times New Roman</vt:lpstr>
      <vt:lpstr>Verdana</vt:lpstr>
      <vt:lpstr>Wingdings</vt:lpstr>
      <vt:lpstr>7_Default Design</vt:lpstr>
      <vt:lpstr>5_Default Design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Hurrell</dc:creator>
  <cp:lastModifiedBy>John Orlando</cp:lastModifiedBy>
  <cp:revision>1035</cp:revision>
  <cp:lastPrinted>2018-05-24T23:36:09Z</cp:lastPrinted>
  <dcterms:created xsi:type="dcterms:W3CDTF">2011-11-10T00:16:02Z</dcterms:created>
  <dcterms:modified xsi:type="dcterms:W3CDTF">2018-05-29T23:48:58Z</dcterms:modified>
</cp:coreProperties>
</file>