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21"/>
    <p:sldMasterId id="2147483663" r:id="rId122"/>
  </p:sldMasterIdLst>
  <p:notesMasterIdLst>
    <p:notesMasterId r:id="rId139"/>
  </p:notesMasterIdLst>
  <p:sldIdLst>
    <p:sldId id="281" r:id="rId123"/>
    <p:sldId id="492" r:id="rId124"/>
    <p:sldId id="494" r:id="rId125"/>
    <p:sldId id="456" r:id="rId126"/>
    <p:sldId id="493" r:id="rId127"/>
    <p:sldId id="498" r:id="rId128"/>
    <p:sldId id="427" r:id="rId129"/>
    <p:sldId id="415" r:id="rId130"/>
    <p:sldId id="461" r:id="rId131"/>
    <p:sldId id="467" r:id="rId132"/>
    <p:sldId id="468" r:id="rId133"/>
    <p:sldId id="488" r:id="rId134"/>
    <p:sldId id="499" r:id="rId135"/>
    <p:sldId id="470" r:id="rId136"/>
    <p:sldId id="256" r:id="rId137"/>
    <p:sldId id="257" r:id="rId138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3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slide" Target="slides/slide11.xml"/><Relationship Id="rId138" Type="http://schemas.openxmlformats.org/officeDocument/2006/relationships/slide" Target="slides/slide16.xml"/><Relationship Id="rId16" Type="http://schemas.openxmlformats.org/officeDocument/2006/relationships/customXml" Target="../customXml/item1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slide" Target="slides/slide1.xml"/><Relationship Id="rId128" Type="http://schemas.openxmlformats.org/officeDocument/2006/relationships/slide" Target="slides/slide6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slide" Target="slides/slide12.xml"/><Relationship Id="rId139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slideMaster" Target="slideMasters/slideMaster1.xml"/><Relationship Id="rId14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16" Type="http://schemas.openxmlformats.org/officeDocument/2006/relationships/customXml" Target="../customXml/item116.xml"/><Relationship Id="rId124" Type="http://schemas.openxmlformats.org/officeDocument/2006/relationships/slide" Target="slides/slide2.xml"/><Relationship Id="rId129" Type="http://schemas.openxmlformats.org/officeDocument/2006/relationships/slide" Target="slides/slide7.xml"/><Relationship Id="rId137" Type="http://schemas.openxmlformats.org/officeDocument/2006/relationships/slide" Target="slides/slide15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11" Type="http://schemas.openxmlformats.org/officeDocument/2006/relationships/customXml" Target="../customXml/item111.xml"/><Relationship Id="rId132" Type="http://schemas.openxmlformats.org/officeDocument/2006/relationships/slide" Target="slides/slide10.xml"/><Relationship Id="rId14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127" Type="http://schemas.openxmlformats.org/officeDocument/2006/relationships/slide" Target="slides/slide5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slideMaster" Target="slideMasters/slideMaster2.xml"/><Relationship Id="rId130" Type="http://schemas.openxmlformats.org/officeDocument/2006/relationships/slide" Target="slides/slide8.xml"/><Relationship Id="rId135" Type="http://schemas.openxmlformats.org/officeDocument/2006/relationships/slide" Target="slides/slide13.xml"/><Relationship Id="rId143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slide" Target="slides/slide3.xml"/><Relationship Id="rId141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slide" Target="slides/slide9.xml"/><Relationship Id="rId136" Type="http://schemas.openxmlformats.org/officeDocument/2006/relationships/slide" Target="slides/slide14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05E1884-501F-4721-926D-01E9E2470D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3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1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87A2A6F-C881-49DF-A862-DEDADF2E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Figure: Schematic of SOA in updated simulation. See </a:t>
            </a:r>
            <a:r>
              <a:rPr lang="en-US" dirty="0" err="1"/>
              <a:t>Pye</a:t>
            </a:r>
            <a:r>
              <a:rPr lang="en-US" dirty="0"/>
              <a:t> et</a:t>
            </a:r>
            <a:r>
              <a:rPr lang="en-US" baseline="0" dirty="0"/>
              <a:t> al. 2017 for a description of the traditional and aqueous aerosol SOA systems. See </a:t>
            </a:r>
            <a:r>
              <a:rPr lang="en-US" baseline="0" dirty="0" err="1"/>
              <a:t>Pye</a:t>
            </a:r>
            <a:r>
              <a:rPr lang="en-US" baseline="0" dirty="0"/>
              <a:t> et al. 2015 for MTNO3 formation and hydrolysis. </a:t>
            </a:r>
            <a:r>
              <a:rPr lang="en-US" dirty="0"/>
              <a:t>See Murphy et al. 2017 for a description of the </a:t>
            </a:r>
            <a:r>
              <a:rPr lang="en-US" dirty="0" err="1"/>
              <a:t>semivolatile</a:t>
            </a:r>
            <a:r>
              <a:rPr lang="en-US" dirty="0"/>
              <a:t> POA (POA, POG),</a:t>
            </a:r>
            <a:r>
              <a:rPr lang="en-US" baseline="0" dirty="0"/>
              <a:t> </a:t>
            </a:r>
            <a:r>
              <a:rPr lang="en-US" dirty="0"/>
              <a:t>oxidized POA vapors (</a:t>
            </a:r>
            <a:r>
              <a:rPr lang="en-US" baseline="0" dirty="0"/>
              <a:t>OOA, OOG)</a:t>
            </a:r>
            <a:r>
              <a:rPr lang="en-US" dirty="0"/>
              <a:t> and potential</a:t>
            </a:r>
            <a:r>
              <a:rPr lang="en-US" baseline="0" dirty="0"/>
              <a:t> SOA from combustion sources (</a:t>
            </a:r>
            <a:r>
              <a:rPr lang="en-US" baseline="0" dirty="0" err="1"/>
              <a:t>pcSOA</a:t>
            </a:r>
            <a:r>
              <a:rPr lang="en-US" baseline="0" dirty="0"/>
              <a:t>) system. Species different from the default configuration are in red.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r>
              <a:rPr lang="en-US" sz="2000" dirty="0"/>
              <a:t>Improved consistency between SAPRC and CB SOA mechanisms</a:t>
            </a:r>
          </a:p>
          <a:p>
            <a:pPr lvl="1"/>
            <a:r>
              <a:rPr lang="en-US" sz="1800" b="0" dirty="0"/>
              <a:t>Monoterpene organic nitrate SOA from SAPRC07tic (</a:t>
            </a:r>
            <a:r>
              <a:rPr lang="en-US" sz="1800" b="0" dirty="0" err="1"/>
              <a:t>Pye</a:t>
            </a:r>
            <a:r>
              <a:rPr lang="en-US" sz="1800" b="0" dirty="0"/>
              <a:t> et al. 2015 ES&amp;T) now available in CB6r3-aero7. </a:t>
            </a:r>
          </a:p>
          <a:p>
            <a:pPr lvl="1"/>
            <a:r>
              <a:rPr lang="en-US" sz="1800" b="0" dirty="0"/>
              <a:t>Included in aero6i and aero7i as well.</a:t>
            </a:r>
          </a:p>
          <a:p>
            <a:r>
              <a:rPr lang="en-US" sz="2000" dirty="0"/>
              <a:t>Reduced number of species required for primarily anthropogenic SOA (benzene, toluene, xylene, alkanes, PAHs/naphthalene) (all aero7/7i mechanisms)</a:t>
            </a:r>
          </a:p>
          <a:p>
            <a:r>
              <a:rPr lang="en-US" sz="2000" dirty="0"/>
              <a:t>Updated monoterpene photooxidation SOA (all aero7/7i mechanisms) </a:t>
            </a:r>
          </a:p>
          <a:p>
            <a:r>
              <a:rPr lang="en-US" sz="2000" dirty="0"/>
              <a:t>Uptake of water onto hydrophilic organics (all aero7/7i mechanisms)</a:t>
            </a:r>
          </a:p>
          <a:p>
            <a:r>
              <a:rPr lang="en-US" sz="2000" dirty="0"/>
              <a:t>Process analysis can now access contributions from individual aerosol microphysical processes (e.g. coagulation from Aitken to Accumulation mode, condensation to each mode, new particle formation,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 peroxy radical is proxy for MT SOA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A2A6F-C881-49DF-A862-DEDADF2E17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1FA-900F-4466-B7FA-0FC080BB30A3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7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30D2-5865-4D9C-B324-24EA1552870C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4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C5E1-09A7-41F7-86FA-C5ED5B30C19F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3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_ord_blanc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064000" y="609600"/>
            <a:ext cx="77216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03200" y="1447800"/>
            <a:ext cx="11785600" cy="48768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BF8E-7AF5-490E-94B6-40A50D788EE5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8737600" y="6356351"/>
            <a:ext cx="32512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26755345-E417-4CE0-BE05-EA6366900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93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/New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p_ord_blanc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625600" y="2590800"/>
            <a:ext cx="8940800" cy="2438400"/>
          </a:xfrm>
        </p:spPr>
        <p:txBody>
          <a:bodyPr>
            <a:normAutofit fontScale="92500"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EDE47-8756-4A18-B9E2-511B282BBC14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32512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5E5786F2-C5E9-407A-8AFB-EC65E0ADA4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52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p_ord_blanc.jpg"/>
          <p:cNvPicPr>
            <a:picLocks noChangeAspect="1"/>
          </p:cNvPicPr>
          <p:nvPr userDrawn="1"/>
        </p:nvPicPr>
        <p:blipFill rotWithShape="1">
          <a:blip r:embed="rId2"/>
          <a:srcRect l="55126" t="3533"/>
          <a:stretch/>
        </p:blipFill>
        <p:spPr bwMode="auto">
          <a:xfrm>
            <a:off x="7518400" y="0"/>
            <a:ext cx="4673600" cy="686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p_ord_blanc.jpg"/>
          <p:cNvPicPr>
            <a:picLocks noChangeAspect="1"/>
          </p:cNvPicPr>
          <p:nvPr userDrawn="1"/>
        </p:nvPicPr>
        <p:blipFill rotWithShape="1">
          <a:blip r:embed="rId2"/>
          <a:srcRect t="3533" r="19853"/>
          <a:stretch/>
        </p:blipFill>
        <p:spPr bwMode="auto">
          <a:xfrm>
            <a:off x="0" y="0"/>
            <a:ext cx="8331200" cy="686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03200" y="1447800"/>
            <a:ext cx="11785600" cy="48768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6224588"/>
            <a:ext cx="914400" cy="228600"/>
          </a:xfrm>
          <a:prstGeom prst="rect">
            <a:avLst/>
          </a:prstGeom>
          <a:solidFill>
            <a:srgbClr val="026CB6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>
              <a:solidFill>
                <a:srgbClr val="026CB6"/>
              </a:solidFill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 bwMode="auto">
          <a:xfrm>
            <a:off x="0" y="6224588"/>
            <a:ext cx="81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defRPr/>
            </a:pPr>
            <a:fld id="{620338C0-557E-40D3-BE98-F43B2D0B1431}" type="slidenum">
              <a:rPr lang="en-US" sz="1400" smtClean="0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429000" y="228601"/>
            <a:ext cx="7924800" cy="6783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8425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84" y="-87313"/>
            <a:ext cx="12441768" cy="70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1016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25" descr="EPA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22352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1" y="1447800"/>
            <a:ext cx="7617884" cy="1447800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1" y="3016250"/>
            <a:ext cx="7617884" cy="338138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" charset="0"/>
              <a:buNone/>
              <a:defRPr i="1">
                <a:solidFill>
                  <a:schemeClr val="bg1"/>
                </a:solidFill>
                <a:latin typeface="Times New Roman" pitchFamily="1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2024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7DD-8889-40EE-AB37-66A654BC2EEA}" type="slidenum">
              <a:rPr lang="en-US" sz="1800" b="0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08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600200"/>
            <a:ext cx="101600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6C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0"/>
            <a:ext cx="103632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E1AC9BC-A418-4CE7-95ED-197CDAE27005}" type="datetime1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5/20/2019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2484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kern="0">
                <a:solidFill>
                  <a:sysClr val="windowText" lastClr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A795-0D1C-4340-A163-773CC4D3E4EC}" type="slidenum">
              <a:rPr lang="en-US" sz="1800" b="0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sz="1800" b="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6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600200"/>
            <a:ext cx="101600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6C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667000"/>
            <a:ext cx="50800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667000"/>
            <a:ext cx="50800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C85A6CC-83D6-49F7-8B51-284CA21AD3DD}" type="datetime1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5/20/2019</a:t>
            </a:fld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40000" y="62484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kern="0">
                <a:solidFill>
                  <a:sysClr val="windowText" lastClr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7B663-3EE9-463C-A8C9-133C96238CD8}" type="slidenum">
              <a:rPr lang="en-US" sz="1800" b="0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34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26C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95400"/>
            <a:ext cx="7315200" cy="343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F863DC9-913D-4EB6-9EB6-7E108A3A1297}" type="datetime1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5/20/2019</a:t>
            </a:fld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40000" y="62484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kern="0">
                <a:solidFill>
                  <a:sysClr val="windowText" lastClr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63520-B10A-4E49-A936-40400F3D6DD1}" type="slidenum">
              <a:rPr lang="en-US" sz="1800" b="0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8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7E3C-6A74-43A8-8B67-128146C968E1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3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8D0F-62CA-4006-8267-39EB9369B1AE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3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4FC7-122F-494E-B069-C225CF8C580F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0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C681-0FE5-42F9-A64A-EB6473203938}" type="datetime1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C706-07AF-478B-8DFD-827450811BB6}" type="datetime1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0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FFEE-3904-41A2-B7F6-C75C92D2A00F}" type="datetime1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4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043D-D7F2-4468-BE9E-AE61FF937944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8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2D7B-0B42-4D18-BF12-97F8F6E495BE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0ECE4-2A06-4395-8F52-869A5BE5411C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0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6224588"/>
            <a:ext cx="914400" cy="228600"/>
          </a:xfrm>
          <a:prstGeom prst="rect">
            <a:avLst/>
          </a:prstGeom>
          <a:solidFill>
            <a:srgbClr val="026CB6"/>
          </a:solidFill>
          <a:ln>
            <a:noFill/>
          </a:ln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26CB6"/>
              </a:solidFill>
              <a:effectLst/>
              <a:uLnTx/>
              <a:uFillTx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81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0338C0-557E-40D3-BE98-F43B2D0B1431}" type="slidenum">
              <a:rPr lang="en-US" kern="0" smtClean="0"/>
              <a:pPr>
                <a:defRPr/>
              </a:pPr>
              <a:t>‹#›</a:t>
            </a:fld>
            <a:endParaRPr lang="en-US" kern="0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176672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97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"/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tif"/><Relationship Id="rId7" Type="http://schemas.openxmlformats.org/officeDocument/2006/relationships/image" Target="../media/image11.pn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tiff"/><Relationship Id="rId4" Type="http://schemas.openxmlformats.org/officeDocument/2006/relationships/image" Target="../media/image8.ti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tif"/><Relationship Id="rId4" Type="http://schemas.openxmlformats.org/officeDocument/2006/relationships/image" Target="../media/image24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10653" y="2388198"/>
            <a:ext cx="10082463" cy="35554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Air Quality Modeling at EPA – Global to Urban scales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E. Pleim &amp; AQ Model Development Team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Research and Development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USEPA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2898" y="6108032"/>
            <a:ext cx="184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5786F2-C5E9-407A-8AFB-EC65E0ADA47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9936" y="6331130"/>
            <a:ext cx="4463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MUSICA Kick-off Meeting, May 21 – 22, 2019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7601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EPA mods to MPAS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83E3DB-2DFF-4714-8C51-9BEC1AF9F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35" y="1824974"/>
            <a:ext cx="9793003" cy="4896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88D85B-9929-45DC-8B77-5D87F0D7D0B9}"/>
              </a:ext>
            </a:extLst>
          </p:cNvPr>
          <p:cNvSpPr txBox="1"/>
          <p:nvPr/>
        </p:nvSpPr>
        <p:spPr>
          <a:xfrm>
            <a:off x="8279340" y="2679127"/>
            <a:ext cx="1903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July 2013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A62214-5491-4538-8C74-A8290DC27A47}"/>
              </a:ext>
            </a:extLst>
          </p:cNvPr>
          <p:cNvSpPr txBox="1"/>
          <p:nvPr/>
        </p:nvSpPr>
        <p:spPr>
          <a:xfrm>
            <a:off x="3297235" y="1977746"/>
            <a:ext cx="52238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2-m </a:t>
            </a:r>
            <a:r>
              <a:rPr lang="en-US" sz="2400" spc="-10" dirty="0"/>
              <a:t>T</a:t>
            </a:r>
            <a:r>
              <a:rPr lang="en-US" sz="2400" dirty="0"/>
              <a:t>emperature</a:t>
            </a:r>
            <a:r>
              <a:rPr lang="en-US" sz="2400" spc="10" dirty="0"/>
              <a:t> </a:t>
            </a:r>
            <a:r>
              <a:rPr lang="en-US" sz="2400" dirty="0"/>
              <a:t>D</a:t>
            </a:r>
            <a:r>
              <a:rPr lang="en-US" sz="2400" spc="-10" dirty="0"/>
              <a:t>a</a:t>
            </a:r>
            <a:r>
              <a:rPr lang="en-US" sz="2400" dirty="0"/>
              <a:t>i</a:t>
            </a:r>
            <a:r>
              <a:rPr lang="en-US" sz="2400" spc="5" dirty="0"/>
              <a:t>l</a:t>
            </a:r>
            <a:r>
              <a:rPr lang="en-US" sz="2400" dirty="0"/>
              <a:t>y RMSE</a:t>
            </a:r>
            <a:r>
              <a:rPr lang="en-US" sz="2400" spc="-10" dirty="0"/>
              <a:t> </a:t>
            </a:r>
            <a:r>
              <a:rPr lang="en-US" sz="2400" spc="5" dirty="0"/>
              <a:t>f</a:t>
            </a:r>
            <a:r>
              <a:rPr lang="en-US" sz="2400" dirty="0"/>
              <a:t>or</a:t>
            </a:r>
            <a:r>
              <a:rPr lang="en-US" sz="2400" spc="-10" dirty="0"/>
              <a:t> </a:t>
            </a:r>
            <a:r>
              <a:rPr lang="en-US" sz="2400" dirty="0"/>
              <a:t>CON</a:t>
            </a:r>
            <a:r>
              <a:rPr lang="en-US" sz="2400" spc="-10" dirty="0"/>
              <a:t>U</a:t>
            </a:r>
            <a:r>
              <a:rPr lang="en-US" sz="24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39246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6BDCDC-357A-4203-BEE8-FA49EA3596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MPAS w/ EPA physics &amp; FDDA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264941-5EC1-4EF4-8BC7-A099A64F9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6" y="2814374"/>
            <a:ext cx="5912787" cy="45689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A47C17-BEBC-4C3B-8A6B-4BC9B0FF3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82" y="2814374"/>
            <a:ext cx="5912787" cy="45689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C648A-E789-425F-9411-1B744EBC91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C6062-4DDD-4B0F-907E-1C77322D205F}"/>
              </a:ext>
            </a:extLst>
          </p:cNvPr>
          <p:cNvSpPr txBox="1"/>
          <p:nvPr/>
        </p:nvSpPr>
        <p:spPr>
          <a:xfrm>
            <a:off x="308131" y="1702869"/>
            <a:ext cx="11069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July 2016 with 46km/12 km mesh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EPA Physics – ACM2, PX LSM, modified KF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FDDA using 6-hrly GFS analyses at 0.25 deg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analyses for PX LSM soil nudging : 0.25-deg GFS with 12 km NAM blending over US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E627C-D087-4AF3-8255-D7DF04BCAE93}"/>
              </a:ext>
            </a:extLst>
          </p:cNvPr>
          <p:cNvSpPr txBox="1"/>
          <p:nvPr/>
        </p:nvSpPr>
        <p:spPr>
          <a:xfrm>
            <a:off x="672757" y="561768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RMSE T-2m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A0F4AD-3025-4867-AB5E-CE989E7D0A80}"/>
              </a:ext>
            </a:extLst>
          </p:cNvPr>
          <p:cNvSpPr txBox="1"/>
          <p:nvPr/>
        </p:nvSpPr>
        <p:spPr>
          <a:xfrm>
            <a:off x="6165975" y="5617687"/>
            <a:ext cx="157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RMSE WS-10m</a:t>
            </a:r>
          </a:p>
        </p:txBody>
      </p:sp>
    </p:spTree>
    <p:extLst>
      <p:ext uri="{BB962C8B-B14F-4D97-AF65-F5344CB8AC3E}">
        <p14:creationId xmlns:p14="http://schemas.microsoft.com/office/powerpoint/2010/main" val="211483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Initial testing of MPAS-CMAQ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3577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Max 8hr Ozone – July 11 – 31, 2013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1726" y="5761296"/>
            <a:ext cx="8909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TOAR dataset includes ozone observations from many networks across the globe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Need more data for Asia (particularly China) and Africa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031" y="2225687"/>
            <a:ext cx="592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Observed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02" y="2225688"/>
            <a:ext cx="5937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MPAS Simulated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4E683F-7812-4E2A-9BD2-68B4D6FEB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5" y="2730321"/>
            <a:ext cx="6050010" cy="29260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744A9B-F2FD-46E1-9E8A-B32E65CF8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55" y="2730321"/>
            <a:ext cx="5982254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35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EED975-CCE2-42D6-A052-15B80C3EC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7E951-D193-46E7-9411-9A38EC51C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3200" y="1447800"/>
            <a:ext cx="11785600" cy="5410200"/>
          </a:xfrm>
        </p:spPr>
        <p:txBody>
          <a:bodyPr>
            <a:normAutofit/>
          </a:bodyPr>
          <a:lstStyle/>
          <a:p>
            <a:r>
              <a:rPr lang="en-US" sz="2400" b="0" dirty="0"/>
              <a:t>EPA AQ models are developed for policy development and regulatory planning as well as for air quality research </a:t>
            </a:r>
          </a:p>
          <a:p>
            <a:r>
              <a:rPr lang="en-US" sz="2400" b="0" dirty="0"/>
              <a:t>AQ models need to address issues relevant to implementation of policy goals:</a:t>
            </a:r>
          </a:p>
          <a:p>
            <a:pPr lvl="1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Improved capabilities for addressing local nonattainment issues</a:t>
            </a:r>
          </a:p>
          <a:p>
            <a:pPr lvl="1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Enable examination of US air pollution in context of changing global emissions</a:t>
            </a:r>
          </a:p>
          <a:p>
            <a:pPr lvl="1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Quantifying natural vs anthropogenic contributions</a:t>
            </a:r>
          </a:p>
          <a:p>
            <a:pPr lvl="1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Improved cross-media application capability</a:t>
            </a:r>
          </a:p>
          <a:p>
            <a:pPr lvl="1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Models must be state-of-the-science to withstand legal challenge</a:t>
            </a:r>
          </a:p>
          <a:p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Expanding to global scale through coupling with MPAS is next step for serving both EPA’s mission and the research community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AMS 100the annual meeting session: </a:t>
            </a:r>
            <a:r>
              <a:rPr lang="en-US" sz="2400" b="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to Local Scale Coupled Meteorology and Atmospheric Chemistry Modeling</a:t>
            </a:r>
            <a:r>
              <a:rPr lang="en-US" sz="24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EF53D-6343-428D-A1E7-7A26A41B83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BC7691-00F5-4A4A-A28A-567C9AEEB0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4296B-364A-44DD-B92D-4468AFC4A7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3200" y="2871652"/>
            <a:ext cx="11785600" cy="2039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kern="0" dirty="0">
                <a:ea typeface="ＭＳ Ｐゴシック" charset="-128"/>
              </a:rPr>
              <a:t>The views expressed in this presentation are those of the authors and do not necessarily reflect the views or policies of the U.S. EPA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E93DB-B129-402B-8088-D4CC23AD0B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78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A4363E-C3C8-424A-A239-4A7393491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84" y="45097"/>
            <a:ext cx="988487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New research on mechanistic approaches to monoterpene SOA formation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F57A8E6-D8AC-4B68-940E-9AD429900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371892"/>
            <a:ext cx="5181600" cy="1152576"/>
          </a:xfrm>
        </p:spPr>
        <p:txBody>
          <a:bodyPr>
            <a:noAutofit/>
          </a:bodyPr>
          <a:lstStyle/>
          <a:p>
            <a:r>
              <a:rPr lang="en-US" sz="1800" dirty="0"/>
              <a:t>Changes in monoterpene SOA due to the NO</a:t>
            </a:r>
            <a:r>
              <a:rPr lang="en-US" sz="1800" baseline="-25000" dirty="0"/>
              <a:t>x</a:t>
            </a:r>
            <a:r>
              <a:rPr lang="en-US" sz="1800" dirty="0"/>
              <a:t>-oxidant-autoxidation couplings potentially responsible for a quarter of the recent downward trend in organic aerosol in the southeastern United States (Pye et al. 2019 PNAS)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6BC5AA2-775E-4DCE-A219-CD93C0443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784" y="5498830"/>
            <a:ext cx="5181600" cy="1152576"/>
          </a:xfrm>
        </p:spPr>
        <p:txBody>
          <a:bodyPr>
            <a:normAutofit/>
          </a:bodyPr>
          <a:lstStyle/>
          <a:p>
            <a:r>
              <a:rPr lang="en-US" sz="1800" dirty="0"/>
              <a:t>Monoterpene oxidation products (ELVOC) are the dominant source of new particle number except where ammonia (NH</a:t>
            </a:r>
            <a:r>
              <a:rPr lang="en-US" sz="1800" baseline="-25000" dirty="0"/>
              <a:t>3</a:t>
            </a:r>
            <a:r>
              <a:rPr lang="en-US" sz="1800" dirty="0"/>
              <a:t>) or amines (e.g. DMA) are abundant (Murphy et al. in prep)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1D5183-948C-4E16-AEBC-7998BB693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73" y="2732118"/>
            <a:ext cx="3741321" cy="2504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3EC60E-43E7-4F7F-9C15-E803BBFAC8D4}"/>
              </a:ext>
            </a:extLst>
          </p:cNvPr>
          <p:cNvSpPr txBox="1"/>
          <p:nvPr/>
        </p:nvSpPr>
        <p:spPr>
          <a:xfrm>
            <a:off x="935441" y="2085787"/>
            <a:ext cx="435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Predicted decline in HOM peroxy radical production in Atlanta, GA and other sites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C2548D-A595-44B4-BD2E-73E89045E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990" y="2319857"/>
            <a:ext cx="3884751" cy="30627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4B4AE8-1C13-4185-9725-482F1958B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852" y="2319857"/>
            <a:ext cx="868521" cy="2110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E31C88-17F6-4A43-9094-9DA0366F8A76}"/>
              </a:ext>
            </a:extLst>
          </p:cNvPr>
          <p:cNvSpPr txBox="1"/>
          <p:nvPr/>
        </p:nvSpPr>
        <p:spPr>
          <a:xfrm>
            <a:off x="6290570" y="1991877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particle formation rates by pathway (May-June)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F13B3C-8EEB-4BC8-B684-BC1F2949D54A}"/>
              </a:ext>
            </a:extLst>
          </p:cNvPr>
          <p:cNvSpPr txBox="1"/>
          <p:nvPr/>
        </p:nvSpPr>
        <p:spPr>
          <a:xfrm>
            <a:off x="608702" y="1304667"/>
            <a:ext cx="11036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Monoterpene oxidation products dictate PM</a:t>
            </a:r>
            <a:r>
              <a:rPr lang="en-US" sz="2800" baseline="-25000" dirty="0"/>
              <a:t>2.5</a:t>
            </a:r>
            <a:r>
              <a:rPr lang="en-US" sz="2800" dirty="0"/>
              <a:t> and new particle formation</a:t>
            </a:r>
          </a:p>
        </p:txBody>
      </p:sp>
    </p:spTree>
    <p:extLst>
      <p:ext uri="{BB962C8B-B14F-4D97-AF65-F5344CB8AC3E}">
        <p14:creationId xmlns:p14="http://schemas.microsoft.com/office/powerpoint/2010/main" val="2154352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F275-91A6-4165-8AC3-6F47EFBF0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70" y="344578"/>
            <a:ext cx="1078713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Volatile chemical products important for urban air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60D78-B798-48B9-BC34-D92D936A5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1733" y="5271778"/>
            <a:ext cx="6168177" cy="595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CalNex</a:t>
            </a:r>
            <a:r>
              <a:rPr lang="en-US" sz="1800" dirty="0"/>
              <a:t> 2010 CMAQ Modeling (Qin et al. in prep) Pasadena 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A6F232-DACD-4D54-B4E3-3E5A671DB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94" y="2562626"/>
            <a:ext cx="3240252" cy="2571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AD2EA1-9A8D-430C-8A68-8493195D4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107" y="2342706"/>
            <a:ext cx="3839785" cy="285946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5458D9-E021-466B-8F59-8ADADF4EC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358" y="2347766"/>
            <a:ext cx="3173442" cy="29647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B6FDC8-7871-4E9B-94F1-FF2B88A6A2B1}"/>
              </a:ext>
            </a:extLst>
          </p:cNvPr>
          <p:cNvSpPr/>
          <p:nvPr/>
        </p:nvSpPr>
        <p:spPr>
          <a:xfrm>
            <a:off x="4171946" y="2305838"/>
            <a:ext cx="369096" cy="375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AC915A-A590-4DE5-9336-EE907F7CAE09}"/>
              </a:ext>
            </a:extLst>
          </p:cNvPr>
          <p:cNvSpPr txBox="1"/>
          <p:nvPr/>
        </p:nvSpPr>
        <p:spPr>
          <a:xfrm>
            <a:off x="1334163" y="2173726"/>
            <a:ext cx="275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Background corrected SOA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69F16F-CE7A-41DC-8820-18AC5BDFE174}"/>
              </a:ext>
            </a:extLst>
          </p:cNvPr>
          <p:cNvSpPr txBox="1"/>
          <p:nvPr/>
        </p:nvSpPr>
        <p:spPr>
          <a:xfrm>
            <a:off x="5874913" y="2173726"/>
            <a:ext cx="93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Ozone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27369-5E38-4850-B248-ED1F3C9D5A0D}"/>
              </a:ext>
            </a:extLst>
          </p:cNvPr>
          <p:cNvSpPr txBox="1"/>
          <p:nvPr/>
        </p:nvSpPr>
        <p:spPr>
          <a:xfrm>
            <a:off x="8300204" y="1862298"/>
            <a:ext cx="300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OH Reactivity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4C8D02-73C2-4B96-9F93-A11358E816BE}"/>
              </a:ext>
            </a:extLst>
          </p:cNvPr>
          <p:cNvSpPr txBox="1"/>
          <p:nvPr/>
        </p:nvSpPr>
        <p:spPr>
          <a:xfrm>
            <a:off x="1113128" y="5909989"/>
            <a:ext cx="10462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Modeling experiment to show that inclusion of more VOCs from VCPs improves SOA, ozone, and OH reactivity</a:t>
            </a:r>
          </a:p>
        </p:txBody>
      </p:sp>
    </p:spTree>
    <p:extLst>
      <p:ext uri="{BB962C8B-B14F-4D97-AF65-F5344CB8AC3E}">
        <p14:creationId xmlns:p14="http://schemas.microsoft.com/office/powerpoint/2010/main" val="295978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1842DD-4CB0-45C4-9933-841CC6FD16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Atmospheric model development at EPA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A8C35-1D2A-4873-8E40-B3833C6DBD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3200" y="1447800"/>
            <a:ext cx="11785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0" dirty="0"/>
              <a:t>Community Multiscale Air Quality (CMAQ) model is a comprehensive chemical transport model:</a:t>
            </a:r>
          </a:p>
          <a:p>
            <a:pPr lvl="1"/>
            <a:r>
              <a:rPr lang="en-US" sz="2400" b="0" dirty="0"/>
              <a:t>gas, aerosol, aqueous chemistry</a:t>
            </a:r>
          </a:p>
          <a:p>
            <a:pPr lvl="1"/>
            <a:r>
              <a:rPr lang="en-US" sz="2400" b="0" dirty="0"/>
              <a:t>photolysis including cloud and aerosol effects</a:t>
            </a:r>
          </a:p>
          <a:p>
            <a:pPr lvl="1"/>
            <a:r>
              <a:rPr lang="en-US" sz="2400" b="0" dirty="0"/>
              <a:t>precipitation scavenging/wet deposition and convective cloud transport</a:t>
            </a:r>
          </a:p>
          <a:p>
            <a:pPr lvl="1"/>
            <a:r>
              <a:rPr lang="en-US" sz="2400" b="0" dirty="0"/>
              <a:t>dry deposition and bidirectional surface flux</a:t>
            </a:r>
          </a:p>
          <a:p>
            <a:pPr lvl="1"/>
            <a:r>
              <a:rPr lang="en-US" sz="2400" b="0" dirty="0"/>
              <a:t>dust, sea salt and biogenic emissions processes</a:t>
            </a:r>
          </a:p>
          <a:p>
            <a:r>
              <a:rPr lang="en-US" sz="2400" b="0" dirty="0"/>
              <a:t>WRF</a:t>
            </a:r>
          </a:p>
          <a:p>
            <a:pPr lvl="1"/>
            <a:r>
              <a:rPr lang="en-US" sz="2400" b="0" dirty="0"/>
              <a:t>EPA added physics: ACM2, PX LSM, modified KF</a:t>
            </a:r>
          </a:p>
          <a:p>
            <a:r>
              <a:rPr lang="en-US" sz="2400" b="0" dirty="0"/>
              <a:t>WRF-CMAQ</a:t>
            </a:r>
          </a:p>
          <a:p>
            <a:pPr lvl="1"/>
            <a:r>
              <a:rPr lang="en-US" sz="2400" b="0" dirty="0"/>
              <a:t>Two-way coupled w/ direct aerosol radiative feedback</a:t>
            </a:r>
          </a:p>
          <a:p>
            <a:r>
              <a:rPr lang="en-US" sz="2400" b="0" dirty="0"/>
              <a:t>MPAS</a:t>
            </a:r>
          </a:p>
          <a:p>
            <a:pPr lvl="1"/>
            <a:r>
              <a:rPr lang="en-US" sz="2400" b="0" dirty="0"/>
              <a:t>EPA added physics: ACM2, PX LSM, modified KF</a:t>
            </a:r>
          </a:p>
          <a:p>
            <a:pPr lvl="1"/>
            <a:r>
              <a:rPr lang="en-US" sz="2400" b="0" dirty="0"/>
              <a:t>Analysis FDDA</a:t>
            </a:r>
          </a:p>
          <a:p>
            <a:r>
              <a:rPr lang="en-US" sz="2400" b="0" dirty="0"/>
              <a:t>MPAS-CMAQ</a:t>
            </a:r>
          </a:p>
          <a:p>
            <a:pPr lvl="1"/>
            <a:r>
              <a:rPr lang="en-US" sz="2400" b="0" dirty="0"/>
              <a:t>Two –way coupled on MPAS mesh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FA94C-4F67-4B02-A4B2-3FB11E9A91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5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0D88C2-6209-40CB-B4B5-08620CA94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CMAQv5.3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A2DE3-64E1-4D0A-B471-2B0F8C3357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400" b="0" dirty="0"/>
              <a:t>Highlights of new version to be released in June 2019</a:t>
            </a:r>
          </a:p>
          <a:p>
            <a:pPr marL="400050" lvl="1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prstClr val="black"/>
                </a:solidFill>
              </a:rPr>
              <a:t>Chemistry mechanisms updated and consolidated. Complexity of chemical speciation </a:t>
            </a:r>
          </a:p>
          <a:p>
            <a:pPr marL="40322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 dirty="0">
                <a:solidFill>
                  <a:prstClr val="black"/>
                </a:solidFill>
              </a:rPr>
              <a:t>reduced</a:t>
            </a:r>
          </a:p>
          <a:p>
            <a:pPr marL="400050" lvl="1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prstClr val="black"/>
                </a:solidFill>
              </a:rPr>
              <a:t>Photolysis and halogen updates - long-range transport of ozone</a:t>
            </a:r>
          </a:p>
          <a:p>
            <a:pPr marL="400050" lvl="1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0">
                <a:solidFill>
                  <a:prstClr val="black"/>
                </a:solidFill>
              </a:rPr>
              <a:t>Expanded cloud </a:t>
            </a:r>
            <a:r>
              <a:rPr lang="en-US" sz="2400" b="0" dirty="0">
                <a:solidFill>
                  <a:prstClr val="black"/>
                </a:solidFill>
              </a:rPr>
              <a:t>aqueous chemistry including SOA production</a:t>
            </a:r>
          </a:p>
          <a:p>
            <a:pPr marL="400050" lvl="1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0" dirty="0"/>
              <a:t>Biogenic secondary organic aerosol </a:t>
            </a:r>
            <a:r>
              <a:rPr lang="en-US" sz="2400" b="0" dirty="0">
                <a:solidFill>
                  <a:prstClr val="black"/>
                </a:solidFill>
              </a:rPr>
              <a:t>production revised</a:t>
            </a:r>
          </a:p>
          <a:p>
            <a:pPr marL="400050" lvl="1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prstClr val="black"/>
                </a:solidFill>
              </a:rPr>
              <a:t>Water uptake to aerosol organic phase – applications to  </a:t>
            </a:r>
          </a:p>
          <a:p>
            <a:pPr marL="40322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 dirty="0">
                <a:solidFill>
                  <a:prstClr val="black"/>
                </a:solidFill>
              </a:rPr>
              <a:t>chemistry, mixing state, optics, etc.</a:t>
            </a:r>
          </a:p>
          <a:p>
            <a:pPr marL="400050" lvl="1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0" dirty="0"/>
              <a:t>Updates dry deposition of gases </a:t>
            </a:r>
            <a:r>
              <a:rPr lang="en-US" sz="2400" b="0" dirty="0">
                <a:solidFill>
                  <a:prstClr val="black"/>
                </a:solidFill>
              </a:rPr>
              <a:t>and aerosols</a:t>
            </a:r>
          </a:p>
          <a:p>
            <a:pPr marL="400050" lvl="1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prstClr val="black"/>
                </a:solidFill>
              </a:rPr>
              <a:t>Improved bidirectional surface flux for NH</a:t>
            </a:r>
            <a:r>
              <a:rPr lang="en-US" sz="2400" b="0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235FB-504B-4A87-96FE-55F87A7035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8D61A6-D9B5-4001-8125-14116488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0" y="320040"/>
            <a:ext cx="8625840" cy="678307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Gill Sans MT" panose="020B0502020104020203" pitchFamily="34" charset="0"/>
              </a:rPr>
              <a:t>Aerosols: Organic Aerosol in CMAQv5.3 (AERO7)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3DBB5B5-A721-43A0-AAF8-A8BFCD4B6C47}"/>
              </a:ext>
            </a:extLst>
          </p:cNvPr>
          <p:cNvCxnSpPr>
            <a:cxnSpLocks/>
            <a:stCxn id="58" idx="0"/>
          </p:cNvCxnSpPr>
          <p:nvPr/>
        </p:nvCxnSpPr>
        <p:spPr bwMode="auto">
          <a:xfrm flipV="1">
            <a:off x="9231575" y="4324834"/>
            <a:ext cx="363192" cy="18576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7105068-2EF9-4304-AAC8-F049D6BE7844}"/>
              </a:ext>
            </a:extLst>
          </p:cNvPr>
          <p:cNvSpPr txBox="1"/>
          <p:nvPr/>
        </p:nvSpPr>
        <p:spPr>
          <a:xfrm rot="16200000">
            <a:off x="-328803" y="5171062"/>
            <a:ext cx="1771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BIOGENIC EMISSIONS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3AD48-02A4-40EB-BAC6-F05D0F3B5129}"/>
              </a:ext>
            </a:extLst>
          </p:cNvPr>
          <p:cNvSpPr txBox="1"/>
          <p:nvPr/>
        </p:nvSpPr>
        <p:spPr>
          <a:xfrm>
            <a:off x="1148571" y="5733136"/>
            <a:ext cx="9906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isoprene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480DE2-7033-475B-8680-9A38A13F052E}"/>
              </a:ext>
            </a:extLst>
          </p:cNvPr>
          <p:cNvSpPr txBox="1"/>
          <p:nvPr/>
        </p:nvSpPr>
        <p:spPr>
          <a:xfrm>
            <a:off x="1130807" y="3685071"/>
            <a:ext cx="149060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sesquiterpenes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23E11-C8B0-4747-8510-DED2883C2967}"/>
              </a:ext>
            </a:extLst>
          </p:cNvPr>
          <p:cNvSpPr txBox="1"/>
          <p:nvPr/>
        </p:nvSpPr>
        <p:spPr>
          <a:xfrm>
            <a:off x="788916" y="3304103"/>
            <a:ext cx="9906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benzene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0A6F42-4B4A-424A-8777-D7004AEBC037}"/>
              </a:ext>
            </a:extLst>
          </p:cNvPr>
          <p:cNvSpPr txBox="1"/>
          <p:nvPr/>
        </p:nvSpPr>
        <p:spPr>
          <a:xfrm>
            <a:off x="789249" y="2654346"/>
            <a:ext cx="990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low-yield aromatics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60410A-2629-4ED7-A843-BC559B761A26}"/>
              </a:ext>
            </a:extLst>
          </p:cNvPr>
          <p:cNvSpPr txBox="1"/>
          <p:nvPr/>
        </p:nvSpPr>
        <p:spPr>
          <a:xfrm>
            <a:off x="787732" y="1966028"/>
            <a:ext cx="990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high-yield aromatics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5717FF-3D09-4809-8A11-E95C5DFB99B6}"/>
              </a:ext>
            </a:extLst>
          </p:cNvPr>
          <p:cNvCxnSpPr/>
          <p:nvPr/>
        </p:nvCxnSpPr>
        <p:spPr bwMode="auto">
          <a:xfrm flipV="1">
            <a:off x="893064" y="3819319"/>
            <a:ext cx="228600" cy="14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D39B54B-F5EA-42EE-B1EB-0BE862AB9BBA}"/>
              </a:ext>
            </a:extLst>
          </p:cNvPr>
          <p:cNvSpPr txBox="1"/>
          <p:nvPr/>
        </p:nvSpPr>
        <p:spPr>
          <a:xfrm rot="16200000">
            <a:off x="-1224070" y="4559207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ANTHROPOGENIC EMISSIONS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0F7062-1B9F-4938-A830-0E920FF9EEC8}"/>
              </a:ext>
            </a:extLst>
          </p:cNvPr>
          <p:cNvSpPr txBox="1"/>
          <p:nvPr/>
        </p:nvSpPr>
        <p:spPr>
          <a:xfrm>
            <a:off x="3662762" y="5613793"/>
            <a:ext cx="94346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SV_ISO1 SV_ISO2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676880-2460-43BD-9627-7CD477A0D820}"/>
              </a:ext>
            </a:extLst>
          </p:cNvPr>
          <p:cNvSpPr txBox="1"/>
          <p:nvPr/>
        </p:nvSpPr>
        <p:spPr>
          <a:xfrm>
            <a:off x="4792505" y="3599107"/>
            <a:ext cx="105729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SVSQT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9F4EC2-8E57-44DD-BFD4-62FB2FA34C6B}"/>
              </a:ext>
            </a:extLst>
          </p:cNvPr>
          <p:cNvSpPr txBox="1"/>
          <p:nvPr/>
        </p:nvSpPr>
        <p:spPr>
          <a:xfrm>
            <a:off x="4335305" y="2403942"/>
            <a:ext cx="9144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SVAVB3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53B940-8710-4DDA-AA88-3A6BAD71B23A}"/>
              </a:ext>
            </a:extLst>
          </p:cNvPr>
          <p:cNvSpPr/>
          <p:nvPr/>
        </p:nvSpPr>
        <p:spPr bwMode="auto">
          <a:xfrm>
            <a:off x="6050148" y="1093778"/>
            <a:ext cx="3782297" cy="5361416"/>
          </a:xfrm>
          <a:custGeom>
            <a:avLst/>
            <a:gdLst>
              <a:gd name="connsiteX0" fmla="*/ 0 w 3686398"/>
              <a:gd name="connsiteY0" fmla="*/ 2688445 h 5376889"/>
              <a:gd name="connsiteX1" fmla="*/ 1843199 w 3686398"/>
              <a:gd name="connsiteY1" fmla="*/ 0 h 5376889"/>
              <a:gd name="connsiteX2" fmla="*/ 3686398 w 3686398"/>
              <a:gd name="connsiteY2" fmla="*/ 2688445 h 5376889"/>
              <a:gd name="connsiteX3" fmla="*/ 1843199 w 3686398"/>
              <a:gd name="connsiteY3" fmla="*/ 5376890 h 5376889"/>
              <a:gd name="connsiteX4" fmla="*/ 0 w 3686398"/>
              <a:gd name="connsiteY4" fmla="*/ 2688445 h 5376889"/>
              <a:gd name="connsiteX0" fmla="*/ 15014 w 3701412"/>
              <a:gd name="connsiteY0" fmla="*/ 2892698 h 5581143"/>
              <a:gd name="connsiteX1" fmla="*/ 1031766 w 3701412"/>
              <a:gd name="connsiteY1" fmla="*/ 489930 h 5581143"/>
              <a:gd name="connsiteX2" fmla="*/ 1858213 w 3701412"/>
              <a:gd name="connsiteY2" fmla="*/ 204253 h 5581143"/>
              <a:gd name="connsiteX3" fmla="*/ 3701412 w 3701412"/>
              <a:gd name="connsiteY3" fmla="*/ 2892698 h 5581143"/>
              <a:gd name="connsiteX4" fmla="*/ 1858213 w 3701412"/>
              <a:gd name="connsiteY4" fmla="*/ 5581143 h 5581143"/>
              <a:gd name="connsiteX5" fmla="*/ 15014 w 3701412"/>
              <a:gd name="connsiteY5" fmla="*/ 2892698 h 5581143"/>
              <a:gd name="connsiteX0" fmla="*/ 57671 w 3744069"/>
              <a:gd name="connsiteY0" fmla="*/ 2871648 h 5560093"/>
              <a:gd name="connsiteX1" fmla="*/ 594363 w 3744069"/>
              <a:gd name="connsiteY1" fmla="*/ 529840 h 5560093"/>
              <a:gd name="connsiteX2" fmla="*/ 1900870 w 3744069"/>
              <a:gd name="connsiteY2" fmla="*/ 183203 h 5560093"/>
              <a:gd name="connsiteX3" fmla="*/ 3744069 w 3744069"/>
              <a:gd name="connsiteY3" fmla="*/ 2871648 h 5560093"/>
              <a:gd name="connsiteX4" fmla="*/ 1900870 w 3744069"/>
              <a:gd name="connsiteY4" fmla="*/ 5560093 h 5560093"/>
              <a:gd name="connsiteX5" fmla="*/ 57671 w 3744069"/>
              <a:gd name="connsiteY5" fmla="*/ 2871648 h 5560093"/>
              <a:gd name="connsiteX0" fmla="*/ 57671 w 3744069"/>
              <a:gd name="connsiteY0" fmla="*/ 2866760 h 5555205"/>
              <a:gd name="connsiteX1" fmla="*/ 594363 w 3744069"/>
              <a:gd name="connsiteY1" fmla="*/ 524952 h 5555205"/>
              <a:gd name="connsiteX2" fmla="*/ 1900870 w 3744069"/>
              <a:gd name="connsiteY2" fmla="*/ 178315 h 5555205"/>
              <a:gd name="connsiteX3" fmla="*/ 3744069 w 3744069"/>
              <a:gd name="connsiteY3" fmla="*/ 2866760 h 5555205"/>
              <a:gd name="connsiteX4" fmla="*/ 1900870 w 3744069"/>
              <a:gd name="connsiteY4" fmla="*/ 5555205 h 5555205"/>
              <a:gd name="connsiteX5" fmla="*/ 57671 w 3744069"/>
              <a:gd name="connsiteY5" fmla="*/ 2866760 h 5555205"/>
              <a:gd name="connsiteX0" fmla="*/ 57671 w 3744069"/>
              <a:gd name="connsiteY0" fmla="*/ 2753808 h 5442253"/>
              <a:gd name="connsiteX1" fmla="*/ 594363 w 3744069"/>
              <a:gd name="connsiteY1" fmla="*/ 412000 h 5442253"/>
              <a:gd name="connsiteX2" fmla="*/ 3081970 w 3744069"/>
              <a:gd name="connsiteY2" fmla="*/ 225383 h 5442253"/>
              <a:gd name="connsiteX3" fmla="*/ 3744069 w 3744069"/>
              <a:gd name="connsiteY3" fmla="*/ 2753808 h 5442253"/>
              <a:gd name="connsiteX4" fmla="*/ 1900870 w 3744069"/>
              <a:gd name="connsiteY4" fmla="*/ 5442253 h 5442253"/>
              <a:gd name="connsiteX5" fmla="*/ 57671 w 3744069"/>
              <a:gd name="connsiteY5" fmla="*/ 2753808 h 5442253"/>
              <a:gd name="connsiteX0" fmla="*/ 95899 w 3782297"/>
              <a:gd name="connsiteY0" fmla="*/ 2753808 h 5442253"/>
              <a:gd name="connsiteX1" fmla="*/ 632591 w 3782297"/>
              <a:gd name="connsiteY1" fmla="*/ 412000 h 5442253"/>
              <a:gd name="connsiteX2" fmla="*/ 3120198 w 3782297"/>
              <a:gd name="connsiteY2" fmla="*/ 225383 h 5442253"/>
              <a:gd name="connsiteX3" fmla="*/ 3782297 w 3782297"/>
              <a:gd name="connsiteY3" fmla="*/ 2753808 h 5442253"/>
              <a:gd name="connsiteX4" fmla="*/ 1939098 w 3782297"/>
              <a:gd name="connsiteY4" fmla="*/ 5442253 h 5442253"/>
              <a:gd name="connsiteX5" fmla="*/ 95899 w 3782297"/>
              <a:gd name="connsiteY5" fmla="*/ 2753808 h 5442253"/>
              <a:gd name="connsiteX0" fmla="*/ 95899 w 3782297"/>
              <a:gd name="connsiteY0" fmla="*/ 2767320 h 5455765"/>
              <a:gd name="connsiteX1" fmla="*/ 632591 w 3782297"/>
              <a:gd name="connsiteY1" fmla="*/ 425512 h 5455765"/>
              <a:gd name="connsiteX2" fmla="*/ 3120198 w 3782297"/>
              <a:gd name="connsiteY2" fmla="*/ 238895 h 5455765"/>
              <a:gd name="connsiteX3" fmla="*/ 3782297 w 3782297"/>
              <a:gd name="connsiteY3" fmla="*/ 2767320 h 5455765"/>
              <a:gd name="connsiteX4" fmla="*/ 1939098 w 3782297"/>
              <a:gd name="connsiteY4" fmla="*/ 5455765 h 5455765"/>
              <a:gd name="connsiteX5" fmla="*/ 95899 w 3782297"/>
              <a:gd name="connsiteY5" fmla="*/ 2767320 h 5455765"/>
              <a:gd name="connsiteX0" fmla="*/ 95899 w 3782297"/>
              <a:gd name="connsiteY0" fmla="*/ 2672971 h 5361416"/>
              <a:gd name="connsiteX1" fmla="*/ 632591 w 3782297"/>
              <a:gd name="connsiteY1" fmla="*/ 331163 h 5361416"/>
              <a:gd name="connsiteX2" fmla="*/ 3120198 w 3782297"/>
              <a:gd name="connsiteY2" fmla="*/ 144546 h 5361416"/>
              <a:gd name="connsiteX3" fmla="*/ 3782297 w 3782297"/>
              <a:gd name="connsiteY3" fmla="*/ 2672971 h 5361416"/>
              <a:gd name="connsiteX4" fmla="*/ 1939098 w 3782297"/>
              <a:gd name="connsiteY4" fmla="*/ 5361416 h 5361416"/>
              <a:gd name="connsiteX5" fmla="*/ 95899 w 3782297"/>
              <a:gd name="connsiteY5" fmla="*/ 2672971 h 536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2297" h="5361416">
                <a:moveTo>
                  <a:pt x="95899" y="2672971"/>
                </a:moveTo>
                <a:cubicBezTo>
                  <a:pt x="-121852" y="1834596"/>
                  <a:pt x="20591" y="946877"/>
                  <a:pt x="632591" y="331163"/>
                </a:cubicBezTo>
                <a:cubicBezTo>
                  <a:pt x="1183631" y="-139771"/>
                  <a:pt x="2572387" y="-17155"/>
                  <a:pt x="3120198" y="144546"/>
                </a:cubicBezTo>
                <a:cubicBezTo>
                  <a:pt x="3668009" y="306247"/>
                  <a:pt x="3782297" y="1188184"/>
                  <a:pt x="3782297" y="2672971"/>
                </a:cubicBezTo>
                <a:cubicBezTo>
                  <a:pt x="3782297" y="4157758"/>
                  <a:pt x="2957069" y="5361416"/>
                  <a:pt x="1939098" y="5361416"/>
                </a:cubicBezTo>
                <a:cubicBezTo>
                  <a:pt x="921127" y="5361416"/>
                  <a:pt x="313650" y="3511346"/>
                  <a:pt x="95899" y="2672971"/>
                </a:cubicBezTo>
                <a:close/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ED9894-35B4-434B-B856-49128DF0B84D}"/>
              </a:ext>
            </a:extLst>
          </p:cNvPr>
          <p:cNvSpPr txBox="1"/>
          <p:nvPr/>
        </p:nvSpPr>
        <p:spPr>
          <a:xfrm>
            <a:off x="6427277" y="2274741"/>
            <a:ext cx="762001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AAVB3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E1864E-BBE5-40A3-A492-128EDD7D9C28}"/>
              </a:ext>
            </a:extLst>
          </p:cNvPr>
          <p:cNvSpPr txBox="1"/>
          <p:nvPr/>
        </p:nvSpPr>
        <p:spPr>
          <a:xfrm>
            <a:off x="6395670" y="2664202"/>
            <a:ext cx="762001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AAVB4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4D5781-1471-473F-8D75-81D1A7C45B49}"/>
              </a:ext>
            </a:extLst>
          </p:cNvPr>
          <p:cNvSpPr txBox="1"/>
          <p:nvPr/>
        </p:nvSpPr>
        <p:spPr>
          <a:xfrm>
            <a:off x="6746229" y="3673074"/>
            <a:ext cx="714865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ASQT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4ACD7D-EBF2-4D18-88B5-A07247BDE360}"/>
              </a:ext>
            </a:extLst>
          </p:cNvPr>
          <p:cNvSpPr txBox="1"/>
          <p:nvPr/>
        </p:nvSpPr>
        <p:spPr>
          <a:xfrm>
            <a:off x="7588013" y="5687176"/>
            <a:ext cx="791064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AISO1 AISO2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3533E1-ADEB-44BF-9481-BF8D10CA0BAC}"/>
              </a:ext>
            </a:extLst>
          </p:cNvPr>
          <p:cNvSpPr txBox="1"/>
          <p:nvPr/>
        </p:nvSpPr>
        <p:spPr>
          <a:xfrm>
            <a:off x="8756567" y="3516030"/>
            <a:ext cx="838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AORGC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354E7D-EFAF-43C6-93FF-CD7D0C853E32}"/>
              </a:ext>
            </a:extLst>
          </p:cNvPr>
          <p:cNvSpPr txBox="1"/>
          <p:nvPr/>
        </p:nvSpPr>
        <p:spPr>
          <a:xfrm>
            <a:off x="7963506" y="2512338"/>
            <a:ext cx="838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AOLGA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815A74-1949-429D-B97D-5CC0C8FC74B0}"/>
              </a:ext>
            </a:extLst>
          </p:cNvPr>
          <p:cNvSpPr txBox="1"/>
          <p:nvPr/>
        </p:nvSpPr>
        <p:spPr>
          <a:xfrm>
            <a:off x="8047016" y="3893839"/>
            <a:ext cx="838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AOLGB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2A2425-53F7-4A46-8951-6329DCD2FBFC}"/>
              </a:ext>
            </a:extLst>
          </p:cNvPr>
          <p:cNvSpPr txBox="1"/>
          <p:nvPr/>
        </p:nvSpPr>
        <p:spPr>
          <a:xfrm>
            <a:off x="8933348" y="2216539"/>
            <a:ext cx="579416" cy="3174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98AC70-59F4-4055-ADC7-232BAA6EE875}"/>
              </a:ext>
            </a:extLst>
          </p:cNvPr>
          <p:cNvCxnSpPr/>
          <p:nvPr/>
        </p:nvCxnSpPr>
        <p:spPr bwMode="auto">
          <a:xfrm flipV="1">
            <a:off x="10291847" y="4891848"/>
            <a:ext cx="0" cy="17738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E817CF-9C3F-4586-9D40-B36404913090}"/>
              </a:ext>
            </a:extLst>
          </p:cNvPr>
          <p:cNvCxnSpPr/>
          <p:nvPr/>
        </p:nvCxnSpPr>
        <p:spPr bwMode="auto">
          <a:xfrm flipV="1">
            <a:off x="10713985" y="4904698"/>
            <a:ext cx="1" cy="17730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2FBF2AF-F032-4577-A3D3-88BA2D6F5CC2}"/>
              </a:ext>
            </a:extLst>
          </p:cNvPr>
          <p:cNvSpPr txBox="1"/>
          <p:nvPr/>
        </p:nvSpPr>
        <p:spPr>
          <a:xfrm>
            <a:off x="10383950" y="5320197"/>
            <a:ext cx="6858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VOCs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D8EF1E-6DF6-404D-ABB5-6F1E07A48C03}"/>
              </a:ext>
            </a:extLst>
          </p:cNvPr>
          <p:cNvSpPr txBox="1"/>
          <p:nvPr/>
        </p:nvSpPr>
        <p:spPr>
          <a:xfrm>
            <a:off x="10058816" y="4368624"/>
            <a:ext cx="762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GLY MGLY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80B7DC6-8E16-4B80-871D-5D2E96EC60BF}"/>
              </a:ext>
            </a:extLst>
          </p:cNvPr>
          <p:cNvCxnSpPr>
            <a:stCxn id="28" idx="0"/>
          </p:cNvCxnSpPr>
          <p:nvPr/>
        </p:nvCxnSpPr>
        <p:spPr bwMode="auto">
          <a:xfrm flipV="1">
            <a:off x="10439816" y="3506162"/>
            <a:ext cx="0" cy="8624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841E89C-BC81-4551-B547-242345C1418E}"/>
              </a:ext>
            </a:extLst>
          </p:cNvPr>
          <p:cNvCxnSpPr>
            <a:endCxn id="21" idx="3"/>
          </p:cNvCxnSpPr>
          <p:nvPr/>
        </p:nvCxnSpPr>
        <p:spPr bwMode="auto">
          <a:xfrm flipH="1">
            <a:off x="9594767" y="3451170"/>
            <a:ext cx="562068" cy="2187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380FB29-7470-43EA-AC1A-5F692BFCE5A1}"/>
              </a:ext>
            </a:extLst>
          </p:cNvPr>
          <p:cNvSpPr txBox="1"/>
          <p:nvPr/>
        </p:nvSpPr>
        <p:spPr>
          <a:xfrm>
            <a:off x="10220281" y="2937970"/>
            <a:ext cx="5800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cloud </a:t>
            </a:r>
          </a:p>
          <a:p>
            <a:r>
              <a:rPr lang="en-US" sz="1100" dirty="0">
                <a:solidFill>
                  <a:prstClr val="black"/>
                </a:solidFill>
              </a:rPr>
              <a:t>water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1077695-1D3E-454C-97DE-77A794F271AD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 bwMode="auto">
          <a:xfrm>
            <a:off x="1778332" y="2227638"/>
            <a:ext cx="2556973" cy="3301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4CCDF85-F690-401F-8A2F-04843AE9C233}"/>
              </a:ext>
            </a:extLst>
          </p:cNvPr>
          <p:cNvCxnSpPr>
            <a:cxnSpLocks/>
            <a:stCxn id="9" idx="3"/>
            <a:endCxn id="68" idx="1"/>
          </p:cNvCxnSpPr>
          <p:nvPr/>
        </p:nvCxnSpPr>
        <p:spPr bwMode="auto">
          <a:xfrm>
            <a:off x="1779849" y="2915956"/>
            <a:ext cx="2565237" cy="1550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F5C0192-8BB7-40A6-A529-3E7FB52E8517}"/>
              </a:ext>
            </a:extLst>
          </p:cNvPr>
          <p:cNvCxnSpPr>
            <a:cxnSpLocks/>
            <a:stCxn id="8" idx="3"/>
            <a:endCxn id="68" idx="1"/>
          </p:cNvCxnSpPr>
          <p:nvPr/>
        </p:nvCxnSpPr>
        <p:spPr bwMode="auto">
          <a:xfrm flipV="1">
            <a:off x="1779516" y="3071033"/>
            <a:ext cx="2565570" cy="3869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F9B0D16-8B84-4EE8-BABE-01D81D65D0AF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 bwMode="auto">
          <a:xfrm flipV="1">
            <a:off x="2621416" y="3752996"/>
            <a:ext cx="2171089" cy="859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294443E-0005-4A49-9271-832C4E078E6E}"/>
              </a:ext>
            </a:extLst>
          </p:cNvPr>
          <p:cNvCxnSpPr>
            <a:stCxn id="6" idx="3"/>
            <a:endCxn id="13" idx="1"/>
          </p:cNvCxnSpPr>
          <p:nvPr/>
        </p:nvCxnSpPr>
        <p:spPr bwMode="auto">
          <a:xfrm flipV="1">
            <a:off x="2139171" y="5875403"/>
            <a:ext cx="1523591" cy="116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D28D4EB-2B14-455F-AB0C-BFB5E3AC4267}"/>
              </a:ext>
            </a:extLst>
          </p:cNvPr>
          <p:cNvCxnSpPr>
            <a:stCxn id="13" idx="3"/>
            <a:endCxn id="20" idx="1"/>
          </p:cNvCxnSpPr>
          <p:nvPr/>
        </p:nvCxnSpPr>
        <p:spPr bwMode="auto">
          <a:xfrm>
            <a:off x="4606226" y="5875403"/>
            <a:ext cx="2981787" cy="733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EB52069-8446-48B7-AA81-CDCC06231F46}"/>
              </a:ext>
            </a:extLst>
          </p:cNvPr>
          <p:cNvCxnSpPr>
            <a:cxnSpLocks/>
            <a:stCxn id="14" idx="3"/>
            <a:endCxn id="19" idx="1"/>
          </p:cNvCxnSpPr>
          <p:nvPr/>
        </p:nvCxnSpPr>
        <p:spPr bwMode="auto">
          <a:xfrm>
            <a:off x="5849799" y="3752996"/>
            <a:ext cx="896430" cy="739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481DAC8-43B6-4F4D-A5D7-98E4A6172C59}"/>
              </a:ext>
            </a:extLst>
          </p:cNvPr>
          <p:cNvCxnSpPr>
            <a:cxnSpLocks/>
            <a:stCxn id="68" idx="3"/>
            <a:endCxn id="18" idx="1"/>
          </p:cNvCxnSpPr>
          <p:nvPr/>
        </p:nvCxnSpPr>
        <p:spPr bwMode="auto">
          <a:xfrm flipV="1">
            <a:off x="5259486" y="2818091"/>
            <a:ext cx="1136184" cy="2529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3117146-E28F-4D3B-ACE2-30F8F54AA7C8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 bwMode="auto">
          <a:xfrm flipV="1">
            <a:off x="5249705" y="2428630"/>
            <a:ext cx="1177572" cy="1292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A0D2779-2A9D-49F1-A346-4546F04CC5F7}"/>
              </a:ext>
            </a:extLst>
          </p:cNvPr>
          <p:cNvCxnSpPr>
            <a:stCxn id="19" idx="3"/>
            <a:endCxn id="23" idx="1"/>
          </p:cNvCxnSpPr>
          <p:nvPr/>
        </p:nvCxnSpPr>
        <p:spPr bwMode="auto">
          <a:xfrm>
            <a:off x="7461094" y="3826963"/>
            <a:ext cx="585922" cy="2207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067CDAD-D813-4F97-B23B-9CBCDA6A7CD7}"/>
              </a:ext>
            </a:extLst>
          </p:cNvPr>
          <p:cNvCxnSpPr>
            <a:stCxn id="20" idx="3"/>
            <a:endCxn id="23" idx="2"/>
          </p:cNvCxnSpPr>
          <p:nvPr/>
        </p:nvCxnSpPr>
        <p:spPr bwMode="auto">
          <a:xfrm flipV="1">
            <a:off x="8379077" y="4201616"/>
            <a:ext cx="87039" cy="17471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AC9CA3D-E6FE-416F-A188-6DADE5EDA452}"/>
              </a:ext>
            </a:extLst>
          </p:cNvPr>
          <p:cNvCxnSpPr>
            <a:stCxn id="18" idx="3"/>
            <a:endCxn id="22" idx="1"/>
          </p:cNvCxnSpPr>
          <p:nvPr/>
        </p:nvCxnSpPr>
        <p:spPr bwMode="auto">
          <a:xfrm flipV="1">
            <a:off x="7157671" y="2666227"/>
            <a:ext cx="805835" cy="151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A65F9E0-E9AA-4537-8CD5-A4799B29DC84}"/>
              </a:ext>
            </a:extLst>
          </p:cNvPr>
          <p:cNvCxnSpPr>
            <a:stCxn id="17" idx="3"/>
            <a:endCxn id="22" idx="1"/>
          </p:cNvCxnSpPr>
          <p:nvPr/>
        </p:nvCxnSpPr>
        <p:spPr bwMode="auto">
          <a:xfrm>
            <a:off x="7189278" y="2428630"/>
            <a:ext cx="774228" cy="2375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7F6329C-3D5F-4DB3-AF44-3CEE6A1EA3F0}"/>
              </a:ext>
            </a:extLst>
          </p:cNvPr>
          <p:cNvSpPr txBox="1"/>
          <p:nvPr/>
        </p:nvSpPr>
        <p:spPr>
          <a:xfrm rot="16200000">
            <a:off x="10857132" y="6020792"/>
            <a:ext cx="1219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EMISSIONS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082F10-F303-4D50-9A34-5930E30FFFAE}"/>
              </a:ext>
            </a:extLst>
          </p:cNvPr>
          <p:cNvSpPr txBox="1"/>
          <p:nvPr/>
        </p:nvSpPr>
        <p:spPr>
          <a:xfrm rot="16200000">
            <a:off x="9996522" y="5993019"/>
            <a:ext cx="1219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EMISSIONS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7329197-77EF-4B10-88F6-275A4B122655}"/>
              </a:ext>
            </a:extLst>
          </p:cNvPr>
          <p:cNvSpPr txBox="1"/>
          <p:nvPr/>
        </p:nvSpPr>
        <p:spPr>
          <a:xfrm rot="16200000">
            <a:off x="9586458" y="5993019"/>
            <a:ext cx="1219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EMISSIONS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7EF2AB-C9E8-4EA4-88BA-A6BBCBD06F30}"/>
              </a:ext>
            </a:extLst>
          </p:cNvPr>
          <p:cNvSpPr txBox="1"/>
          <p:nvPr/>
        </p:nvSpPr>
        <p:spPr>
          <a:xfrm>
            <a:off x="8332703" y="1356410"/>
            <a:ext cx="80158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pcSOA</a:t>
            </a:r>
            <a:endParaRPr lang="en-US" sz="1400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82FB034-9C5C-428D-8C3C-3E39079036AC}"/>
              </a:ext>
            </a:extLst>
          </p:cNvPr>
          <p:cNvCxnSpPr>
            <a:cxnSpLocks/>
            <a:endCxn id="118" idx="2"/>
          </p:cNvCxnSpPr>
          <p:nvPr/>
        </p:nvCxnSpPr>
        <p:spPr bwMode="auto">
          <a:xfrm flipV="1">
            <a:off x="11579204" y="1474902"/>
            <a:ext cx="0" cy="52028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44D2598-0470-4535-8787-2138AA46863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493026" y="2498408"/>
            <a:ext cx="2082190" cy="1489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DD64EA0-3F6C-40A7-A2DE-ADC7FB3A4CBE}"/>
              </a:ext>
            </a:extLst>
          </p:cNvPr>
          <p:cNvCxnSpPr/>
          <p:nvPr/>
        </p:nvCxnSpPr>
        <p:spPr bwMode="auto">
          <a:xfrm flipV="1">
            <a:off x="323577" y="2271113"/>
            <a:ext cx="457200" cy="14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F4EF82E-92D1-4B67-8251-79CDBBA26070}"/>
              </a:ext>
            </a:extLst>
          </p:cNvPr>
          <p:cNvCxnSpPr/>
          <p:nvPr/>
        </p:nvCxnSpPr>
        <p:spPr bwMode="auto">
          <a:xfrm flipV="1">
            <a:off x="328562" y="2984542"/>
            <a:ext cx="457200" cy="14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FC9AFB2-AF75-407A-9A66-6DFD983D72F6}"/>
              </a:ext>
            </a:extLst>
          </p:cNvPr>
          <p:cNvCxnSpPr/>
          <p:nvPr/>
        </p:nvCxnSpPr>
        <p:spPr bwMode="auto">
          <a:xfrm flipV="1">
            <a:off x="328562" y="3429790"/>
            <a:ext cx="457200" cy="14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81C1F08-0FAE-4D3C-BC93-D49D9B94E865}"/>
              </a:ext>
            </a:extLst>
          </p:cNvPr>
          <p:cNvCxnSpPr>
            <a:stCxn id="6" idx="2"/>
            <a:endCxn id="55" idx="1"/>
          </p:cNvCxnSpPr>
          <p:nvPr/>
        </p:nvCxnSpPr>
        <p:spPr bwMode="auto">
          <a:xfrm>
            <a:off x="1643871" y="6040913"/>
            <a:ext cx="822199" cy="3200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4DCF52F-B321-40D0-A8DD-F996C7EAF0B9}"/>
              </a:ext>
            </a:extLst>
          </p:cNvPr>
          <p:cNvSpPr txBox="1"/>
          <p:nvPr/>
        </p:nvSpPr>
        <p:spPr>
          <a:xfrm>
            <a:off x="2466070" y="6207087"/>
            <a:ext cx="87206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IEPOX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930A99-2DC3-4C9C-8526-C86D40047E8E}"/>
              </a:ext>
            </a:extLst>
          </p:cNvPr>
          <p:cNvSpPr txBox="1"/>
          <p:nvPr/>
        </p:nvSpPr>
        <p:spPr>
          <a:xfrm>
            <a:off x="8786818" y="4460327"/>
            <a:ext cx="67986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/>
              <a:t>AISO3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A9DA8BE-F094-4836-8E9B-3FA4C8369246}"/>
              </a:ext>
            </a:extLst>
          </p:cNvPr>
          <p:cNvCxnSpPr>
            <a:stCxn id="55" idx="3"/>
            <a:endCxn id="58" idx="5"/>
          </p:cNvCxnSpPr>
          <p:nvPr/>
        </p:nvCxnSpPr>
        <p:spPr bwMode="auto">
          <a:xfrm flipV="1">
            <a:off x="3338138" y="6319023"/>
            <a:ext cx="5607746" cy="419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ardrop 57">
            <a:extLst>
              <a:ext uri="{FF2B5EF4-FFF2-40B4-BE49-F238E27FC236}">
                <a16:creationId xmlns:a16="http://schemas.microsoft.com/office/drawing/2014/main" id="{B6C4BAC1-9A2C-418F-A361-AA2A869B4BE4}"/>
              </a:ext>
            </a:extLst>
          </p:cNvPr>
          <p:cNvSpPr/>
          <p:nvPr/>
        </p:nvSpPr>
        <p:spPr>
          <a:xfrm rot="18900000">
            <a:off x="8933020" y="6156997"/>
            <a:ext cx="349779" cy="298324"/>
          </a:xfrm>
          <a:prstGeom prst="teardrop">
            <a:avLst>
              <a:gd name="adj" fmla="val 139646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C69D364-FDAE-4F53-BF36-3304273B2E5D}"/>
              </a:ext>
            </a:extLst>
          </p:cNvPr>
          <p:cNvCxnSpPr>
            <a:stCxn id="58" idx="5"/>
            <a:endCxn id="56" idx="2"/>
          </p:cNvCxnSpPr>
          <p:nvPr/>
        </p:nvCxnSpPr>
        <p:spPr bwMode="auto">
          <a:xfrm flipV="1">
            <a:off x="8945884" y="4737326"/>
            <a:ext cx="180865" cy="15816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CD6B45F-61E2-405E-903C-BC5DD8C2BB2C}"/>
              </a:ext>
            </a:extLst>
          </p:cNvPr>
          <p:cNvSpPr txBox="1"/>
          <p:nvPr/>
        </p:nvSpPr>
        <p:spPr>
          <a:xfrm>
            <a:off x="8332173" y="6440933"/>
            <a:ext cx="1496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aqueous aerosol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4B32E0D-1112-47BC-A349-AC85ECA5F013}"/>
              </a:ext>
            </a:extLst>
          </p:cNvPr>
          <p:cNvSpPr txBox="1"/>
          <p:nvPr/>
        </p:nvSpPr>
        <p:spPr>
          <a:xfrm>
            <a:off x="2384806" y="5580448"/>
            <a:ext cx="1334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+OH, + NO</a:t>
            </a:r>
            <a:r>
              <a:rPr lang="en-US" sz="1400" baseline="-25000" dirty="0"/>
              <a:t>3</a:t>
            </a:r>
            <a:endParaRPr lang="en-US" sz="1400" strike="sngStrike" baseline="-25000" dirty="0">
              <a:solidFill>
                <a:srgbClr val="7030A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153135-366B-498E-94F8-26315B1487C5}"/>
              </a:ext>
            </a:extLst>
          </p:cNvPr>
          <p:cNvSpPr txBox="1"/>
          <p:nvPr/>
        </p:nvSpPr>
        <p:spPr>
          <a:xfrm rot="1023039">
            <a:off x="1990334" y="2201027"/>
            <a:ext cx="951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 OH/NO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E8A811B-59E5-43B1-BC62-E223BB474791}"/>
              </a:ext>
            </a:extLst>
          </p:cNvPr>
          <p:cNvSpPr txBox="1"/>
          <p:nvPr/>
        </p:nvSpPr>
        <p:spPr>
          <a:xfrm rot="21281111">
            <a:off x="1924301" y="2683431"/>
            <a:ext cx="951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 OH/NO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68EBECB-C2A3-4C83-ADB6-CB584FAD96A9}"/>
              </a:ext>
            </a:extLst>
          </p:cNvPr>
          <p:cNvSpPr txBox="1"/>
          <p:nvPr/>
        </p:nvSpPr>
        <p:spPr>
          <a:xfrm rot="183215">
            <a:off x="2059312" y="3141995"/>
            <a:ext cx="951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 OH/NO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20F293-3DAA-4D65-9ED9-239E543C9F43}"/>
              </a:ext>
            </a:extLst>
          </p:cNvPr>
          <p:cNvSpPr txBox="1"/>
          <p:nvPr/>
        </p:nvSpPr>
        <p:spPr>
          <a:xfrm>
            <a:off x="2618740" y="3489495"/>
            <a:ext cx="2058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+OH, +O</a:t>
            </a:r>
            <a:r>
              <a:rPr lang="en-US" sz="1400" baseline="-25000" dirty="0"/>
              <a:t>3</a:t>
            </a:r>
            <a:r>
              <a:rPr lang="en-US" sz="1400" dirty="0"/>
              <a:t>, +NO</a:t>
            </a:r>
            <a:r>
              <a:rPr lang="en-US" sz="1400" baseline="-25000" dirty="0"/>
              <a:t>3</a:t>
            </a:r>
            <a:r>
              <a:rPr lang="en-US" sz="1400" dirty="0"/>
              <a:t>, +O</a:t>
            </a:r>
            <a:r>
              <a:rPr lang="en-US" sz="1400" baseline="30000" dirty="0"/>
              <a:t>3</a:t>
            </a:r>
            <a:r>
              <a:rPr lang="en-US" sz="1400" dirty="0"/>
              <a:t>P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54AA934-F69E-4316-A373-A92A8F585772}"/>
              </a:ext>
            </a:extLst>
          </p:cNvPr>
          <p:cNvSpPr txBox="1"/>
          <p:nvPr/>
        </p:nvSpPr>
        <p:spPr>
          <a:xfrm>
            <a:off x="9029944" y="4017057"/>
            <a:ext cx="65663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AGLY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FC9E8F1-F14A-41FE-9443-19464F6F4086}"/>
              </a:ext>
            </a:extLst>
          </p:cNvPr>
          <p:cNvCxnSpPr>
            <a:stCxn id="28" idx="1"/>
            <a:endCxn id="58" idx="0"/>
          </p:cNvCxnSpPr>
          <p:nvPr/>
        </p:nvCxnSpPr>
        <p:spPr bwMode="auto">
          <a:xfrm flipH="1">
            <a:off x="9231575" y="4630234"/>
            <a:ext cx="827241" cy="15522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A0BF931A-11FD-4E9C-9F1E-F97571CBA862}"/>
              </a:ext>
            </a:extLst>
          </p:cNvPr>
          <p:cNvSpPr txBox="1"/>
          <p:nvPr/>
        </p:nvSpPr>
        <p:spPr>
          <a:xfrm>
            <a:off x="4345086" y="2917144"/>
            <a:ext cx="9144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SVAVB4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DBC1162-EE09-4AF6-B3FD-8E75ADCAEE4A}"/>
              </a:ext>
            </a:extLst>
          </p:cNvPr>
          <p:cNvCxnSpPr>
            <a:cxnSpLocks/>
          </p:cNvCxnSpPr>
          <p:nvPr/>
        </p:nvCxnSpPr>
        <p:spPr bwMode="auto">
          <a:xfrm flipV="1">
            <a:off x="902208" y="3819319"/>
            <a:ext cx="0" cy="23068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9F64199-E86A-4ED7-B416-9ADB8B580748}"/>
              </a:ext>
            </a:extLst>
          </p:cNvPr>
          <p:cNvCxnSpPr/>
          <p:nvPr/>
        </p:nvCxnSpPr>
        <p:spPr bwMode="auto">
          <a:xfrm>
            <a:off x="891215" y="5865617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4076739-E8C5-44B1-A87C-72C60FD48DEC}"/>
              </a:ext>
            </a:extLst>
          </p:cNvPr>
          <p:cNvCxnSpPr>
            <a:cxnSpLocks/>
          </p:cNvCxnSpPr>
          <p:nvPr/>
        </p:nvCxnSpPr>
        <p:spPr bwMode="auto">
          <a:xfrm flipV="1">
            <a:off x="326640" y="1184904"/>
            <a:ext cx="0" cy="49631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3CBDF2C-65A1-4EB1-B479-BC7460CD1212}"/>
              </a:ext>
            </a:extLst>
          </p:cNvPr>
          <p:cNvSpPr txBox="1"/>
          <p:nvPr/>
        </p:nvSpPr>
        <p:spPr>
          <a:xfrm>
            <a:off x="795193" y="1401623"/>
            <a:ext cx="990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long</a:t>
            </a:r>
          </a:p>
          <a:p>
            <a:pPr algn="ctr"/>
            <a:r>
              <a:rPr lang="en-US" sz="1400" dirty="0"/>
              <a:t>alkanes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101CE04-67FE-4716-962E-F61B05DC0280}"/>
              </a:ext>
            </a:extLst>
          </p:cNvPr>
          <p:cNvSpPr txBox="1"/>
          <p:nvPr/>
        </p:nvSpPr>
        <p:spPr>
          <a:xfrm>
            <a:off x="4335783" y="1971106"/>
            <a:ext cx="9144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SVAVB2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AAA765D-8BC9-4B9C-8BE1-4048BB78B313}"/>
              </a:ext>
            </a:extLst>
          </p:cNvPr>
          <p:cNvSpPr txBox="1"/>
          <p:nvPr/>
        </p:nvSpPr>
        <p:spPr>
          <a:xfrm>
            <a:off x="6504928" y="1866806"/>
            <a:ext cx="762000" cy="3000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C00000"/>
                </a:solidFill>
              </a:rPr>
              <a:t>AAVB2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BFFB7EC-4F5F-4C43-95AA-AEDD8A6EDF5A}"/>
              </a:ext>
            </a:extLst>
          </p:cNvPr>
          <p:cNvCxnSpPr>
            <a:cxnSpLocks/>
            <a:stCxn id="72" idx="3"/>
            <a:endCxn id="73" idx="1"/>
          </p:cNvCxnSpPr>
          <p:nvPr/>
        </p:nvCxnSpPr>
        <p:spPr bwMode="auto">
          <a:xfrm>
            <a:off x="1785793" y="1663233"/>
            <a:ext cx="2549990" cy="4617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B9E73F4-C2F8-4A18-BF85-896F6B5FB436}"/>
              </a:ext>
            </a:extLst>
          </p:cNvPr>
          <p:cNvCxnSpPr>
            <a:cxnSpLocks/>
            <a:stCxn id="73" idx="3"/>
            <a:endCxn id="74" idx="1"/>
          </p:cNvCxnSpPr>
          <p:nvPr/>
        </p:nvCxnSpPr>
        <p:spPr bwMode="auto">
          <a:xfrm flipV="1">
            <a:off x="5250183" y="2016847"/>
            <a:ext cx="1254745" cy="1081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5D3D224-E555-4534-BB25-E4B6EFB3BB37}"/>
              </a:ext>
            </a:extLst>
          </p:cNvPr>
          <p:cNvCxnSpPr>
            <a:stCxn id="74" idx="3"/>
            <a:endCxn id="22" idx="1"/>
          </p:cNvCxnSpPr>
          <p:nvPr/>
        </p:nvCxnSpPr>
        <p:spPr bwMode="auto">
          <a:xfrm>
            <a:off x="7266928" y="2016847"/>
            <a:ext cx="696578" cy="649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6EC85E4-C99B-449D-84F2-9120BCE5B9BB}"/>
              </a:ext>
            </a:extLst>
          </p:cNvPr>
          <p:cNvCxnSpPr/>
          <p:nvPr/>
        </p:nvCxnSpPr>
        <p:spPr bwMode="auto">
          <a:xfrm flipV="1">
            <a:off x="323577" y="1725777"/>
            <a:ext cx="457200" cy="14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011D2C72-4EC4-46D0-BFF7-488BAB1C99F8}"/>
              </a:ext>
            </a:extLst>
          </p:cNvPr>
          <p:cNvSpPr txBox="1"/>
          <p:nvPr/>
        </p:nvSpPr>
        <p:spPr>
          <a:xfrm>
            <a:off x="6903521" y="1444074"/>
            <a:ext cx="762000" cy="3000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C00000"/>
                </a:solidFill>
              </a:rPr>
              <a:t>AAVB1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45185AD-E21A-4D61-903B-BE0599C4BFD3}"/>
              </a:ext>
            </a:extLst>
          </p:cNvPr>
          <p:cNvSpPr txBox="1"/>
          <p:nvPr/>
        </p:nvSpPr>
        <p:spPr>
          <a:xfrm>
            <a:off x="4345086" y="1474663"/>
            <a:ext cx="9144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SVAVB1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7670894-680A-4AD8-A196-42DE15031D03}"/>
              </a:ext>
            </a:extLst>
          </p:cNvPr>
          <p:cNvCxnSpPr>
            <a:cxnSpLocks/>
            <a:stCxn id="83" idx="3"/>
            <a:endCxn id="80" idx="1"/>
          </p:cNvCxnSpPr>
          <p:nvPr/>
        </p:nvCxnSpPr>
        <p:spPr bwMode="auto">
          <a:xfrm>
            <a:off x="1783894" y="1198231"/>
            <a:ext cx="2561192" cy="4303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A0B5B8C-381A-487D-8F68-05DF175A7BD6}"/>
              </a:ext>
            </a:extLst>
          </p:cNvPr>
          <p:cNvCxnSpPr>
            <a:cxnSpLocks/>
            <a:stCxn id="80" idx="3"/>
            <a:endCxn id="79" idx="1"/>
          </p:cNvCxnSpPr>
          <p:nvPr/>
        </p:nvCxnSpPr>
        <p:spPr bwMode="auto">
          <a:xfrm flipV="1">
            <a:off x="5259486" y="1594115"/>
            <a:ext cx="1644035" cy="34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903FC65B-912B-48F1-8016-33E7D26FF2B6}"/>
              </a:ext>
            </a:extLst>
          </p:cNvPr>
          <p:cNvSpPr txBox="1"/>
          <p:nvPr/>
        </p:nvSpPr>
        <p:spPr>
          <a:xfrm>
            <a:off x="793294" y="1044342"/>
            <a:ext cx="9906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PAHs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547551A-C2C7-4043-B2CE-7E64A623798B}"/>
              </a:ext>
            </a:extLst>
          </p:cNvPr>
          <p:cNvCxnSpPr/>
          <p:nvPr/>
        </p:nvCxnSpPr>
        <p:spPr bwMode="auto">
          <a:xfrm flipV="1">
            <a:off x="332317" y="1178999"/>
            <a:ext cx="457200" cy="14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AFEC0FA-2E54-488F-ACC0-8498D0899E6C}"/>
              </a:ext>
            </a:extLst>
          </p:cNvPr>
          <p:cNvCxnSpPr>
            <a:stCxn id="79" idx="2"/>
            <a:endCxn id="22" idx="1"/>
          </p:cNvCxnSpPr>
          <p:nvPr/>
        </p:nvCxnSpPr>
        <p:spPr bwMode="auto">
          <a:xfrm>
            <a:off x="7284521" y="1744156"/>
            <a:ext cx="678985" cy="9220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8C1E4D1E-35B8-4498-A210-85E09482D1C3}"/>
              </a:ext>
            </a:extLst>
          </p:cNvPr>
          <p:cNvSpPr txBox="1"/>
          <p:nvPr/>
        </p:nvSpPr>
        <p:spPr>
          <a:xfrm>
            <a:off x="1754906" y="1685727"/>
            <a:ext cx="951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 OH</a:t>
            </a:r>
          </a:p>
        </p:txBody>
      </p:sp>
      <p:sp>
        <p:nvSpPr>
          <p:cNvPr id="87" name="Cloud 86">
            <a:extLst>
              <a:ext uri="{FF2B5EF4-FFF2-40B4-BE49-F238E27FC236}">
                <a16:creationId xmlns:a16="http://schemas.microsoft.com/office/drawing/2014/main" id="{389FF4B2-20C8-43AB-A7C3-E971C1878670}"/>
              </a:ext>
            </a:extLst>
          </p:cNvPr>
          <p:cNvSpPr/>
          <p:nvPr/>
        </p:nvSpPr>
        <p:spPr>
          <a:xfrm>
            <a:off x="10015963" y="2838188"/>
            <a:ext cx="953543" cy="67346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E8BF452-B7DA-4B0D-BCFD-B68E0E98202F}"/>
              </a:ext>
            </a:extLst>
          </p:cNvPr>
          <p:cNvSpPr txBox="1"/>
          <p:nvPr/>
        </p:nvSpPr>
        <p:spPr>
          <a:xfrm>
            <a:off x="8532381" y="1787839"/>
            <a:ext cx="699187" cy="3071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OOA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9C1AE22-D25B-46C5-942C-C2880BBA4CC5}"/>
              </a:ext>
            </a:extLst>
          </p:cNvPr>
          <p:cNvSpPr txBox="1"/>
          <p:nvPr/>
        </p:nvSpPr>
        <p:spPr>
          <a:xfrm>
            <a:off x="9810232" y="1696700"/>
            <a:ext cx="6065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OOG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903D4B1-B620-47C2-AE28-2797799C5E34}"/>
              </a:ext>
            </a:extLst>
          </p:cNvPr>
          <p:cNvSpPr txBox="1"/>
          <p:nvPr/>
        </p:nvSpPr>
        <p:spPr>
          <a:xfrm>
            <a:off x="10589866" y="2180989"/>
            <a:ext cx="579416" cy="3174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POG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610D198-B5AB-4574-8C6B-51101801C0D3}"/>
              </a:ext>
            </a:extLst>
          </p:cNvPr>
          <p:cNvCxnSpPr>
            <a:cxnSpLocks/>
            <a:stCxn id="88" idx="3"/>
            <a:endCxn id="89" idx="1"/>
          </p:cNvCxnSpPr>
          <p:nvPr/>
        </p:nvCxnSpPr>
        <p:spPr bwMode="auto">
          <a:xfrm flipV="1">
            <a:off x="9231568" y="1850589"/>
            <a:ext cx="578664" cy="908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EDD4D93-8362-42D3-ACB2-38471FD17662}"/>
              </a:ext>
            </a:extLst>
          </p:cNvPr>
          <p:cNvCxnSpPr>
            <a:cxnSpLocks/>
            <a:stCxn id="24" idx="3"/>
            <a:endCxn id="90" idx="1"/>
          </p:cNvCxnSpPr>
          <p:nvPr/>
        </p:nvCxnSpPr>
        <p:spPr bwMode="auto">
          <a:xfrm flipV="1">
            <a:off x="9512764" y="2339698"/>
            <a:ext cx="1077102" cy="355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379A89C-379E-404E-BD9B-7F6358D1AB31}"/>
              </a:ext>
            </a:extLst>
          </p:cNvPr>
          <p:cNvCxnSpPr>
            <a:cxnSpLocks/>
            <a:stCxn id="90" idx="0"/>
            <a:endCxn id="89" idx="3"/>
          </p:cNvCxnSpPr>
          <p:nvPr/>
        </p:nvCxnSpPr>
        <p:spPr bwMode="auto">
          <a:xfrm flipH="1" flipV="1">
            <a:off x="10416784" y="1850589"/>
            <a:ext cx="462790" cy="330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60F25687-C480-44D3-85E6-637FBE187804}"/>
              </a:ext>
            </a:extLst>
          </p:cNvPr>
          <p:cNvSpPr txBox="1"/>
          <p:nvPr/>
        </p:nvSpPr>
        <p:spPr>
          <a:xfrm rot="394452">
            <a:off x="10471517" y="1749170"/>
            <a:ext cx="682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+OH</a:t>
            </a:r>
            <a:endParaRPr lang="en-US" sz="1400" strike="sngStrike" baseline="-25000" dirty="0">
              <a:solidFill>
                <a:srgbClr val="7030A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9F5A4C6-9F63-4DEE-A68E-AA49D6B7EB1B}"/>
              </a:ext>
            </a:extLst>
          </p:cNvPr>
          <p:cNvSpPr txBox="1"/>
          <p:nvPr/>
        </p:nvSpPr>
        <p:spPr>
          <a:xfrm>
            <a:off x="8906619" y="2612535"/>
            <a:ext cx="78083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POC+NCOM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BA1E491-20F5-4CEF-B9DD-9810DDCD984E}"/>
              </a:ext>
            </a:extLst>
          </p:cNvPr>
          <p:cNvCxnSpPr>
            <a:cxnSpLocks/>
            <a:endCxn id="90" idx="3"/>
          </p:cNvCxnSpPr>
          <p:nvPr/>
        </p:nvCxnSpPr>
        <p:spPr bwMode="auto">
          <a:xfrm flipH="1" flipV="1">
            <a:off x="11169282" y="2339698"/>
            <a:ext cx="405934" cy="889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136088A5-CA1B-4B64-87B2-27F6B9AD0A7D}"/>
              </a:ext>
            </a:extLst>
          </p:cNvPr>
          <p:cNvSpPr txBox="1"/>
          <p:nvPr/>
        </p:nvSpPr>
        <p:spPr>
          <a:xfrm>
            <a:off x="1144804" y="4337420"/>
            <a:ext cx="18934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APIN monoterpenes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1D90ECE-CAE6-4EE8-B568-F4BF48F05660}"/>
              </a:ext>
            </a:extLst>
          </p:cNvPr>
          <p:cNvCxnSpPr>
            <a:cxnSpLocks/>
            <a:stCxn id="113" idx="3"/>
            <a:endCxn id="114" idx="1"/>
          </p:cNvCxnSpPr>
          <p:nvPr/>
        </p:nvCxnSpPr>
        <p:spPr bwMode="auto">
          <a:xfrm>
            <a:off x="6099132" y="4440801"/>
            <a:ext cx="535131" cy="1916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DA01DF1D-E719-468D-B0D2-893164792279}"/>
              </a:ext>
            </a:extLst>
          </p:cNvPr>
          <p:cNvSpPr txBox="1"/>
          <p:nvPr/>
        </p:nvSpPr>
        <p:spPr>
          <a:xfrm rot="21414115">
            <a:off x="3049562" y="4154282"/>
            <a:ext cx="1525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+OH, +O</a:t>
            </a:r>
            <a:r>
              <a:rPr lang="en-US" sz="1400" baseline="-25000" dirty="0">
                <a:solidFill>
                  <a:srgbClr val="C00000"/>
                </a:solidFill>
              </a:rPr>
              <a:t>3</a:t>
            </a:r>
            <a:r>
              <a:rPr lang="en-US" sz="1400" dirty="0">
                <a:solidFill>
                  <a:srgbClr val="C00000"/>
                </a:solidFill>
              </a:rPr>
              <a:t>, +O</a:t>
            </a:r>
            <a:r>
              <a:rPr lang="en-US" sz="1400" baseline="30000" dirty="0">
                <a:solidFill>
                  <a:srgbClr val="C00000"/>
                </a:solidFill>
              </a:rPr>
              <a:t>3</a:t>
            </a:r>
            <a:r>
              <a:rPr lang="en-US" sz="1400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A7D2EB5-6BAD-473E-B03B-16C4233A19CF}"/>
              </a:ext>
            </a:extLst>
          </p:cNvPr>
          <p:cNvSpPr txBox="1"/>
          <p:nvPr/>
        </p:nvSpPr>
        <p:spPr>
          <a:xfrm>
            <a:off x="1143955" y="4850898"/>
            <a:ext cx="189795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TERP monoterpenes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741F594-46E4-4CAB-9F8D-7794D54FEF55}"/>
              </a:ext>
            </a:extLst>
          </p:cNvPr>
          <p:cNvSpPr txBox="1"/>
          <p:nvPr/>
        </p:nvSpPr>
        <p:spPr>
          <a:xfrm rot="21134167">
            <a:off x="3050528" y="4602423"/>
            <a:ext cx="185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+OH, +O</a:t>
            </a:r>
            <a:r>
              <a:rPr lang="en-US" sz="1400" baseline="-25000" dirty="0">
                <a:solidFill>
                  <a:srgbClr val="C00000"/>
                </a:solidFill>
              </a:rPr>
              <a:t>3</a:t>
            </a:r>
            <a:r>
              <a:rPr lang="en-US" sz="1400" dirty="0">
                <a:solidFill>
                  <a:srgbClr val="C00000"/>
                </a:solidFill>
              </a:rPr>
              <a:t>, +O</a:t>
            </a:r>
            <a:r>
              <a:rPr lang="en-US" sz="1400" baseline="30000" dirty="0">
                <a:solidFill>
                  <a:srgbClr val="C00000"/>
                </a:solidFill>
              </a:rPr>
              <a:t>3</a:t>
            </a:r>
            <a:r>
              <a:rPr lang="en-US" sz="1400" dirty="0">
                <a:solidFill>
                  <a:srgbClr val="C00000"/>
                </a:solidFill>
              </a:rPr>
              <a:t>P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C52CC17-D48D-45C6-B2D8-231289950DF3}"/>
              </a:ext>
            </a:extLst>
          </p:cNvPr>
          <p:cNvCxnSpPr>
            <a:cxnSpLocks/>
            <a:stCxn id="100" idx="3"/>
          </p:cNvCxnSpPr>
          <p:nvPr/>
        </p:nvCxnSpPr>
        <p:spPr bwMode="auto">
          <a:xfrm flipV="1">
            <a:off x="3041905" y="4810133"/>
            <a:ext cx="1583699" cy="1946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F9C9E024-E135-4278-BFFD-37B63516E75E}"/>
              </a:ext>
            </a:extLst>
          </p:cNvPr>
          <p:cNvSpPr txBox="1"/>
          <p:nvPr/>
        </p:nvSpPr>
        <p:spPr>
          <a:xfrm>
            <a:off x="4828916" y="5183801"/>
            <a:ext cx="89788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MTNO</a:t>
            </a:r>
            <a:r>
              <a:rPr lang="en-US" sz="1400" baseline="-25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53B8533-1C86-478B-A6C0-EDA85E691650}"/>
              </a:ext>
            </a:extLst>
          </p:cNvPr>
          <p:cNvSpPr txBox="1"/>
          <p:nvPr/>
        </p:nvSpPr>
        <p:spPr>
          <a:xfrm>
            <a:off x="6783719" y="5096481"/>
            <a:ext cx="96715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AMTNO</a:t>
            </a:r>
            <a:r>
              <a:rPr lang="en-US" sz="1400" baseline="-25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6C26396-1C62-41D1-9A22-ECDB0C01A23E}"/>
              </a:ext>
            </a:extLst>
          </p:cNvPr>
          <p:cNvSpPr txBox="1"/>
          <p:nvPr/>
        </p:nvSpPr>
        <p:spPr>
          <a:xfrm>
            <a:off x="8175741" y="5098586"/>
            <a:ext cx="97823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AMTHYD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79764CF-2E6B-42B4-9EE5-95B9063F37F7}"/>
              </a:ext>
            </a:extLst>
          </p:cNvPr>
          <p:cNvCxnSpPr>
            <a:cxnSpLocks/>
            <a:stCxn id="100" idx="2"/>
            <a:endCxn id="103" idx="1"/>
          </p:cNvCxnSpPr>
          <p:nvPr/>
        </p:nvCxnSpPr>
        <p:spPr bwMode="auto">
          <a:xfrm>
            <a:off x="2092930" y="5158675"/>
            <a:ext cx="2735986" cy="1790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9730F03-AB85-45EE-9566-6D902D510275}"/>
              </a:ext>
            </a:extLst>
          </p:cNvPr>
          <p:cNvCxnSpPr>
            <a:cxnSpLocks/>
            <a:stCxn id="103" idx="3"/>
            <a:endCxn id="104" idx="1"/>
          </p:cNvCxnSpPr>
          <p:nvPr/>
        </p:nvCxnSpPr>
        <p:spPr bwMode="auto">
          <a:xfrm flipV="1">
            <a:off x="5726799" y="5250370"/>
            <a:ext cx="1056920" cy="873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3E3F90E-CD72-4778-9D41-E7329342F771}"/>
              </a:ext>
            </a:extLst>
          </p:cNvPr>
          <p:cNvCxnSpPr/>
          <p:nvPr/>
        </p:nvCxnSpPr>
        <p:spPr bwMode="auto">
          <a:xfrm>
            <a:off x="908254" y="4477083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64C455F6-232A-4EC9-BB35-5C98ECCCE79D}"/>
              </a:ext>
            </a:extLst>
          </p:cNvPr>
          <p:cNvCxnSpPr/>
          <p:nvPr/>
        </p:nvCxnSpPr>
        <p:spPr bwMode="auto">
          <a:xfrm>
            <a:off x="893064" y="5042369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30AA277A-8F88-4FCC-BB00-84173794B13E}"/>
              </a:ext>
            </a:extLst>
          </p:cNvPr>
          <p:cNvSpPr txBox="1"/>
          <p:nvPr/>
        </p:nvSpPr>
        <p:spPr>
          <a:xfrm rot="244328">
            <a:off x="3704574" y="5023995"/>
            <a:ext cx="12918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+NO</a:t>
            </a:r>
            <a:r>
              <a:rPr lang="en-US" sz="1400" baseline="-25000" dirty="0">
                <a:solidFill>
                  <a:srgbClr val="C00000"/>
                </a:solidFill>
              </a:rPr>
              <a:t>3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1DDA46D-8904-4CEC-BD05-25A611DB5AFC}"/>
              </a:ext>
            </a:extLst>
          </p:cNvPr>
          <p:cNvCxnSpPr>
            <a:cxnSpLocks/>
            <a:stCxn id="104" idx="3"/>
            <a:endCxn id="105" idx="1"/>
          </p:cNvCxnSpPr>
          <p:nvPr/>
        </p:nvCxnSpPr>
        <p:spPr bwMode="auto">
          <a:xfrm>
            <a:off x="7750877" y="5250370"/>
            <a:ext cx="424864" cy="21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2E472C0-7CCD-4638-83A7-D8EDD58CE3B9}"/>
              </a:ext>
            </a:extLst>
          </p:cNvPr>
          <p:cNvCxnSpPr>
            <a:cxnSpLocks/>
            <a:stCxn id="97" idx="3"/>
            <a:endCxn id="113" idx="1"/>
          </p:cNvCxnSpPr>
          <p:nvPr/>
        </p:nvCxnSpPr>
        <p:spPr bwMode="auto">
          <a:xfrm flipV="1">
            <a:off x="3038228" y="4440801"/>
            <a:ext cx="1587376" cy="505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070E9653-900D-4938-BA7D-20F2EF6F988F}"/>
              </a:ext>
            </a:extLst>
          </p:cNvPr>
          <p:cNvSpPr txBox="1"/>
          <p:nvPr/>
        </p:nvSpPr>
        <p:spPr>
          <a:xfrm>
            <a:off x="4625604" y="4071469"/>
            <a:ext cx="147352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SVMT1, SVMT2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</a:rPr>
              <a:t>SVMT3, SVMT4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</a:rPr>
              <a:t>SVMT5, SVMT6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61DCE44-80B6-40BE-85B6-D34A6A44643B}"/>
              </a:ext>
            </a:extLst>
          </p:cNvPr>
          <p:cNvSpPr txBox="1"/>
          <p:nvPr/>
        </p:nvSpPr>
        <p:spPr>
          <a:xfrm>
            <a:off x="6634263" y="4263126"/>
            <a:ext cx="151605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AMT1, AMT2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</a:rPr>
              <a:t>AMT3, AMT4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</a:rPr>
              <a:t>AMT5, AMT6</a:t>
            </a:r>
          </a:p>
        </p:txBody>
      </p:sp>
      <p:sp>
        <p:nvSpPr>
          <p:cNvPr id="115" name="TextBox 124">
            <a:extLst>
              <a:ext uri="{FF2B5EF4-FFF2-40B4-BE49-F238E27FC236}">
                <a16:creationId xmlns:a16="http://schemas.microsoft.com/office/drawing/2014/main" id="{E21E7A1F-6575-4E7B-B7BA-520153CA086B}"/>
              </a:ext>
            </a:extLst>
          </p:cNvPr>
          <p:cNvSpPr txBox="1"/>
          <p:nvPr/>
        </p:nvSpPr>
        <p:spPr>
          <a:xfrm>
            <a:off x="9532970" y="1165085"/>
            <a:ext cx="80158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/>
              <a:t>pcSOG</a:t>
            </a:r>
            <a:endParaRPr lang="en-US" sz="1400" dirty="0"/>
          </a:p>
        </p:txBody>
      </p:sp>
      <p:sp>
        <p:nvSpPr>
          <p:cNvPr id="116" name="TextBox 123">
            <a:extLst>
              <a:ext uri="{FF2B5EF4-FFF2-40B4-BE49-F238E27FC236}">
                <a16:creationId xmlns:a16="http://schemas.microsoft.com/office/drawing/2014/main" id="{B044BBB7-EDAB-43B3-B6ED-AB5ED1CB3BDE}"/>
              </a:ext>
            </a:extLst>
          </p:cNvPr>
          <p:cNvSpPr txBox="1"/>
          <p:nvPr/>
        </p:nvSpPr>
        <p:spPr>
          <a:xfrm>
            <a:off x="10439533" y="1019527"/>
            <a:ext cx="762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+ OH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0D267CB1-E795-4A03-AF72-0544832FEF48}"/>
              </a:ext>
            </a:extLst>
          </p:cNvPr>
          <p:cNvCxnSpPr>
            <a:cxnSpLocks/>
            <a:stCxn id="48" idx="3"/>
            <a:endCxn id="115" idx="1"/>
          </p:cNvCxnSpPr>
          <p:nvPr/>
        </p:nvCxnSpPr>
        <p:spPr bwMode="auto">
          <a:xfrm flipV="1">
            <a:off x="9134291" y="1318974"/>
            <a:ext cx="398679" cy="1913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TextBox 126">
            <a:extLst>
              <a:ext uri="{FF2B5EF4-FFF2-40B4-BE49-F238E27FC236}">
                <a16:creationId xmlns:a16="http://schemas.microsoft.com/office/drawing/2014/main" id="{B5B5CC2F-F4D0-46D1-8377-06E318283032}"/>
              </a:ext>
            </a:extLst>
          </p:cNvPr>
          <p:cNvSpPr txBox="1"/>
          <p:nvPr/>
        </p:nvSpPr>
        <p:spPr>
          <a:xfrm>
            <a:off x="11178410" y="1167125"/>
            <a:ext cx="80158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/>
              <a:t>pcVOC</a:t>
            </a:r>
            <a:endParaRPr lang="en-US" sz="1400" dirty="0"/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A702C625-924D-47D3-AEFA-32C181786962}"/>
              </a:ext>
            </a:extLst>
          </p:cNvPr>
          <p:cNvCxnSpPr>
            <a:cxnSpLocks/>
            <a:stCxn id="118" idx="1"/>
            <a:endCxn id="115" idx="3"/>
          </p:cNvCxnSpPr>
          <p:nvPr/>
        </p:nvCxnSpPr>
        <p:spPr bwMode="auto">
          <a:xfrm flipH="1" flipV="1">
            <a:off x="10334558" y="1318974"/>
            <a:ext cx="843852" cy="2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8BFB55BD-3EE1-49F6-B7A4-1481A02A111B}"/>
              </a:ext>
            </a:extLst>
          </p:cNvPr>
          <p:cNvCxnSpPr>
            <a:cxnSpLocks/>
            <a:stCxn id="10" idx="3"/>
            <a:endCxn id="80" idx="1"/>
          </p:cNvCxnSpPr>
          <p:nvPr/>
        </p:nvCxnSpPr>
        <p:spPr bwMode="auto">
          <a:xfrm flipV="1">
            <a:off x="1778332" y="1628552"/>
            <a:ext cx="2566754" cy="5990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DE252FA1-DDA7-4A75-95AC-261F8843CCC3}"/>
              </a:ext>
            </a:extLst>
          </p:cNvPr>
          <p:cNvCxnSpPr>
            <a:cxnSpLocks/>
            <a:stCxn id="9" idx="3"/>
            <a:endCxn id="73" idx="1"/>
          </p:cNvCxnSpPr>
          <p:nvPr/>
        </p:nvCxnSpPr>
        <p:spPr bwMode="auto">
          <a:xfrm flipV="1">
            <a:off x="1779849" y="2124995"/>
            <a:ext cx="2555934" cy="7909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C02F4AF-67DF-407B-A098-8F32EA6CE1EB}"/>
              </a:ext>
            </a:extLst>
          </p:cNvPr>
          <p:cNvCxnSpPr>
            <a:cxnSpLocks/>
            <a:stCxn id="8" idx="3"/>
            <a:endCxn id="15" idx="1"/>
          </p:cNvCxnSpPr>
          <p:nvPr/>
        </p:nvCxnSpPr>
        <p:spPr bwMode="auto">
          <a:xfrm flipV="1">
            <a:off x="1779516" y="2557831"/>
            <a:ext cx="2555789" cy="9001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B50AE1F-57D1-4D44-B8AE-50B4DE1A28B8}"/>
              </a:ext>
            </a:extLst>
          </p:cNvPr>
          <p:cNvCxnSpPr>
            <a:cxnSpLocks/>
            <a:stCxn id="83" idx="3"/>
            <a:endCxn id="73" idx="1"/>
          </p:cNvCxnSpPr>
          <p:nvPr/>
        </p:nvCxnSpPr>
        <p:spPr bwMode="auto">
          <a:xfrm>
            <a:off x="1783894" y="1198231"/>
            <a:ext cx="2551889" cy="9267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00257A40-9470-46DE-B309-95BEC53CD469}"/>
              </a:ext>
            </a:extLst>
          </p:cNvPr>
          <p:cNvCxnSpPr>
            <a:cxnSpLocks/>
            <a:stCxn id="83" idx="3"/>
            <a:endCxn id="15" idx="1"/>
          </p:cNvCxnSpPr>
          <p:nvPr/>
        </p:nvCxnSpPr>
        <p:spPr bwMode="auto">
          <a:xfrm>
            <a:off x="1783894" y="1198231"/>
            <a:ext cx="2551411" cy="135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B290395-697F-4283-8F3E-AC323F8D3691}"/>
              </a:ext>
            </a:extLst>
          </p:cNvPr>
          <p:cNvCxnSpPr>
            <a:cxnSpLocks/>
            <a:stCxn id="83" idx="3"/>
            <a:endCxn id="68" idx="1"/>
          </p:cNvCxnSpPr>
          <p:nvPr/>
        </p:nvCxnSpPr>
        <p:spPr bwMode="auto">
          <a:xfrm>
            <a:off x="1783894" y="1198231"/>
            <a:ext cx="2561192" cy="18728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4E3335B3-E885-4E62-B051-A2BEBD38A427}"/>
              </a:ext>
            </a:extLst>
          </p:cNvPr>
          <p:cNvSpPr txBox="1"/>
          <p:nvPr/>
        </p:nvSpPr>
        <p:spPr>
          <a:xfrm rot="583211">
            <a:off x="1776057" y="1298105"/>
            <a:ext cx="951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 OH/NO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6E63BD8-9C5C-4A88-ACBA-9BB97293C34E}"/>
              </a:ext>
            </a:extLst>
          </p:cNvPr>
          <p:cNvSpPr txBox="1"/>
          <p:nvPr/>
        </p:nvSpPr>
        <p:spPr>
          <a:xfrm rot="1733970">
            <a:off x="3427769" y="1560160"/>
            <a:ext cx="1066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 OH/HO</a:t>
            </a:r>
            <a:r>
              <a:rPr lang="en-US" sz="1400" baseline="-25000" dirty="0"/>
              <a:t>2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F413E4E8-C636-490F-AE35-6E4B3236B3D9}"/>
              </a:ext>
            </a:extLst>
          </p:cNvPr>
          <p:cNvCxnSpPr>
            <a:cxnSpLocks/>
            <a:endCxn id="15" idx="1"/>
          </p:cNvCxnSpPr>
          <p:nvPr/>
        </p:nvCxnSpPr>
        <p:spPr bwMode="auto">
          <a:xfrm>
            <a:off x="1812845" y="1703476"/>
            <a:ext cx="2522461" cy="854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D99C559C-7A19-495E-A0D3-065D15845492}"/>
              </a:ext>
            </a:extLst>
          </p:cNvPr>
          <p:cNvCxnSpPr>
            <a:cxnSpLocks/>
            <a:stCxn id="72" idx="3"/>
            <a:endCxn id="68" idx="1"/>
          </p:cNvCxnSpPr>
          <p:nvPr/>
        </p:nvCxnSpPr>
        <p:spPr bwMode="auto">
          <a:xfrm>
            <a:off x="1785793" y="1663233"/>
            <a:ext cx="2559293" cy="1407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15C6FDBC-267E-4042-9458-5852BD804EE8}"/>
              </a:ext>
            </a:extLst>
          </p:cNvPr>
          <p:cNvCxnSpPr>
            <a:cxnSpLocks/>
            <a:stCxn id="10" idx="3"/>
            <a:endCxn id="68" idx="1"/>
          </p:cNvCxnSpPr>
          <p:nvPr/>
        </p:nvCxnSpPr>
        <p:spPr bwMode="auto">
          <a:xfrm>
            <a:off x="1778332" y="2227638"/>
            <a:ext cx="2566754" cy="8433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33B50466-B89E-49C0-8F25-975B9820A10C}"/>
              </a:ext>
            </a:extLst>
          </p:cNvPr>
          <p:cNvCxnSpPr>
            <a:cxnSpLocks/>
            <a:stCxn id="10" idx="3"/>
            <a:endCxn id="73" idx="1"/>
          </p:cNvCxnSpPr>
          <p:nvPr/>
        </p:nvCxnSpPr>
        <p:spPr bwMode="auto">
          <a:xfrm flipV="1">
            <a:off x="1778332" y="2124995"/>
            <a:ext cx="2557451" cy="1026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C39EC52D-C257-4A61-9735-8C31FC91BBF0}"/>
              </a:ext>
            </a:extLst>
          </p:cNvPr>
          <p:cNvCxnSpPr>
            <a:cxnSpLocks/>
            <a:stCxn id="9" idx="3"/>
            <a:endCxn id="80" idx="1"/>
          </p:cNvCxnSpPr>
          <p:nvPr/>
        </p:nvCxnSpPr>
        <p:spPr bwMode="auto">
          <a:xfrm flipV="1">
            <a:off x="1779849" y="1628552"/>
            <a:ext cx="2565237" cy="1287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B72EC716-32C1-4C88-81F3-92F9F88D14C0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 bwMode="auto">
          <a:xfrm flipV="1">
            <a:off x="1779849" y="2557831"/>
            <a:ext cx="2555456" cy="3581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C19D360A-8132-4572-B34E-DB0B95F3A634}"/>
              </a:ext>
            </a:extLst>
          </p:cNvPr>
          <p:cNvCxnSpPr>
            <a:cxnSpLocks/>
            <a:stCxn id="8" idx="3"/>
            <a:endCxn id="80" idx="1"/>
          </p:cNvCxnSpPr>
          <p:nvPr/>
        </p:nvCxnSpPr>
        <p:spPr bwMode="auto">
          <a:xfrm flipV="1">
            <a:off x="1779516" y="1628552"/>
            <a:ext cx="2565570" cy="18294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F8E57449-27CD-4A78-BABE-2540C8FDF117}"/>
              </a:ext>
            </a:extLst>
          </p:cNvPr>
          <p:cNvCxnSpPr>
            <a:cxnSpLocks/>
            <a:stCxn id="8" idx="3"/>
            <a:endCxn id="73" idx="1"/>
          </p:cNvCxnSpPr>
          <p:nvPr/>
        </p:nvCxnSpPr>
        <p:spPr bwMode="auto">
          <a:xfrm flipV="1">
            <a:off x="1779516" y="2124995"/>
            <a:ext cx="2556267" cy="13329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66B3A079-BE2F-47E7-9554-950192850A7D}"/>
              </a:ext>
            </a:extLst>
          </p:cNvPr>
          <p:cNvSpPr txBox="1"/>
          <p:nvPr/>
        </p:nvSpPr>
        <p:spPr>
          <a:xfrm>
            <a:off x="6720042" y="3129725"/>
            <a:ext cx="109156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AORGH</a:t>
            </a:r>
            <a:r>
              <a:rPr lang="en-US" sz="1400" baseline="-25000" dirty="0">
                <a:solidFill>
                  <a:srgbClr val="C00000"/>
                </a:solidFill>
              </a:rPr>
              <a:t>2</a:t>
            </a:r>
            <a:r>
              <a:rPr lang="en-US" sz="1400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D217672-D64A-4D0A-B667-1177FBA9BDE6}"/>
              </a:ext>
            </a:extLst>
          </p:cNvPr>
          <p:cNvSpPr txBox="1"/>
          <p:nvPr/>
        </p:nvSpPr>
        <p:spPr>
          <a:xfrm>
            <a:off x="5427864" y="3184551"/>
            <a:ext cx="456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RH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3B8542CC-8E8C-4A72-A098-45BD7791B750}"/>
              </a:ext>
            </a:extLst>
          </p:cNvPr>
          <p:cNvCxnSpPr>
            <a:cxnSpLocks/>
            <a:stCxn id="139" idx="3"/>
            <a:endCxn id="138" idx="1"/>
          </p:cNvCxnSpPr>
          <p:nvPr/>
        </p:nvCxnSpPr>
        <p:spPr bwMode="auto">
          <a:xfrm flipV="1">
            <a:off x="5884455" y="3283614"/>
            <a:ext cx="835587" cy="548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8C1E451B-C035-4E21-B8CA-0BD757C5761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681935" y="2710498"/>
            <a:ext cx="1926098" cy="767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9345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>
            <a:extLst>
              <a:ext uri="{FF2B5EF4-FFF2-40B4-BE49-F238E27FC236}">
                <a16:creationId xmlns:a16="http://schemas.microsoft.com/office/drawing/2014/main" id="{5E235951-4952-4106-BFF4-4100C7CA7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21" y="4194126"/>
            <a:ext cx="2518003" cy="166376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B52D5D2E-074E-47A0-A759-984065715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528" y="2493272"/>
            <a:ext cx="2508585" cy="165094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01BF81-785D-4614-B955-F79808A47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NH</a:t>
            </a:r>
            <a:r>
              <a:rPr lang="en-US" baseline="-25000" dirty="0"/>
              <a:t>3</a:t>
            </a:r>
            <a:r>
              <a:rPr lang="en-US" dirty="0"/>
              <a:t> Bidirectional surface flux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51313-DE1B-4DEF-A1C7-ED8E5F851E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3200" y="1447800"/>
            <a:ext cx="11785600" cy="4876800"/>
          </a:xfrm>
        </p:spPr>
        <p:txBody>
          <a:bodyPr/>
          <a:lstStyle/>
          <a:p>
            <a:pPr marL="571500" indent="-571500" defTabSz="4467225">
              <a:spcBef>
                <a:spcPts val="620"/>
              </a:spcBef>
            </a:pPr>
            <a:r>
              <a:rPr lang="en-US" sz="2000" b="0" dirty="0"/>
              <a:t>New NH</a:t>
            </a:r>
            <a:r>
              <a:rPr lang="en-US" sz="2000" b="0" baseline="-25000" dirty="0"/>
              <a:t>3</a:t>
            </a:r>
            <a:r>
              <a:rPr lang="en-US" sz="2000" b="0" dirty="0"/>
              <a:t> bidirectional flux in CMAQ is closely linked to EPIC agriculture model</a:t>
            </a:r>
          </a:p>
          <a:p>
            <a:pPr marL="571500" indent="-571500" defTabSz="4467225">
              <a:spcBef>
                <a:spcPts val="620"/>
              </a:spcBef>
            </a:pPr>
            <a:r>
              <a:rPr lang="en-US" sz="2000" b="0" dirty="0"/>
              <a:t>The bidi model uses daily inputs from EPIC for soil ammonia content, soil pH, soil moisture CEC, porosity, and wilting point to calculate </a:t>
            </a:r>
            <a:r>
              <a:rPr lang="en-US" sz="2000" b="0" dirty="0">
                <a:solidFill>
                  <a:srgbClr val="000000"/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G</a:t>
            </a:r>
            <a:r>
              <a:rPr lang="en-US" sz="2000" b="0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g</a:t>
            </a:r>
            <a:r>
              <a:rPr lang="en-US" sz="2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and</a:t>
            </a:r>
            <a:r>
              <a:rPr lang="en-US" sz="2000" b="0" dirty="0"/>
              <a:t> </a:t>
            </a:r>
            <a:r>
              <a:rPr lang="en-US" sz="2000" b="0" dirty="0">
                <a:solidFill>
                  <a:srgbClr val="000000"/>
                </a:solidFill>
                <a:latin typeface="Symbol" panose="05050102010706020507" pitchFamily="18" charset="2"/>
                <a:ea typeface="MS PGothic" panose="020B0600070205080204" pitchFamily="34" charset="-128"/>
                <a:cs typeface="Symbol" panose="05050102010706020507" pitchFamily="18" charset="2"/>
              </a:rPr>
              <a:t>c</a:t>
            </a:r>
            <a:r>
              <a:rPr lang="en-US" sz="2000" b="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</a:t>
            </a:r>
            <a:endParaRPr lang="en-US" sz="2000" b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1BF50-7767-45A7-BA9B-0D58C692D7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75F2C7-9AAF-4BB0-B539-66F1176D533F}"/>
              </a:ext>
            </a:extLst>
          </p:cNvPr>
          <p:cNvGrpSpPr>
            <a:grpSpLocks noChangeAspect="1"/>
          </p:cNvGrpSpPr>
          <p:nvPr/>
        </p:nvGrpSpPr>
        <p:grpSpPr>
          <a:xfrm>
            <a:off x="9089623" y="2910452"/>
            <a:ext cx="2305020" cy="2700812"/>
            <a:chOff x="4205619" y="1649466"/>
            <a:chExt cx="4273313" cy="50070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6DF0AC-F035-4F38-B65B-89AA0FADBC1F}"/>
                </a:ext>
              </a:extLst>
            </p:cNvPr>
            <p:cNvSpPr txBox="1"/>
            <p:nvPr/>
          </p:nvSpPr>
          <p:spPr>
            <a:xfrm>
              <a:off x="4205619" y="3310528"/>
              <a:ext cx="1982861" cy="57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CMAQ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BA20E4-E7EA-4E0A-916D-CB3B9D8972C3}"/>
                </a:ext>
              </a:extLst>
            </p:cNvPr>
            <p:cNvSpPr txBox="1"/>
            <p:nvPr/>
          </p:nvSpPr>
          <p:spPr>
            <a:xfrm>
              <a:off x="6273373" y="1649466"/>
              <a:ext cx="2190476" cy="627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NH</a:t>
              </a:r>
              <a:r>
                <a: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(ppb)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FB715D-59F8-4DF4-997C-3216ABEAC04E}"/>
                </a:ext>
              </a:extLst>
            </p:cNvPr>
            <p:cNvSpPr txBox="1"/>
            <p:nvPr/>
          </p:nvSpPr>
          <p:spPr>
            <a:xfrm>
              <a:off x="4743657" y="6085952"/>
              <a:ext cx="1205551" cy="57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CrIS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18D2E85-2485-4470-BF0F-459907B58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456" y="2292065"/>
              <a:ext cx="2190476" cy="336190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D3A2ECB-553B-4B40-8E06-CDE16728AC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111" y="2551633"/>
            <a:ext cx="3659100" cy="3659100"/>
          </a:xfrm>
          <a:prstGeom prst="rect">
            <a:avLst/>
          </a:prstGeom>
        </p:spPr>
      </p:pic>
      <p:grpSp>
        <p:nvGrpSpPr>
          <p:cNvPr id="60" name="Canvas 58">
            <a:extLst>
              <a:ext uri="{FF2B5EF4-FFF2-40B4-BE49-F238E27FC236}">
                <a16:creationId xmlns:a16="http://schemas.microsoft.com/office/drawing/2014/main" id="{36963966-789A-4B09-BABB-D6EE449A4634}"/>
              </a:ext>
            </a:extLst>
          </p:cNvPr>
          <p:cNvGrpSpPr/>
          <p:nvPr/>
        </p:nvGrpSpPr>
        <p:grpSpPr>
          <a:xfrm>
            <a:off x="250679" y="2763777"/>
            <a:ext cx="4029993" cy="3334836"/>
            <a:chOff x="76682" y="35715"/>
            <a:chExt cx="5103648" cy="4067655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C8D6DA8-FD33-44E3-B468-94C45599F0C1}"/>
                </a:ext>
              </a:extLst>
            </p:cNvPr>
            <p:cNvSpPr/>
            <p:nvPr/>
          </p:nvSpPr>
          <p:spPr>
            <a:xfrm>
              <a:off x="1102360" y="950595"/>
              <a:ext cx="4077970" cy="3152775"/>
            </a:xfrm>
            <a:prstGeom prst="rect">
              <a:avLst/>
            </a:prstGeom>
            <a:noFill/>
          </p:spPr>
        </p:sp>
        <p:sp>
          <p:nvSpPr>
            <p:cNvPr id="62" name="Text Box 10">
              <a:extLst>
                <a:ext uri="{FF2B5EF4-FFF2-40B4-BE49-F238E27FC236}">
                  <a16:creationId xmlns:a16="http://schemas.microsoft.com/office/drawing/2014/main" id="{EE7F340F-C531-4AF8-BB0E-8C5A4CC6D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8027" y="35715"/>
              <a:ext cx="372758" cy="319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4008" tIns="32004" rIns="64008" bIns="32004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c</a:t>
              </a:r>
              <a:r>
                <a:rPr lang="en-US" sz="800" baseline="-25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</a:t>
              </a:r>
              <a:endPara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63" name="Picture 62" descr="res">
              <a:extLst>
                <a:ext uri="{FF2B5EF4-FFF2-40B4-BE49-F238E27FC236}">
                  <a16:creationId xmlns:a16="http://schemas.microsoft.com/office/drawing/2014/main" id="{F33F590C-3733-4719-BD11-38E541862F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05" y="1719507"/>
              <a:ext cx="139518" cy="425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3" descr="cell flux labels">
              <a:extLst>
                <a:ext uri="{FF2B5EF4-FFF2-40B4-BE49-F238E27FC236}">
                  <a16:creationId xmlns:a16="http://schemas.microsoft.com/office/drawing/2014/main" id="{E8D34F8E-D73D-4175-B814-CC8F0D33E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82" t="21489" r="415"/>
            <a:stretch>
              <a:fillRect/>
            </a:stretch>
          </p:blipFill>
          <p:spPr bwMode="auto">
            <a:xfrm>
              <a:off x="2198738" y="1060587"/>
              <a:ext cx="1650784" cy="155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 descr="res">
              <a:extLst>
                <a:ext uri="{FF2B5EF4-FFF2-40B4-BE49-F238E27FC236}">
                  <a16:creationId xmlns:a16="http://schemas.microsoft.com/office/drawing/2014/main" id="{217885D7-A178-4D4A-81A3-EB859F6EE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509" y="228785"/>
              <a:ext cx="139518" cy="425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 Box 14">
              <a:extLst>
                <a:ext uri="{FF2B5EF4-FFF2-40B4-BE49-F238E27FC236}">
                  <a16:creationId xmlns:a16="http://schemas.microsoft.com/office/drawing/2014/main" id="{EDEC64F9-3D07-4EB7-9168-6FFF400C1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228" y="312894"/>
              <a:ext cx="302999" cy="25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4008" tIns="32004" rIns="64008" bIns="32004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r>
                <a:rPr lang="en-US" sz="800" baseline="-25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</a:t>
              </a:r>
              <a:endParaRPr lang="en-US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67" name="Picture 66" descr="res">
              <a:extLst>
                <a:ext uri="{FF2B5EF4-FFF2-40B4-BE49-F238E27FC236}">
                  <a16:creationId xmlns:a16="http://schemas.microsoft.com/office/drawing/2014/main" id="{F561FC9E-6E91-4AB4-95BF-8819BD4D7D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05" y="1231399"/>
              <a:ext cx="139518" cy="425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AutoShape 16">
              <a:extLst>
                <a:ext uri="{FF2B5EF4-FFF2-40B4-BE49-F238E27FC236}">
                  <a16:creationId xmlns:a16="http://schemas.microsoft.com/office/drawing/2014/main" id="{D4F33C1C-368E-4957-8847-65F528175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822" y="175470"/>
              <a:ext cx="106502" cy="106628"/>
            </a:xfrm>
            <a:prstGeom prst="flowChartConnector">
              <a:avLst/>
            </a:prstGeom>
            <a:solidFill>
              <a:srgbClr val="FF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sz="800"/>
            </a:p>
          </p:txBody>
        </p:sp>
        <p:sp>
          <p:nvSpPr>
            <p:cNvPr id="69" name="Text Box 17">
              <a:extLst>
                <a:ext uri="{FF2B5EF4-FFF2-40B4-BE49-F238E27FC236}">
                  <a16:creationId xmlns:a16="http://schemas.microsoft.com/office/drawing/2014/main" id="{7CC760A6-606E-48E0-A3E7-CC24F765C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82" y="1317840"/>
              <a:ext cx="643806" cy="256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4008" tIns="32004" rIns="64008" bIns="32004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0.5R</a:t>
              </a:r>
              <a:r>
                <a:rPr lang="en-US" sz="800" baseline="-25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inc</a:t>
              </a:r>
              <a:endPara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70" name="Picture 69" descr="res">
              <a:extLst>
                <a:ext uri="{FF2B5EF4-FFF2-40B4-BE49-F238E27FC236}">
                  <a16:creationId xmlns:a16="http://schemas.microsoft.com/office/drawing/2014/main" id="{F56F144F-2844-49F1-93CA-444A01B4F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05" y="2085459"/>
              <a:ext cx="139518" cy="425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 Box 19">
              <a:extLst>
                <a:ext uri="{FF2B5EF4-FFF2-40B4-BE49-F238E27FC236}">
                  <a16:creationId xmlns:a16="http://schemas.microsoft.com/office/drawing/2014/main" id="{FFB2E9A3-A7AF-4C0A-B1DA-F4BBA16D8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760" y="1772821"/>
              <a:ext cx="479260" cy="256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4008" tIns="32004" rIns="64008" bIns="32004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r>
                <a:rPr lang="en-US" sz="800" baseline="-25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bg</a:t>
              </a:r>
              <a:endPara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72" name="Picture 71" descr="res">
              <a:extLst>
                <a:ext uri="{FF2B5EF4-FFF2-40B4-BE49-F238E27FC236}">
                  <a16:creationId xmlns:a16="http://schemas.microsoft.com/office/drawing/2014/main" id="{9BB9BB60-5A18-4B74-A862-19E13DD7F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793" y="1186884"/>
              <a:ext cx="425476" cy="139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72" descr="res">
              <a:extLst>
                <a:ext uri="{FF2B5EF4-FFF2-40B4-BE49-F238E27FC236}">
                  <a16:creationId xmlns:a16="http://schemas.microsoft.com/office/drawing/2014/main" id="{3599B9E1-E739-4B6F-8A03-B29B381D2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312" y="2056473"/>
              <a:ext cx="140050" cy="425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 Box 22">
              <a:extLst>
                <a:ext uri="{FF2B5EF4-FFF2-40B4-BE49-F238E27FC236}">
                  <a16:creationId xmlns:a16="http://schemas.microsoft.com/office/drawing/2014/main" id="{4CC83788-CC13-4E7F-9FEB-6943396F93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4254" y="2358241"/>
              <a:ext cx="372758" cy="256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4008" tIns="32004" rIns="64008" bIns="32004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r>
                <a:rPr lang="en-US" sz="800" baseline="-25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st</a:t>
              </a:r>
              <a:endParaRPr lang="en-US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5" name="Text Box 23">
              <a:extLst>
                <a:ext uri="{FF2B5EF4-FFF2-40B4-BE49-F238E27FC236}">
                  <a16:creationId xmlns:a16="http://schemas.microsoft.com/office/drawing/2014/main" id="{61A6B0A8-6A22-4A06-8214-44EEE4184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8122" y="927561"/>
              <a:ext cx="372758" cy="256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4008" tIns="32004" rIns="64008" bIns="32004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r>
                <a:rPr lang="en-US" sz="800" baseline="-25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w</a:t>
              </a:r>
              <a:endPara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6" name="AutoShape 24">
              <a:extLst>
                <a:ext uri="{FF2B5EF4-FFF2-40B4-BE49-F238E27FC236}">
                  <a16:creationId xmlns:a16="http://schemas.microsoft.com/office/drawing/2014/main" id="{1292317F-2034-4C45-84DE-AB2F5E982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245" y="2730921"/>
              <a:ext cx="106502" cy="106628"/>
            </a:xfrm>
            <a:prstGeom prst="flowChartConnector">
              <a:avLst/>
            </a:prstGeom>
            <a:solidFill>
              <a:srgbClr val="FF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sz="800"/>
            </a:p>
          </p:txBody>
        </p:sp>
        <p:sp>
          <p:nvSpPr>
            <p:cNvPr id="77" name="AutoShape 25">
              <a:extLst>
                <a:ext uri="{FF2B5EF4-FFF2-40B4-BE49-F238E27FC236}">
                  <a16:creationId xmlns:a16="http://schemas.microsoft.com/office/drawing/2014/main" id="{4F97040E-8584-4D9E-9B11-4A5A9F038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761" y="2028004"/>
              <a:ext cx="106502" cy="106110"/>
            </a:xfrm>
            <a:prstGeom prst="flowChartConnector">
              <a:avLst/>
            </a:prstGeom>
            <a:solidFill>
              <a:srgbClr val="FF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sz="800"/>
            </a:p>
          </p:txBody>
        </p:sp>
        <p:sp>
          <p:nvSpPr>
            <p:cNvPr id="78" name="Text Box 26">
              <a:extLst>
                <a:ext uri="{FF2B5EF4-FFF2-40B4-BE49-F238E27FC236}">
                  <a16:creationId xmlns:a16="http://schemas.microsoft.com/office/drawing/2014/main" id="{5D9286BE-939E-465B-8362-6A895C6AA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3469" y="901163"/>
              <a:ext cx="532511" cy="319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4008" tIns="32004" rIns="64008" bIns="32004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Symbol" panose="05050102010706020507" pitchFamily="18" charset="2"/>
                  <a:ea typeface="MS PGothic" panose="020B0600070205080204" pitchFamily="34" charset="-128"/>
                  <a:cs typeface="Symbol" panose="05050102010706020507" pitchFamily="18" charset="2"/>
                </a:rPr>
                <a:t>c</a:t>
              </a:r>
              <a:r>
                <a:rPr lang="en-US" sz="800" baseline="-25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</a:t>
              </a:r>
              <a:endPara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9" name="Text Box 27">
              <a:extLst>
                <a:ext uri="{FF2B5EF4-FFF2-40B4-BE49-F238E27FC236}">
                  <a16:creationId xmlns:a16="http://schemas.microsoft.com/office/drawing/2014/main" id="{206DFAB6-6F17-4586-9F66-1E80D65690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958" y="2604624"/>
              <a:ext cx="372758" cy="319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4008" tIns="32004" rIns="64008" bIns="32004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Symbol" panose="05050102010706020507" pitchFamily="18" charset="2"/>
                  <a:ea typeface="MS PGothic" panose="020B0600070205080204" pitchFamily="34" charset="-128"/>
                  <a:cs typeface="Symbol" panose="05050102010706020507" pitchFamily="18" charset="2"/>
                </a:rPr>
                <a:t>c</a:t>
              </a:r>
              <a:r>
                <a:rPr lang="en-US" sz="800" baseline="-25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g</a:t>
              </a:r>
              <a:endPara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0" name="Text Box 28">
              <a:extLst>
                <a:ext uri="{FF2B5EF4-FFF2-40B4-BE49-F238E27FC236}">
                  <a16:creationId xmlns:a16="http://schemas.microsoft.com/office/drawing/2014/main" id="{58CA222E-CBF7-40D4-8857-47834EBBF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4007" y="1719507"/>
              <a:ext cx="372758" cy="319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4008" tIns="32004" rIns="64008" bIns="32004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c</a:t>
              </a:r>
              <a:r>
                <a:rPr lang="en-US" sz="800" baseline="-25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st</a:t>
              </a:r>
              <a:endPara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1" name="Line 29">
              <a:extLst>
                <a:ext uri="{FF2B5EF4-FFF2-40B4-BE49-F238E27FC236}">
                  <a16:creationId xmlns:a16="http://schemas.microsoft.com/office/drawing/2014/main" id="{CD1B9E6B-6D85-419E-8B0B-FD39F38994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99972" y="355082"/>
              <a:ext cx="533" cy="6190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Line 30">
              <a:extLst>
                <a:ext uri="{FF2B5EF4-FFF2-40B4-BE49-F238E27FC236}">
                  <a16:creationId xmlns:a16="http://schemas.microsoft.com/office/drawing/2014/main" id="{DBDA8C1B-384A-47C2-B17B-C7E8E72968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14209" y="1400141"/>
              <a:ext cx="0" cy="1224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Line 31">
              <a:extLst>
                <a:ext uri="{FF2B5EF4-FFF2-40B4-BE49-F238E27FC236}">
                  <a16:creationId xmlns:a16="http://schemas.microsoft.com/office/drawing/2014/main" id="{22204450-4EB1-4ADC-9076-39804FB3A7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500084" y="2558039"/>
              <a:ext cx="11912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32">
              <a:extLst>
                <a:ext uri="{FF2B5EF4-FFF2-40B4-BE49-F238E27FC236}">
                  <a16:creationId xmlns:a16="http://schemas.microsoft.com/office/drawing/2014/main" id="{56BA7EA0-1D0C-48DE-BF54-20AF2FEF47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7769" y="1253656"/>
              <a:ext cx="85201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33">
              <a:extLst>
                <a:ext uri="{FF2B5EF4-FFF2-40B4-BE49-F238E27FC236}">
                  <a16:creationId xmlns:a16="http://schemas.microsoft.com/office/drawing/2014/main" id="{E882D4A6-38B1-4E39-8370-E61E74F193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74159" y="1612879"/>
              <a:ext cx="533" cy="15994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Line 34">
              <a:extLst>
                <a:ext uri="{FF2B5EF4-FFF2-40B4-BE49-F238E27FC236}">
                  <a16:creationId xmlns:a16="http://schemas.microsoft.com/office/drawing/2014/main" id="{D710392B-E4A4-44C8-8CFA-2593157F7E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85734" y="1134088"/>
              <a:ext cx="4260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Line 35">
              <a:extLst>
                <a:ext uri="{FF2B5EF4-FFF2-40B4-BE49-F238E27FC236}">
                  <a16:creationId xmlns:a16="http://schemas.microsoft.com/office/drawing/2014/main" id="{F667B2C3-6B17-4CD0-940F-58DC07F5A2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00700" y="1406870"/>
              <a:ext cx="6390" cy="8318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Text Box 36">
              <a:extLst>
                <a:ext uri="{FF2B5EF4-FFF2-40B4-BE49-F238E27FC236}">
                  <a16:creationId xmlns:a16="http://schemas.microsoft.com/office/drawing/2014/main" id="{F3226738-FEEA-4F98-AA8F-804CF4D54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073" y="2231943"/>
              <a:ext cx="479260" cy="256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4008" tIns="32004" rIns="64008" bIns="32004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r>
                <a:rPr lang="en-US" sz="800" baseline="-25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soil</a:t>
              </a:r>
              <a:endPara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9" name="AutoShape 37">
              <a:extLst>
                <a:ext uri="{FF2B5EF4-FFF2-40B4-BE49-F238E27FC236}">
                  <a16:creationId xmlns:a16="http://schemas.microsoft.com/office/drawing/2014/main" id="{DA24CEDD-FA0E-4A08-9507-B516562357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206670" y="974146"/>
              <a:ext cx="533" cy="21273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90" name="Picture 89" descr="res">
              <a:extLst>
                <a:ext uri="{FF2B5EF4-FFF2-40B4-BE49-F238E27FC236}">
                  <a16:creationId xmlns:a16="http://schemas.microsoft.com/office/drawing/2014/main" id="{C8405847-C0C8-46AF-AD6B-C936219E37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207" y="1178085"/>
              <a:ext cx="425476" cy="139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Text Box 39">
              <a:extLst>
                <a:ext uri="{FF2B5EF4-FFF2-40B4-BE49-F238E27FC236}">
                  <a16:creationId xmlns:a16="http://schemas.microsoft.com/office/drawing/2014/main" id="{6EE5ECF7-76A3-4B53-AC63-758A44D1E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6474" y="1293513"/>
              <a:ext cx="302999" cy="256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4008" tIns="32004" rIns="64008" bIns="32004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r>
                <a:rPr lang="en-US" sz="800" baseline="-25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</a:t>
              </a:r>
              <a:endPara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92" name="AutoShape 40">
              <a:extLst>
                <a:ext uri="{FF2B5EF4-FFF2-40B4-BE49-F238E27FC236}">
                  <a16:creationId xmlns:a16="http://schemas.microsoft.com/office/drawing/2014/main" id="{E00CD0DB-CDD5-4DA1-A124-53E7F706A9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72729" y="1253656"/>
              <a:ext cx="85201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" name="AutoShape 41">
              <a:extLst>
                <a:ext uri="{FF2B5EF4-FFF2-40B4-BE49-F238E27FC236}">
                  <a16:creationId xmlns:a16="http://schemas.microsoft.com/office/drawing/2014/main" id="{916A7FC4-C2CF-42BF-84F7-FB9023BCB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952" y="1180673"/>
              <a:ext cx="105970" cy="106110"/>
            </a:xfrm>
            <a:prstGeom prst="flowChartConnector">
              <a:avLst/>
            </a:prstGeom>
            <a:solidFill>
              <a:srgbClr val="FF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sz="800"/>
            </a:p>
          </p:txBody>
        </p:sp>
        <p:cxnSp>
          <p:nvCxnSpPr>
            <p:cNvPr id="94" name="Line 42">
              <a:extLst>
                <a:ext uri="{FF2B5EF4-FFF2-40B4-BE49-F238E27FC236}">
                  <a16:creationId xmlns:a16="http://schemas.microsoft.com/office/drawing/2014/main" id="{CFBB598B-8152-4B7A-BCA1-DF3650D1BA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7203" y="2458140"/>
              <a:ext cx="17370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Line 43">
              <a:extLst>
                <a:ext uri="{FF2B5EF4-FFF2-40B4-BE49-F238E27FC236}">
                  <a16:creationId xmlns:a16="http://schemas.microsoft.com/office/drawing/2014/main" id="{8B6AD16C-5C12-4C0B-935C-0FEFF5CEB5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44254" y="2092188"/>
              <a:ext cx="31950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" name="Text Box 44">
              <a:extLst>
                <a:ext uri="{FF2B5EF4-FFF2-40B4-BE49-F238E27FC236}">
                  <a16:creationId xmlns:a16="http://schemas.microsoft.com/office/drawing/2014/main" id="{1D5449C5-2F6D-40F7-B344-514A954AA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3531" y="1639795"/>
              <a:ext cx="302999" cy="256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4008" tIns="32004" rIns="64008" bIns="32004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r>
                <a:rPr lang="en-US" sz="800" baseline="-25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</a:t>
              </a:r>
              <a:endPara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97" name="Picture 96" descr="res">
              <a:extLst>
                <a:ext uri="{FF2B5EF4-FFF2-40B4-BE49-F238E27FC236}">
                  <a16:creationId xmlns:a16="http://schemas.microsoft.com/office/drawing/2014/main" id="{B6DDE486-B22C-46BC-9BAA-B6A75CE6D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16" y="1512980"/>
              <a:ext cx="139518" cy="425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8" name="Line 46">
              <a:extLst>
                <a:ext uri="{FF2B5EF4-FFF2-40B4-BE49-F238E27FC236}">
                  <a16:creationId xmlns:a16="http://schemas.microsoft.com/office/drawing/2014/main" id="{40927D97-708E-4835-947C-69C965479E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7203" y="1899119"/>
              <a:ext cx="0" cy="5590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Line 47">
              <a:extLst>
                <a:ext uri="{FF2B5EF4-FFF2-40B4-BE49-F238E27FC236}">
                  <a16:creationId xmlns:a16="http://schemas.microsoft.com/office/drawing/2014/main" id="{61654D34-397D-428E-8998-8DE29C8A22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207203" y="1286784"/>
              <a:ext cx="0" cy="2531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Line 48">
              <a:extLst>
                <a:ext uri="{FF2B5EF4-FFF2-40B4-BE49-F238E27FC236}">
                  <a16:creationId xmlns:a16="http://schemas.microsoft.com/office/drawing/2014/main" id="{D5DCEDE4-0CF3-4FC9-87E6-8694DAFADC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4692" y="2478326"/>
              <a:ext cx="0" cy="2593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Text Box 49">
              <a:extLst>
                <a:ext uri="{FF2B5EF4-FFF2-40B4-BE49-F238E27FC236}">
                  <a16:creationId xmlns:a16="http://schemas.microsoft.com/office/drawing/2014/main" id="{B590B853-ABDC-4590-99F9-4DE80BF94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004" y="741221"/>
              <a:ext cx="643805" cy="256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4008" tIns="32004" rIns="64008" bIns="32004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0.5R</a:t>
              </a:r>
              <a:r>
                <a:rPr lang="en-US" sz="800" baseline="-25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inc</a:t>
              </a:r>
              <a:endParaRPr lang="en-US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02" name="Picture 101" descr="res">
              <a:extLst>
                <a:ext uri="{FF2B5EF4-FFF2-40B4-BE49-F238E27FC236}">
                  <a16:creationId xmlns:a16="http://schemas.microsoft.com/office/drawing/2014/main" id="{9D908C9F-19D7-417D-8CB7-5229B46B1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509" y="600948"/>
              <a:ext cx="139518" cy="425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1BF99A-1C0F-4B3E-97EE-FC1609B843F4}"/>
              </a:ext>
            </a:extLst>
          </p:cNvPr>
          <p:cNvSpPr txBox="1"/>
          <p:nvPr/>
        </p:nvSpPr>
        <p:spPr>
          <a:xfrm>
            <a:off x="504863" y="5569069"/>
            <a:ext cx="24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Schematic of bidi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EF357-746A-441A-842A-96EB034E7219}"/>
              </a:ext>
            </a:extLst>
          </p:cNvPr>
          <p:cNvSpPr txBox="1"/>
          <p:nvPr/>
        </p:nvSpPr>
        <p:spPr>
          <a:xfrm>
            <a:off x="4342921" y="6103186"/>
            <a:ext cx="2840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Monthly average NH</a:t>
            </a:r>
            <a:r>
              <a:rPr lang="en-US" baseline="-25000" dirty="0"/>
              <a:t>3</a:t>
            </a:r>
            <a:r>
              <a:rPr lang="en-US" dirty="0"/>
              <a:t> (ppb) </a:t>
            </a:r>
          </a:p>
          <a:p>
            <a:r>
              <a:rPr lang="en-US" dirty="0"/>
              <a:t>vs </a:t>
            </a:r>
            <a:r>
              <a:rPr lang="en-US" dirty="0" err="1"/>
              <a:t>AMoN</a:t>
            </a:r>
            <a:r>
              <a:rPr lang="en-US" dirty="0"/>
              <a:t> observations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34B33-436E-4557-9159-1987DB5EDC37}"/>
              </a:ext>
            </a:extLst>
          </p:cNvPr>
          <p:cNvSpPr txBox="1"/>
          <p:nvPr/>
        </p:nvSpPr>
        <p:spPr>
          <a:xfrm>
            <a:off x="7659377" y="6081356"/>
            <a:ext cx="3368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June average NH</a:t>
            </a:r>
            <a:r>
              <a:rPr lang="en-US" baseline="-25000" dirty="0"/>
              <a:t>3</a:t>
            </a:r>
            <a:r>
              <a:rPr lang="en-US" dirty="0"/>
              <a:t> concentrations </a:t>
            </a:r>
          </a:p>
          <a:p>
            <a:r>
              <a:rPr lang="en-US" dirty="0"/>
              <a:t>Vs </a:t>
            </a:r>
            <a:r>
              <a:rPr lang="en-US" dirty="0" err="1"/>
              <a:t>CrIS</a:t>
            </a:r>
            <a:r>
              <a:rPr lang="en-US" dirty="0"/>
              <a:t> retrievals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64693C-C34A-407B-BABA-34B5FFC920D3}"/>
              </a:ext>
            </a:extLst>
          </p:cNvPr>
          <p:cNvSpPr txBox="1"/>
          <p:nvPr/>
        </p:nvSpPr>
        <p:spPr>
          <a:xfrm>
            <a:off x="163558" y="6453254"/>
            <a:ext cx="3425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Pleim et al 2019, JAMES submitted</a:t>
            </a:r>
          </a:p>
        </p:txBody>
      </p:sp>
    </p:spTree>
    <p:extLst>
      <p:ext uri="{BB962C8B-B14F-4D97-AF65-F5344CB8AC3E}">
        <p14:creationId xmlns:p14="http://schemas.microsoft.com/office/powerpoint/2010/main" val="131808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839DD4-B1FD-4E71-9463-5252477498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Model evaluation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647EB-7CEF-49AA-B42E-45340DEB42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447799"/>
            <a:ext cx="3634509" cy="4908551"/>
          </a:xfrm>
        </p:spPr>
        <p:txBody>
          <a:bodyPr>
            <a:normAutofit/>
          </a:bodyPr>
          <a:lstStyle/>
          <a:p>
            <a:r>
              <a:rPr lang="en-US" sz="2400" b="0" dirty="0"/>
              <a:t>EPA models are used for policy development and air quality regulation as well as research</a:t>
            </a:r>
          </a:p>
          <a:p>
            <a:pPr lvl="1"/>
            <a:r>
              <a:rPr lang="en-US" sz="2400" b="0" dirty="0"/>
              <a:t>Must have scientific review and credibility (journal articles, peer reviews)</a:t>
            </a:r>
          </a:p>
          <a:p>
            <a:pPr lvl="1"/>
            <a:r>
              <a:rPr lang="en-US" sz="2400" b="0" dirty="0"/>
              <a:t>Every new version is rigorously evaluated</a:t>
            </a:r>
          </a:p>
          <a:p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350EC-7C03-4F55-8A29-0C2001CFD4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DBC72-40FB-4227-B2F7-6881FD5DD5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890" y="1447799"/>
            <a:ext cx="2805545" cy="2805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E007B-CECD-4173-B2AC-8CB137E58E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890" y="4052456"/>
            <a:ext cx="2805544" cy="2805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1329AE-7100-4408-AD71-55B58CDB7C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85" y="1447800"/>
            <a:ext cx="4856829" cy="2435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2151EE-9EC9-4276-9E28-42FA40406D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84" y="3722584"/>
            <a:ext cx="4856829" cy="25171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094CF0-B8A3-4584-9A27-396B09ACE5D8}"/>
              </a:ext>
            </a:extLst>
          </p:cNvPr>
          <p:cNvSpPr txBox="1"/>
          <p:nvPr/>
        </p:nvSpPr>
        <p:spPr>
          <a:xfrm>
            <a:off x="4031986" y="3280630"/>
            <a:ext cx="135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8-hr O</a:t>
            </a:r>
            <a:r>
              <a:rPr lang="en-US" baseline="-250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B2A1C0-1F8B-46BA-97F8-DB0EF1F84FAE}"/>
              </a:ext>
            </a:extLst>
          </p:cNvPr>
          <p:cNvSpPr txBox="1"/>
          <p:nvPr/>
        </p:nvSpPr>
        <p:spPr>
          <a:xfrm>
            <a:off x="10277725" y="1949449"/>
            <a:ext cx="135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8-hr O</a:t>
            </a:r>
            <a:r>
              <a:rPr lang="en-US" baseline="-25000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E1AEE3-4DD8-402D-9C25-1A85A7DCB028}"/>
              </a:ext>
            </a:extLst>
          </p:cNvPr>
          <p:cNvSpPr txBox="1"/>
          <p:nvPr/>
        </p:nvSpPr>
        <p:spPr>
          <a:xfrm>
            <a:off x="3916954" y="5528255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PM2.5</a:t>
            </a:r>
            <a:endParaRPr lang="en-US"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9EE1A-0AAA-4BCA-9CF3-5085DC5DF9F4}"/>
              </a:ext>
            </a:extLst>
          </p:cNvPr>
          <p:cNvSpPr txBox="1"/>
          <p:nvPr/>
        </p:nvSpPr>
        <p:spPr>
          <a:xfrm>
            <a:off x="10558794" y="4500025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PM2.5</a:t>
            </a:r>
            <a:endParaRPr lang="en-US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12413A-9242-4F82-9877-2B283B4E8387}"/>
              </a:ext>
            </a:extLst>
          </p:cNvPr>
          <p:cNvSpPr txBox="1"/>
          <p:nvPr/>
        </p:nvSpPr>
        <p:spPr>
          <a:xfrm>
            <a:off x="4522545" y="6205289"/>
            <a:ext cx="343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CMAQv5.3 Mean bias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May – August, 2016 </a:t>
            </a:r>
          </a:p>
        </p:txBody>
      </p:sp>
    </p:spTree>
    <p:extLst>
      <p:ext uri="{BB962C8B-B14F-4D97-AF65-F5344CB8AC3E}">
        <p14:creationId xmlns:p14="http://schemas.microsoft.com/office/powerpoint/2010/main" val="296450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Drivers for global multiscale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3200" y="1447800"/>
            <a:ext cx="11785600" cy="5273676"/>
          </a:xfrm>
        </p:spPr>
        <p:txBody>
          <a:bodyPr>
            <a:normAutofit/>
          </a:bodyPr>
          <a:lstStyle/>
          <a:p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As AQ is cleaner in US, more comes from beyond our borders</a:t>
            </a:r>
          </a:p>
          <a:p>
            <a:pPr lvl="1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Current systems either rely on different global models for LBCs for regional AQ modeling or Multiple nesting from Hemispheric to regional and urban:</a:t>
            </a:r>
          </a:p>
          <a:p>
            <a:pPr lvl="1"/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Multi-step process, Many opportunities for user mistakes, Interpolation errors on boundaries, Resolution discontinuities, Map projection differences, No upscale feedback</a:t>
            </a:r>
          </a:p>
          <a:p>
            <a:pPr lvl="1"/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006036-4689-47E3-85CC-F01338D6BFAE}"/>
              </a:ext>
            </a:extLst>
          </p:cNvPr>
          <p:cNvGrpSpPr/>
          <p:nvPr/>
        </p:nvGrpSpPr>
        <p:grpSpPr>
          <a:xfrm>
            <a:off x="356355" y="2844253"/>
            <a:ext cx="11835645" cy="2988690"/>
            <a:chOff x="128420" y="1393371"/>
            <a:chExt cx="12124680" cy="314961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FE24322-3DD8-4421-A054-C1D68B251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579" y="1985090"/>
              <a:ext cx="3413521" cy="234679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B6633A5-551F-4AD3-A05E-FBBD57E15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208" y="1976013"/>
              <a:ext cx="3426724" cy="235587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4D3B728-F69C-462C-9FB2-6E062845E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20" y="1393371"/>
              <a:ext cx="2994149" cy="293851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F0967D-D36A-4457-9F10-9A99F99374E2}"/>
                </a:ext>
              </a:extLst>
            </p:cNvPr>
            <p:cNvSpPr/>
            <p:nvPr/>
          </p:nvSpPr>
          <p:spPr>
            <a:xfrm rot="546736">
              <a:off x="1179924" y="3211665"/>
              <a:ext cx="806446" cy="58677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1BB3E0B-D09F-470F-BEBD-170C66DA02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27746" y="2024743"/>
              <a:ext cx="1328200" cy="123202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99AE13E-D372-4652-ADB4-9E7FB23DEC5A}"/>
                </a:ext>
              </a:extLst>
            </p:cNvPr>
            <p:cNvCxnSpPr>
              <a:cxnSpLocks/>
            </p:cNvCxnSpPr>
            <p:nvPr/>
          </p:nvCxnSpPr>
          <p:spPr>
            <a:xfrm>
              <a:off x="1892968" y="3853544"/>
              <a:ext cx="1462978" cy="41481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7AEF0B-3954-438B-920E-28FDFA7B3210}"/>
                </a:ext>
              </a:extLst>
            </p:cNvPr>
            <p:cNvSpPr/>
            <p:nvPr/>
          </p:nvSpPr>
          <p:spPr>
            <a:xfrm>
              <a:off x="5553376" y="2640755"/>
              <a:ext cx="778213" cy="10363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86275E1-60F9-4811-8DAF-85EB6D8DE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8593" y="2022215"/>
              <a:ext cx="2253157" cy="2460764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CA327F-5F4A-4E54-BC60-7AD1FB7C1F8F}"/>
                </a:ext>
              </a:extLst>
            </p:cNvPr>
            <p:cNvSpPr/>
            <p:nvPr/>
          </p:nvSpPr>
          <p:spPr>
            <a:xfrm>
              <a:off x="8039477" y="2734147"/>
              <a:ext cx="561316" cy="6156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BAF7F36-CB88-4749-B07B-6E513108B85A}"/>
                </a:ext>
              </a:extLst>
            </p:cNvPr>
            <p:cNvSpPr/>
            <p:nvPr/>
          </p:nvSpPr>
          <p:spPr>
            <a:xfrm>
              <a:off x="195789" y="1427966"/>
              <a:ext cx="2835510" cy="28403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6BE507F-AD17-48D0-83EE-C50AE41FF95D}"/>
                </a:ext>
              </a:extLst>
            </p:cNvPr>
            <p:cNvSpPr/>
            <p:nvPr/>
          </p:nvSpPr>
          <p:spPr>
            <a:xfrm>
              <a:off x="3355946" y="2022215"/>
              <a:ext cx="3379976" cy="22461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BF040C1-50A9-44E7-B099-CC56268E55B3}"/>
                </a:ext>
              </a:extLst>
            </p:cNvPr>
            <p:cNvSpPr/>
            <p:nvPr/>
          </p:nvSpPr>
          <p:spPr>
            <a:xfrm>
              <a:off x="7060568" y="2022215"/>
              <a:ext cx="2140445" cy="22461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ACBF61E-D787-4A05-B87A-84F22380C265}"/>
                </a:ext>
              </a:extLst>
            </p:cNvPr>
            <p:cNvSpPr txBox="1"/>
            <p:nvPr/>
          </p:nvSpPr>
          <p:spPr>
            <a:xfrm>
              <a:off x="335465" y="3860435"/>
              <a:ext cx="1392872" cy="38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FF0000"/>
                  </a:solidFill>
                </a:rPr>
                <a:t>X = 108 km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45775B1-C578-47F3-9109-BCA34FBC7EAD}"/>
                </a:ext>
              </a:extLst>
            </p:cNvPr>
            <p:cNvSpPr txBox="1"/>
            <p:nvPr/>
          </p:nvSpPr>
          <p:spPr>
            <a:xfrm>
              <a:off x="4896171" y="3948006"/>
              <a:ext cx="1272994" cy="38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FF0000"/>
                  </a:solidFill>
                </a:rPr>
                <a:t>X = 12 km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2415AA4-FDBD-4B6A-822E-FB6BE538402A}"/>
                </a:ext>
              </a:extLst>
            </p:cNvPr>
            <p:cNvSpPr txBox="1"/>
            <p:nvPr/>
          </p:nvSpPr>
          <p:spPr>
            <a:xfrm>
              <a:off x="9615609" y="3899029"/>
              <a:ext cx="1153118" cy="38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chemeClr val="bg1"/>
                  </a:solidFill>
                </a:rPr>
                <a:t>X = 1 km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E2A182A-EF57-4534-8639-F62E66A47F46}"/>
                </a:ext>
              </a:extLst>
            </p:cNvPr>
            <p:cNvSpPr/>
            <p:nvPr/>
          </p:nvSpPr>
          <p:spPr>
            <a:xfrm>
              <a:off x="9525661" y="2022215"/>
              <a:ext cx="2032645" cy="22461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84CA3E6-3A63-4290-B02B-CBAB9610BD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0793" y="2022215"/>
              <a:ext cx="924868" cy="71193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6B4B9B1-8DAF-4864-88B6-20AED487BF20}"/>
                </a:ext>
              </a:extLst>
            </p:cNvPr>
            <p:cNvCxnSpPr>
              <a:cxnSpLocks/>
            </p:cNvCxnSpPr>
            <p:nvPr/>
          </p:nvCxnSpPr>
          <p:spPr>
            <a:xfrm>
              <a:off x="8600793" y="3349782"/>
              <a:ext cx="924868" cy="91857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98092C1-46C2-45C3-9A69-9A623A72FFFC}"/>
                </a:ext>
              </a:extLst>
            </p:cNvPr>
            <p:cNvSpPr/>
            <p:nvPr/>
          </p:nvSpPr>
          <p:spPr>
            <a:xfrm>
              <a:off x="6941127" y="4330076"/>
              <a:ext cx="2400616" cy="2129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E121DC5-7868-41F7-A531-9D40C5BFE6C1}"/>
                </a:ext>
              </a:extLst>
            </p:cNvPr>
            <p:cNvSpPr txBox="1"/>
            <p:nvPr/>
          </p:nvSpPr>
          <p:spPr>
            <a:xfrm>
              <a:off x="8110781" y="3965417"/>
              <a:ext cx="1260958" cy="38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FF0000"/>
                  </a:solidFill>
                </a:rPr>
                <a:t>X = 4 km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E0EA4F5-656E-4289-9BEB-9829F62613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31589" y="2022215"/>
              <a:ext cx="728980" cy="61863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6788CDB-2B53-40DB-AF58-C024B8191560}"/>
                </a:ext>
              </a:extLst>
            </p:cNvPr>
            <p:cNvCxnSpPr>
              <a:cxnSpLocks/>
            </p:cNvCxnSpPr>
            <p:nvPr/>
          </p:nvCxnSpPr>
          <p:spPr>
            <a:xfrm>
              <a:off x="6329080" y="3677055"/>
              <a:ext cx="726347" cy="58321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93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64000" y="711802"/>
            <a:ext cx="7721600" cy="685800"/>
          </a:xfrm>
        </p:spPr>
        <p:txBody>
          <a:bodyPr/>
          <a:lstStyle/>
          <a:p>
            <a:r>
              <a:rPr lang="en-US" dirty="0"/>
              <a:t>MPAS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364059"/>
            <a:ext cx="2282885" cy="843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757" y="1555546"/>
            <a:ext cx="11610043" cy="839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MPAS with its capability for seamless refinement is ideally suited for global to local scale AQ modeling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01" y="2737714"/>
            <a:ext cx="2339284" cy="2358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7817" y="6094092"/>
            <a:ext cx="2661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MPAS uniform mesh (240 km)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0350" y="6094092"/>
            <a:ext cx="355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MPAS non-uniform mesh (92km – 25km)</a:t>
            </a:r>
          </a:p>
          <a:p>
            <a:pPr algn="ctr"/>
            <a:r>
              <a:rPr lang="en-US" sz="1600" dirty="0"/>
              <a:t>Refinement over CONUS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14883" r="4054" b="13953"/>
          <a:stretch/>
        </p:blipFill>
        <p:spPr>
          <a:xfrm>
            <a:off x="5368782" y="2835739"/>
            <a:ext cx="3193495" cy="3207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14419" r="4455" b="14419"/>
          <a:stretch/>
        </p:blipFill>
        <p:spPr>
          <a:xfrm>
            <a:off x="1903751" y="2793886"/>
            <a:ext cx="3186507" cy="32074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MPAS-CMAQ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3200" y="1447800"/>
            <a:ext cx="11785600" cy="5282784"/>
          </a:xfrm>
        </p:spPr>
        <p:txBody>
          <a:bodyPr>
            <a:normAutofit/>
          </a:bodyPr>
          <a:lstStyle/>
          <a:p>
            <a:r>
              <a:rPr lang="en-US" sz="2000" b="0" dirty="0">
                <a:latin typeface="+mn-lt"/>
              </a:rPr>
              <a:t>Integrated meteorology and chemistry on global domain with seamless refinement to local scales</a:t>
            </a:r>
          </a:p>
          <a:p>
            <a:pPr lvl="1"/>
            <a:r>
              <a:rPr lang="en-US" sz="2000" b="0" dirty="0">
                <a:latin typeface="+mn-lt"/>
              </a:rPr>
              <a:t>Simple efficient interface</a:t>
            </a:r>
          </a:p>
          <a:p>
            <a:pPr lvl="2"/>
            <a:r>
              <a:rPr lang="en-US" sz="2000" b="0" dirty="0">
                <a:latin typeface="+mn-lt"/>
              </a:rPr>
              <a:t>Call CMAQ as module similar to WRF physics</a:t>
            </a:r>
          </a:p>
          <a:p>
            <a:pPr lvl="2"/>
            <a:r>
              <a:rPr lang="en-US" sz="2000" b="0" dirty="0">
                <a:latin typeface="+mn-lt"/>
              </a:rPr>
              <a:t>Two-way interaction including aerosol feedbacks</a:t>
            </a:r>
          </a:p>
          <a:p>
            <a:pPr lvl="1"/>
            <a:r>
              <a:rPr lang="en-US" sz="2000" b="0" dirty="0">
                <a:latin typeface="+mn-lt"/>
              </a:rPr>
              <a:t>Transport (adv, diffusion) of chemical species in MPAS</a:t>
            </a:r>
          </a:p>
          <a:p>
            <a:pPr lvl="2"/>
            <a:r>
              <a:rPr lang="en-US" sz="2000" b="0" dirty="0">
                <a:latin typeface="+mn-lt"/>
              </a:rPr>
              <a:t>Ensure mass conservation</a:t>
            </a:r>
          </a:p>
          <a:p>
            <a:pPr lvl="2"/>
            <a:r>
              <a:rPr lang="en-US" sz="2000" b="0" dirty="0">
                <a:latin typeface="+mn-lt"/>
              </a:rPr>
              <a:t>Consistency with met parameters</a:t>
            </a:r>
          </a:p>
          <a:p>
            <a:pPr lvl="2"/>
            <a:r>
              <a:rPr lang="en-US" sz="2000" b="0" dirty="0">
                <a:latin typeface="+mn-lt"/>
              </a:rPr>
              <a:t>Minimize numerical diffusion and dispersion</a:t>
            </a:r>
          </a:p>
          <a:p>
            <a:r>
              <a:rPr lang="en-US" sz="2000" b="0" dirty="0">
                <a:latin typeface="+mn-lt"/>
              </a:rPr>
              <a:t>Three configurations of flexible systems:</a:t>
            </a:r>
          </a:p>
          <a:p>
            <a:pPr lvl="1"/>
            <a:r>
              <a:rPr lang="en-US" sz="2000" b="0" dirty="0">
                <a:latin typeface="+mn-lt"/>
              </a:rPr>
              <a:t>Online global variable grid: MPAS-CMAQ)</a:t>
            </a:r>
          </a:p>
          <a:p>
            <a:pPr lvl="1"/>
            <a:r>
              <a:rPr lang="en-US" sz="2000" b="0" dirty="0">
                <a:latin typeface="+mn-lt"/>
              </a:rPr>
              <a:t>Online regional (WRF-CMAQ and limited area MPAS-CMAQ)</a:t>
            </a:r>
          </a:p>
          <a:p>
            <a:pPr lvl="1"/>
            <a:r>
              <a:rPr lang="en-US" sz="2000" b="0" dirty="0">
                <a:latin typeface="+mn-lt"/>
              </a:rPr>
              <a:t>Offline regional (WRF + CMAQ)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Uses latest version of CMAQ from public EPA Git Repo (no changes needed)</a:t>
            </a:r>
          </a:p>
          <a:p>
            <a:r>
              <a:rPr lang="en-US" sz="2000" b="0" dirty="0">
                <a:latin typeface="+mn-lt"/>
              </a:rPr>
              <a:t>Future coupling to other met models (FV3)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7567" y="1888874"/>
            <a:ext cx="242728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5580" y="4505193"/>
            <a:ext cx="2132012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75580" y="6062845"/>
            <a:ext cx="722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MPAS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98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_CED_template_4_3.potx" id="{AAE3EB7E-235F-414D-8C93-0A3CCF4CDD27}" vid="{91296085-1E93-4498-9869-5B58A9FE53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4DC99AA-8BA1-49BC-8711-7D4FA9526500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831D6EAF-91B9-453B-BD45-B9025A2DD171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0029987A-CA99-4F5C-9A15-629525757FC6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2523F3FD-EB71-4E62-8590-5275D5F9D8AB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007CE49F-E604-4E10-B149-F0B61997D518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E3F04EF6-ADED-4F26-86D0-8792CF2FDF06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A6652AE5-DD70-4CD7-804C-758FD664D454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D33E0BE1-0986-4815-99EE-726761B2DCAA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D257806C-8EA4-4611-B859-4523A143D981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C6F2F0A2-BCD0-4F04-9642-B9285EE4C19E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FBAA6432-F0E1-4C3A-B486-42CECA408303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30294ACF-C61C-4B88-B69B-C7CD2A313064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28FB317C-0A38-40AF-87D3-1E3650863B71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FCD9E698-4930-4124-B642-B82290A79BD0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BD37521F-B3BF-4617-ACDE-566FF7CE4F1E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54C291FA-E0A7-4E97-96B3-438B82D96F48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384BDFFE-67F4-4807-9880-EC59541E54A1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E3161E6D-52B4-4E07-A0EE-8D94EA62519F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2C8E9158-3EEF-4948-B071-34F5EFDD7D4D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4C1F301B-3A6D-4CF4-ADF7-AD0AFA4A6222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CC190B99-8A2F-4A22-9805-C6AD39CD4950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C818685A-8C17-420F-B92F-9FFDAB183580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F68779A9-CA45-4062-8388-A0383C1CA7CC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9E17A305-877B-479E-A5D1-ACBF22A67D4F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1C0C6C86-279C-4EC0-B890-F07035AC18B4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51B532A8-BB64-4ADB-88AF-CDB3E97D3AFA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7FB73AFD-F696-4979-95AD-1EC45CDC1509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7307615C-3B58-4BFD-B929-A2660D35E7A3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1830F9FE-755C-4660-8542-450D685D03ED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A411D788-9AC9-4FDF-B31B-2D00C7B1E2C5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F1FAD1F0-939D-4021-8FCD-8353889A79E3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096FE871-A9C0-46C5-96FE-51023FF9943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CB0D830-DFF1-46E0-88D1-2C08F2C5B39C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65EFA0E0-3874-41DD-B090-E0D1C5E7D67E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50109BCF-834B-4416-85D6-633045B804AB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33D650B1-5E62-4CC2-8D43-67398886B5C7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289FE29E-03BF-4F22-AA50-33D0E8B2B171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1929C436-0CDF-4FB3-B695-8B28F2AB063E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669BFEC6-33F7-4329-B0AC-0CAAAA08BAD6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93B51C14-C2B0-4887-A268-1CA61B6C46F7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ACAB38B5-05D6-43EE-95C6-661F63F16A62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5A45F350-F678-4D8F-8F21-2E09B4BA81AD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88BDD432-FC7E-4B28-A3F0-86A008DAFED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131330FA-5570-4111-96D3-71E72755EB4E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AC92B2E9-1F6D-4C93-9113-D904B7808315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5409FB04-9491-460E-B547-11A5578E9C15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98405A21-942B-4F25-A1BD-6717D306BCA6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7A70EB0E-2BF8-45BB-92F7-B60DA04686AA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6C3B681E-0F21-4B0D-8AE8-180A6349E7F8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50B210EA-0FA8-4810-9871-BA53293E83F5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501BF611-E1FD-4298-A4BE-90BDBEDBC7CC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BC945883-B96D-4BB5-B510-EC7C49DB5529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D0CE611E-855C-4735-849E-81169A13945A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6D770014-F63C-4CFF-A918-5D58FA8C6E2A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0FB84CC9-0B2C-44DD-B930-BE9B289AAC2B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EACA77FC-1F43-438B-8E94-B8DB5BF0424E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F57BCD40-60B6-4D9E-8E74-754F563D5DA7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4265A396-A2A4-49E7-9F02-5C0BB6E60AF9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A1A16F55-46DF-4B89-B013-55FE8A2F9AFC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4DD33DBA-A41B-4299-9C12-61CA0B3BCD95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5E91395D-3CB8-45F0-BDC0-80CA406DF104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83D25F06-665D-4DE7-8861-92585E16AF18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6D56A11F-F652-4AEF-A6E1-2A87644C5C9D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3E750C11-87EA-48E8-8321-2DE44B03D8F8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33D0B5B7-9BC2-4457-97B7-F6B1B3D89D2A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781CD9BD-C7DB-4328-82E5-7DE9AC68DC50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E63CDB7E-3F4C-4529-9018-56302D48134D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3CFCAB4F-0580-45DB-B3EE-FF463F7AAF03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EC55F169-F5DB-4432-A38C-7A8E224096CD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AE2D0C1B-8CC6-4539-9160-BB432B05B777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AB3897F4-947A-4887-9E02-AD1E79EDF3E7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5ABCAAA9-AB3B-4EA1-B84A-BEF24EB0F694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BCB8FD84-E8E7-47E3-93E3-8280ED5A9DBF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5F00EFC1-799A-4193-9578-5968F54625DD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92B883ED-1AAD-408D-A1BD-D5C7CCF4AA77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B3125B75-45C4-46D0-BDE8-F7D1B5B99474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1106264D-B47C-4D60-AD08-0996E20354DD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EB92D2C5-BCB3-49AB-82AF-14A7FB515D0B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4FD3E213-25A0-4615-BD25-41760D8CD482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5385CC43-D2BD-4231-894F-A8ADB41465C3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DF2AB1CC-007D-4AA7-AAA4-3E95E21A05BA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950BCC06-6B03-4CDF-9904-FF19EE553955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A684E95F-61D8-4D9E-834A-201B215CD6D9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8082FEBE-F5F0-48D0-A4D5-183D01295A71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7BD6B37B-EB63-4796-AD0A-4E5A4C9D96D5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D119AD25-3FD3-4C0D-8AB5-74A322167F18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1973C754-ECDA-4BA5-A250-833F46F97ABB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CC8DD886-E344-4E2E-8DD8-60A2B5DA6EC8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AC582EE9-06F4-4DEA-AD99-1811B61EB21C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F5262014-58B8-4765-A2C2-85A9A2F37946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C8F6487A-57B4-465A-938D-DC5F85B4C54D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E6D14C69-A3F2-4406-B8F7-E360D08EA220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143C22B4-85FA-45A8-8D3A-39563297554C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37F5C808-2C37-40AD-AE37-A4B1CFEE44DF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627F1995-BF88-488F-8045-CC86612C7696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7B47B354-B3CD-4583-A81D-A132039DA001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673A7F29-FF17-429D-8662-A7F39EC923EA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1C192C6D-085F-4163-A18F-D3519FA67C85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7D10A239-98A7-4F16-9547-4404BB3758B0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C30CFD2B-D3CC-4196-8845-30BE875DFDEF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B7691115-E67D-40DB-9AA0-ED725488DDAC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923DA924-21FA-4C46-A6C7-ADCCCCF912E4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3C7BDDE9-F66E-4475-9C3A-F77C7E72E18C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84277CBB-5F35-4C31-84D0-205C967024D9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3FAAAC8C-E95F-4031-8149-4D2A7F25C2A2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4BD339A0-9A8B-4E04-8B57-09AA9D3BD5E0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5FB33F13-92BD-418F-9246-BF761B8EE469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2D40A3C8-AAA5-4BD3-AC71-AF513EF4300D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52516E78-B19F-4331-95F7-038614D8914E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1557DAC3-F140-43B9-9BD8-684F004DD407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FED8D749-B8DB-430A-B9B0-3DED25BBED29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C685FD82-205E-44F9-89DC-EA4E717F46B5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F7499CE8-4BA4-4EE6-94FA-2EA5D21C27C3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F1EE7EB2-CAA5-44ED-A513-8F92A98E6757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54F05A2C-4DF5-485F-A5BA-F3690CB0E317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560481E2-3A23-42B5-8A61-60852A3BC729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97A469C2-3435-4FE4-8F0F-F9C681E4E1E6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09E0822F-2014-404D-A48F-722F766FBA24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1E835C3A-4FDD-4DFC-B7F1-705CF9B2B3AB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DAA99B8F-8480-45B3-AD30-03F9C1EE6AD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18113</TotalTime>
  <Words>1362</Words>
  <Application>Microsoft Office PowerPoint</Application>
  <PresentationFormat>Widescreen</PresentationFormat>
  <Paragraphs>240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MS PGothic</vt:lpstr>
      <vt:lpstr>MS PGothic</vt:lpstr>
      <vt:lpstr>Arial</vt:lpstr>
      <vt:lpstr>Calibri</vt:lpstr>
      <vt:lpstr>Calibri Light</vt:lpstr>
      <vt:lpstr>Gill Sans MT</vt:lpstr>
      <vt:lpstr>Symbol</vt:lpstr>
      <vt:lpstr>Times</vt:lpstr>
      <vt:lpstr>Times New Roman</vt:lpstr>
      <vt:lpstr>Wingdings</vt:lpstr>
      <vt:lpstr>Office Theme</vt:lpstr>
      <vt:lpstr>Blank Presentation</vt:lpstr>
      <vt:lpstr>PowerPoint Presentation</vt:lpstr>
      <vt:lpstr>PowerPoint Presentation</vt:lpstr>
      <vt:lpstr>PowerPoint Presentation</vt:lpstr>
      <vt:lpstr>Aerosols: Organic Aerosol in CMAQv5.3 (AERO7)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research on mechanistic approaches to monoterpene SOA formation</vt:lpstr>
      <vt:lpstr>Volatile chemical products important for urban air quality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Pleim, Jon</dc:creator>
  <cp:lastModifiedBy>Pleim, Jon</cp:lastModifiedBy>
  <cp:revision>602</cp:revision>
  <cp:lastPrinted>2017-10-18T12:43:13Z</cp:lastPrinted>
  <dcterms:created xsi:type="dcterms:W3CDTF">2014-09-12T12:07:39Z</dcterms:created>
  <dcterms:modified xsi:type="dcterms:W3CDTF">2019-05-20T13:08:56Z</dcterms:modified>
</cp:coreProperties>
</file>