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07" r:id="rId3"/>
  </p:sldMasterIdLst>
  <p:notesMasterIdLst>
    <p:notesMasterId r:id="rId20"/>
  </p:notesMasterIdLst>
  <p:sldIdLst>
    <p:sldId id="486" r:id="rId4"/>
    <p:sldId id="569" r:id="rId5"/>
    <p:sldId id="487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485" r:id="rId14"/>
    <p:sldId id="579" r:id="rId15"/>
    <p:sldId id="580" r:id="rId16"/>
    <p:sldId id="578" r:id="rId17"/>
    <p:sldId id="484" r:id="rId18"/>
    <p:sldId id="5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53"/>
    <p:restoredTop sz="94574"/>
  </p:normalViewPr>
  <p:slideViewPr>
    <p:cSldViewPr snapToGrid="0" snapToObjects="1">
      <p:cViewPr varScale="1">
        <p:scale>
          <a:sx n="104" d="100"/>
          <a:sy n="104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CO2 emissions from forest fires - 2002-2011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forests!$A$2</c:f>
              <c:strCache>
                <c:ptCount val="1"/>
                <c:pt idx="0">
                  <c:v>GFED3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invertIfNegative val="0"/>
          <c:cat>
            <c:strRef>
              <c:f>forests!$B$1:$O$1</c:f>
              <c:strCache>
                <c:ptCount val="14"/>
                <c:pt idx="0">
                  <c:v>BONA</c:v>
                </c:pt>
                <c:pt idx="1">
                  <c:v>TENA</c:v>
                </c:pt>
                <c:pt idx="2">
                  <c:v>CEAM</c:v>
                </c:pt>
                <c:pt idx="3">
                  <c:v>NHSA</c:v>
                </c:pt>
                <c:pt idx="4">
                  <c:v>SHSA</c:v>
                </c:pt>
                <c:pt idx="5">
                  <c:v>EURO</c:v>
                </c:pt>
                <c:pt idx="6">
                  <c:v>MIDE</c:v>
                </c:pt>
                <c:pt idx="7">
                  <c:v>NHAF</c:v>
                </c:pt>
                <c:pt idx="8">
                  <c:v>SHAF</c:v>
                </c:pt>
                <c:pt idx="9">
                  <c:v>BOAS</c:v>
                </c:pt>
                <c:pt idx="10">
                  <c:v>CEAS</c:v>
                </c:pt>
                <c:pt idx="11">
                  <c:v>SEAS</c:v>
                </c:pt>
                <c:pt idx="12">
                  <c:v>EQAS</c:v>
                </c:pt>
                <c:pt idx="13">
                  <c:v>AUST</c:v>
                </c:pt>
              </c:strCache>
            </c:strRef>
          </c:cat>
          <c:val>
            <c:numRef>
              <c:f>forests!$B$2:$O$2</c:f>
              <c:numCache>
                <c:formatCode>General</c:formatCode>
                <c:ptCount val="14"/>
                <c:pt idx="0">
                  <c:v>137.4</c:v>
                </c:pt>
                <c:pt idx="1">
                  <c:v>19.100000000000001</c:v>
                </c:pt>
                <c:pt idx="2">
                  <c:v>34.6</c:v>
                </c:pt>
                <c:pt idx="3">
                  <c:v>23</c:v>
                </c:pt>
                <c:pt idx="4">
                  <c:v>663.6</c:v>
                </c:pt>
                <c:pt idx="5">
                  <c:v>4.7</c:v>
                </c:pt>
                <c:pt idx="6">
                  <c:v>0.2</c:v>
                </c:pt>
                <c:pt idx="7">
                  <c:v>273</c:v>
                </c:pt>
                <c:pt idx="8">
                  <c:v>609.6</c:v>
                </c:pt>
                <c:pt idx="9">
                  <c:v>238.5</c:v>
                </c:pt>
                <c:pt idx="10">
                  <c:v>25.3</c:v>
                </c:pt>
                <c:pt idx="11">
                  <c:v>169.8</c:v>
                </c:pt>
                <c:pt idx="12">
                  <c:v>124.2</c:v>
                </c:pt>
                <c:pt idx="13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3-5248-A2BC-F4815672A7B1}"/>
            </c:ext>
          </c:extLst>
        </c:ser>
        <c:ser>
          <c:idx val="1"/>
          <c:order val="1"/>
          <c:tx>
            <c:strRef>
              <c:f>forests!$A$3</c:f>
              <c:strCache>
                <c:ptCount val="1"/>
                <c:pt idx="0">
                  <c:v>GFED4</c:v>
                </c:pt>
              </c:strCache>
            </c:strRef>
          </c:tx>
          <c:spPr>
            <a:solidFill>
              <a:srgbClr val="4E8F00"/>
            </a:solidFill>
            <a:ln w="25400">
              <a:noFill/>
            </a:ln>
            <a:effectLst/>
          </c:spPr>
          <c:invertIfNegative val="0"/>
          <c:cat>
            <c:strRef>
              <c:f>forests!$B$1:$O$1</c:f>
              <c:strCache>
                <c:ptCount val="14"/>
                <c:pt idx="0">
                  <c:v>BONA</c:v>
                </c:pt>
                <c:pt idx="1">
                  <c:v>TENA</c:v>
                </c:pt>
                <c:pt idx="2">
                  <c:v>CEAM</c:v>
                </c:pt>
                <c:pt idx="3">
                  <c:v>NHSA</c:v>
                </c:pt>
                <c:pt idx="4">
                  <c:v>SHSA</c:v>
                </c:pt>
                <c:pt idx="5">
                  <c:v>EURO</c:v>
                </c:pt>
                <c:pt idx="6">
                  <c:v>MIDE</c:v>
                </c:pt>
                <c:pt idx="7">
                  <c:v>NHAF</c:v>
                </c:pt>
                <c:pt idx="8">
                  <c:v>SHAF</c:v>
                </c:pt>
                <c:pt idx="9">
                  <c:v>BOAS</c:v>
                </c:pt>
                <c:pt idx="10">
                  <c:v>CEAS</c:v>
                </c:pt>
                <c:pt idx="11">
                  <c:v>SEAS</c:v>
                </c:pt>
                <c:pt idx="12">
                  <c:v>EQAS</c:v>
                </c:pt>
                <c:pt idx="13">
                  <c:v>AUST</c:v>
                </c:pt>
              </c:strCache>
            </c:strRef>
          </c:cat>
          <c:val>
            <c:numRef>
              <c:f>forests!$B$3:$O$3</c:f>
              <c:numCache>
                <c:formatCode>General</c:formatCode>
                <c:ptCount val="14"/>
                <c:pt idx="0">
                  <c:v>154.6</c:v>
                </c:pt>
                <c:pt idx="1">
                  <c:v>32.5</c:v>
                </c:pt>
                <c:pt idx="2">
                  <c:v>55.6</c:v>
                </c:pt>
                <c:pt idx="3">
                  <c:v>35.9</c:v>
                </c:pt>
                <c:pt idx="4">
                  <c:v>594.4</c:v>
                </c:pt>
                <c:pt idx="5">
                  <c:v>6.7</c:v>
                </c:pt>
                <c:pt idx="6">
                  <c:v>0.5</c:v>
                </c:pt>
                <c:pt idx="7">
                  <c:v>339.8</c:v>
                </c:pt>
                <c:pt idx="8">
                  <c:v>896.7</c:v>
                </c:pt>
                <c:pt idx="9">
                  <c:v>294.5</c:v>
                </c:pt>
                <c:pt idx="10">
                  <c:v>48.6</c:v>
                </c:pt>
                <c:pt idx="11">
                  <c:v>143.80000000000001</c:v>
                </c:pt>
                <c:pt idx="12">
                  <c:v>107.8</c:v>
                </c:pt>
                <c:pt idx="13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3-5248-A2BC-F4815672A7B1}"/>
            </c:ext>
          </c:extLst>
        </c:ser>
        <c:ser>
          <c:idx val="2"/>
          <c:order val="2"/>
          <c:tx>
            <c:strRef>
              <c:f>forests!$A$4</c:f>
              <c:strCache>
                <c:ptCount val="1"/>
                <c:pt idx="0">
                  <c:v>GFAS1.0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invertIfNegative val="0"/>
          <c:cat>
            <c:strRef>
              <c:f>forests!$B$1:$O$1</c:f>
              <c:strCache>
                <c:ptCount val="14"/>
                <c:pt idx="0">
                  <c:v>BONA</c:v>
                </c:pt>
                <c:pt idx="1">
                  <c:v>TENA</c:v>
                </c:pt>
                <c:pt idx="2">
                  <c:v>CEAM</c:v>
                </c:pt>
                <c:pt idx="3">
                  <c:v>NHSA</c:v>
                </c:pt>
                <c:pt idx="4">
                  <c:v>SHSA</c:v>
                </c:pt>
                <c:pt idx="5">
                  <c:v>EURO</c:v>
                </c:pt>
                <c:pt idx="6">
                  <c:v>MIDE</c:v>
                </c:pt>
                <c:pt idx="7">
                  <c:v>NHAF</c:v>
                </c:pt>
                <c:pt idx="8">
                  <c:v>SHAF</c:v>
                </c:pt>
                <c:pt idx="9">
                  <c:v>BOAS</c:v>
                </c:pt>
                <c:pt idx="10">
                  <c:v>CEAS</c:v>
                </c:pt>
                <c:pt idx="11">
                  <c:v>SEAS</c:v>
                </c:pt>
                <c:pt idx="12">
                  <c:v>EQAS</c:v>
                </c:pt>
                <c:pt idx="13">
                  <c:v>AUST</c:v>
                </c:pt>
              </c:strCache>
            </c:strRef>
          </c:cat>
          <c:val>
            <c:numRef>
              <c:f>forests!$B$4:$O$4</c:f>
              <c:numCache>
                <c:formatCode>General</c:formatCode>
                <c:ptCount val="14"/>
                <c:pt idx="0">
                  <c:v>152.9</c:v>
                </c:pt>
                <c:pt idx="1">
                  <c:v>54.3</c:v>
                </c:pt>
                <c:pt idx="2">
                  <c:v>54.5</c:v>
                </c:pt>
                <c:pt idx="3">
                  <c:v>28.3</c:v>
                </c:pt>
                <c:pt idx="4">
                  <c:v>587.9</c:v>
                </c:pt>
                <c:pt idx="5">
                  <c:v>8.1999999999999993</c:v>
                </c:pt>
                <c:pt idx="6">
                  <c:v>1.9</c:v>
                </c:pt>
                <c:pt idx="7">
                  <c:v>214.7</c:v>
                </c:pt>
                <c:pt idx="8">
                  <c:v>559.9</c:v>
                </c:pt>
                <c:pt idx="9">
                  <c:v>324.39999999999998</c:v>
                </c:pt>
                <c:pt idx="10">
                  <c:v>61.5</c:v>
                </c:pt>
                <c:pt idx="11">
                  <c:v>130.6</c:v>
                </c:pt>
                <c:pt idx="12">
                  <c:v>77.5</c:v>
                </c:pt>
                <c:pt idx="1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3-5248-A2BC-F4815672A7B1}"/>
            </c:ext>
          </c:extLst>
        </c:ser>
        <c:ser>
          <c:idx val="3"/>
          <c:order val="3"/>
          <c:tx>
            <c:strRef>
              <c:f>forests!$A$5</c:f>
              <c:strCache>
                <c:ptCount val="1"/>
                <c:pt idx="0">
                  <c:v>FINN1.0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forests!$B$1:$O$1</c:f>
              <c:strCache>
                <c:ptCount val="14"/>
                <c:pt idx="0">
                  <c:v>BONA</c:v>
                </c:pt>
                <c:pt idx="1">
                  <c:v>TENA</c:v>
                </c:pt>
                <c:pt idx="2">
                  <c:v>CEAM</c:v>
                </c:pt>
                <c:pt idx="3">
                  <c:v>NHSA</c:v>
                </c:pt>
                <c:pt idx="4">
                  <c:v>SHSA</c:v>
                </c:pt>
                <c:pt idx="5">
                  <c:v>EURO</c:v>
                </c:pt>
                <c:pt idx="6">
                  <c:v>MIDE</c:v>
                </c:pt>
                <c:pt idx="7">
                  <c:v>NHAF</c:v>
                </c:pt>
                <c:pt idx="8">
                  <c:v>SHAF</c:v>
                </c:pt>
                <c:pt idx="9">
                  <c:v>BOAS</c:v>
                </c:pt>
                <c:pt idx="10">
                  <c:v>CEAS</c:v>
                </c:pt>
                <c:pt idx="11">
                  <c:v>SEAS</c:v>
                </c:pt>
                <c:pt idx="12">
                  <c:v>EQAS</c:v>
                </c:pt>
                <c:pt idx="13">
                  <c:v>AUST</c:v>
                </c:pt>
              </c:strCache>
            </c:strRef>
          </c:cat>
          <c:val>
            <c:numRef>
              <c:f>forests!$B$5:$O$5</c:f>
              <c:numCache>
                <c:formatCode>General</c:formatCode>
                <c:ptCount val="14"/>
                <c:pt idx="0">
                  <c:v>59.5</c:v>
                </c:pt>
                <c:pt idx="1">
                  <c:v>54.3</c:v>
                </c:pt>
                <c:pt idx="2">
                  <c:v>92.9</c:v>
                </c:pt>
                <c:pt idx="3">
                  <c:v>60.3</c:v>
                </c:pt>
                <c:pt idx="4">
                  <c:v>1102.8</c:v>
                </c:pt>
                <c:pt idx="5">
                  <c:v>9.6</c:v>
                </c:pt>
                <c:pt idx="6">
                  <c:v>0.5</c:v>
                </c:pt>
                <c:pt idx="7">
                  <c:v>299.3</c:v>
                </c:pt>
                <c:pt idx="8">
                  <c:v>620</c:v>
                </c:pt>
                <c:pt idx="9">
                  <c:v>284.10000000000002</c:v>
                </c:pt>
                <c:pt idx="10">
                  <c:v>101.4</c:v>
                </c:pt>
                <c:pt idx="11">
                  <c:v>448.4</c:v>
                </c:pt>
                <c:pt idx="12">
                  <c:v>176.5</c:v>
                </c:pt>
                <c:pt idx="13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33-5248-A2BC-F4815672A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7"/>
        <c:axId val="1595364688"/>
        <c:axId val="1595338544"/>
      </c:barChart>
      <c:catAx>
        <c:axId val="15953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38544"/>
        <c:crosses val="autoZero"/>
        <c:auto val="1"/>
        <c:lblAlgn val="ctr"/>
        <c:lblOffset val="100"/>
        <c:noMultiLvlLbl val="0"/>
      </c:catAx>
      <c:valAx>
        <c:axId val="15953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CO2 emissions (Tg/year)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DBA71-509E-2B4B-97F0-F8A0EE17285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52276-FEDE-7D44-9006-6F50D8C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819779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4" y="56316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64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819779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4" y="56316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1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260767" y="3325847"/>
            <a:ext cx="5745326" cy="147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CAMS Emissions for the global and regional services</a:t>
            </a:r>
          </a:p>
          <a:p>
            <a:pPr algn="ctr"/>
            <a:endParaRPr lang="en-US" altLang="en-US" sz="3600" b="1" kern="1200" spc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altLang="en-US" sz="36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Claire </a:t>
            </a:r>
            <a:r>
              <a:rPr lang="en-US" altLang="en-US" sz="3600" b="1" kern="1200" spc="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Granier</a:t>
            </a:r>
            <a:endParaRPr lang="en-US" altLang="en-US" sz="3600" b="1" kern="1200" spc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altLang="en-US" sz="2400" b="1" kern="1200" spc="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Laboratoire</a:t>
            </a:r>
            <a:r>
              <a:rPr lang="en-US" altLang="en-US" sz="24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400" b="1" kern="1200" spc="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d’Aerologie</a:t>
            </a:r>
            <a:r>
              <a:rPr lang="en-US" altLang="en-US" sz="24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Toulouse, France</a:t>
            </a:r>
          </a:p>
          <a:p>
            <a:pPr algn="ctr"/>
            <a:endParaRPr lang="en-US" altLang="en-US" sz="1600" b="1" kern="1200" spc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altLang="en-US" sz="24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pPr algn="ctr"/>
            <a:endParaRPr lang="en-US" altLang="en-US" sz="1600" b="1" kern="1200" spc="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altLang="en-US" sz="3600" b="1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CAMS-81 partners</a:t>
            </a:r>
          </a:p>
          <a:p>
            <a:pPr algn="ctr"/>
            <a:endParaRPr lang="en-US" sz="3600" spc="0" baseline="0" dirty="0"/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9598" y="0"/>
            <a:ext cx="2047528" cy="23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6415779"/>
            <a:ext cx="8235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819779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4520" y="56316"/>
            <a:ext cx="950642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8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819779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8442" y="56316"/>
            <a:ext cx="944811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6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61483"/>
            <a:ext cx="2731229" cy="7042877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1813" y="299190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5" y="819779"/>
            <a:ext cx="110631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4" y="56316"/>
            <a:ext cx="988558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9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819779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4" y="56316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5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5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932725"/>
            <a:ext cx="7743827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07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9" y="0"/>
            <a:ext cx="1848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3353560"/>
            <a:ext cx="4678288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485117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988842"/>
            <a:ext cx="2088232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6200013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4677140"/>
            <a:ext cx="23617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1" y="6415779"/>
            <a:ext cx="8235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5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63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3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2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2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28381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26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8" y="-61483"/>
            <a:ext cx="2298483" cy="7042877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CAMS-REGv2 European emissions   Hugo Denier van der Gon 15-18 October 2018  @ CAMS GA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819781"/>
            <a:ext cx="950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0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74A4-B8C4-F14E-9863-4E240CCACE76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0A5E-6936-B64B-8D63-58580E82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6147018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3" y="6147702"/>
            <a:ext cx="90114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6328236"/>
            <a:ext cx="8235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CAMS-REGv2 European emissions   Hugo Denier van der Gon 15-18 October 2018  @ CAMS GA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6147020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6147703"/>
            <a:ext cx="90114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6328236"/>
            <a:ext cx="8235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hdr="0" ftr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0AAEE-B1B3-A545-A3D1-544C5CD900B9}"/>
              </a:ext>
            </a:extLst>
          </p:cNvPr>
          <p:cNvSpPr txBox="1"/>
          <p:nvPr/>
        </p:nvSpPr>
        <p:spPr>
          <a:xfrm>
            <a:off x="544010" y="97646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Emissions for MUSICA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Claire </a:t>
            </a:r>
            <a:r>
              <a:rPr lang="en-US" sz="3200" b="1" dirty="0" err="1"/>
              <a:t>Granier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2000" b="1" dirty="0"/>
              <a:t>NOAA ESRL/Chemical Sciences Division and CIRES, University of Colorado</a:t>
            </a:r>
          </a:p>
          <a:p>
            <a:pPr algn="ctr"/>
            <a:r>
              <a:rPr lang="en-US" sz="2000" b="1" dirty="0"/>
              <a:t>Boulder, CO, USA</a:t>
            </a:r>
          </a:p>
          <a:p>
            <a:pPr algn="ctr"/>
            <a:r>
              <a:rPr lang="en-US" sz="2000" b="1" dirty="0"/>
              <a:t>and</a:t>
            </a:r>
          </a:p>
          <a:p>
            <a:pPr algn="ctr"/>
            <a:r>
              <a:rPr lang="en-US" sz="2000" b="1" dirty="0" err="1"/>
              <a:t>Laboratoire</a:t>
            </a:r>
            <a:r>
              <a:rPr lang="en-US" sz="2000" b="1" dirty="0"/>
              <a:t> </a:t>
            </a:r>
            <a:r>
              <a:rPr lang="en-US" sz="2000" b="1" dirty="0" err="1"/>
              <a:t>d’Aérologie</a:t>
            </a:r>
            <a:r>
              <a:rPr lang="en-US" sz="2000" b="1" dirty="0"/>
              <a:t>, Toulouse, France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With contributions from colleagues from</a:t>
            </a:r>
          </a:p>
          <a:p>
            <a:pPr algn="ctr"/>
            <a:r>
              <a:rPr lang="en-US" sz="2400" b="1" dirty="0"/>
              <a:t>CAMS, GEIA and AMIGO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700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233246" y="129557"/>
            <a:ext cx="252344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Oceanic emissions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E89B7B-4305-354C-BA25-00F9A25E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3156F-1BA0-7241-BC0D-CAD0B8EFD02F}"/>
              </a:ext>
            </a:extLst>
          </p:cNvPr>
          <p:cNvSpPr txBox="1"/>
          <p:nvPr/>
        </p:nvSpPr>
        <p:spPr>
          <a:xfrm>
            <a:off x="5130575" y="666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FDB54-1B7B-254F-AC19-811CA4B11F02}"/>
              </a:ext>
            </a:extLst>
          </p:cNvPr>
          <p:cNvSpPr txBox="1"/>
          <p:nvPr/>
        </p:nvSpPr>
        <p:spPr>
          <a:xfrm>
            <a:off x="233246" y="631157"/>
            <a:ext cx="8203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 new dataset of emissions of DMS, OCS and halogens (CHBr</a:t>
            </a:r>
            <a:r>
              <a:rPr lang="en-US" sz="2000" b="1" baseline="-25000" dirty="0"/>
              <a:t>3</a:t>
            </a:r>
            <a:r>
              <a:rPr lang="en-US" sz="2000" b="1" dirty="0"/>
              <a:t>, CH</a:t>
            </a:r>
            <a:r>
              <a:rPr lang="en-US" sz="2000" b="1" baseline="-25000" dirty="0"/>
              <a:t>3</a:t>
            </a:r>
            <a:r>
              <a:rPr lang="en-US" sz="2000" b="1" dirty="0"/>
              <a:t>I, CH</a:t>
            </a:r>
            <a:r>
              <a:rPr lang="en-US" sz="2000" b="1" baseline="-25000" dirty="0"/>
              <a:t>2</a:t>
            </a:r>
            <a:r>
              <a:rPr lang="en-US" sz="2000" b="1" dirty="0"/>
              <a:t>Br</a:t>
            </a:r>
            <a:r>
              <a:rPr lang="en-US" sz="2000" b="1" baseline="-25000" dirty="0"/>
              <a:t>2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has been developed by Met Norway in Oslo and GEOMAR in Kiel</a:t>
            </a:r>
          </a:p>
          <a:p>
            <a:r>
              <a:rPr lang="en-US" sz="2000" b="1" dirty="0">
                <a:sym typeface="Wingdings" pitchFamily="2" charset="2"/>
              </a:rPr>
              <a:t> CAMS-GLOB-OCE</a:t>
            </a:r>
            <a:endParaRPr lang="en-US" sz="2000" b="1" dirty="0"/>
          </a:p>
        </p:txBody>
      </p:sp>
      <p:sp>
        <p:nvSpPr>
          <p:cNvPr id="12" name="TekstSylinder 3">
            <a:extLst>
              <a:ext uri="{FF2B5EF4-FFF2-40B4-BE49-F238E27FC236}">
                <a16:creationId xmlns:a16="http://schemas.microsoft.com/office/drawing/2014/main" id="{7E03C9AE-D431-A94D-9FC2-9861325E9EB6}"/>
              </a:ext>
            </a:extLst>
          </p:cNvPr>
          <p:cNvSpPr txBox="1"/>
          <p:nvPr/>
        </p:nvSpPr>
        <p:spPr>
          <a:xfrm>
            <a:off x="233247" y="1711402"/>
            <a:ext cx="4511748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The emissions are based on a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climatologies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of DMS, OCS and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halogens concentrations in sea water measured in different oceans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+ ECMWF meteorology</a:t>
            </a: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Time period and spatial/temporal resolution:</a:t>
            </a: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DMS: 2000-2015, 0.5x0.5 degree, daily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OCS: average for 2002-2014, 1x1 degree, monthly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Halogens: 2000-2015, 0.5x0.5, daily</a:t>
            </a: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724880-4070-394B-8D58-98713A8B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5359"/>
            <a:ext cx="4493739" cy="2630959"/>
          </a:xfrm>
          <a:prstGeom prst="rect">
            <a:avLst/>
          </a:prstGeom>
        </p:spPr>
      </p:pic>
      <p:sp>
        <p:nvSpPr>
          <p:cNvPr id="15" name="TekstSylinder 3">
            <a:extLst>
              <a:ext uri="{FF2B5EF4-FFF2-40B4-BE49-F238E27FC236}">
                <a16:creationId xmlns:a16="http://schemas.microsoft.com/office/drawing/2014/main" id="{207693B6-1139-9342-B254-AD324DF98DEF}"/>
              </a:ext>
            </a:extLst>
          </p:cNvPr>
          <p:cNvSpPr txBox="1"/>
          <p:nvPr/>
        </p:nvSpPr>
        <p:spPr>
          <a:xfrm>
            <a:off x="233246" y="5904930"/>
            <a:ext cx="83423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Formulas and methodology could be implemented In MUSICA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37781-77C2-F347-9CAA-106D9560B666}"/>
              </a:ext>
            </a:extLst>
          </p:cNvPr>
          <p:cNvSpPr txBox="1"/>
          <p:nvPr/>
        </p:nvSpPr>
        <p:spPr>
          <a:xfrm>
            <a:off x="5174091" y="4299855"/>
            <a:ext cx="32895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DMS emissions on Aug., 1</a:t>
            </a:r>
            <a:r>
              <a:rPr lang="en-US" baseline="30000" dirty="0"/>
              <a:t>st</a:t>
            </a:r>
            <a:r>
              <a:rPr lang="en-US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8879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6DA60-9FF5-BD44-A79A-2A4E3D2C6159}"/>
              </a:ext>
            </a:extLst>
          </p:cNvPr>
          <p:cNvSpPr txBox="1"/>
          <p:nvPr/>
        </p:nvSpPr>
        <p:spPr>
          <a:xfrm>
            <a:off x="135065" y="232530"/>
            <a:ext cx="46099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Continuously degassing volcanoes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5DD6-D5ED-404F-9A58-2672BE73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58" y="2151262"/>
            <a:ext cx="5290893" cy="3124543"/>
          </a:xfrm>
          <a:prstGeom prst="rect">
            <a:avLst/>
          </a:prstGeom>
        </p:spPr>
      </p:pic>
      <p:pic>
        <p:nvPicPr>
          <p:cNvPr id="74" name="Picture 73" descr="D:\Users\arellano.NET\Desktop\fluxes\popo1.PNG">
            <a:extLst>
              <a:ext uri="{FF2B5EF4-FFF2-40B4-BE49-F238E27FC236}">
                <a16:creationId xmlns:a16="http://schemas.microsoft.com/office/drawing/2014/main" id="{2CB1B329-BE8D-2F47-95BB-BF41FE4335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6466" r="11907" b="8019"/>
          <a:stretch/>
        </p:blipFill>
        <p:spPr bwMode="auto">
          <a:xfrm>
            <a:off x="5450551" y="4231757"/>
            <a:ext cx="3423683" cy="23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BA7A9EA-CFA3-9347-8EE7-19DD84DF0315}"/>
              </a:ext>
            </a:extLst>
          </p:cNvPr>
          <p:cNvSpPr txBox="1"/>
          <p:nvPr/>
        </p:nvSpPr>
        <p:spPr>
          <a:xfrm>
            <a:off x="1721054" y="5640571"/>
            <a:ext cx="448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2007-2011 emissions from </a:t>
            </a:r>
          </a:p>
          <a:p>
            <a:r>
              <a:rPr lang="es-EC" sz="2000" b="1" dirty="0"/>
              <a:t>Popocatépetl, Mexico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B8488-7DE9-5844-B675-7D1A2791057D}"/>
              </a:ext>
            </a:extLst>
          </p:cNvPr>
          <p:cNvSpPr txBox="1"/>
          <p:nvPr/>
        </p:nvSpPr>
        <p:spPr>
          <a:xfrm>
            <a:off x="159658" y="785136"/>
            <a:ext cx="84117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Very old dataset available as the old “GEIA inventories”</a:t>
            </a:r>
          </a:p>
          <a:p>
            <a:r>
              <a:rPr lang="en-US" sz="2000" b="1" dirty="0"/>
              <a:t>New dataset based on the use of observations from the NOVAC network         + ECMWF meteorology </a:t>
            </a:r>
            <a:r>
              <a:rPr lang="en-US" sz="2000" b="1" dirty="0">
                <a:sym typeface="Wingdings" pitchFamily="2" charset="2"/>
              </a:rPr>
              <a:t> CAMS-GLOB-VOLC</a:t>
            </a:r>
          </a:p>
          <a:p>
            <a:r>
              <a:rPr lang="en-US" sz="2000" b="1" dirty="0">
                <a:sym typeface="Wingdings" pitchFamily="2" charset="2"/>
              </a:rPr>
              <a:t>1</a:t>
            </a:r>
            <a:r>
              <a:rPr lang="en-US" sz="2000" b="1" baseline="30000" dirty="0">
                <a:sym typeface="Wingdings" pitchFamily="2" charset="2"/>
              </a:rPr>
              <a:t>st</a:t>
            </a:r>
            <a:r>
              <a:rPr lang="en-US" sz="2000" b="1" dirty="0">
                <a:sym typeface="Wingdings" pitchFamily="2" charset="2"/>
              </a:rPr>
              <a:t> version = 20 volcanoes, 2005-2010, daily averages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615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6DA60-9FF5-BD44-A79A-2A4E3D2C6159}"/>
              </a:ext>
            </a:extLst>
          </p:cNvPr>
          <p:cNvSpPr txBox="1"/>
          <p:nvPr/>
        </p:nvSpPr>
        <p:spPr>
          <a:xfrm>
            <a:off x="270869" y="839672"/>
            <a:ext cx="841171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Many different fire emissions datasets developed over the past years, using: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Active fires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Burned areas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Fire radiative energy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Local data from forest services</a:t>
            </a:r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r>
              <a:rPr lang="en-US" sz="2000" b="1" dirty="0"/>
              <a:t>These datasets used compilations of emission factors: </a:t>
            </a:r>
            <a:r>
              <a:rPr lang="en-US" sz="2000" b="1" dirty="0" err="1"/>
              <a:t>Andreae</a:t>
            </a:r>
            <a:r>
              <a:rPr lang="en-US" sz="2000" b="1" dirty="0"/>
              <a:t> and </a:t>
            </a:r>
            <a:r>
              <a:rPr lang="en-US" sz="2000" b="1" dirty="0" err="1"/>
              <a:t>Merlet</a:t>
            </a:r>
            <a:r>
              <a:rPr lang="en-US" sz="2000" b="1" dirty="0"/>
              <a:t> (GBC, 2001) - Akagi et al. (ACP, 2011);  New compilation: </a:t>
            </a:r>
            <a:r>
              <a:rPr lang="en-US" sz="2000" b="1" dirty="0" err="1"/>
              <a:t>Andreae</a:t>
            </a:r>
            <a:r>
              <a:rPr lang="en-US" sz="2000" b="1" dirty="0"/>
              <a:t> (ACP, 2019) 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5F0BA-E7F1-4249-9BB5-D091E4A8C698}"/>
              </a:ext>
            </a:extLst>
          </p:cNvPr>
          <p:cNvSpPr txBox="1">
            <a:spLocks/>
          </p:cNvSpPr>
          <p:nvPr/>
        </p:nvSpPr>
        <p:spPr>
          <a:xfrm>
            <a:off x="270869" y="144753"/>
            <a:ext cx="7688881" cy="571939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spc="7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0" dirty="0">
                <a:latin typeface="+mn-lt"/>
              </a:rPr>
              <a:t>Emissions from fires</a:t>
            </a:r>
            <a:endParaRPr lang="en-US" sz="2400" b="1" spc="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EFAF3-B301-EE4E-85E9-0CF8893A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33" y="3409949"/>
            <a:ext cx="6707725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6DA60-9FF5-BD44-A79A-2A4E3D2C6159}"/>
              </a:ext>
            </a:extLst>
          </p:cNvPr>
          <p:cNvSpPr txBox="1"/>
          <p:nvPr/>
        </p:nvSpPr>
        <p:spPr>
          <a:xfrm>
            <a:off x="419099" y="839672"/>
            <a:ext cx="8263479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Commonly used fire inventories: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GFED v4, van der </a:t>
            </a:r>
            <a:r>
              <a:rPr lang="en-US" sz="2000" b="1" dirty="0" err="1"/>
              <a:t>Werf</a:t>
            </a:r>
            <a:r>
              <a:rPr lang="en-US" sz="2000" b="1" dirty="0"/>
              <a:t> et al. (ESSD, 2017), up to 2016, 0.25x0.25 degree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FINN, v1.5, </a:t>
            </a:r>
            <a:r>
              <a:rPr lang="en-US" sz="2000" b="1" dirty="0" err="1"/>
              <a:t>Wiedinmyer</a:t>
            </a:r>
            <a:r>
              <a:rPr lang="en-US" sz="2000" b="1" dirty="0"/>
              <a:t> et al. (GMD, 2011), up to 2018, 1x1 km</a:t>
            </a:r>
            <a:r>
              <a:rPr lang="en-US" sz="2000" b="1" baseline="30000" dirty="0"/>
              <a:t>2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/>
              <a:t>GFAS, Kaiser et al. (BG, 2012), 0.1x0.1 degree, operational</a:t>
            </a:r>
          </a:p>
          <a:p>
            <a:endParaRPr lang="en-US" sz="2000" b="1" dirty="0"/>
          </a:p>
          <a:p>
            <a:r>
              <a:rPr lang="en-US" sz="1600" b="1" dirty="0"/>
              <a:t>Comparison using data in Shi et al. (</a:t>
            </a:r>
            <a:r>
              <a:rPr lang="en-US" sz="1600" b="1" dirty="0" err="1"/>
              <a:t>Env</a:t>
            </a:r>
            <a:r>
              <a:rPr lang="en-US" sz="1600" b="1" dirty="0"/>
              <a:t>. Poll., 206, 2015)</a:t>
            </a:r>
          </a:p>
          <a:p>
            <a:r>
              <a:rPr lang="en-US" sz="1600" b="1" dirty="0"/>
              <a:t>Regions in the plots: BO = Boreal; TE = Temperate; CE – Central; NA = North America; SA = South America, MIDE = Middle East, AF = Africa, AS = Asia)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5F0BA-E7F1-4249-9BB5-D091E4A8C698}"/>
              </a:ext>
            </a:extLst>
          </p:cNvPr>
          <p:cNvSpPr txBox="1">
            <a:spLocks/>
          </p:cNvSpPr>
          <p:nvPr/>
        </p:nvSpPr>
        <p:spPr>
          <a:xfrm>
            <a:off x="270869" y="144753"/>
            <a:ext cx="7688881" cy="571939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spc="7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0" dirty="0">
                <a:latin typeface="+mn-lt"/>
              </a:rPr>
              <a:t>Emissions from fires : common inventories</a:t>
            </a:r>
            <a:endParaRPr lang="en-US" sz="2400" b="1" spc="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765DD3-B32B-014E-8C76-5143652C0A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7688" y="3219450"/>
          <a:ext cx="6912062" cy="346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2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6DA60-9FF5-BD44-A79A-2A4E3D2C6159}"/>
              </a:ext>
            </a:extLst>
          </p:cNvPr>
          <p:cNvSpPr txBox="1"/>
          <p:nvPr/>
        </p:nvSpPr>
        <p:spPr>
          <a:xfrm>
            <a:off x="270869" y="1111521"/>
            <a:ext cx="84117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All the CAMS-GLOB-xx mentioned will be publicly released in a few days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70C0"/>
                </a:solidFill>
              </a:rPr>
              <a:t>Reference: </a:t>
            </a:r>
            <a:r>
              <a:rPr lang="en-US" sz="2000" b="1" dirty="0" err="1">
                <a:solidFill>
                  <a:srgbClr val="0070C0"/>
                </a:solidFill>
              </a:rPr>
              <a:t>Granier</a:t>
            </a:r>
            <a:r>
              <a:rPr lang="en-US" sz="2000" b="1" dirty="0">
                <a:solidFill>
                  <a:srgbClr val="0070C0"/>
                </a:solidFill>
              </a:rPr>
              <a:t> et al., </a:t>
            </a:r>
            <a:r>
              <a:rPr lang="en-GB" b="1" dirty="0">
                <a:solidFill>
                  <a:srgbClr val="0070C0"/>
                </a:solidFill>
              </a:rPr>
              <a:t>The Copernicus Atmospheric Monitoring Service global and regional emissions, ECMWF/CAMS report, </a:t>
            </a:r>
            <a:r>
              <a:rPr lang="en-GB" b="1" i="1" dirty="0">
                <a:solidFill>
                  <a:srgbClr val="0070C0"/>
                </a:solidFill>
              </a:rPr>
              <a:t>DOI: </a:t>
            </a:r>
            <a:r>
              <a:rPr lang="en-US" b="1" i="1" dirty="0">
                <a:solidFill>
                  <a:srgbClr val="0070C0"/>
                </a:solidFill>
              </a:rPr>
              <a:t>10.24380/d0bn-kx16</a:t>
            </a:r>
            <a:r>
              <a:rPr lang="en-GB" b="1" dirty="0">
                <a:solidFill>
                  <a:srgbClr val="0070C0"/>
                </a:solidFill>
              </a:rPr>
              <a:t>, 2019.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6" name="TekstSylinder 3">
            <a:extLst>
              <a:ext uri="{FF2B5EF4-FFF2-40B4-BE49-F238E27FC236}">
                <a16:creationId xmlns:a16="http://schemas.microsoft.com/office/drawing/2014/main" id="{347C2DA2-94CF-A247-8C78-F667A298A0A6}"/>
              </a:ext>
            </a:extLst>
          </p:cNvPr>
          <p:cNvSpPr txBox="1"/>
          <p:nvPr/>
        </p:nvSpPr>
        <p:spPr>
          <a:xfrm>
            <a:off x="270869" y="2539939"/>
            <a:ext cx="7759733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b="1" dirty="0">
                <a:latin typeface="Calibri"/>
              </a:rPr>
              <a:t>Access to </a:t>
            </a:r>
            <a:r>
              <a:rPr lang="nb-NO" sz="2000" b="1" dirty="0" err="1">
                <a:latin typeface="Calibri"/>
              </a:rPr>
              <a:t>the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datasets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mentioned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here</a:t>
            </a:r>
            <a:r>
              <a:rPr lang="nb-NO" sz="2000" b="1" dirty="0">
                <a:latin typeface="Calibri"/>
              </a:rPr>
              <a:t> (i.e. CAMS </a:t>
            </a:r>
            <a:r>
              <a:rPr lang="nb-NO" sz="2000" b="1" dirty="0" err="1">
                <a:latin typeface="Calibri"/>
              </a:rPr>
              <a:t>datasets</a:t>
            </a:r>
            <a:r>
              <a:rPr lang="nb-NO" sz="2000" b="1" dirty="0">
                <a:latin typeface="Calibri"/>
              </a:rPr>
              <a:t>, EDGAR, CEDS, GFED, GFAS, etc.)</a:t>
            </a:r>
          </a:p>
          <a:p>
            <a:endParaRPr lang="nb-NO" sz="2000" b="1" dirty="0">
              <a:latin typeface="Calibri"/>
            </a:endParaRPr>
          </a:p>
          <a:p>
            <a:r>
              <a:rPr lang="nb-NO" sz="2000" b="1" dirty="0">
                <a:latin typeface="Calibri"/>
              </a:rPr>
              <a:t>ECCAD database = </a:t>
            </a:r>
            <a:r>
              <a:rPr lang="nb-NO" sz="2000" b="1" dirty="0" err="1">
                <a:latin typeface="Calibri"/>
              </a:rPr>
              <a:t>Emissions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of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atmospheric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Compounds</a:t>
            </a:r>
            <a:r>
              <a:rPr lang="nb-NO" sz="2000" b="1" dirty="0">
                <a:latin typeface="Calibri"/>
              </a:rPr>
              <a:t> and </a:t>
            </a:r>
            <a:r>
              <a:rPr lang="nb-NO" sz="2000" b="1" dirty="0" err="1">
                <a:latin typeface="Calibri"/>
              </a:rPr>
              <a:t>Compilation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of</a:t>
            </a:r>
            <a:r>
              <a:rPr lang="nb-NO" sz="2000" b="1" dirty="0">
                <a:latin typeface="Calibri"/>
              </a:rPr>
              <a:t> </a:t>
            </a:r>
            <a:r>
              <a:rPr lang="nb-NO" sz="2000" b="1" dirty="0" err="1">
                <a:latin typeface="Calibri"/>
              </a:rPr>
              <a:t>Ancillary</a:t>
            </a:r>
            <a:r>
              <a:rPr lang="nb-NO" sz="2000" b="1" dirty="0">
                <a:latin typeface="Calibri"/>
              </a:rPr>
              <a:t> Data</a:t>
            </a:r>
          </a:p>
          <a:p>
            <a:r>
              <a:rPr lang="nb-NO" sz="2000" b="1" dirty="0" err="1">
                <a:solidFill>
                  <a:srgbClr val="FF0000"/>
                </a:solidFill>
                <a:latin typeface="Calibri"/>
              </a:rPr>
              <a:t>Website</a:t>
            </a:r>
            <a:r>
              <a:rPr lang="nb-NO" sz="2000" b="1" dirty="0">
                <a:solidFill>
                  <a:srgbClr val="FF0000"/>
                </a:solidFill>
                <a:latin typeface="Calibri"/>
              </a:rPr>
              <a:t> : </a:t>
            </a:r>
            <a:r>
              <a:rPr lang="nb-NO" sz="2000" b="1" dirty="0" err="1">
                <a:solidFill>
                  <a:srgbClr val="FF0000"/>
                </a:solidFill>
                <a:latin typeface="Calibri"/>
              </a:rPr>
              <a:t>eccad.aeris-data.fr</a:t>
            </a:r>
            <a:endParaRPr lang="nb-NO" sz="2000" b="1" dirty="0">
              <a:solidFill>
                <a:srgbClr val="FF0000"/>
              </a:solidFill>
              <a:latin typeface="Calibri"/>
            </a:endParaRPr>
          </a:p>
          <a:p>
            <a:endParaRPr lang="nb-NO" sz="2000" b="1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latin typeface="Calibri"/>
              </a:rPr>
              <a:t>ECCAD = </a:t>
            </a:r>
            <a:r>
              <a:rPr lang="en-GB" sz="2000" dirty="0"/>
              <a:t>Detailed metadata with complete reference + User-friendly tools to visualize and analyse emissions + Download of emissions data + possibility of hosting data with restricted access while the data are being checked and </a:t>
            </a:r>
            <a:r>
              <a:rPr lang="en-GB" sz="2000" dirty="0" err="1"/>
              <a:t>analyzed</a:t>
            </a:r>
            <a:endParaRPr lang="en-GB" sz="2000" dirty="0"/>
          </a:p>
          <a:p>
            <a:r>
              <a:rPr lang="nb-NO" sz="2000" dirty="0">
                <a:latin typeface="Calibri"/>
              </a:rPr>
              <a:t> </a:t>
            </a:r>
          </a:p>
          <a:p>
            <a:endParaRPr lang="nb-NO" sz="2000" b="1" dirty="0"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5F0BA-E7F1-4249-9BB5-D091E4A8C698}"/>
              </a:ext>
            </a:extLst>
          </p:cNvPr>
          <p:cNvSpPr txBox="1">
            <a:spLocks/>
          </p:cNvSpPr>
          <p:nvPr/>
        </p:nvSpPr>
        <p:spPr>
          <a:xfrm>
            <a:off x="270869" y="144753"/>
            <a:ext cx="7688881" cy="806717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spc="7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0" dirty="0">
                <a:latin typeface="+mn-lt"/>
              </a:rPr>
              <a:t>Access to emissions datasets</a:t>
            </a:r>
            <a:endParaRPr lang="en-US" sz="2400" b="1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77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F5682B4-C7B8-EC4E-9A7D-CF84A37C2657}"/>
              </a:ext>
            </a:extLst>
          </p:cNvPr>
          <p:cNvSpPr txBox="1">
            <a:spLocks/>
          </p:cNvSpPr>
          <p:nvPr/>
        </p:nvSpPr>
        <p:spPr>
          <a:xfrm>
            <a:off x="356636" y="248511"/>
            <a:ext cx="7688881" cy="806717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spc="7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0" dirty="0">
                <a:latin typeface="+mn-lt"/>
              </a:rPr>
              <a:t>Partnerships for MUSICA</a:t>
            </a:r>
            <a:endParaRPr lang="en-US" sz="2400" b="1" spc="0" dirty="0">
              <a:latin typeface="+mn-lt"/>
            </a:endParaRPr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98C0E9F8-AA7C-4D47-A4F9-7C898E971AD2}"/>
              </a:ext>
            </a:extLst>
          </p:cNvPr>
          <p:cNvSpPr txBox="1"/>
          <p:nvPr/>
        </p:nvSpPr>
        <p:spPr>
          <a:xfrm>
            <a:off x="356636" y="1417017"/>
            <a:ext cx="829362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>
                <a:solidFill>
                  <a:srgbClr val="0070C0"/>
                </a:solidFill>
              </a:rPr>
              <a:t>CAMS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/>
              <a:t>emission group (10 different institutes)</a:t>
            </a:r>
          </a:p>
          <a:p>
            <a:pPr>
              <a:lnSpc>
                <a:spcPct val="100000"/>
              </a:lnSpc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>
                <a:solidFill>
                  <a:srgbClr val="0070C0"/>
                </a:solidFill>
              </a:rPr>
              <a:t>NOAA ESRL/CSD </a:t>
            </a:r>
            <a:r>
              <a:rPr lang="en-GB" sz="2000" b="1" dirty="0"/>
              <a:t>and </a:t>
            </a:r>
            <a:r>
              <a:rPr lang="en-GB" sz="2000" b="1" dirty="0">
                <a:solidFill>
                  <a:srgbClr val="0070C0"/>
                </a:solidFill>
              </a:rPr>
              <a:t>ESRL/GMD</a:t>
            </a:r>
          </a:p>
          <a:p>
            <a:pPr>
              <a:lnSpc>
                <a:spcPct val="100000"/>
              </a:lnSpc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>
                <a:solidFill>
                  <a:srgbClr val="0070C0"/>
                </a:solidFill>
              </a:rPr>
              <a:t>GEIA / IGAC: </a:t>
            </a:r>
            <a:r>
              <a:rPr lang="en-GB" sz="2000" b="1" dirty="0"/>
              <a:t>Global Emissions </a:t>
            </a:r>
            <a:r>
              <a:rPr lang="en-GB" sz="2000" b="1" dirty="0" err="1"/>
              <a:t>InitiAtive</a:t>
            </a:r>
            <a:r>
              <a:rPr lang="en-GB" sz="2000" b="1" dirty="0"/>
              <a:t> (inventories, evaluation of emissions, access to data, etc.) and its regional working groups (China, Latin America and Africa)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	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>
                <a:solidFill>
                  <a:srgbClr val="0070C0"/>
                </a:solidFill>
              </a:rPr>
              <a:t>AMIGO / IGAC</a:t>
            </a:r>
            <a:r>
              <a:rPr lang="en-GB" sz="2000" b="1" dirty="0"/>
              <a:t>: Analysis of </a:t>
            </a:r>
            <a:r>
              <a:rPr lang="en-GB" sz="2000" b="1" dirty="0" err="1"/>
              <a:t>eMIssions</a:t>
            </a:r>
            <a:r>
              <a:rPr lang="en-GB" sz="2000" b="1" dirty="0"/>
              <a:t> using Observations (evaluation of inverse modelling products, consistency between satellite observations, surface observations, etc.)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>
              <a:lnSpc>
                <a:spcPct val="100000"/>
              </a:lnSpc>
            </a:pPr>
            <a:r>
              <a:rPr lang="en-GB" sz="2000" b="1" dirty="0"/>
              <a:t>+ </a:t>
            </a:r>
            <a:r>
              <a:rPr lang="en-GB" sz="2000" b="1" dirty="0">
                <a:solidFill>
                  <a:srgbClr val="0070C0"/>
                </a:solidFill>
              </a:rPr>
              <a:t>Joint Research </a:t>
            </a:r>
            <a:r>
              <a:rPr lang="en-GB" sz="2000" b="1" dirty="0" err="1">
                <a:solidFill>
                  <a:srgbClr val="0070C0"/>
                </a:solidFill>
              </a:rPr>
              <a:t>Center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/>
              <a:t>(Italy), </a:t>
            </a:r>
            <a:r>
              <a:rPr lang="en-GB" sz="2000" b="1" dirty="0">
                <a:solidFill>
                  <a:srgbClr val="0070C0"/>
                </a:solidFill>
              </a:rPr>
              <a:t>Asia </a:t>
            </a:r>
            <a:r>
              <a:rPr lang="en-GB" sz="2000" b="1" dirty="0" err="1">
                <a:solidFill>
                  <a:srgbClr val="0070C0"/>
                </a:solidFill>
              </a:rPr>
              <a:t>Center</a:t>
            </a:r>
            <a:r>
              <a:rPr lang="en-GB" sz="2000" b="1" dirty="0">
                <a:solidFill>
                  <a:srgbClr val="0070C0"/>
                </a:solidFill>
              </a:rPr>
              <a:t> for Air Pollution </a:t>
            </a:r>
            <a:r>
              <a:rPr lang="en-GB" sz="2000" b="1" dirty="0"/>
              <a:t>(Japan), </a:t>
            </a:r>
            <a:r>
              <a:rPr lang="en-GB" sz="2000" b="1" dirty="0">
                <a:solidFill>
                  <a:srgbClr val="0070C0"/>
                </a:solidFill>
              </a:rPr>
              <a:t>PAPILA </a:t>
            </a:r>
            <a:r>
              <a:rPr lang="en-GB" sz="2000" b="1" dirty="0"/>
              <a:t>project members (EU + Latin America institutions),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22589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F5682B4-C7B8-EC4E-9A7D-CF84A37C2657}"/>
              </a:ext>
            </a:extLst>
          </p:cNvPr>
          <p:cNvSpPr txBox="1">
            <a:spLocks/>
          </p:cNvSpPr>
          <p:nvPr/>
        </p:nvSpPr>
        <p:spPr>
          <a:xfrm>
            <a:off x="356636" y="248511"/>
            <a:ext cx="7688881" cy="806717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spc="7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0" dirty="0">
                <a:latin typeface="+mn-lt"/>
              </a:rPr>
              <a:t>Conclusions</a:t>
            </a:r>
            <a:endParaRPr lang="en-US" sz="2400" b="1" spc="0" dirty="0">
              <a:latin typeface="+mn-lt"/>
            </a:endParaRPr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98C0E9F8-AA7C-4D47-A4F9-7C898E971AD2}"/>
              </a:ext>
            </a:extLst>
          </p:cNvPr>
          <p:cNvSpPr txBox="1"/>
          <p:nvPr/>
        </p:nvSpPr>
        <p:spPr>
          <a:xfrm>
            <a:off x="356636" y="1225689"/>
            <a:ext cx="829362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Many datasets available for anthropogenic, natural and fire emissions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Anthropogenic emissions: up-to-date emissions are missing, extrapolation needed for the most recent years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Very large differences between datasets: origin of the differences difficult to identify because of the lack of access to ancillary data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Very few analysis of the impact of using different emissions in models. Systematic evaluations needed. Tuning of emissions could hide problems not related to emissions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Inverse modelling results could bring information, but currently limited to a few species. Tools to determine co-emitted species need to be developed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sz="2000" b="1" dirty="0"/>
              <a:t>The ECCAD database gives access to (most) available data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2942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0AAEE-B1B3-A545-A3D1-544C5CD900B9}"/>
              </a:ext>
            </a:extLst>
          </p:cNvPr>
          <p:cNvSpPr txBox="1"/>
          <p:nvPr/>
        </p:nvSpPr>
        <p:spPr>
          <a:xfrm>
            <a:off x="544010" y="976468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Discussed in this talk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What we know/don’t know/is available for:</a:t>
            </a:r>
          </a:p>
          <a:p>
            <a:pPr algn="ctr"/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Anthropogenic emissions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Natural emissions (biogenic, soils, oceans, volcanoes)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Emissions from fires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617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550229-62EB-F346-B3BE-FD2D3CD03254}"/>
              </a:ext>
            </a:extLst>
          </p:cNvPr>
          <p:cNvSpPr txBox="1">
            <a:spLocks/>
          </p:cNvSpPr>
          <p:nvPr/>
        </p:nvSpPr>
        <p:spPr>
          <a:xfrm>
            <a:off x="462987" y="938700"/>
            <a:ext cx="8322667" cy="34435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Three most recent datasets </a:t>
            </a:r>
          </a:p>
          <a:p>
            <a:pPr marL="0" indent="0">
              <a:buNone/>
            </a:pPr>
            <a:r>
              <a:rPr lang="en-GB" b="1" dirty="0"/>
              <a:t>       EDGAR v4.3.2 (JRC, Italy): 1970-2012, 0.1x0.1 degree, monthly averages</a:t>
            </a:r>
          </a:p>
          <a:p>
            <a:pPr marL="0" indent="0">
              <a:buNone/>
            </a:pPr>
            <a:r>
              <a:rPr lang="en-GB" b="1" dirty="0"/>
              <a:t>       CEDS (PNNL, USA): 1750-2014, 0.5x0.5 degree</a:t>
            </a:r>
          </a:p>
          <a:p>
            <a:pPr marL="0" indent="0">
              <a:buNone/>
            </a:pPr>
            <a:r>
              <a:rPr lang="en-GB" b="1" dirty="0"/>
              <a:t>       CAMS-GLOB-ANT: 2000-2019, 0.1x0.1 degree, monthly averages</a:t>
            </a:r>
          </a:p>
          <a:p>
            <a:pPr marL="0" indent="0">
              <a:buNone/>
            </a:pPr>
            <a:r>
              <a:rPr lang="en-GB" b="1" dirty="0"/>
              <a:t>		= combination of EDGAR + CEDS + extrapolation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General problem for anthropogenic emissions inventories: no up-to-date emissions, because data on energy use/fuel consumption/traffic/etc. need a few years to be compiled by agencies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/>
              <a:t>Regional emissions: many data exist for the USA, Canada, Europe, China, Africa and for a few countries in Latin America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Common issue: spatial distribution</a:t>
            </a:r>
          </a:p>
          <a:p>
            <a:pPr marL="0" indent="0">
              <a:buNone/>
            </a:pPr>
            <a:r>
              <a:rPr lang="en-GB" b="1" dirty="0"/>
              <a:t>All datasets provide emissions for each country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Gridding based on proxies which are not described and almost never public</a:t>
            </a:r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462987" y="325539"/>
            <a:ext cx="465024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Global anthropogenic emissions - 1</a:t>
            </a:r>
          </a:p>
        </p:txBody>
      </p:sp>
    </p:spTree>
    <p:extLst>
      <p:ext uri="{BB962C8B-B14F-4D97-AF65-F5344CB8AC3E}">
        <p14:creationId xmlns:p14="http://schemas.microsoft.com/office/powerpoint/2010/main" val="99712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550229-62EB-F346-B3BE-FD2D3CD03254}"/>
              </a:ext>
            </a:extLst>
          </p:cNvPr>
          <p:cNvSpPr txBox="1">
            <a:spLocks/>
          </p:cNvSpPr>
          <p:nvPr/>
        </p:nvSpPr>
        <p:spPr>
          <a:xfrm>
            <a:off x="462987" y="1062267"/>
            <a:ext cx="8248527" cy="34435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VOCs speciation: </a:t>
            </a:r>
          </a:p>
          <a:p>
            <a:pPr marL="0" indent="0">
              <a:buNone/>
            </a:pPr>
            <a:r>
              <a:rPr lang="en-GB" b="1" dirty="0"/>
              <a:t>Most inventories = emissions of total NMVOCs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Some models include a speciation, either based on reactivity, or just as a global percentage of total NMVOCs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Gridded </a:t>
            </a:r>
            <a:r>
              <a:rPr lang="en-GB" b="1" dirty="0" err="1"/>
              <a:t>speciations</a:t>
            </a:r>
            <a:r>
              <a:rPr lang="en-GB" b="1" dirty="0"/>
              <a:t>:</a:t>
            </a:r>
          </a:p>
          <a:p>
            <a:pPr>
              <a:buFontTx/>
              <a:buChar char="-"/>
            </a:pPr>
            <a:r>
              <a:rPr lang="en-GB" b="1" dirty="0"/>
              <a:t>RETRO speciation: developed in 2000, never published, based on non-published EU data</a:t>
            </a:r>
          </a:p>
          <a:p>
            <a:pPr>
              <a:buFontTx/>
              <a:buChar char="-"/>
            </a:pPr>
            <a:r>
              <a:rPr lang="en-GB" b="1" dirty="0"/>
              <a:t> Huang et al. 2017 (EDGAR group): 1970-2012 0.1x0.1 degree speciation </a:t>
            </a:r>
          </a:p>
          <a:p>
            <a:pPr>
              <a:buFontTx/>
              <a:buChar char="-"/>
            </a:pPr>
            <a:endParaRPr lang="en-GB" b="1" dirty="0"/>
          </a:p>
          <a:p>
            <a:r>
              <a:rPr lang="en-GB" b="1" dirty="0"/>
              <a:t>Particulate matter</a:t>
            </a:r>
          </a:p>
          <a:p>
            <a:pPr marL="0" indent="0">
              <a:buNone/>
            </a:pPr>
            <a:r>
              <a:rPr lang="en-GB" b="1" dirty="0"/>
              <a:t>Global inventories: EDGAR, CEDS and CAMS provide BC and OC emissions</a:t>
            </a:r>
          </a:p>
          <a:p>
            <a:pPr marL="0" indent="0">
              <a:buNone/>
            </a:pPr>
            <a:r>
              <a:rPr lang="en-GB" b="1" dirty="0"/>
              <a:t>Regional inventories (EPA, ENV. Canada, EMEP, CAMS-Regional, etc.) provide only PMs emissions without information on speciation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Difficult to use regional inventories to improve/evaluate global datasets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31D64-AC4B-DC4C-8CE2-24222BFF69C3}"/>
              </a:ext>
            </a:extLst>
          </p:cNvPr>
          <p:cNvSpPr txBox="1"/>
          <p:nvPr/>
        </p:nvSpPr>
        <p:spPr>
          <a:xfrm>
            <a:off x="462987" y="325539"/>
            <a:ext cx="465024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Global anthropogenic emissions - 2</a:t>
            </a:r>
          </a:p>
        </p:txBody>
      </p:sp>
    </p:spTree>
    <p:extLst>
      <p:ext uri="{BB962C8B-B14F-4D97-AF65-F5344CB8AC3E}">
        <p14:creationId xmlns:p14="http://schemas.microsoft.com/office/powerpoint/2010/main" val="85468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9550229-62EB-F346-B3BE-FD2D3CD03254}"/>
              </a:ext>
            </a:extLst>
          </p:cNvPr>
          <p:cNvSpPr txBox="1">
            <a:spLocks/>
          </p:cNvSpPr>
          <p:nvPr/>
        </p:nvSpPr>
        <p:spPr>
          <a:xfrm>
            <a:off x="462987" y="1037553"/>
            <a:ext cx="8248527" cy="344356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Large differences between inventories. Systematic comparison under way</a:t>
            </a:r>
          </a:p>
          <a:p>
            <a:r>
              <a:rPr lang="en-GB" b="1" dirty="0"/>
              <a:t>Very difficult to understand the differences: data used to calculate emissions are never public</a:t>
            </a:r>
          </a:p>
          <a:p>
            <a:r>
              <a:rPr lang="en-GB" b="1" dirty="0"/>
              <a:t>Inverse modelling studies might help, but limited to NO2, CO and maybe SO2 and NH3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E557E-5ACA-9C4B-9950-EE160E0C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41" y="3496962"/>
            <a:ext cx="5185437" cy="2818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0B569-D3C4-8E4B-A206-05331BDD1ED6}"/>
              </a:ext>
            </a:extLst>
          </p:cNvPr>
          <p:cNvSpPr txBox="1"/>
          <p:nvPr/>
        </p:nvSpPr>
        <p:spPr>
          <a:xfrm>
            <a:off x="4015947" y="6166021"/>
            <a:ext cx="490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</a:t>
            </a:r>
            <a:r>
              <a:rPr lang="en-US" b="1" dirty="0" err="1"/>
              <a:t>Elguindi</a:t>
            </a:r>
            <a:r>
              <a:rPr lang="en-US" b="1" dirty="0"/>
              <a:t>, </a:t>
            </a:r>
            <a:r>
              <a:rPr lang="en-US" b="1" dirty="0" err="1"/>
              <a:t>Granier</a:t>
            </a:r>
            <a:r>
              <a:rPr lang="en-US" b="1" dirty="0"/>
              <a:t> et al., Earth Future, to be submitted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5FF4F-A26C-4347-9B94-C6BC58E7077F}"/>
              </a:ext>
            </a:extLst>
          </p:cNvPr>
          <p:cNvSpPr txBox="1"/>
          <p:nvPr/>
        </p:nvSpPr>
        <p:spPr>
          <a:xfrm>
            <a:off x="210065" y="3601505"/>
            <a:ext cx="3526076" cy="32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60"/>
              </a:lnSpc>
              <a:buFont typeface="Wingdings" pitchFamily="2" charset="2"/>
              <a:buChar char="à"/>
            </a:pPr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Need series of modelling studies to quantify the impact of emissions on model results. </a:t>
            </a:r>
          </a:p>
          <a:p>
            <a:pPr marL="342900" indent="-342900">
              <a:lnSpc>
                <a:spcPts val="2460"/>
              </a:lnSpc>
              <a:buFont typeface="Wingdings" pitchFamily="2" charset="2"/>
              <a:buChar char="à"/>
            </a:pPr>
            <a:r>
              <a:rPr lang="en-GB" sz="2000" b="1" dirty="0">
                <a:solidFill>
                  <a:srgbClr val="0070C0"/>
                </a:solidFill>
                <a:sym typeface="Wingdings" pitchFamily="2" charset="2"/>
              </a:rPr>
              <a:t>Would it be possible to use machine learning techniques + the MUSICA model for quantifying the impact of emissions?</a:t>
            </a:r>
            <a:endParaRPr lang="en-GB" sz="2000" b="1" dirty="0">
              <a:solidFill>
                <a:srgbClr val="0070C0"/>
              </a:solidFill>
            </a:endParaRPr>
          </a:p>
          <a:p>
            <a:pPr>
              <a:lnSpc>
                <a:spcPts val="246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92D33-EAE3-314B-BC95-A53DEAD3E804}"/>
              </a:ext>
            </a:extLst>
          </p:cNvPr>
          <p:cNvSpPr txBox="1"/>
          <p:nvPr/>
        </p:nvSpPr>
        <p:spPr>
          <a:xfrm>
            <a:off x="462987" y="325539"/>
            <a:ext cx="465024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Global anthropogenic emissions - 3</a:t>
            </a:r>
          </a:p>
        </p:txBody>
      </p:sp>
    </p:spTree>
    <p:extLst>
      <p:ext uri="{BB962C8B-B14F-4D97-AF65-F5344CB8AC3E}">
        <p14:creationId xmlns:p14="http://schemas.microsoft.com/office/powerpoint/2010/main" val="258165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405837" y="300502"/>
            <a:ext cx="520501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Global anthropogenic emissions – ships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6E3E43A-D4E7-A141-907F-9651746B8B2F}"/>
              </a:ext>
            </a:extLst>
          </p:cNvPr>
          <p:cNvSpPr txBox="1">
            <a:spLocks/>
          </p:cNvSpPr>
          <p:nvPr/>
        </p:nvSpPr>
        <p:spPr>
          <a:xfrm>
            <a:off x="233243" y="2024654"/>
            <a:ext cx="8792519" cy="41227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/>
              <a:t>Dataset </a:t>
            </a:r>
            <a:r>
              <a:rPr lang="fi-FI" sz="2000" b="1" dirty="0" err="1"/>
              <a:t>developed</a:t>
            </a:r>
            <a:r>
              <a:rPr lang="fi-FI" sz="2000" b="1" dirty="0"/>
              <a:t> </a:t>
            </a:r>
            <a:r>
              <a:rPr lang="fi-FI" sz="2000" b="1" dirty="0" err="1"/>
              <a:t>by</a:t>
            </a:r>
            <a:r>
              <a:rPr lang="fi-FI" sz="2000" b="1" dirty="0"/>
              <a:t>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Finnish</a:t>
            </a:r>
            <a:r>
              <a:rPr lang="fi-FI" sz="2000" b="1" dirty="0"/>
              <a:t> </a:t>
            </a:r>
            <a:r>
              <a:rPr lang="fi-FI" sz="2000" b="1" dirty="0" err="1"/>
              <a:t>Meteorological</a:t>
            </a:r>
            <a:r>
              <a:rPr lang="fi-FI" sz="2000" b="1" dirty="0"/>
              <a:t> Office (FMI)</a:t>
            </a:r>
          </a:p>
          <a:p>
            <a:r>
              <a:rPr lang="fi-FI" sz="2000" b="1" dirty="0"/>
              <a:t>Global and </a:t>
            </a:r>
            <a:r>
              <a:rPr lang="fi-FI" sz="2000" b="1" dirty="0" err="1"/>
              <a:t>regional</a:t>
            </a:r>
            <a:r>
              <a:rPr lang="fi-FI" sz="2000" b="1" dirty="0"/>
              <a:t> </a:t>
            </a:r>
            <a:r>
              <a:rPr lang="fi-FI" sz="2000" b="1" dirty="0" err="1"/>
              <a:t>datasets</a:t>
            </a:r>
            <a:r>
              <a:rPr lang="fi-FI" sz="2000" b="1" dirty="0"/>
              <a:t> </a:t>
            </a:r>
            <a:r>
              <a:rPr lang="fi-FI" sz="2000" b="1" dirty="0" err="1"/>
              <a:t>based</a:t>
            </a:r>
            <a:r>
              <a:rPr lang="fi-FI" sz="2000" b="1" dirty="0"/>
              <a:t> on </a:t>
            </a:r>
            <a:r>
              <a:rPr lang="fi-FI" sz="2000" b="1" dirty="0" err="1"/>
              <a:t>realistic</a:t>
            </a:r>
            <a:r>
              <a:rPr lang="fi-FI" sz="2000" b="1" dirty="0"/>
              <a:t> </a:t>
            </a:r>
            <a:r>
              <a:rPr lang="fi-FI" sz="2000" b="1" dirty="0" err="1"/>
              <a:t>vessel</a:t>
            </a:r>
            <a:r>
              <a:rPr lang="fi-FI" sz="2000" b="1" dirty="0"/>
              <a:t> </a:t>
            </a:r>
            <a:r>
              <a:rPr lang="fi-FI" sz="2000" b="1" dirty="0" err="1"/>
              <a:t>traffic</a:t>
            </a:r>
            <a:r>
              <a:rPr lang="fi-FI" sz="2000" b="1" dirty="0"/>
              <a:t> </a:t>
            </a:r>
            <a:r>
              <a:rPr lang="fi-FI" sz="2000" b="1" dirty="0" err="1"/>
              <a:t>using</a:t>
            </a:r>
            <a:r>
              <a:rPr lang="fi-FI" sz="2000" b="1" dirty="0"/>
              <a:t> AIS (</a:t>
            </a:r>
            <a:r>
              <a:rPr lang="fi-FI" sz="2000" b="1" dirty="0" err="1"/>
              <a:t>Automatic</a:t>
            </a:r>
            <a:r>
              <a:rPr lang="fi-FI" sz="2000" b="1" dirty="0"/>
              <a:t> </a:t>
            </a:r>
            <a:r>
              <a:rPr lang="fi-FI" sz="2000" b="1" dirty="0" err="1"/>
              <a:t>Identification</a:t>
            </a:r>
            <a:r>
              <a:rPr lang="fi-FI" sz="2000" b="1" dirty="0"/>
              <a:t> System) </a:t>
            </a:r>
            <a:r>
              <a:rPr lang="fi-FI" sz="2000" b="1" dirty="0" err="1"/>
              <a:t>vessel</a:t>
            </a:r>
            <a:r>
              <a:rPr lang="fi-FI" sz="2000" b="1" dirty="0"/>
              <a:t> </a:t>
            </a:r>
            <a:r>
              <a:rPr lang="fi-FI" sz="2000" b="1" dirty="0" err="1"/>
              <a:t>transponder</a:t>
            </a:r>
            <a:r>
              <a:rPr lang="fi-FI" sz="2000" b="1" dirty="0"/>
              <a:t> data</a:t>
            </a:r>
          </a:p>
          <a:p>
            <a:r>
              <a:rPr lang="fi-FI" sz="2000" b="1" dirty="0" err="1"/>
              <a:t>Emissions</a:t>
            </a:r>
            <a:r>
              <a:rPr lang="fi-FI" sz="2000" b="1" dirty="0"/>
              <a:t> </a:t>
            </a:r>
            <a:r>
              <a:rPr lang="fi-FI" sz="2000" b="1" dirty="0" err="1"/>
              <a:t>calculated</a:t>
            </a:r>
            <a:r>
              <a:rPr lang="fi-FI" sz="2000" b="1" dirty="0"/>
              <a:t> </a:t>
            </a:r>
            <a:r>
              <a:rPr lang="fi-FI" sz="2000" b="1" dirty="0" err="1"/>
              <a:t>using</a:t>
            </a:r>
            <a:r>
              <a:rPr lang="fi-FI" sz="2000" b="1" dirty="0"/>
              <a:t>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Ship</a:t>
            </a:r>
            <a:r>
              <a:rPr lang="fi-FI" sz="2000" b="1" dirty="0"/>
              <a:t> </a:t>
            </a:r>
            <a:r>
              <a:rPr lang="fi-FI" sz="2000" b="1" dirty="0" err="1"/>
              <a:t>Traffic</a:t>
            </a:r>
            <a:r>
              <a:rPr lang="fi-FI" sz="2000" b="1" dirty="0"/>
              <a:t> Emission </a:t>
            </a:r>
            <a:r>
              <a:rPr lang="fi-FI" sz="2000" b="1" dirty="0" err="1"/>
              <a:t>Assessment</a:t>
            </a:r>
            <a:r>
              <a:rPr lang="fi-FI" sz="2000" b="1" dirty="0"/>
              <a:t> </a:t>
            </a:r>
            <a:r>
              <a:rPr lang="fi-FI" sz="2000" b="1" dirty="0" err="1"/>
              <a:t>Model</a:t>
            </a:r>
            <a:r>
              <a:rPr lang="fi-FI" sz="2000" b="1" dirty="0"/>
              <a:t> (STEAM)</a:t>
            </a:r>
          </a:p>
        </p:txBody>
      </p:sp>
      <p:pic>
        <p:nvPicPr>
          <p:cNvPr id="9" name="Picture 8" descr="C:\netcdf\CO2_global_sum_2016.png">
            <a:extLst>
              <a:ext uri="{FF2B5EF4-FFF2-40B4-BE49-F238E27FC236}">
                <a16:creationId xmlns:a16="http://schemas.microsoft.com/office/drawing/2014/main" id="{35BEE704-FAD0-6146-A548-F6EF39EB2C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3277"/>
          <a:stretch/>
        </p:blipFill>
        <p:spPr bwMode="auto">
          <a:xfrm>
            <a:off x="3954300" y="3620530"/>
            <a:ext cx="4939476" cy="301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76132-71C5-D849-B1DE-53683186F642}"/>
              </a:ext>
            </a:extLst>
          </p:cNvPr>
          <p:cNvSpPr txBox="1"/>
          <p:nvPr/>
        </p:nvSpPr>
        <p:spPr>
          <a:xfrm>
            <a:off x="233245" y="3962501"/>
            <a:ext cx="3691010" cy="168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fi-FI" sz="2000" b="1" dirty="0"/>
              <a:t>2000-2018,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species</a:t>
            </a:r>
            <a:r>
              <a:rPr lang="fi-FI" sz="2000" b="1" dirty="0"/>
              <a:t>, </a:t>
            </a:r>
          </a:p>
          <a:p>
            <a:pPr marL="285750" indent="-285750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fi-FI" sz="2000" b="1" dirty="0"/>
              <a:t>0.25 </a:t>
            </a:r>
            <a:r>
              <a:rPr lang="fi-FI" sz="2000" b="1" dirty="0" err="1"/>
              <a:t>degree</a:t>
            </a:r>
            <a:r>
              <a:rPr lang="fi-FI" sz="2000" b="1" dirty="0"/>
              <a:t> </a:t>
            </a:r>
            <a:r>
              <a:rPr lang="fi-FI" sz="2000" b="1" dirty="0" err="1"/>
              <a:t>resolution</a:t>
            </a:r>
            <a:endParaRPr lang="fi-FI" sz="2000" b="1" dirty="0"/>
          </a:p>
          <a:p>
            <a:pPr marL="285750" indent="-285750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fi-FI" sz="2000" b="1" dirty="0" err="1"/>
              <a:t>Temporal</a:t>
            </a:r>
            <a:r>
              <a:rPr lang="fi-FI" sz="2000" b="1" dirty="0"/>
              <a:t> </a:t>
            </a:r>
            <a:r>
              <a:rPr lang="fi-FI" sz="2000" b="1" dirty="0" err="1"/>
              <a:t>resolution</a:t>
            </a:r>
            <a:r>
              <a:rPr lang="fi-FI" sz="2000" b="1" dirty="0"/>
              <a:t>: </a:t>
            </a:r>
            <a:r>
              <a:rPr lang="fi-FI" sz="2000" b="1" dirty="0" err="1"/>
              <a:t>daily</a:t>
            </a:r>
            <a:endParaRPr lang="fi-FI" sz="2000" b="1" dirty="0"/>
          </a:p>
          <a:p>
            <a:pPr marL="285750" indent="-285750">
              <a:lnSpc>
                <a:spcPts val="2460"/>
              </a:lnSpc>
              <a:buFont typeface="Arial" panose="020B0604020202020204" pitchFamily="34" charset="0"/>
              <a:buChar char="•"/>
            </a:pPr>
            <a:r>
              <a:rPr lang="fi-FI" sz="2000" b="1" dirty="0" err="1"/>
              <a:t>Inland</a:t>
            </a:r>
            <a:r>
              <a:rPr lang="fi-FI" sz="2000" b="1" dirty="0"/>
              <a:t> </a:t>
            </a:r>
            <a:r>
              <a:rPr lang="fi-FI" sz="2000" b="1" dirty="0" err="1"/>
              <a:t>waterways</a:t>
            </a:r>
            <a:r>
              <a:rPr lang="fi-FI" sz="2000" b="1" dirty="0"/>
              <a:t> </a:t>
            </a:r>
            <a:r>
              <a:rPr lang="fi-FI" sz="2000" b="1" dirty="0" err="1"/>
              <a:t>under</a:t>
            </a:r>
            <a:r>
              <a:rPr lang="fi-FI" sz="2000" b="1" dirty="0"/>
              <a:t> </a:t>
            </a:r>
            <a:r>
              <a:rPr lang="fi-FI" sz="2000" b="1" dirty="0" err="1"/>
              <a:t>study</a:t>
            </a:r>
            <a:endParaRPr lang="fi-FI" sz="2000" b="1" dirty="0"/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20CAC-C233-2D4E-8947-AB6F694865F5}"/>
              </a:ext>
            </a:extLst>
          </p:cNvPr>
          <p:cNvSpPr txBox="1"/>
          <p:nvPr/>
        </p:nvSpPr>
        <p:spPr>
          <a:xfrm>
            <a:off x="385534" y="885579"/>
            <a:ext cx="8487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With emissions from traffic decreasing in many countries, ship emissions are getting more and more important </a:t>
            </a:r>
          </a:p>
          <a:p>
            <a:r>
              <a:rPr lang="en-US" sz="2000" b="1" dirty="0"/>
              <a:t>A new dataset recently developed: CAMS-GLOB-SHIP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AF719-6A56-F54E-9E18-BBB235D7CC64}"/>
              </a:ext>
            </a:extLst>
          </p:cNvPr>
          <p:cNvSpPr txBox="1"/>
          <p:nvPr/>
        </p:nvSpPr>
        <p:spPr>
          <a:xfrm>
            <a:off x="360360" y="5388360"/>
            <a:ext cx="343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Emissions significantly higher than in previous inventories: needs testing</a:t>
            </a:r>
          </a:p>
        </p:txBody>
      </p:sp>
    </p:spTree>
    <p:extLst>
      <p:ext uri="{BB962C8B-B14F-4D97-AF65-F5344CB8AC3E}">
        <p14:creationId xmlns:p14="http://schemas.microsoft.com/office/powerpoint/2010/main" val="82043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233246" y="129557"/>
            <a:ext cx="632865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Temporal resolution of anthropogenic emissions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6E3E43A-D4E7-A141-907F-9651746B8B2F}"/>
              </a:ext>
            </a:extLst>
          </p:cNvPr>
          <p:cNvSpPr txBox="1">
            <a:spLocks/>
          </p:cNvSpPr>
          <p:nvPr/>
        </p:nvSpPr>
        <p:spPr>
          <a:xfrm>
            <a:off x="233246" y="1000506"/>
            <a:ext cx="4647674" cy="8552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i-FI" sz="2000" b="1" dirty="0" err="1"/>
              <a:t>Emissions</a:t>
            </a:r>
            <a:r>
              <a:rPr lang="fi-FI" sz="2000" b="1" dirty="0"/>
              <a:t> </a:t>
            </a:r>
            <a:r>
              <a:rPr lang="fi-FI" sz="2000" b="1" dirty="0" err="1"/>
              <a:t>generally</a:t>
            </a:r>
            <a:r>
              <a:rPr lang="fi-FI" sz="2000" b="1" dirty="0"/>
              <a:t> </a:t>
            </a:r>
            <a:r>
              <a:rPr lang="fi-FI" sz="2000" b="1" dirty="0" err="1"/>
              <a:t>available</a:t>
            </a:r>
            <a:r>
              <a:rPr lang="fi-FI" sz="2000" b="1" dirty="0"/>
              <a:t> as </a:t>
            </a:r>
            <a:r>
              <a:rPr lang="fi-FI" sz="2000" b="1" dirty="0" err="1"/>
              <a:t>monthly</a:t>
            </a:r>
            <a:r>
              <a:rPr lang="fi-FI" sz="2000" b="1" dirty="0"/>
              <a:t> </a:t>
            </a:r>
            <a:r>
              <a:rPr lang="fi-FI" sz="2000" b="1" dirty="0" err="1"/>
              <a:t>averages</a:t>
            </a:r>
            <a:r>
              <a:rPr lang="fi-FI" sz="2000" b="1" dirty="0"/>
              <a:t>, </a:t>
            </a:r>
            <a:r>
              <a:rPr lang="fi-FI" sz="2000" b="1" dirty="0" err="1"/>
              <a:t>based</a:t>
            </a:r>
            <a:r>
              <a:rPr lang="fi-FI" sz="2000" b="1" dirty="0"/>
              <a:t> on </a:t>
            </a:r>
            <a:r>
              <a:rPr lang="fi-FI" sz="2000" b="1" dirty="0" err="1"/>
              <a:t>old</a:t>
            </a:r>
            <a:r>
              <a:rPr lang="fi-FI" sz="2000" b="1" dirty="0"/>
              <a:t> </a:t>
            </a:r>
            <a:r>
              <a:rPr lang="fi-FI" sz="2000" b="1" dirty="0" err="1"/>
              <a:t>temporal</a:t>
            </a:r>
            <a:r>
              <a:rPr lang="fi-FI" sz="2000" b="1" dirty="0"/>
              <a:t> </a:t>
            </a:r>
            <a:r>
              <a:rPr lang="fi-FI" sz="2000" b="1" dirty="0" err="1"/>
              <a:t>profiles</a:t>
            </a:r>
            <a:endParaRPr lang="fi-FI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76132-71C5-D849-B1DE-53683186F642}"/>
              </a:ext>
            </a:extLst>
          </p:cNvPr>
          <p:cNvSpPr txBox="1"/>
          <p:nvPr/>
        </p:nvSpPr>
        <p:spPr>
          <a:xfrm>
            <a:off x="229643" y="2993933"/>
            <a:ext cx="804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New developments at Barcelona Supercomputing Center + Lab. </a:t>
            </a:r>
            <a:r>
              <a:rPr lang="en-US" sz="2000" b="1" dirty="0" err="1"/>
              <a:t>Aerologie</a:t>
            </a:r>
            <a:r>
              <a:rPr lang="en-US" sz="20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1C80-879A-0B40-8DE4-54473FD2537F}"/>
              </a:ext>
            </a:extLst>
          </p:cNvPr>
          <p:cNvPicPr/>
          <p:nvPr/>
        </p:nvPicPr>
        <p:blipFill rotWithShape="1">
          <a:blip r:embed="rId2"/>
          <a:srcRect t="19291" r="43980" b="20415"/>
          <a:stretch/>
        </p:blipFill>
        <p:spPr>
          <a:xfrm>
            <a:off x="5365355" y="564291"/>
            <a:ext cx="3368040" cy="2212957"/>
          </a:xfrm>
          <a:prstGeom prst="rect">
            <a:avLst/>
          </a:prstGeom>
        </p:spPr>
      </p:pic>
      <p:pic>
        <p:nvPicPr>
          <p:cNvPr id="1026" name="Picture 5">
            <a:extLst>
              <a:ext uri="{FF2B5EF4-FFF2-40B4-BE49-F238E27FC236}">
                <a16:creationId xmlns:a16="http://schemas.microsoft.com/office/drawing/2014/main" id="{29267532-2D6B-DA4E-9AF6-66AD9667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95" y="3565317"/>
            <a:ext cx="4457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>
            <a:extLst>
              <a:ext uri="{FF2B5EF4-FFF2-40B4-BE49-F238E27FC236}">
                <a16:creationId xmlns:a16="http://schemas.microsoft.com/office/drawing/2014/main" id="{D3DDF321-DC80-F84B-A592-0CCF54A7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95" y="5123220"/>
            <a:ext cx="4483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AE89B7B-4305-354C-BA25-00F9A25E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7DC8A-DD06-7C47-861B-DFBEA58B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1E7A126-31E2-6540-A53E-B54241BC1FEF}"/>
              </a:ext>
            </a:extLst>
          </p:cNvPr>
          <p:cNvSpPr txBox="1">
            <a:spLocks/>
          </p:cNvSpPr>
          <p:nvPr/>
        </p:nvSpPr>
        <p:spPr>
          <a:xfrm>
            <a:off x="297554" y="3565317"/>
            <a:ext cx="3535565" cy="8552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New </a:t>
            </a:r>
            <a:r>
              <a:rPr lang="fi-FI" sz="2000" b="1" dirty="0" err="1"/>
              <a:t>monthly</a:t>
            </a:r>
            <a:r>
              <a:rPr lang="fi-FI" sz="2000" b="1" dirty="0"/>
              <a:t>, </a:t>
            </a:r>
            <a:r>
              <a:rPr lang="fi-FI" sz="2000" b="1" dirty="0" err="1"/>
              <a:t>daily</a:t>
            </a:r>
            <a:r>
              <a:rPr lang="fi-FI" sz="2000" b="1" dirty="0"/>
              <a:t> and </a:t>
            </a:r>
            <a:r>
              <a:rPr lang="fi-FI" sz="2000" b="1" dirty="0" err="1"/>
              <a:t>weekly</a:t>
            </a:r>
            <a:r>
              <a:rPr lang="fi-FI" sz="2000" b="1" dirty="0"/>
              <a:t> </a:t>
            </a:r>
            <a:r>
              <a:rPr lang="fi-FI" sz="2000" b="1" dirty="0" err="1"/>
              <a:t>temporal</a:t>
            </a:r>
            <a:r>
              <a:rPr lang="fi-FI" sz="2000" b="1" dirty="0"/>
              <a:t> </a:t>
            </a:r>
            <a:r>
              <a:rPr lang="fi-FI" sz="2000" b="1" dirty="0" err="1"/>
              <a:t>profiles</a:t>
            </a:r>
            <a:r>
              <a:rPr lang="fi-FI" sz="2000" b="1" dirty="0"/>
              <a:t> </a:t>
            </a:r>
            <a:r>
              <a:rPr lang="fi-FI" sz="2000" b="1" dirty="0" err="1"/>
              <a:t>are</a:t>
            </a:r>
            <a:r>
              <a:rPr lang="fi-FI" sz="2000" b="1" dirty="0"/>
              <a:t> </a:t>
            </a:r>
            <a:r>
              <a:rPr lang="fi-FI" sz="2000" b="1" dirty="0" err="1"/>
              <a:t>being</a:t>
            </a:r>
            <a:r>
              <a:rPr lang="fi-FI" sz="2000" b="1" dirty="0"/>
              <a:t> </a:t>
            </a:r>
            <a:r>
              <a:rPr lang="fi-FI" sz="2000" b="1" dirty="0" err="1"/>
              <a:t>developed</a:t>
            </a:r>
            <a:r>
              <a:rPr lang="fi-FI" sz="2000" b="1" dirty="0"/>
              <a:t>, </a:t>
            </a:r>
            <a:r>
              <a:rPr lang="fi-FI" sz="2000" b="1" dirty="0" err="1"/>
              <a:t>based</a:t>
            </a:r>
            <a:r>
              <a:rPr lang="fi-FI" sz="2000" b="1" dirty="0"/>
              <a:t> on </a:t>
            </a:r>
            <a:r>
              <a:rPr lang="fi-FI" sz="2000" b="1" dirty="0" err="1"/>
              <a:t>observations</a:t>
            </a:r>
            <a:r>
              <a:rPr lang="fi-FI" sz="2000" b="1" dirty="0"/>
              <a:t> and data </a:t>
            </a:r>
            <a:r>
              <a:rPr lang="fi-FI" sz="2000" b="1" dirty="0" err="1"/>
              <a:t>collected</a:t>
            </a:r>
            <a:r>
              <a:rPr lang="fi-FI" sz="2000" b="1" dirty="0"/>
              <a:t> in </a:t>
            </a:r>
            <a:r>
              <a:rPr lang="fi-FI" sz="2000" b="1" dirty="0" err="1"/>
              <a:t>different</a:t>
            </a:r>
            <a:r>
              <a:rPr lang="fi-FI" sz="2000" b="1" dirty="0"/>
              <a:t> </a:t>
            </a:r>
            <a:r>
              <a:rPr lang="fi-FI" sz="2000" b="1" dirty="0" err="1"/>
              <a:t>world</a:t>
            </a:r>
            <a:r>
              <a:rPr lang="fi-FI" sz="2000" b="1" dirty="0"/>
              <a:t> </a:t>
            </a:r>
            <a:r>
              <a:rPr lang="fi-FI" sz="2000" b="1" dirty="0" err="1"/>
              <a:t>countries</a:t>
            </a:r>
            <a:r>
              <a:rPr lang="fi-FI" sz="20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 err="1"/>
              <a:t>First</a:t>
            </a:r>
            <a:r>
              <a:rPr lang="fi-FI" sz="2000" b="1" dirty="0"/>
              <a:t> version of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temporal</a:t>
            </a:r>
            <a:r>
              <a:rPr lang="fi-FI" sz="2000" b="1" dirty="0"/>
              <a:t> </a:t>
            </a:r>
            <a:r>
              <a:rPr lang="fi-FI" sz="2000" b="1" dirty="0" err="1"/>
              <a:t>profiles</a:t>
            </a:r>
            <a:r>
              <a:rPr lang="fi-FI" sz="2000" b="1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/>
              <a:t>CAMS-GLOB-TEMPO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3156F-1BA0-7241-BC0D-CAD0B8EFD02F}"/>
              </a:ext>
            </a:extLst>
          </p:cNvPr>
          <p:cNvSpPr txBox="1"/>
          <p:nvPr/>
        </p:nvSpPr>
        <p:spPr>
          <a:xfrm>
            <a:off x="5365355" y="6494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021F-4285-9D41-8B80-6965D4EF18ED}"/>
              </a:ext>
            </a:extLst>
          </p:cNvPr>
          <p:cNvSpPr txBox="1"/>
          <p:nvPr/>
        </p:nvSpPr>
        <p:spPr>
          <a:xfrm>
            <a:off x="5135614" y="4753888"/>
            <a:ext cx="357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Residential CO emissions 2014-2019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1BD71-56D3-D04A-A426-ABA8B69B75B1}"/>
              </a:ext>
            </a:extLst>
          </p:cNvPr>
          <p:cNvSpPr txBox="1"/>
          <p:nvPr/>
        </p:nvSpPr>
        <p:spPr>
          <a:xfrm>
            <a:off x="8032299" y="5151071"/>
            <a:ext cx="613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FF709-5C45-8B4F-B408-FD5D6E5AE50A}"/>
              </a:ext>
            </a:extLst>
          </p:cNvPr>
          <p:cNvSpPr txBox="1"/>
          <p:nvPr/>
        </p:nvSpPr>
        <p:spPr>
          <a:xfrm>
            <a:off x="8032298" y="3622878"/>
            <a:ext cx="5116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69248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233246" y="129557"/>
            <a:ext cx="365337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Biogenic emissions : BVOCs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76132-71C5-D849-B1DE-53683186F642}"/>
              </a:ext>
            </a:extLst>
          </p:cNvPr>
          <p:cNvSpPr txBox="1"/>
          <p:nvPr/>
        </p:nvSpPr>
        <p:spPr>
          <a:xfrm>
            <a:off x="246833" y="630679"/>
            <a:ext cx="8047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Most groups use a version of the MEGAN model</a:t>
            </a:r>
          </a:p>
          <a:p>
            <a:r>
              <a:rPr lang="en-US" sz="2000" b="1" dirty="0"/>
              <a:t>Most recent version: CAMS-GLOB-BIO developed at the Charles University</a:t>
            </a:r>
          </a:p>
          <a:p>
            <a:r>
              <a:rPr lang="en-US" sz="2000" b="1" dirty="0"/>
              <a:t>in Prague (Czech Rep.) (</a:t>
            </a:r>
            <a:r>
              <a:rPr lang="en-US" sz="2000" b="1" dirty="0" err="1"/>
              <a:t>Sindelarova</a:t>
            </a:r>
            <a:r>
              <a:rPr lang="en-US" sz="2000" b="1" dirty="0"/>
              <a:t> et al., ACP, 2014)</a:t>
            </a:r>
          </a:p>
          <a:p>
            <a:endParaRPr lang="en-US" sz="200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E89B7B-4305-354C-BA25-00F9A25E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7DC8A-DD06-7C47-861B-DFBEA58B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780" y="20017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3156F-1BA0-7241-BC0D-CAD0B8EFD02F}"/>
              </a:ext>
            </a:extLst>
          </p:cNvPr>
          <p:cNvSpPr txBox="1"/>
          <p:nvPr/>
        </p:nvSpPr>
        <p:spPr>
          <a:xfrm>
            <a:off x="5130575" y="666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6A02CFF-F071-E74E-A697-9D26D603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575" y="5332597"/>
            <a:ext cx="3531333" cy="1077218"/>
          </a:xfrm>
          <a:prstGeom prst="rect">
            <a:avLst/>
          </a:prstGeom>
          <a:noFill/>
          <a:ln w="222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C0000"/>
                </a:solidFill>
              </a:rPr>
              <a:t>time resolution: </a:t>
            </a:r>
            <a:r>
              <a:rPr lang="en-US" sz="1600" b="1" dirty="0">
                <a:solidFill>
                  <a:srgbClr val="000066"/>
                </a:solidFill>
              </a:rPr>
              <a:t>monthly means </a:t>
            </a:r>
            <a:endParaRPr lang="en-US" sz="1600" b="1" dirty="0">
              <a:solidFill>
                <a:srgbClr val="CC0000"/>
              </a:solidFill>
              <a:cs typeface="Arial" charset="0"/>
            </a:endParaRPr>
          </a:p>
          <a:p>
            <a:pPr>
              <a:buClr>
                <a:schemeClr val="tx2"/>
              </a:buClr>
              <a:buSzPct val="150000"/>
              <a:defRPr/>
            </a:pPr>
            <a:r>
              <a:rPr lang="en-US" sz="1600" b="1" dirty="0">
                <a:solidFill>
                  <a:srgbClr val="CC0000"/>
                </a:solidFill>
                <a:cs typeface="Arial" charset="0"/>
              </a:rPr>
              <a:t>spatial coverage: </a:t>
            </a:r>
            <a:r>
              <a:rPr lang="en-US" sz="1600" b="1" dirty="0">
                <a:solidFill>
                  <a:srgbClr val="000066"/>
                </a:solidFill>
                <a:cs typeface="Arial" charset="0"/>
              </a:rPr>
              <a:t>global</a:t>
            </a:r>
          </a:p>
          <a:p>
            <a:pPr>
              <a:buClr>
                <a:schemeClr val="tx2"/>
              </a:buClr>
              <a:buSzPct val="150000"/>
              <a:defRPr/>
            </a:pPr>
            <a:r>
              <a:rPr lang="en-US" sz="1600" b="1" dirty="0">
                <a:solidFill>
                  <a:srgbClr val="CC0000"/>
                </a:solidFill>
                <a:cs typeface="Arial" charset="0"/>
              </a:rPr>
              <a:t>spatial resolution: </a:t>
            </a:r>
            <a:r>
              <a:rPr lang="en-US" sz="1600" b="1" dirty="0">
                <a:solidFill>
                  <a:srgbClr val="000066"/>
                </a:solidFill>
                <a:cs typeface="Arial" charset="0"/>
              </a:rPr>
              <a:t>0.5</a:t>
            </a:r>
            <a:r>
              <a:rPr lang="cs-CZ" sz="1600" b="1" dirty="0">
                <a:solidFill>
                  <a:srgbClr val="000066"/>
                </a:solidFill>
                <a:cs typeface="Arial" charset="0"/>
              </a:rPr>
              <a:t>°</a:t>
            </a:r>
            <a:r>
              <a:rPr lang="en-US" sz="1600" b="1" dirty="0">
                <a:solidFill>
                  <a:srgbClr val="000066"/>
                </a:solidFill>
                <a:cs typeface="Arial" charset="0"/>
              </a:rPr>
              <a:t> x 0.5</a:t>
            </a:r>
            <a:r>
              <a:rPr lang="cs-CZ" sz="1600" b="1" dirty="0">
                <a:solidFill>
                  <a:srgbClr val="000066"/>
                </a:solidFill>
                <a:cs typeface="Arial" charset="0"/>
              </a:rPr>
              <a:t>°</a:t>
            </a:r>
          </a:p>
          <a:p>
            <a:pPr>
              <a:buClr>
                <a:schemeClr val="tx2"/>
              </a:buClr>
              <a:buSzPct val="150000"/>
              <a:defRPr/>
            </a:pPr>
            <a:r>
              <a:rPr lang="en-US" sz="1600" b="1" dirty="0">
                <a:solidFill>
                  <a:srgbClr val="CC0000"/>
                </a:solidFill>
              </a:rPr>
              <a:t>Time period: </a:t>
            </a:r>
            <a:r>
              <a:rPr lang="en-US" sz="1600" b="1" dirty="0">
                <a:solidFill>
                  <a:srgbClr val="000066"/>
                </a:solidFill>
              </a:rPr>
              <a:t>2000-2017</a:t>
            </a:r>
            <a:endParaRPr lang="en-US" sz="1600" b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5A057E9-3DD5-2643-BAEA-CDF520FE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575" y="2099110"/>
            <a:ext cx="2444117" cy="3108543"/>
          </a:xfrm>
          <a:prstGeom prst="rect">
            <a:avLst/>
          </a:prstGeom>
          <a:solidFill>
            <a:schemeClr val="bg1"/>
          </a:solidFill>
          <a:ln w="222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Isoprene; </a:t>
            </a:r>
            <a:r>
              <a:rPr lang="en-US" sz="1400" b="1" dirty="0">
                <a:solidFill>
                  <a:srgbClr val="000066"/>
                </a:solidFill>
                <a:latin typeface="Symbol" charset="0"/>
                <a:cs typeface="Arial" charset="0"/>
              </a:rPr>
              <a:t>a</a:t>
            </a: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-pinene; </a:t>
            </a:r>
            <a:r>
              <a:rPr lang="en-US" sz="1400" b="1" dirty="0">
                <a:solidFill>
                  <a:srgbClr val="000066"/>
                </a:solidFill>
                <a:latin typeface="Symbol" charset="0"/>
                <a:cs typeface="Arial" charset="0"/>
              </a:rPr>
              <a:t>b</a:t>
            </a: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-pinene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other monoterpenes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Sesquiterpenes; CO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hydrogen cyanide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Ethane; propane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butane and higher alkanes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Ethene; propene 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 err="1">
                <a:solidFill>
                  <a:srgbClr val="000066"/>
                </a:solidFill>
                <a:cs typeface="Arial" charset="0"/>
              </a:rPr>
              <a:t>butene</a:t>
            </a: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 and higher alkenes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Methanol; ethanol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Formaldehyde; acetaldehyde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other aldehydes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Acetone; other ketones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formic acid; acetic acid</a:t>
            </a:r>
          </a:p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rgbClr val="000066"/>
                </a:solidFill>
                <a:cs typeface="Arial" charset="0"/>
              </a:rPr>
              <a:t>toluene</a:t>
            </a:r>
            <a:endParaRPr lang="cs-CZ" sz="14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80C1F5C4-93AC-B244-8BCD-98E8A074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76" y="1683612"/>
            <a:ext cx="25824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150000"/>
              <a:defRPr/>
            </a:pPr>
            <a:r>
              <a:rPr lang="en-US" sz="1600" b="1" dirty="0">
                <a:solidFill>
                  <a:srgbClr val="CC0000"/>
                </a:solidFill>
                <a:cs typeface="Arial" charset="0"/>
              </a:rPr>
              <a:t>List of modeled species</a:t>
            </a:r>
            <a:endParaRPr lang="cs-CZ" sz="1600" b="1" dirty="0">
              <a:solidFill>
                <a:srgbClr val="CC0000"/>
              </a:solidFill>
              <a:cs typeface="Arial" charset="0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229DF01-1293-194E-B720-C2A45F3B7CFD}"/>
              </a:ext>
            </a:extLst>
          </p:cNvPr>
          <p:cNvGrpSpPr>
            <a:grpSpLocks/>
          </p:cNvGrpSpPr>
          <p:nvPr/>
        </p:nvGrpSpPr>
        <p:grpSpPr bwMode="auto">
          <a:xfrm>
            <a:off x="189471" y="1694184"/>
            <a:ext cx="1658207" cy="1590788"/>
            <a:chOff x="4067" y="457"/>
            <a:chExt cx="1114" cy="1195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F0C6ABB-8B52-A84B-BE86-26D034D77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57"/>
              <a:ext cx="1114" cy="1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2D593BC1-F759-BD4B-8F13-6D49E3DE4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837"/>
              <a:ext cx="95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D3E28677-C372-F84A-9ADF-6158D6A0F1E0}"/>
              </a:ext>
            </a:extLst>
          </p:cNvPr>
          <p:cNvGrpSpPr>
            <a:grpSpLocks/>
          </p:cNvGrpSpPr>
          <p:nvPr/>
        </p:nvGrpSpPr>
        <p:grpSpPr bwMode="auto">
          <a:xfrm>
            <a:off x="3322634" y="1700314"/>
            <a:ext cx="1615817" cy="1584657"/>
            <a:chOff x="3806" y="1543"/>
            <a:chExt cx="1202" cy="1203"/>
          </a:xfrm>
        </p:grpSpPr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9BBEC060-E192-2342-A1BF-F34A0DFBE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1543"/>
              <a:ext cx="1202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15">
              <a:extLst>
                <a:ext uri="{FF2B5EF4-FFF2-40B4-BE49-F238E27FC236}">
                  <a16:creationId xmlns:a16="http://schemas.microsoft.com/office/drawing/2014/main" id="{0F732672-5153-1D42-804E-86E75BA94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1931"/>
              <a:ext cx="1085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73BBD5FC-6C94-AA4A-918F-D565E91666BD}"/>
              </a:ext>
            </a:extLst>
          </p:cNvPr>
          <p:cNvGrpSpPr>
            <a:grpSpLocks/>
          </p:cNvGrpSpPr>
          <p:nvPr/>
        </p:nvGrpSpPr>
        <p:grpSpPr bwMode="auto">
          <a:xfrm>
            <a:off x="1912518" y="1706544"/>
            <a:ext cx="1351037" cy="1578428"/>
            <a:chOff x="5153" y="564"/>
            <a:chExt cx="1065" cy="1203"/>
          </a:xfrm>
        </p:grpSpPr>
        <p:pic>
          <p:nvPicPr>
            <p:cNvPr id="29" name="Picture 17">
              <a:extLst>
                <a:ext uri="{FF2B5EF4-FFF2-40B4-BE49-F238E27FC236}">
                  <a16:creationId xmlns:a16="http://schemas.microsoft.com/office/drawing/2014/main" id="{27BBF06F-3BD3-3447-97D9-D69A96E0D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" y="564"/>
              <a:ext cx="1065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18">
              <a:extLst>
                <a:ext uri="{FF2B5EF4-FFF2-40B4-BE49-F238E27FC236}">
                  <a16:creationId xmlns:a16="http://schemas.microsoft.com/office/drawing/2014/main" id="{C746F70C-F3C3-0046-88B1-CEA2E36FC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" y="957"/>
              <a:ext cx="922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8C8681F7-770E-CE42-927E-D0C4C2E995F8}"/>
              </a:ext>
            </a:extLst>
          </p:cNvPr>
          <p:cNvGrpSpPr>
            <a:grpSpLocks/>
          </p:cNvGrpSpPr>
          <p:nvPr/>
        </p:nvGrpSpPr>
        <p:grpSpPr bwMode="auto">
          <a:xfrm>
            <a:off x="194568" y="3298414"/>
            <a:ext cx="1653109" cy="1656645"/>
            <a:chOff x="5011" y="1662"/>
            <a:chExt cx="1068" cy="1260"/>
          </a:xfrm>
        </p:grpSpPr>
        <p:pic>
          <p:nvPicPr>
            <p:cNvPr id="32" name="Picture 20">
              <a:extLst>
                <a:ext uri="{FF2B5EF4-FFF2-40B4-BE49-F238E27FC236}">
                  <a16:creationId xmlns:a16="http://schemas.microsoft.com/office/drawing/2014/main" id="{8873355B-CB35-5E45-AF1D-C1B6E9223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1662"/>
              <a:ext cx="1068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21">
              <a:extLst>
                <a:ext uri="{FF2B5EF4-FFF2-40B4-BE49-F238E27FC236}">
                  <a16:creationId xmlns:a16="http://schemas.microsoft.com/office/drawing/2014/main" id="{090A950E-6C9B-3A4C-A512-8B816467E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087"/>
              <a:ext cx="900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AutoShape 22">
            <a:extLst>
              <a:ext uri="{FF2B5EF4-FFF2-40B4-BE49-F238E27FC236}">
                <a16:creationId xmlns:a16="http://schemas.microsoft.com/office/drawing/2014/main" id="{4EE8CB36-B4BE-EA4E-AF84-C2EFB2D5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462" y="3388071"/>
            <a:ext cx="373856" cy="452438"/>
          </a:xfrm>
          <a:prstGeom prst="downArrow">
            <a:avLst>
              <a:gd name="adj1" fmla="val 50000"/>
              <a:gd name="adj2" fmla="val 30255"/>
            </a:avLst>
          </a:prstGeom>
          <a:solidFill>
            <a:srgbClr val="FF420E"/>
          </a:solidFill>
          <a:ln w="936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36" name="Zástupný symbol pro obsah 7">
            <a:extLst>
              <a:ext uri="{FF2B5EF4-FFF2-40B4-BE49-F238E27FC236}">
                <a16:creationId xmlns:a16="http://schemas.microsoft.com/office/drawing/2014/main" id="{CA11C870-7359-AB47-9724-3300BE67DB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8" y="3865836"/>
            <a:ext cx="3025933" cy="14105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40EA02-FD0B-E946-B7E0-654722DC0AE3}"/>
              </a:ext>
            </a:extLst>
          </p:cNvPr>
          <p:cNvSpPr txBox="1"/>
          <p:nvPr/>
        </p:nvSpPr>
        <p:spPr>
          <a:xfrm>
            <a:off x="313753" y="5701929"/>
            <a:ext cx="4437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This BVOCs code can be implemented in</a:t>
            </a:r>
          </a:p>
          <a:p>
            <a:r>
              <a:rPr lang="en-US" sz="2000" b="1" dirty="0"/>
              <a:t>the MUSICA model </a:t>
            </a:r>
          </a:p>
        </p:txBody>
      </p:sp>
    </p:spTree>
    <p:extLst>
      <p:ext uri="{BB962C8B-B14F-4D97-AF65-F5344CB8AC3E}">
        <p14:creationId xmlns:p14="http://schemas.microsoft.com/office/powerpoint/2010/main" val="300953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D0CEB-5D94-5049-9FBE-235C7FF1BD52}"/>
              </a:ext>
            </a:extLst>
          </p:cNvPr>
          <p:cNvSpPr txBox="1"/>
          <p:nvPr/>
        </p:nvSpPr>
        <p:spPr>
          <a:xfrm>
            <a:off x="233246" y="129557"/>
            <a:ext cx="25902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Soil NOx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76132-71C5-D849-B1DE-53683186F642}"/>
              </a:ext>
            </a:extLst>
          </p:cNvPr>
          <p:cNvSpPr txBox="1"/>
          <p:nvPr/>
        </p:nvSpPr>
        <p:spPr>
          <a:xfrm>
            <a:off x="246833" y="630679"/>
            <a:ext cx="86623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Different approaches have been tested, many based on </a:t>
            </a:r>
            <a:r>
              <a:rPr lang="en-US" sz="2000" b="1" dirty="0" err="1"/>
              <a:t>Yienger</a:t>
            </a:r>
            <a:r>
              <a:rPr lang="en-US" sz="2000" b="1" dirty="0"/>
              <a:t> and Levy (1995)</a:t>
            </a:r>
          </a:p>
          <a:p>
            <a:r>
              <a:rPr lang="en-US" sz="2000" b="1" dirty="0"/>
              <a:t>or on </a:t>
            </a:r>
            <a:r>
              <a:rPr lang="en-US" sz="2000" b="1" dirty="0" err="1"/>
              <a:t>Hudman</a:t>
            </a:r>
            <a:r>
              <a:rPr lang="en-US" sz="2000" b="1" dirty="0"/>
              <a:t> and al. (ACP, 2012)</a:t>
            </a:r>
          </a:p>
          <a:p>
            <a:endParaRPr lang="en-US" sz="1200" b="1" dirty="0"/>
          </a:p>
          <a:p>
            <a:r>
              <a:rPr lang="en-US" sz="2000" b="1" dirty="0"/>
              <a:t>A new version (also based on </a:t>
            </a:r>
            <a:r>
              <a:rPr lang="en-US" sz="2000" b="1" dirty="0" err="1"/>
              <a:t>Yienger</a:t>
            </a:r>
            <a:r>
              <a:rPr lang="en-US" sz="2000" b="1" dirty="0"/>
              <a:t> and Levy)  has recently been developed by David Simpson and colleagues (Met Norway and Chalmers University in Sweden) </a:t>
            </a:r>
            <a:r>
              <a:rPr lang="en-US" sz="2000" b="1" dirty="0">
                <a:sym typeface="Wingdings" pitchFamily="2" charset="2"/>
              </a:rPr>
              <a:t> CAMS-GLOB-SOIL</a:t>
            </a:r>
          </a:p>
          <a:p>
            <a:endParaRPr lang="en-US" sz="2000" b="1" dirty="0">
              <a:sym typeface="Wingdings" pitchFamily="2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E89B7B-4305-354C-BA25-00F9A25E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7DC8A-DD06-7C47-861B-DFBEA58BF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940" y="29960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3156F-1BA0-7241-BC0D-CAD0B8EFD02F}"/>
              </a:ext>
            </a:extLst>
          </p:cNvPr>
          <p:cNvSpPr txBox="1"/>
          <p:nvPr/>
        </p:nvSpPr>
        <p:spPr>
          <a:xfrm>
            <a:off x="5130575" y="666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E61C13-58FF-5047-ACC1-1CEE38D5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 b="18357"/>
          <a:stretch/>
        </p:blipFill>
        <p:spPr>
          <a:xfrm>
            <a:off x="976184" y="2724671"/>
            <a:ext cx="7512908" cy="3278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E61AA-3B71-A14A-A214-4164F441D60D}"/>
              </a:ext>
            </a:extLst>
          </p:cNvPr>
          <p:cNvSpPr txBox="1"/>
          <p:nvPr/>
        </p:nvSpPr>
        <p:spPr>
          <a:xfrm>
            <a:off x="1223319" y="4128537"/>
            <a:ext cx="33741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 2010 emissions (ng N/m2/s)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236249-7FCC-1F47-B5F5-762D6BCE9708}"/>
              </a:ext>
            </a:extLst>
          </p:cNvPr>
          <p:cNvSpPr txBox="1"/>
          <p:nvPr/>
        </p:nvSpPr>
        <p:spPr>
          <a:xfrm>
            <a:off x="4844583" y="4060595"/>
            <a:ext cx="3001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Biome emissions (ng N/m2/s)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F924A7-6E1A-F040-AEAB-6E48CEFB063E}"/>
              </a:ext>
            </a:extLst>
          </p:cNvPr>
          <p:cNvSpPr txBox="1"/>
          <p:nvPr/>
        </p:nvSpPr>
        <p:spPr>
          <a:xfrm>
            <a:off x="1223319" y="5633487"/>
            <a:ext cx="6618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Fertilizer emissions                                   Deposition induced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5EAB-4D06-A44C-B38D-5567B630BE02}"/>
              </a:ext>
            </a:extLst>
          </p:cNvPr>
          <p:cNvSpPr txBox="1"/>
          <p:nvPr/>
        </p:nvSpPr>
        <p:spPr>
          <a:xfrm>
            <a:off x="178405" y="6089563"/>
            <a:ext cx="873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Somewhat higher (12.9 </a:t>
            </a:r>
            <a:r>
              <a:rPr lang="en-US" b="1" dirty="0" err="1"/>
              <a:t>Tg</a:t>
            </a:r>
            <a:r>
              <a:rPr lang="en-US" b="1" dirty="0"/>
              <a:t> NOx-N) than the </a:t>
            </a:r>
            <a:r>
              <a:rPr lang="en-US" b="1" dirty="0" err="1"/>
              <a:t>Hudman</a:t>
            </a:r>
            <a:r>
              <a:rPr lang="en-US" b="1" dirty="0"/>
              <a:t> et al. value (10.7 </a:t>
            </a:r>
            <a:r>
              <a:rPr lang="en-US" b="1" dirty="0" err="1"/>
              <a:t>Tg</a:t>
            </a:r>
            <a:r>
              <a:rPr lang="en-US" b="1" dirty="0"/>
              <a:t>) used in        GEOS-Chem.  Impact on NOx budget of these emissions needed</a:t>
            </a:r>
          </a:p>
        </p:txBody>
      </p:sp>
    </p:spTree>
    <p:extLst>
      <p:ext uri="{BB962C8B-B14F-4D97-AF65-F5344CB8AC3E}">
        <p14:creationId xmlns:p14="http://schemas.microsoft.com/office/powerpoint/2010/main" val="111251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1360</Words>
  <Application>Microsoft Macintosh PowerPoint</Application>
  <PresentationFormat>On-screen Show (4:3)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Symbol</vt:lpstr>
      <vt:lpstr>Wingdings</vt:lpstr>
      <vt:lpstr>Office Theme</vt:lpstr>
      <vt:lpstr>Atmosphere</vt:lpstr>
      <vt:lpstr>1_Atmosphere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109</cp:revision>
  <dcterms:created xsi:type="dcterms:W3CDTF">2018-10-15T08:12:35Z</dcterms:created>
  <dcterms:modified xsi:type="dcterms:W3CDTF">2019-05-21T14:34:19Z</dcterms:modified>
</cp:coreProperties>
</file>