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8" r:id="rId1"/>
    <p:sldMasterId id="2147483679" r:id="rId2"/>
  </p:sldMasterIdLst>
  <p:notesMasterIdLst>
    <p:notesMasterId r:id="rId11"/>
  </p:notesMasterIdLst>
  <p:sldIdLst>
    <p:sldId id="256" r:id="rId3"/>
    <p:sldId id="1663" r:id="rId4"/>
    <p:sldId id="1654" r:id="rId5"/>
    <p:sldId id="1653" r:id="rId6"/>
    <p:sldId id="1651" r:id="rId7"/>
    <p:sldId id="1652" r:id="rId8"/>
    <p:sldId id="1661" r:id="rId9"/>
    <p:sldId id="1655" r:id="rId10"/>
  </p:sldIdLst>
  <p:sldSz cx="9144000" cy="6858000" type="screen4x3"/>
  <p:notesSz cx="7010400" cy="9296400"/>
  <p:embeddedFontLst>
    <p:embeddedFont>
      <p:font typeface="Helvetica Neue" panose="02000503000000020004" pitchFamily="2" charset="0"/>
      <p:regular r:id="rId12"/>
      <p:bold r:id="rId13"/>
      <p:italic r:id="rId14"/>
      <p:boldItalic r:id="rId1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" userDrawn="1">
          <p15:clr>
            <a:srgbClr val="A4A3A4"/>
          </p15:clr>
        </p15:guide>
        <p15:guide id="2" pos="26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48"/>
    <p:restoredTop sz="89084"/>
  </p:normalViewPr>
  <p:slideViewPr>
    <p:cSldViewPr snapToGrid="0">
      <p:cViewPr varScale="1">
        <p:scale>
          <a:sx n="124" d="100"/>
          <a:sy n="124" d="100"/>
        </p:scale>
        <p:origin x="1600" y="168"/>
      </p:cViewPr>
      <p:guideLst>
        <p:guide orient="horz" pos="216"/>
        <p:guide pos="2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162" d="100"/>
          <a:sy n="162" d="100"/>
        </p:scale>
        <p:origin x="1608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938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rtl="0"/>
            <a:endParaRPr lang="en-US" b="0" dirty="0">
              <a:effectLst/>
            </a:endParaRPr>
          </a:p>
        </p:txBody>
      </p:sp>
      <p:sp>
        <p:nvSpPr>
          <p:cNvPr id="131" name="Google Shape;13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rtl="0"/>
            <a:endParaRPr lang="en-US" b="0" dirty="0">
              <a:effectLst/>
            </a:endParaRPr>
          </a:p>
        </p:txBody>
      </p:sp>
      <p:sp>
        <p:nvSpPr>
          <p:cNvPr id="131" name="Google Shape;13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12770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916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B372E8D-A851-0D47-AEEC-EA1FC550C9D8}"/>
              </a:ext>
            </a:extLst>
          </p:cNvPr>
          <p:cNvSpPr/>
          <p:nvPr userDrawn="1"/>
        </p:nvSpPr>
        <p:spPr>
          <a:xfrm>
            <a:off x="1285764" y="6389786"/>
            <a:ext cx="55723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Atmospheric Chemistry Observations and Modeling Laboratory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 txBox="1">
            <a:spLocks noGrp="1"/>
          </p:cNvSpPr>
          <p:nvPr>
            <p:ph type="title"/>
          </p:nvPr>
        </p:nvSpPr>
        <p:spPr>
          <a:xfrm>
            <a:off x="457203" y="273063"/>
            <a:ext cx="3008313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65"/>
              <a:buFont typeface="Helvetica Neue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body" idx="1"/>
          </p:nvPr>
        </p:nvSpPr>
        <p:spPr>
          <a:xfrm>
            <a:off x="3575050" y="273066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29437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–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07022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–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95846" algn="l" rtl="0"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Char char="»"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2"/>
          </p:nvPr>
        </p:nvSpPr>
        <p:spPr>
          <a:xfrm>
            <a:off x="457203" y="1435104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None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None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176"/>
              </a:spcBef>
              <a:spcAft>
                <a:spcPts val="0"/>
              </a:spcAft>
              <a:buClr>
                <a:schemeClr val="dk1"/>
              </a:buClr>
              <a:buSzPts val="882"/>
              <a:buFont typeface="Arial"/>
              <a:buNone/>
              <a:defRPr sz="88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>
            <a:spLocks noGrp="1"/>
          </p:cNvSpPr>
          <p:nvPr>
            <p:ph type="title"/>
          </p:nvPr>
        </p:nvSpPr>
        <p:spPr>
          <a:xfrm>
            <a:off x="1792288" y="4800614"/>
            <a:ext cx="54864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65"/>
              <a:buFont typeface="Helvetica Neue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5" name="Google Shape;55;p14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565"/>
              </a:spcBef>
              <a:spcAft>
                <a:spcPts val="0"/>
              </a:spcAft>
              <a:buClr>
                <a:schemeClr val="dk1"/>
              </a:buClr>
              <a:buSzPts val="2824"/>
              <a:buFont typeface="Arial"/>
              <a:buNone/>
              <a:defRPr sz="282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494"/>
              </a:spcBef>
              <a:spcAft>
                <a:spcPts val="0"/>
              </a:spcAft>
              <a:buClr>
                <a:schemeClr val="dk1"/>
              </a:buClr>
              <a:buSzPts val="2471"/>
              <a:buFont typeface="Arial"/>
              <a:buNone/>
              <a:defRPr sz="2471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424"/>
              </a:spcBef>
              <a:spcAft>
                <a:spcPts val="0"/>
              </a:spcAft>
              <a:buClr>
                <a:schemeClr val="dk1"/>
              </a:buClr>
              <a:buSzPts val="2118"/>
              <a:buFont typeface="Arial"/>
              <a:buNone/>
              <a:defRPr sz="211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body" idx="1"/>
          </p:nvPr>
        </p:nvSpPr>
        <p:spPr>
          <a:xfrm>
            <a:off x="1792288" y="5367351"/>
            <a:ext cx="54864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None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None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176"/>
              </a:spcBef>
              <a:spcAft>
                <a:spcPts val="0"/>
              </a:spcAft>
              <a:buClr>
                <a:schemeClr val="dk1"/>
              </a:buClr>
              <a:buSzPts val="882"/>
              <a:buFont typeface="Arial"/>
              <a:buNone/>
              <a:defRPr sz="88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0829F-9F33-0F47-8CBD-390841E04EBD}" type="datetimeFigureOut">
              <a:rPr lang="en-US" smtClean="0"/>
              <a:t>5/21/19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8BF2D-EE58-6F40-972A-37039EA73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839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0829F-9F33-0F47-8CBD-390841E04EBD}" type="datetimeFigureOut">
              <a:rPr lang="en-US" smtClean="0"/>
              <a:t>5/21/19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8BF2D-EE58-6F40-972A-37039EA73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801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0829F-9F33-0F47-8CBD-390841E04EBD}" type="datetimeFigureOut">
              <a:rPr lang="en-US" smtClean="0"/>
              <a:t>5/21/19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8BF2D-EE58-6F40-972A-37039EA73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505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ctrTitle"/>
          </p:nvPr>
        </p:nvSpPr>
        <p:spPr>
          <a:xfrm>
            <a:off x="685800" y="2130439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subTitle" idx="1"/>
          </p:nvPr>
        </p:nvSpPr>
        <p:spPr>
          <a:xfrm>
            <a:off x="1371600" y="3611556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spcBef>
                <a:spcPts val="318"/>
              </a:spcBef>
              <a:spcAft>
                <a:spcPts val="0"/>
              </a:spcAft>
              <a:buClr>
                <a:srgbClr val="9E9E9E"/>
              </a:buClr>
              <a:buSzPts val="1588"/>
              <a:buFont typeface="Arial"/>
              <a:buNone/>
              <a:defRPr sz="1588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spcBef>
                <a:spcPts val="282"/>
              </a:spcBef>
              <a:spcAft>
                <a:spcPts val="0"/>
              </a:spcAft>
              <a:buClr>
                <a:srgbClr val="9E9E9E"/>
              </a:buClr>
              <a:buSzPts val="1412"/>
              <a:buFont typeface="Arial"/>
              <a:buNone/>
              <a:defRPr sz="1412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318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63093" algn="l" rtl="0">
              <a:spcBef>
                <a:spcPts val="424"/>
              </a:spcBef>
              <a:spcAft>
                <a:spcPts val="0"/>
              </a:spcAft>
              <a:buClr>
                <a:schemeClr val="dk1"/>
              </a:buClr>
              <a:buSzPts val="2118"/>
              <a:buFont typeface="Arial"/>
              <a:buChar char="•"/>
              <a:defRPr sz="211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–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29438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–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07022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»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722313" y="4406915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318"/>
              </a:spcBef>
              <a:spcAft>
                <a:spcPts val="0"/>
              </a:spcAft>
              <a:buClr>
                <a:srgbClr val="9E9E9E"/>
              </a:buClr>
              <a:buSzPts val="1588"/>
              <a:buFont typeface="Arial"/>
              <a:buNone/>
              <a:defRPr sz="1588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282"/>
              </a:spcBef>
              <a:spcAft>
                <a:spcPts val="0"/>
              </a:spcAft>
              <a:buClr>
                <a:srgbClr val="9E9E9E"/>
              </a:buClr>
              <a:buSzPts val="1412"/>
              <a:buFont typeface="Arial"/>
              <a:buNone/>
              <a:defRPr sz="1412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body" idx="1"/>
          </p:nvPr>
        </p:nvSpPr>
        <p:spPr>
          <a:xfrm>
            <a:off x="457200" y="1600207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29437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–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07022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–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95846" algn="l" rtl="0"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Char char="»"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29438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9438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9438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9438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648200" y="1600207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29437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–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07022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–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95846" algn="l" rtl="0"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Char char="»"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29438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9438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9438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9438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57201" y="1535118"/>
            <a:ext cx="4040188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None/>
              <a:defRPr sz="1588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body" idx="2"/>
          </p:nvPr>
        </p:nvSpPr>
        <p:spPr>
          <a:xfrm>
            <a:off x="457201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29437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–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07022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–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95846" algn="l" rtl="0"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Char char="»"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body" idx="3"/>
          </p:nvPr>
        </p:nvSpPr>
        <p:spPr>
          <a:xfrm>
            <a:off x="4645034" y="1535118"/>
            <a:ext cx="4041775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None/>
              <a:defRPr sz="1588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body" idx="4"/>
          </p:nvPr>
        </p:nvSpPr>
        <p:spPr>
          <a:xfrm>
            <a:off x="4645034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29437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–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07022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–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95846" algn="l" rtl="0"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Char char="»"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9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60BF0FC-761A-8F43-A5DF-B3C95E709E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485"/>
            <a:ext cx="9144000" cy="6892497"/>
          </a:xfrm>
          <a:prstGeom prst="rect">
            <a:avLst/>
          </a:prstGeom>
        </p:spPr>
      </p:pic>
      <p:sp>
        <p:nvSpPr>
          <p:cNvPr id="16" name="Google Shape;16;p3"/>
          <p:cNvSpPr/>
          <p:nvPr/>
        </p:nvSpPr>
        <p:spPr>
          <a:xfrm>
            <a:off x="1319" y="2282562"/>
            <a:ext cx="9142681" cy="2249558"/>
          </a:xfrm>
          <a:prstGeom prst="rect">
            <a:avLst/>
          </a:prstGeom>
          <a:solidFill>
            <a:schemeClr val="dk1">
              <a:alpha val="8274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" name="Google Shape;17;p3"/>
          <p:cNvSpPr/>
          <p:nvPr/>
        </p:nvSpPr>
        <p:spPr>
          <a:xfrm>
            <a:off x="0" y="4638650"/>
            <a:ext cx="9144000" cy="22497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" name="Google Shape;18;p3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462" y="5889985"/>
            <a:ext cx="1790299" cy="497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3"/>
          <p:cNvPicPr preferRelativeResize="0"/>
          <p:nvPr/>
        </p:nvPicPr>
        <p:blipFill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4700" y="5823995"/>
            <a:ext cx="625501" cy="6291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0;p4">
            <a:extLst>
              <a:ext uri="{FF2B5EF4-FFF2-40B4-BE49-F238E27FC236}">
                <a16:creationId xmlns:a16="http://schemas.microsoft.com/office/drawing/2014/main" id="{D7FDFFDC-1D7A-664F-86D5-57CE532AC4CF}"/>
              </a:ext>
            </a:extLst>
          </p:cNvPr>
          <p:cNvSpPr/>
          <p:nvPr userDrawn="1"/>
        </p:nvSpPr>
        <p:spPr>
          <a:xfrm>
            <a:off x="1175" y="6652200"/>
            <a:ext cx="9142800" cy="236100"/>
          </a:xfrm>
          <a:prstGeom prst="rect">
            <a:avLst/>
          </a:prstGeom>
          <a:solidFill>
            <a:srgbClr val="1A65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21;p4">
            <a:extLst>
              <a:ext uri="{FF2B5EF4-FFF2-40B4-BE49-F238E27FC236}">
                <a16:creationId xmlns:a16="http://schemas.microsoft.com/office/drawing/2014/main" id="{E2DB44F4-BF55-034B-901F-8B4BFA816955}"/>
              </a:ext>
            </a:extLst>
          </p:cNvPr>
          <p:cNvSpPr txBox="1"/>
          <p:nvPr userDrawn="1"/>
        </p:nvSpPr>
        <p:spPr>
          <a:xfrm>
            <a:off x="503275" y="6682500"/>
            <a:ext cx="8136300" cy="1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This material is based upon work supported by the National Center for Atmospheric Research, which is a major facility sponsored by the National Science Foundation under Cooperative Agreement No. 1852977.</a:t>
            </a:r>
            <a:endParaRPr sz="600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83" r:id="rId2"/>
    <p:sldLayoutId id="2147483684" r:id="rId3"/>
    <p:sldLayoutId id="2147483685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5"/>
          <p:cNvPicPr preferRelativeResize="0"/>
          <p:nvPr/>
        </p:nvPicPr>
        <p:blipFill rotWithShape="1">
          <a:blip r:embed="rId11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61"/>
          <a:stretch/>
        </p:blipFill>
        <p:spPr>
          <a:xfrm>
            <a:off x="2" y="6211959"/>
            <a:ext cx="9144000" cy="64604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318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63093" algn="l" rtl="0">
              <a:spcBef>
                <a:spcPts val="424"/>
              </a:spcBef>
              <a:spcAft>
                <a:spcPts val="0"/>
              </a:spcAft>
              <a:buClr>
                <a:schemeClr val="dk1"/>
              </a:buClr>
              <a:buSzPts val="2118"/>
              <a:buFont typeface="Arial"/>
              <a:buChar char="•"/>
              <a:defRPr sz="211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–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29438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–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07022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»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25" name="Google Shape;25;p5"/>
          <p:cNvCxnSpPr/>
          <p:nvPr/>
        </p:nvCxnSpPr>
        <p:spPr>
          <a:xfrm>
            <a:off x="1152639" y="6342390"/>
            <a:ext cx="0" cy="388200"/>
          </a:xfrm>
          <a:prstGeom prst="straightConnector1">
            <a:avLst/>
          </a:prstGeom>
          <a:noFill/>
          <a:ln w="222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6" name="Google Shape;26;p5"/>
          <p:cNvPicPr preferRelativeResize="0"/>
          <p:nvPr/>
        </p:nvPicPr>
        <p:blipFill>
          <a:blip r:embed="rId1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374" y="6342400"/>
            <a:ext cx="615776" cy="3882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7" Type="http://schemas.openxmlformats.org/officeDocument/2006/relationships/image" Target="../media/image12.tif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em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5"/>
          <p:cNvSpPr/>
          <p:nvPr/>
        </p:nvSpPr>
        <p:spPr>
          <a:xfrm>
            <a:off x="1534046" y="3152001"/>
            <a:ext cx="607590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MUSICA Kick-Off Meeting</a:t>
            </a:r>
            <a:endParaRPr lang="en-US" sz="2800" b="1" dirty="0">
              <a:solidFill>
                <a:srgbClr val="92D0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35;p35"/>
          <p:cNvSpPr txBox="1"/>
          <p:nvPr/>
        </p:nvSpPr>
        <p:spPr>
          <a:xfrm>
            <a:off x="2855126" y="6166732"/>
            <a:ext cx="34338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None/>
            </a:pPr>
            <a:r>
              <a:rPr lang="en-US" sz="1400" b="1" i="0" u="none" strike="noStrike" cap="none" dirty="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May, 2019</a:t>
            </a:r>
            <a:endParaRPr dirty="0">
              <a:solidFill>
                <a:srgbClr val="434343"/>
              </a:solidFill>
            </a:endParaRPr>
          </a:p>
        </p:txBody>
      </p:sp>
      <p:sp>
        <p:nvSpPr>
          <p:cNvPr id="136" name="Google Shape;136;p35"/>
          <p:cNvSpPr/>
          <p:nvPr/>
        </p:nvSpPr>
        <p:spPr>
          <a:xfrm>
            <a:off x="1784697" y="4970934"/>
            <a:ext cx="5574606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sz="2000" b="1" i="1" dirty="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Atmospheric Chemistry</a:t>
            </a:r>
            <a:br>
              <a:rPr lang="en-US" sz="2000" b="1" i="1" dirty="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2000" b="1" i="1" dirty="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Observations and Modeling Laboratory (ACOM)</a:t>
            </a:r>
          </a:p>
        </p:txBody>
      </p:sp>
      <p:sp>
        <p:nvSpPr>
          <p:cNvPr id="5" name="Google Shape;133;p35">
            <a:extLst>
              <a:ext uri="{FF2B5EF4-FFF2-40B4-BE49-F238E27FC236}">
                <a16:creationId xmlns:a16="http://schemas.microsoft.com/office/drawing/2014/main" id="{AC6E93C2-E9F4-5D4C-9155-7E0346ADD363}"/>
              </a:ext>
            </a:extLst>
          </p:cNvPr>
          <p:cNvSpPr/>
          <p:nvPr/>
        </p:nvSpPr>
        <p:spPr>
          <a:xfrm>
            <a:off x="1534046" y="3898239"/>
            <a:ext cx="607590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rgbClr val="92D0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Welcome!</a:t>
            </a:r>
            <a:endParaRPr lang="en-US" sz="2800" b="1" dirty="0">
              <a:solidFill>
                <a:srgbClr val="92D0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92D05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5"/>
          <p:cNvSpPr/>
          <p:nvPr/>
        </p:nvSpPr>
        <p:spPr>
          <a:xfrm>
            <a:off x="1534046" y="3152001"/>
            <a:ext cx="607590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MUSICA Kick-Off Meeting</a:t>
            </a:r>
            <a:endParaRPr lang="en-US" sz="2800" b="1" dirty="0">
              <a:solidFill>
                <a:srgbClr val="92D0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35;p35"/>
          <p:cNvSpPr txBox="1"/>
          <p:nvPr/>
        </p:nvSpPr>
        <p:spPr>
          <a:xfrm>
            <a:off x="2855126" y="6166732"/>
            <a:ext cx="34338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None/>
            </a:pPr>
            <a:r>
              <a:rPr lang="en-US" sz="1400" b="1" i="0" u="none" strike="noStrike" cap="none" dirty="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May, 2019</a:t>
            </a:r>
            <a:endParaRPr dirty="0">
              <a:solidFill>
                <a:srgbClr val="434343"/>
              </a:solidFill>
            </a:endParaRPr>
          </a:p>
        </p:txBody>
      </p:sp>
      <p:sp>
        <p:nvSpPr>
          <p:cNvPr id="136" name="Google Shape;136;p35"/>
          <p:cNvSpPr/>
          <p:nvPr/>
        </p:nvSpPr>
        <p:spPr>
          <a:xfrm>
            <a:off x="1784697" y="4970934"/>
            <a:ext cx="5574606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sz="2000" b="1" i="1" dirty="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Atmospheric Chemistry</a:t>
            </a:r>
            <a:br>
              <a:rPr lang="en-US" sz="2000" b="1" i="1" dirty="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2000" b="1" i="1" dirty="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Observations and Modeling Laboratory (ACOM)</a:t>
            </a:r>
          </a:p>
        </p:txBody>
      </p:sp>
      <p:sp>
        <p:nvSpPr>
          <p:cNvPr id="5" name="Google Shape;133;p35">
            <a:extLst>
              <a:ext uri="{FF2B5EF4-FFF2-40B4-BE49-F238E27FC236}">
                <a16:creationId xmlns:a16="http://schemas.microsoft.com/office/drawing/2014/main" id="{AC6E93C2-E9F4-5D4C-9155-7E0346ADD363}"/>
              </a:ext>
            </a:extLst>
          </p:cNvPr>
          <p:cNvSpPr/>
          <p:nvPr/>
        </p:nvSpPr>
        <p:spPr>
          <a:xfrm>
            <a:off x="1534046" y="3898239"/>
            <a:ext cx="607590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rgbClr val="92D0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And Apologies</a:t>
            </a:r>
            <a:endParaRPr lang="en-US" sz="2800" b="1" dirty="0">
              <a:solidFill>
                <a:srgbClr val="92D0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92D05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9E10DC-DF90-8441-9C3D-D7EAFFF7AC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223" y="170070"/>
            <a:ext cx="6931426" cy="288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333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999A6C-D5BE-F54F-8D59-0B900AE01957}"/>
              </a:ext>
            </a:extLst>
          </p:cNvPr>
          <p:cNvSpPr txBox="1"/>
          <p:nvPr/>
        </p:nvSpPr>
        <p:spPr>
          <a:xfrm>
            <a:off x="419100" y="1177505"/>
            <a:ext cx="8642554" cy="34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Main Objective</a:t>
            </a:r>
          </a:p>
          <a:p>
            <a:endParaRPr lang="en-US" sz="24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US" sz="24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Engage the participation of the community </a:t>
            </a:r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at an early stage in the development of a </a:t>
            </a:r>
            <a:r>
              <a:rPr lang="en-US" sz="2400" u="sng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new unified model </a:t>
            </a:r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for the global to local prediction of air quality and investigations of the role of chemistry in weather and climate.</a:t>
            </a:r>
          </a:p>
        </p:txBody>
      </p:sp>
    </p:spTree>
    <p:extLst>
      <p:ext uri="{BB962C8B-B14F-4D97-AF65-F5344CB8AC3E}">
        <p14:creationId xmlns:p14="http://schemas.microsoft.com/office/powerpoint/2010/main" val="308560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C18D39A1-6117-AE4D-939D-5B18320C08E5}"/>
              </a:ext>
            </a:extLst>
          </p:cNvPr>
          <p:cNvGrpSpPr/>
          <p:nvPr/>
        </p:nvGrpSpPr>
        <p:grpSpPr>
          <a:xfrm>
            <a:off x="1756480" y="2138723"/>
            <a:ext cx="2963678" cy="2745818"/>
            <a:chOff x="3045357" y="2369386"/>
            <a:chExt cx="2963678" cy="274581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C78BEA0-8C25-044E-994B-CBB870507B3E}"/>
                </a:ext>
              </a:extLst>
            </p:cNvPr>
            <p:cNvGrpSpPr/>
            <p:nvPr/>
          </p:nvGrpSpPr>
          <p:grpSpPr>
            <a:xfrm>
              <a:off x="3098794" y="2393906"/>
              <a:ext cx="2910241" cy="2721298"/>
              <a:chOff x="5451835" y="2084987"/>
              <a:chExt cx="2910241" cy="2721298"/>
            </a:xfrm>
          </p:grpSpPr>
          <p:pic>
            <p:nvPicPr>
              <p:cNvPr id="16" name="Picture 15" descr="o3_Sfc_Jul16to18_Colorado.gif">
                <a:extLst>
                  <a:ext uri="{FF2B5EF4-FFF2-40B4-BE49-F238E27FC236}">
                    <a16:creationId xmlns:a16="http://schemas.microsoft.com/office/drawing/2014/main" id="{C60706B6-1276-F64F-9D1F-C7226B1F50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51835" y="2084987"/>
                <a:ext cx="2910241" cy="2721298"/>
              </a:xfrm>
              <a:prstGeom prst="rect">
                <a:avLst/>
              </a:prstGeom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EF36DD9-3B53-3D41-A051-19855A35AB1D}"/>
                  </a:ext>
                </a:extLst>
              </p:cNvPr>
              <p:cNvSpPr/>
              <p:nvPr/>
            </p:nvSpPr>
            <p:spPr>
              <a:xfrm>
                <a:off x="5915163" y="2430490"/>
                <a:ext cx="2153953" cy="1486974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356E4BD-C0F0-4147-9413-69CCEE941CE1}"/>
                </a:ext>
              </a:extLst>
            </p:cNvPr>
            <p:cNvSpPr txBox="1"/>
            <p:nvPr/>
          </p:nvSpPr>
          <p:spPr>
            <a:xfrm>
              <a:off x="3045357" y="2369386"/>
              <a:ext cx="2927130" cy="16158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en-US" sz="1050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WRF-</a:t>
              </a:r>
              <a:r>
                <a:rPr lang="en-US" sz="1050" dirty="0" err="1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Chem</a:t>
              </a:r>
              <a:r>
                <a:rPr lang="en-US" sz="1050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 Surface Ozone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4D834BA7-16F4-1B40-AFBE-73F72F7F3B03}"/>
              </a:ext>
            </a:extLst>
          </p:cNvPr>
          <p:cNvSpPr txBox="1"/>
          <p:nvPr/>
        </p:nvSpPr>
        <p:spPr>
          <a:xfrm>
            <a:off x="3862559" y="2506028"/>
            <a:ext cx="66075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Colorado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0A3B176-B346-C449-A320-F447276EE6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253" y="3012163"/>
            <a:ext cx="2586483" cy="182145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2B9DEB7-3E4B-074D-AE43-9265F57C4CD0}"/>
              </a:ext>
            </a:extLst>
          </p:cNvPr>
          <p:cNvSpPr txBox="1">
            <a:spLocks/>
          </p:cNvSpPr>
          <p:nvPr/>
        </p:nvSpPr>
        <p:spPr>
          <a:xfrm>
            <a:off x="-71786" y="-12988"/>
            <a:ext cx="9144000" cy="520994"/>
          </a:xfrm>
          <a:prstGeom prst="rect">
            <a:avLst/>
          </a:prstGeom>
          <a:noFill/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n-US" sz="18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Different Models for Different Applications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CA76F99-8D5D-F644-A4D7-FC2F983B6F92}"/>
              </a:ext>
            </a:extLst>
          </p:cNvPr>
          <p:cNvGrpSpPr>
            <a:grpSpLocks noChangeAspect="1"/>
          </p:cNvGrpSpPr>
          <p:nvPr/>
        </p:nvGrpSpPr>
        <p:grpSpPr>
          <a:xfrm>
            <a:off x="6901038" y="4498831"/>
            <a:ext cx="2123591" cy="1641915"/>
            <a:chOff x="4057538" y="2895551"/>
            <a:chExt cx="3253269" cy="2515357"/>
          </a:xfrm>
        </p:grpSpPr>
        <p:pic>
          <p:nvPicPr>
            <p:cNvPr id="18" name="Picture 15">
              <a:extLst>
                <a:ext uri="{FF2B5EF4-FFF2-40B4-BE49-F238E27FC236}">
                  <a16:creationId xmlns:a16="http://schemas.microsoft.com/office/drawing/2014/main" id="{62B8A8B5-DF5F-A448-81E2-F06C646DB3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7538" y="2985480"/>
              <a:ext cx="3253269" cy="2425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7">
              <a:extLst>
                <a:ext uri="{FF2B5EF4-FFF2-40B4-BE49-F238E27FC236}">
                  <a16:creationId xmlns:a16="http://schemas.microsoft.com/office/drawing/2014/main" id="{71A19E92-4D4D-E046-B7F4-C55E18D0C8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9266" y="4105606"/>
              <a:ext cx="1161541" cy="1270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92BF6BF-0BCF-2141-AFF0-58A4A7655B1D}"/>
                </a:ext>
              </a:extLst>
            </p:cNvPr>
            <p:cNvSpPr/>
            <p:nvPr/>
          </p:nvSpPr>
          <p:spPr>
            <a:xfrm>
              <a:off x="5288212" y="3777336"/>
              <a:ext cx="222463" cy="190102"/>
            </a:xfrm>
            <a:prstGeom prst="rect">
              <a:avLst/>
            </a:prstGeom>
            <a:noFill/>
            <a:ln w="28575">
              <a:solidFill>
                <a:srgbClr val="FF4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27AA1F7-6D65-5042-8932-A6F99CE8D096}"/>
                </a:ext>
              </a:extLst>
            </p:cNvPr>
            <p:cNvSpPr txBox="1"/>
            <p:nvPr/>
          </p:nvSpPr>
          <p:spPr>
            <a:xfrm>
              <a:off x="4348867" y="2895551"/>
              <a:ext cx="2961940" cy="23575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en-US" sz="1000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WRF-</a:t>
              </a:r>
              <a:r>
                <a:rPr lang="en-US" sz="1000" dirty="0" err="1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Chem</a:t>
              </a:r>
              <a:r>
                <a:rPr lang="en-US" sz="1000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 Radar Reflectivity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6609BA31-4AB7-9742-830B-7B8F8C3F2CEC}"/>
                </a:ext>
              </a:extLst>
            </p:cNvPr>
            <p:cNvCxnSpPr>
              <a:cxnSpLocks/>
            </p:cNvCxnSpPr>
            <p:nvPr/>
          </p:nvCxnSpPr>
          <p:spPr>
            <a:xfrm>
              <a:off x="5510672" y="3875308"/>
              <a:ext cx="992542" cy="505936"/>
            </a:xfrm>
            <a:prstGeom prst="straightConnector1">
              <a:avLst/>
            </a:prstGeom>
            <a:ln w="38100">
              <a:solidFill>
                <a:srgbClr val="FF40FF"/>
              </a:solidFill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AE80C6B-AE94-BB42-8ABB-3E1DA1615454}"/>
              </a:ext>
            </a:extLst>
          </p:cNvPr>
          <p:cNvSpPr txBox="1"/>
          <p:nvPr/>
        </p:nvSpPr>
        <p:spPr>
          <a:xfrm>
            <a:off x="4729911" y="1853419"/>
            <a:ext cx="36390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Regional Scale</a:t>
            </a:r>
          </a:p>
          <a:p>
            <a:r>
              <a:rPr lang="en-US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Air quality </a:t>
            </a:r>
          </a:p>
          <a:p>
            <a:r>
              <a:rPr lang="en-US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Process studies in local areas, e.g. urban air quality, thunderstorms and chemistry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D08EDED-3A7A-4A49-8CD3-AEE2F39AC2E3}"/>
              </a:ext>
            </a:extLst>
          </p:cNvPr>
          <p:cNvGrpSpPr/>
          <p:nvPr/>
        </p:nvGrpSpPr>
        <p:grpSpPr>
          <a:xfrm>
            <a:off x="4995703" y="3261043"/>
            <a:ext cx="4076511" cy="2595207"/>
            <a:chOff x="4644322" y="3961376"/>
            <a:chExt cx="4766550" cy="2908767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B5C0705-A22F-A948-9305-6FB23715F12B}"/>
                </a:ext>
              </a:extLst>
            </p:cNvPr>
            <p:cNvGrpSpPr/>
            <p:nvPr/>
          </p:nvGrpSpPr>
          <p:grpSpPr>
            <a:xfrm>
              <a:off x="4644322" y="4774291"/>
              <a:ext cx="2857001" cy="2095852"/>
              <a:chOff x="3272722" y="4851179"/>
              <a:chExt cx="2857001" cy="2095852"/>
            </a:xfrm>
          </p:grpSpPr>
          <p:pic>
            <p:nvPicPr>
              <p:cNvPr id="31" name="Picture 30" descr="n002_214_vxsec_IHNcase2.ps">
                <a:extLst>
                  <a:ext uri="{FF2B5EF4-FFF2-40B4-BE49-F238E27FC236}">
                    <a16:creationId xmlns:a16="http://schemas.microsoft.com/office/drawing/2014/main" id="{C8DEEA1B-80F7-DC4B-8809-CBC5D14B612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713" t="46098" r="4597" b="4530"/>
              <a:stretch/>
            </p:blipFill>
            <p:spPr>
              <a:xfrm>
                <a:off x="3272722" y="4934200"/>
                <a:ext cx="2857001" cy="2012831"/>
              </a:xfrm>
              <a:prstGeom prst="rect">
                <a:avLst/>
              </a:prstGeom>
            </p:spPr>
          </p:pic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4E82E81-3737-4440-82A9-DDBC7738588D}"/>
                  </a:ext>
                </a:extLst>
              </p:cNvPr>
              <p:cNvSpPr txBox="1"/>
              <p:nvPr/>
            </p:nvSpPr>
            <p:spPr>
              <a:xfrm>
                <a:off x="3510895" y="4851179"/>
                <a:ext cx="2580041" cy="16158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tIns="0" bIns="0" rtlCol="0">
                <a:spAutoFit/>
              </a:bodyPr>
              <a:lstStyle/>
              <a:p>
                <a:pPr algn="ctr"/>
                <a:r>
                  <a:rPr lang="en-US" sz="1050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LES-</a:t>
                </a:r>
                <a:r>
                  <a:rPr lang="en-US" sz="1050" dirty="0" err="1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Chem</a:t>
                </a:r>
                <a:r>
                  <a:rPr lang="en-US" sz="1050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 Organic Nitrate</a:t>
                </a: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75D003B-A876-8747-B8DE-8332F0980BCF}"/>
                </a:ext>
              </a:extLst>
            </p:cNvPr>
            <p:cNvSpPr txBox="1"/>
            <p:nvPr/>
          </p:nvSpPr>
          <p:spPr>
            <a:xfrm>
              <a:off x="6757932" y="3961376"/>
              <a:ext cx="2652940" cy="827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Local Scale</a:t>
              </a:r>
            </a:p>
            <a:p>
              <a:r>
                <a:rPr lang="en-US" i="1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Process studies, e.g. </a:t>
              </a:r>
              <a:br>
                <a:rPr lang="en-US" i="1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</a:br>
              <a:r>
                <a:rPr lang="en-US" i="1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PBL chemistry, urban AQ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6BAFBBC6-5C4E-9542-8368-4F403850F78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006" y="524828"/>
            <a:ext cx="2089150" cy="1839848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8A9FFE3-2835-B64A-8CE2-E93873110A24}"/>
              </a:ext>
            </a:extLst>
          </p:cNvPr>
          <p:cNvSpPr txBox="1"/>
          <p:nvPr/>
        </p:nvSpPr>
        <p:spPr>
          <a:xfrm>
            <a:off x="2369337" y="433202"/>
            <a:ext cx="43116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Global Context</a:t>
            </a:r>
          </a:p>
          <a:p>
            <a:r>
              <a:rPr lang="en-US" i="1" dirty="0"/>
              <a:t>Connections of phenomenon across globe and the across all layers of the atmosphere</a:t>
            </a:r>
          </a:p>
          <a:p>
            <a:r>
              <a:rPr lang="en-US" i="1" dirty="0"/>
              <a:t>Impact of local area on regional and global scales</a:t>
            </a:r>
          </a:p>
        </p:txBody>
      </p:sp>
    </p:spTree>
    <p:extLst>
      <p:ext uri="{BB962C8B-B14F-4D97-AF65-F5344CB8AC3E}">
        <p14:creationId xmlns:p14="http://schemas.microsoft.com/office/powerpoint/2010/main" val="241496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3DB5670-3E30-F34F-9E39-E7ACCB130992}"/>
              </a:ext>
            </a:extLst>
          </p:cNvPr>
          <p:cNvSpPr txBox="1"/>
          <p:nvPr/>
        </p:nvSpPr>
        <p:spPr>
          <a:xfrm>
            <a:off x="168429" y="358104"/>
            <a:ext cx="2937842" cy="1754326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Understanding the Chemistry in Detail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kern="1200" noProof="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Box model 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BOXMOX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NCAR LES </a:t>
            </a:r>
            <a:r>
              <a:rPr lang="en-US" sz="18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with </a:t>
            </a:r>
            <a:r>
              <a:rPr lang="en-US" sz="18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Chemistry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252558-ED47-D042-AA5F-82E95B4E3FD0}"/>
              </a:ext>
            </a:extLst>
          </p:cNvPr>
          <p:cNvSpPr txBox="1"/>
          <p:nvPr/>
        </p:nvSpPr>
        <p:spPr>
          <a:xfrm>
            <a:off x="3249562" y="346280"/>
            <a:ext cx="2874427" cy="1754326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Examining the Urban/Cloud to Regional Scales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Weather Research and Forecasting model with Chemistry 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WRF-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Chem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337A0D-768E-364E-A21F-E2170211B5CB}"/>
              </a:ext>
            </a:extLst>
          </p:cNvPr>
          <p:cNvSpPr txBox="1"/>
          <p:nvPr/>
        </p:nvSpPr>
        <p:spPr>
          <a:xfrm>
            <a:off x="6340827" y="346280"/>
            <a:ext cx="2682428" cy="286232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Global Scale Impacts of Atmospheric Chemistry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Community Atmosphere Model with Chemistry 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CAM-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Whole Atmosphere Community Climate Model 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WACCM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CD4880-8F50-694A-9FEF-65A95E6D70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3821" y="2211658"/>
            <a:ext cx="2690168" cy="2207317"/>
          </a:xfrm>
          <a:prstGeom prst="rect">
            <a:avLst/>
          </a:prstGeom>
        </p:spPr>
      </p:pic>
      <p:sp>
        <p:nvSpPr>
          <p:cNvPr id="8" name="Bent Arrow 7">
            <a:extLst>
              <a:ext uri="{FF2B5EF4-FFF2-40B4-BE49-F238E27FC236}">
                <a16:creationId xmlns:a16="http://schemas.microsoft.com/office/drawing/2014/main" id="{E1AA009E-A91E-5548-AB1D-7D3CD79D83FB}"/>
              </a:ext>
            </a:extLst>
          </p:cNvPr>
          <p:cNvSpPr/>
          <p:nvPr/>
        </p:nvSpPr>
        <p:spPr>
          <a:xfrm rot="5400000" flipH="1">
            <a:off x="3355067" y="4424522"/>
            <a:ext cx="895179" cy="1106189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Curved Connector 8">
            <a:extLst>
              <a:ext uri="{FF2B5EF4-FFF2-40B4-BE49-F238E27FC236}">
                <a16:creationId xmlns:a16="http://schemas.microsoft.com/office/drawing/2014/main" id="{BC425E4B-3226-DE4A-9251-0CE1FCEA3554}"/>
              </a:ext>
            </a:extLst>
          </p:cNvPr>
          <p:cNvCxnSpPr>
            <a:cxnSpLocks/>
          </p:cNvCxnSpPr>
          <p:nvPr/>
        </p:nvCxnSpPr>
        <p:spPr>
          <a:xfrm>
            <a:off x="6451539" y="3519697"/>
            <a:ext cx="1173138" cy="535142"/>
          </a:xfrm>
          <a:prstGeom prst="curvedConnector3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DC336F9B-15A6-1644-9681-A48A8F1206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739" y="4260197"/>
            <a:ext cx="2913222" cy="18443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C2A270F-A121-844B-98F8-1D85302E3D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9577" y="4198255"/>
            <a:ext cx="2860308" cy="19062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F487F84-E373-D644-8B7D-927F7AB3CCA2}"/>
              </a:ext>
            </a:extLst>
          </p:cNvPr>
          <p:cNvSpPr txBox="1"/>
          <p:nvPr/>
        </p:nvSpPr>
        <p:spPr>
          <a:xfrm>
            <a:off x="156119" y="2211658"/>
            <a:ext cx="2937842" cy="2031325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buClrTx/>
              <a:defRPr/>
            </a:pPr>
            <a:r>
              <a:rPr lang="en-US" sz="1800" kern="1200" dirty="0">
                <a:solidFill>
                  <a:prstClr val="black"/>
                </a:solidFill>
                <a:latin typeface="Calibri" panose="020F0502020204030204"/>
              </a:rPr>
              <a:t>Troposphere Ultraviolet-Visible </a:t>
            </a:r>
            <a:r>
              <a:rPr lang="en-US" sz="1800" b="1" kern="1200" dirty="0">
                <a:solidFill>
                  <a:prstClr val="black"/>
                </a:solidFill>
                <a:latin typeface="Calibri" panose="020F0502020204030204"/>
              </a:rPr>
              <a:t>(TUV) </a:t>
            </a:r>
            <a:r>
              <a:rPr lang="en-US" sz="1800" kern="1200" dirty="0">
                <a:solidFill>
                  <a:prstClr val="black"/>
                </a:solidFill>
                <a:latin typeface="Calibri" panose="020F0502020204030204"/>
              </a:rPr>
              <a:t>radiation model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Generator of Explicit Chemistry and Kinetics of Organics in the Atmosphere 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GECKO-A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4547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379837-29C8-5542-8767-C2F08FA341D9}"/>
              </a:ext>
            </a:extLst>
          </p:cNvPr>
          <p:cNvSpPr txBox="1"/>
          <p:nvPr/>
        </p:nvSpPr>
        <p:spPr>
          <a:xfrm>
            <a:off x="403681" y="1048851"/>
            <a:ext cx="8193066" cy="3816429"/>
          </a:xfrm>
          <a:prstGeom prst="rect">
            <a:avLst/>
          </a:prstGeom>
          <a:solidFill>
            <a:srgbClr val="D6D7FF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000" b="1" u="sng" dirty="0">
              <a:solidFill>
                <a:schemeClr val="accent5">
                  <a:lumMod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ctr"/>
            <a:r>
              <a:rPr lang="en-US" sz="2000" b="1" u="sng" dirty="0">
                <a:solidFill>
                  <a:schemeClr val="accent5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Future Modeling at ACOM</a:t>
            </a:r>
          </a:p>
          <a:p>
            <a:pPr algn="ctr"/>
            <a:endParaRPr lang="en-US" sz="2000" b="1" u="sng" dirty="0">
              <a:solidFill>
                <a:schemeClr val="accent5">
                  <a:lumMod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just"/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Within five years develop, </a:t>
            </a:r>
            <a:r>
              <a:rPr lang="en-US" sz="20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jointly with the community</a:t>
            </a: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a computationally feasible global modeling framework that allows for simulation of large-scale atmospheric phenomena, while still resolving chemistry at emission and exposure relevant scales.</a:t>
            </a:r>
          </a:p>
          <a:p>
            <a:pPr algn="ctr"/>
            <a:endParaRPr lang="en-US" sz="2000" b="1" dirty="0">
              <a:solidFill>
                <a:schemeClr val="accent5">
                  <a:lumMod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ctr"/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Model </a:t>
            </a:r>
            <a:r>
              <a:rPr lang="en-US" sz="2000" b="1" u="sng" dirty="0">
                <a:solidFill>
                  <a:schemeClr val="accent5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Independent 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Chemistry Module (MICM)</a:t>
            </a:r>
          </a:p>
          <a:p>
            <a:pPr algn="ctr"/>
            <a:endParaRPr lang="en-US" sz="2000" b="1" dirty="0">
              <a:solidFill>
                <a:schemeClr val="accent5">
                  <a:lumMod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ctr"/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Multi-scale </a:t>
            </a:r>
            <a:r>
              <a:rPr lang="en-US" sz="2000" b="1" u="sng" dirty="0">
                <a:solidFill>
                  <a:schemeClr val="accent5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Infrastructure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for Chemistry and Aerosols (MUSICA)</a:t>
            </a:r>
          </a:p>
          <a:p>
            <a:pPr algn="ctr"/>
            <a:endParaRPr lang="en-US" sz="18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627F20-BFD0-FB4F-87EA-81D45A33AAA1}"/>
              </a:ext>
            </a:extLst>
          </p:cNvPr>
          <p:cNvSpPr txBox="1"/>
          <p:nvPr/>
        </p:nvSpPr>
        <p:spPr>
          <a:xfrm>
            <a:off x="5238161" y="409096"/>
            <a:ext cx="3818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&amp; Full Coupling Across All Scales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83B73BA-99BC-2349-ACD9-5490A32EE005}"/>
              </a:ext>
            </a:extLst>
          </p:cNvPr>
          <p:cNvSpPr txBox="1">
            <a:spLocks/>
          </p:cNvSpPr>
          <p:nvPr/>
        </p:nvSpPr>
        <p:spPr>
          <a:xfrm>
            <a:off x="-71786" y="-12988"/>
            <a:ext cx="9144000" cy="520994"/>
          </a:xfrm>
          <a:prstGeom prst="rect">
            <a:avLst/>
          </a:prstGeom>
          <a:noFill/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n-US" sz="1800" b="1" u="sng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One</a:t>
            </a:r>
            <a:r>
              <a:rPr lang="en-US" sz="18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modeling Infrastructure for All Applications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AE1665-41D0-754A-BBC3-52DBBBE6E21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8330" y="4483961"/>
            <a:ext cx="1696013" cy="16960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89A1E1-1F63-9742-A833-4287C2D37E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819" y="152455"/>
            <a:ext cx="1548581" cy="1540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93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999A6C-D5BE-F54F-8D59-0B900AE01957}"/>
              </a:ext>
            </a:extLst>
          </p:cNvPr>
          <p:cNvSpPr txBox="1"/>
          <p:nvPr/>
        </p:nvSpPr>
        <p:spPr>
          <a:xfrm>
            <a:off x="383459" y="228600"/>
            <a:ext cx="8642554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What to we want to achieve? </a:t>
            </a:r>
            <a:br>
              <a:rPr lang="en-US" sz="16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endParaRPr lang="en-US" sz="16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1600" u="sng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Engage the participation of the community </a:t>
            </a:r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at an early stage in the development of a new unified model for the global to local prediction of air quality and investigations of the role of chemistry in weather and climate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1600" u="sng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Establish partnerships </a:t>
            </a:r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on the development and identify overlap and collaborative opportunities with other model development initiatives 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1600" u="sng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Determine the community expectations </a:t>
            </a:r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of a unified model brief the community on the future of chemistry modeling as part of NCAR’s integrated earth system model development plans.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1600" u="sng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Identify opportunities for scientific collaborations </a:t>
            </a:r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 the areas of chemical prediction and projection, assessing the impacts and risks of air pollution and development of mitigation strategies in a Whole Atmosphere Approach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1600" u="sng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Discuss the co-development </a:t>
            </a:r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of a framework for model evaluation, data assimilation and model diagnostics in conjunction with the development of MUSICA.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66C941-D997-D744-BD12-540F0DA9BCC6}"/>
              </a:ext>
            </a:extLst>
          </p:cNvPr>
          <p:cNvSpPr txBox="1"/>
          <p:nvPr/>
        </p:nvSpPr>
        <p:spPr>
          <a:xfrm>
            <a:off x="1436104" y="4481841"/>
            <a:ext cx="595066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Expected Outcomes: </a:t>
            </a:r>
          </a:p>
          <a:p>
            <a:endParaRPr lang="en-US" sz="16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Input from the community on needs and development plans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Strategic Partnerships &amp; collaborations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Formation of Working Groups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White Paper/Action Plan</a:t>
            </a:r>
          </a:p>
          <a:p>
            <a:endParaRPr lang="en-US" sz="16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38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91F78B-601E-0542-B43A-4A45A2E870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9291" y="3549945"/>
            <a:ext cx="5298652" cy="25337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4012F9-A2B3-2845-A365-B9DDD5818D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9291" y="0"/>
            <a:ext cx="5298652" cy="33468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CEC4A7-A077-5543-85DD-9EB595B18E24}"/>
              </a:ext>
            </a:extLst>
          </p:cNvPr>
          <p:cNvSpPr txBox="1"/>
          <p:nvPr/>
        </p:nvSpPr>
        <p:spPr>
          <a:xfrm>
            <a:off x="128014" y="1592293"/>
            <a:ext cx="1322798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Tuesday</a:t>
            </a:r>
          </a:p>
          <a:p>
            <a:endParaRPr lang="en-US" sz="1600" b="1" dirty="0"/>
          </a:p>
          <a:p>
            <a:endParaRPr lang="en-US" sz="1600" b="1" dirty="0"/>
          </a:p>
          <a:p>
            <a:endParaRPr lang="en-US" sz="1600" b="1" dirty="0"/>
          </a:p>
          <a:p>
            <a:endParaRPr lang="en-US" sz="1600" b="1" dirty="0"/>
          </a:p>
          <a:p>
            <a:endParaRPr lang="en-US" sz="1600" b="1" dirty="0"/>
          </a:p>
          <a:p>
            <a:endParaRPr lang="en-US" sz="1600" b="1" dirty="0"/>
          </a:p>
          <a:p>
            <a:endParaRPr lang="en-US" sz="1600" b="1" dirty="0"/>
          </a:p>
          <a:p>
            <a:endParaRPr lang="en-US" sz="1600" b="1" dirty="0"/>
          </a:p>
          <a:p>
            <a:endParaRPr lang="en-US" sz="1600" b="1" dirty="0"/>
          </a:p>
          <a:p>
            <a:endParaRPr lang="en-US" sz="1600" b="1" dirty="0"/>
          </a:p>
          <a:p>
            <a:endParaRPr lang="en-US" sz="1600" b="1" dirty="0"/>
          </a:p>
          <a:p>
            <a:r>
              <a:rPr lang="en-US" sz="1600" b="1" dirty="0"/>
              <a:t>Wednesday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C0F60-1F5B-D541-9391-26DC3F31227F}"/>
              </a:ext>
            </a:extLst>
          </p:cNvPr>
          <p:cNvSpPr txBox="1"/>
          <p:nvPr/>
        </p:nvSpPr>
        <p:spPr>
          <a:xfrm>
            <a:off x="6882733" y="3478026"/>
            <a:ext cx="21579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8:45 am: Welcome to NCAR </a:t>
            </a:r>
          </a:p>
          <a:p>
            <a:r>
              <a:rPr lang="en-US" sz="1200" dirty="0"/>
              <a:t>(Everette Joseph)</a:t>
            </a:r>
          </a:p>
        </p:txBody>
      </p:sp>
    </p:spTree>
    <p:extLst>
      <p:ext uri="{BB962C8B-B14F-4D97-AF65-F5344CB8AC3E}">
        <p14:creationId xmlns:p14="http://schemas.microsoft.com/office/powerpoint/2010/main" val="256389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itle Page: NCAR - Blue Logo">
  <a:themeElements>
    <a:clrScheme name="NCAR UCAR">
      <a:dk1>
        <a:srgbClr val="000000"/>
      </a:dk1>
      <a:lt1>
        <a:srgbClr val="FFFFFF"/>
      </a:lt1>
      <a:dk2>
        <a:srgbClr val="1F3058"/>
      </a:dk2>
      <a:lt2>
        <a:srgbClr val="EEECE1"/>
      </a:lt2>
      <a:accent1>
        <a:srgbClr val="1A3141"/>
      </a:accent1>
      <a:accent2>
        <a:srgbClr val="456673"/>
      </a:accent2>
      <a:accent3>
        <a:srgbClr val="C45229"/>
      </a:accent3>
      <a:accent4>
        <a:srgbClr val="9F1B25"/>
      </a:accent4>
      <a:accent5>
        <a:srgbClr val="B36E25"/>
      </a:accent5>
      <a:accent6>
        <a:srgbClr val="555058"/>
      </a:accent6>
      <a:hlink>
        <a:srgbClr val="1F3058"/>
      </a:hlink>
      <a:folHlink>
        <a:srgbClr val="7C788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CAR-Blue-BottomSwooshes">
  <a:themeElements>
    <a:clrScheme name="NCAR and UCAR">
      <a:dk1>
        <a:srgbClr val="666666"/>
      </a:dk1>
      <a:lt1>
        <a:srgbClr val="FFFFFF"/>
      </a:lt1>
      <a:dk2>
        <a:srgbClr val="122D5D"/>
      </a:dk2>
      <a:lt2>
        <a:srgbClr val="D3DCEC"/>
      </a:lt2>
      <a:accent1>
        <a:srgbClr val="277DA1"/>
      </a:accent1>
      <a:accent2>
        <a:srgbClr val="248F87"/>
      </a:accent2>
      <a:accent3>
        <a:srgbClr val="BBD52F"/>
      </a:accent3>
      <a:accent4>
        <a:srgbClr val="D3DCEC"/>
      </a:accent4>
      <a:accent5>
        <a:srgbClr val="6C6C6C"/>
      </a:accent5>
      <a:accent6>
        <a:srgbClr val="9EA0A3"/>
      </a:accent6>
      <a:hlink>
        <a:srgbClr val="BBD52F"/>
      </a:hlink>
      <a:folHlink>
        <a:srgbClr val="BBD52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4280</TotalTime>
  <Words>318</Words>
  <Application>Microsoft Macintosh PowerPoint</Application>
  <PresentationFormat>On-screen Show (4:3)</PresentationFormat>
  <Paragraphs>79</Paragraphs>
  <Slides>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Trebuchet MS</vt:lpstr>
      <vt:lpstr>Helvetica Neue</vt:lpstr>
      <vt:lpstr>Calibri</vt:lpstr>
      <vt:lpstr>Arial</vt:lpstr>
      <vt:lpstr>Wingdings</vt:lpstr>
      <vt:lpstr>Title Page: NCAR - Blue Logo</vt:lpstr>
      <vt:lpstr>NCAR-Blue-BottomSwooshes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201</cp:revision>
  <dcterms:modified xsi:type="dcterms:W3CDTF">2019-05-21T13:16:49Z</dcterms:modified>
</cp:coreProperties>
</file>