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  <p:sldMasterId id="2147483679" r:id="rId2"/>
  </p:sldMasterIdLst>
  <p:notesMasterIdLst>
    <p:notesMasterId r:id="rId14"/>
  </p:notesMasterIdLst>
  <p:sldIdLst>
    <p:sldId id="1656" r:id="rId3"/>
    <p:sldId id="1659" r:id="rId4"/>
    <p:sldId id="1660" r:id="rId5"/>
    <p:sldId id="1661" r:id="rId6"/>
    <p:sldId id="1662" r:id="rId7"/>
    <p:sldId id="1663" r:id="rId8"/>
    <p:sldId id="1664" r:id="rId9"/>
    <p:sldId id="1665" r:id="rId10"/>
    <p:sldId id="1666" r:id="rId11"/>
    <p:sldId id="1667" r:id="rId12"/>
    <p:sldId id="1668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Trebuchet MS" panose="020B070302020209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09"/>
    <p:restoredTop sz="95884"/>
  </p:normalViewPr>
  <p:slideViewPr>
    <p:cSldViewPr snapToGrid="0">
      <p:cViewPr varScale="1">
        <p:scale>
          <a:sx n="57" d="100"/>
          <a:sy n="57" d="100"/>
        </p:scale>
        <p:origin x="856" y="160"/>
      </p:cViewPr>
      <p:guideLst>
        <p:guide orient="horz" pos="216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2" d="100"/>
          <a:sy n="162" d="100"/>
        </p:scale>
        <p:origin x="16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1" y="1535118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34" y="1535118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372E8D-A851-0D47-AEEC-EA1FC550C9D8}"/>
              </a:ext>
            </a:extLst>
          </p:cNvPr>
          <p:cNvSpPr/>
          <p:nvPr userDrawn="1"/>
        </p:nvSpPr>
        <p:spPr>
          <a:xfrm>
            <a:off x="1285764" y="6389786"/>
            <a:ext cx="5572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Atmospheric Chemistry Observations and Modeling Laboratory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3" y="273063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57203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5/21/19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5/21/19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0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829F-9F33-0F47-8CBD-390841E04EBD}" type="datetimeFigureOut">
              <a:rPr lang="en-US" smtClean="0"/>
              <a:t>5/21/19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8BF2D-EE58-6F40-972A-37039EA73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0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0BF0FC-761A-8F43-A5DF-B3C95E709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85"/>
            <a:ext cx="9144000" cy="6892497"/>
          </a:xfrm>
          <a:prstGeom prst="rect">
            <a:avLst/>
          </a:prstGeom>
        </p:spPr>
      </p:pic>
      <p:sp>
        <p:nvSpPr>
          <p:cNvPr id="16" name="Google Shape;16;p3"/>
          <p:cNvSpPr/>
          <p:nvPr/>
        </p:nvSpPr>
        <p:spPr>
          <a:xfrm>
            <a:off x="1319" y="2282562"/>
            <a:ext cx="9142681" cy="2249558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4638650"/>
            <a:ext cx="9144000" cy="22497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62" y="5889985"/>
            <a:ext cx="1790299" cy="497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700" y="5823995"/>
            <a:ext cx="625501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0;p4">
            <a:extLst>
              <a:ext uri="{FF2B5EF4-FFF2-40B4-BE49-F238E27FC236}">
                <a16:creationId xmlns:a16="http://schemas.microsoft.com/office/drawing/2014/main" id="{D7FDFFDC-1D7A-664F-86D5-57CE532AC4CF}"/>
              </a:ext>
            </a:extLst>
          </p:cNvPr>
          <p:cNvSpPr/>
          <p:nvPr userDrawn="1"/>
        </p:nvSpPr>
        <p:spPr>
          <a:xfrm>
            <a:off x="1175" y="6652200"/>
            <a:ext cx="91428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1;p4">
            <a:extLst>
              <a:ext uri="{FF2B5EF4-FFF2-40B4-BE49-F238E27FC236}">
                <a16:creationId xmlns:a16="http://schemas.microsoft.com/office/drawing/2014/main" id="{E2DB44F4-BF55-034B-901F-8B4BFA816955}"/>
              </a:ext>
            </a:extLst>
          </p:cNvPr>
          <p:cNvSpPr txBox="1"/>
          <p:nvPr userDrawn="1"/>
        </p:nvSpPr>
        <p:spPr>
          <a:xfrm>
            <a:off x="503275" y="6682500"/>
            <a:ext cx="81363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1"/>
          <a:stretch/>
        </p:blipFill>
        <p:spPr>
          <a:xfrm>
            <a:off x="2" y="6211959"/>
            <a:ext cx="9144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1152639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5"/>
          <p:cNvPicPr preferRelativeResize="0"/>
          <p:nvPr/>
        </p:nvPicPr>
        <p:blipFill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4" y="6342400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187D2-BBE9-DA40-8839-AD9B3B62816B}"/>
              </a:ext>
            </a:extLst>
          </p:cNvPr>
          <p:cNvSpPr txBox="1"/>
          <p:nvPr/>
        </p:nvSpPr>
        <p:spPr>
          <a:xfrm>
            <a:off x="2016494" y="3002132"/>
            <a:ext cx="4932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Emissions and Deposition</a:t>
            </a:r>
          </a:p>
        </p:txBody>
      </p:sp>
    </p:spTree>
    <p:extLst>
      <p:ext uri="{BB962C8B-B14F-4D97-AF65-F5344CB8AC3E}">
        <p14:creationId xmlns:p14="http://schemas.microsoft.com/office/powerpoint/2010/main" val="175252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See question 1 </a:t>
            </a: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there dependencies between your and other working groups to be considered?</a:t>
            </a:r>
          </a:p>
        </p:txBody>
      </p:sp>
    </p:spTree>
    <p:extLst>
      <p:ext uri="{BB962C8B-B14F-4D97-AF65-F5344CB8AC3E}">
        <p14:creationId xmlns:p14="http://schemas.microsoft.com/office/powerpoint/2010/main" val="277230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are the collaborators on developing components of MUSICA?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these partnerships to meet educational needs?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we coordinate parallel activities at the national level (multiple agencies) to make sure we are working together and redundancy in community model/tool development is minimized? 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Notes:.</a:t>
            </a: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Needs to be done at both levels (scientist and decision makers/managers). </a:t>
            </a: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are the people (decision makers/managers) to engage with to get collaboration going on model development?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multi-lateral Strategic Partnerships should be established and what specific Deliverables will they include?</a:t>
            </a:r>
          </a:p>
        </p:txBody>
      </p:sp>
    </p:spTree>
    <p:extLst>
      <p:ext uri="{BB962C8B-B14F-4D97-AF65-F5344CB8AC3E}">
        <p14:creationId xmlns:p14="http://schemas.microsoft.com/office/powerpoint/2010/main" val="35291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40110" y="701673"/>
            <a:ext cx="8885903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 posed to the Breakout Groups: </a:t>
            </a: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working group(s) for MUSICA do you see evolving from your topics?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scale-dependencies of your topic considering the range of applications from urban air quality to upper atmospheric research and timescales from days to centuries?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or could be the major obstacles to the proposed development plan for MUSICA?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the proposed realization of MUSICA address your research needs?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new science can be addressed with the new modeling infrastructure?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next major development steps for MUSICA are necessary to consider the processes in your topic?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/>
              <a:t>What type of diagnostics should be part of the output?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there dependencies between your and other working groups to be considered?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multi-lateral Strategic Partnerships should be established and what specific Deliverables will they include?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547AB-537C-A245-A186-77AB54C934B4}"/>
              </a:ext>
            </a:extLst>
          </p:cNvPr>
          <p:cNvSpPr txBox="1"/>
          <p:nvPr/>
        </p:nvSpPr>
        <p:spPr>
          <a:xfrm flipH="1">
            <a:off x="272843" y="5309420"/>
            <a:ext cx="8185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Please assign a rapporteur to report the group’s response to the above points.</a:t>
            </a:r>
          </a:p>
        </p:txBody>
      </p:sp>
    </p:spTree>
    <p:extLst>
      <p:ext uri="{BB962C8B-B14F-4D97-AF65-F5344CB8AC3E}">
        <p14:creationId xmlns:p14="http://schemas.microsoft.com/office/powerpoint/2010/main" val="12687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Emissions: online (biogenic) and offline (e.g., fires, anthropogenic)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Wet (e.g., precipitation) and dry (e.g., surface) deposition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Boundary layer processes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Forecasting for emissions (one where inter working group interaction could work)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Emissions and deposition 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GEOS-Chem has a single working group for emissions and deposition to allow bi-directional fluxes; Limit the number of working groups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Anthropogenic can be online 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working group(s) for MUSICA do you see evolving from the topic?</a:t>
            </a:r>
          </a:p>
        </p:txBody>
      </p:sp>
    </p:spTree>
    <p:extLst>
      <p:ext uri="{BB962C8B-B14F-4D97-AF65-F5344CB8AC3E}">
        <p14:creationId xmlns:p14="http://schemas.microsoft.com/office/powerpoint/2010/main" val="36269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9048" y="1179975"/>
            <a:ext cx="8885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Current emissions are too lumped, at the country, sub-country level (in space) and annually averaged (in time)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Emission characteristics (e.g., diurnal/weekday-weekend/weekly/seasonal profiles, plume rise, ) still missing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 higher resolution gridded emissions (leverage GIS) for urban air quality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Mobile sources better than other sources in developed West but can be improved for developing countries with ‘big data’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Subtle optimization and application of mobile source emissions models (e.g., MOVES – EPA)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Resolution of the inputs (e.g., LAI, PFT) and dependencies and impacts =&gt; affects emissions and deposition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Fire emissions over hours/days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well is the boundary layer modeled? 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Notes: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emissions during a particular time of day better represented?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Fire-weather feedbacks?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70671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scale-dependencies  considering the range of applications from urban air quality to upper atmospheric research and timescales from days to centuries?</a:t>
            </a:r>
          </a:p>
        </p:txBody>
      </p:sp>
    </p:spTree>
    <p:extLst>
      <p:ext uri="{BB962C8B-B14F-4D97-AF65-F5344CB8AC3E}">
        <p14:creationId xmlns:p14="http://schemas.microsoft.com/office/powerpoint/2010/main" val="15244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we make the right choices, upfront, for picking the right emissions inventory (type, resolution, accuracy, space and time dependence on quality)?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 fix the inputs too much, keep it flexible (is this a solution?)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do we test emissions and then modify the inventory. Do we need develop methods (e.g., machine learning) to evaluate inventory?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we getting the emissions processes right (</a:t>
            </a:r>
            <a:r>
              <a:rPr lang="en-US" b="1" dirty="0" err="1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e.g</a:t>
            </a: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emission factor, activity, diurnal profile)?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False positives with emissions evaluation (e.g., to match results)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modeling system is easier to use, perhaps easier to do. 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Obstacle could be coupling between pieces of different models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 we have the capacity to run MUSICA at high resolution for long periods of time? Adopt online emissions processing. Is there capacity to specify, assimilate, and evaluate against observations (e.g., fires)?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CO2, CH4 prescribed fields or explicit emissions?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 modules a good thing for MUSICA? Probably not for deposition, for example, stomatal conductance (will require coupling between deposition and land model). Case in point: where is deposition and its corresponding properties calculated?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Speciation for aerosols and NMVOCs (e.g., C12+). Need more VOC speciation data. How do we do it for new sources, e.g., volatile chemical products?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from non-US countries (e.g., emissions). Capturing rapid changes in developing countries. 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Notes:</a:t>
            </a:r>
          </a:p>
          <a:p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Statistical modeling to model oceanic trace gas (e.g., halogens) emissions =&gt; to improve process-level representation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CMAQ study with solvent emissions x 3 gets the right answer in Pasadena, CA. 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or could be the major obstacles to the proposed development plan for MUSICA?</a:t>
            </a:r>
          </a:p>
        </p:txBody>
      </p:sp>
    </p:spTree>
    <p:extLst>
      <p:ext uri="{BB962C8B-B14F-4D97-AF65-F5344CB8AC3E}">
        <p14:creationId xmlns:p14="http://schemas.microsoft.com/office/powerpoint/2010/main" val="190340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Rephrasing the question: does it meet *all* research, regulatory, and policy needs?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can, if it assumes we are not software engineers (ease-of-use).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Tradeoffs between modularity/complexity versus ease-of-use; will include a base configuration(s) to meet the ease-of-use.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Base configurations should be easy to use. Don’t need to call NCAR.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adjoint is going to be available (but may be?).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Does the proposed realization of MUSICA address your research needs?</a:t>
            </a:r>
          </a:p>
        </p:txBody>
      </p:sp>
    </p:spTree>
    <p:extLst>
      <p:ext uri="{BB962C8B-B14F-4D97-AF65-F5344CB8AC3E}">
        <p14:creationId xmlns:p14="http://schemas.microsoft.com/office/powerpoint/2010/main" val="19137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Evaluating and screening emissions inventories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Constraining emissions where you know the influence on non-emission related processes (e.g., mixing height)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 parameters are the most sensitive for the outputs/applications/processes we are studying?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Taking advantage of multi-scale framework, as well as the modularity (very quickly)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Accuracy (air quality forecasts) and precision (climate changes)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Connections at scale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Getting precise on budgets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Global to local canopy effects on deposition and mixing; what’s the right scale?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new science can be addressed with the new modeling infrastructure?</a:t>
            </a:r>
          </a:p>
        </p:txBody>
      </p:sp>
    </p:spTree>
    <p:extLst>
      <p:ext uri="{BB962C8B-B14F-4D97-AF65-F5344CB8AC3E}">
        <p14:creationId xmlns:p14="http://schemas.microsoft.com/office/powerpoint/2010/main" val="14437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Emission processing tool and necessary inputs (leverage existing work)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Interoperability (lower barrier to processing)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Managing version control 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Online temporal processing (x, y, and z) of emissions (save time)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NEI could be a good plug and play for US with MUSICA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working groups would also want to include ‘emissions’ in a different module?</a:t>
            </a: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next major development steps for MUSICA are necessary to consider the processes in your topic?</a:t>
            </a:r>
          </a:p>
        </p:txBody>
      </p:sp>
    </p:spTree>
    <p:extLst>
      <p:ext uri="{BB962C8B-B14F-4D97-AF65-F5344CB8AC3E}">
        <p14:creationId xmlns:p14="http://schemas.microsoft.com/office/powerpoint/2010/main" val="28424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126043" y="856418"/>
            <a:ext cx="88859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Answer:</a:t>
            </a:r>
          </a:p>
          <a:p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Depends on computational capability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User-driven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Burdens, fluxes (could be optional; again, user-driven)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Source apportionment (tagging species)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Satellite overpass time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Online processing of diagnostics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Sub-grid scale information output (e.g., PFT)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endParaRPr lang="en-US" sz="16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What type of diagnostics should be part of the output?</a:t>
            </a:r>
            <a:endParaRPr lang="en-US" sz="2000" dirty="0">
              <a:solidFill>
                <a:srgbClr val="333333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4387</TotalTime>
  <Words>1061</Words>
  <Application>Microsoft Macintosh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Trebuchet MS</vt:lpstr>
      <vt:lpstr>Helvetica Neue</vt:lpstr>
      <vt:lpstr>Calibri</vt:lpstr>
      <vt:lpstr>Arial</vt:lpstr>
      <vt:lpstr>Title Page: NCAR - Blue Logo</vt:lpstr>
      <vt:lpstr>NCAR-Blue-BottomSwooshes</vt:lpstr>
      <vt:lpstr>PowerPoint Presentation</vt:lpstr>
      <vt:lpstr>PowerPoint Presentation</vt:lpstr>
      <vt:lpstr>Which working group(s) for MUSICA do you see evolving from the topic?</vt:lpstr>
      <vt:lpstr>What are the scale-dependencies  considering the range of applications from urban air quality to upper atmospheric research and timescales from days to centuries?</vt:lpstr>
      <vt:lpstr>What are or could be the major obstacles to the proposed development plan for MUSICA?</vt:lpstr>
      <vt:lpstr>Does the proposed realization of MUSICA address your research needs?</vt:lpstr>
      <vt:lpstr>What new science can be addressed with the new modeling infrastructure?</vt:lpstr>
      <vt:lpstr>What next major development steps for MUSICA are necessary to consider the processes in your topic?</vt:lpstr>
      <vt:lpstr>What type of diagnostics should be part of the output?</vt:lpstr>
      <vt:lpstr>Are there dependencies between your and other working groups to be considered?</vt:lpstr>
      <vt:lpstr>What multi-lateral Strategic Partnerships should be established and what specific Deliverables will they include?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205</cp:revision>
  <dcterms:modified xsi:type="dcterms:W3CDTF">2019-05-21T22:18:32Z</dcterms:modified>
</cp:coreProperties>
</file>