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  <p:sldMasterId id="2147483679" r:id="rId2"/>
  </p:sldMasterIdLst>
  <p:notesMasterIdLst>
    <p:notesMasterId r:id="rId8"/>
  </p:notesMasterIdLst>
  <p:sldIdLst>
    <p:sldId id="1656" r:id="rId3"/>
    <p:sldId id="1670" r:id="rId4"/>
    <p:sldId id="1671" r:id="rId5"/>
    <p:sldId id="1672" r:id="rId6"/>
    <p:sldId id="1673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7"/>
    <p:restoredTop sz="89013"/>
  </p:normalViewPr>
  <p:slideViewPr>
    <p:cSldViewPr snapToGrid="0">
      <p:cViewPr varScale="1">
        <p:scale>
          <a:sx n="60" d="100"/>
          <a:sy n="60" d="100"/>
        </p:scale>
        <p:origin x="43" y="418"/>
      </p:cViewPr>
      <p:guideLst>
        <p:guide orient="horz" pos="216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2" d="100"/>
          <a:sy n="162" d="100"/>
        </p:scale>
        <p:origin x="16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1" y="1535118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34" y="1535118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34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3" y="273063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57203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792288" y="4800614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2019-05-21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2019-05-21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2019-05-21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2019-05-21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BF0FC-761A-8F43-A5DF-B3C95E709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85"/>
            <a:ext cx="9144000" cy="6892497"/>
          </a:xfrm>
          <a:prstGeom prst="rect">
            <a:avLst/>
          </a:prstGeom>
        </p:spPr>
      </p:pic>
      <p:sp>
        <p:nvSpPr>
          <p:cNvPr id="16" name="Google Shape;16;p3"/>
          <p:cNvSpPr/>
          <p:nvPr/>
        </p:nvSpPr>
        <p:spPr>
          <a:xfrm>
            <a:off x="1319" y="2282562"/>
            <a:ext cx="914268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4638650"/>
            <a:ext cx="9144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62" y="5889985"/>
            <a:ext cx="1790299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700" y="5823995"/>
            <a:ext cx="625501" cy="6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D7FDFFDC-1D7A-664F-86D5-57CE532AC4CF}"/>
              </a:ext>
            </a:extLst>
          </p:cNvPr>
          <p:cNvSpPr/>
          <p:nvPr userDrawn="1"/>
        </p:nvSpPr>
        <p:spPr>
          <a:xfrm>
            <a:off x="1175" y="6652200"/>
            <a:ext cx="91428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E2DB44F4-BF55-034B-901F-8B4BFA816955}"/>
              </a:ext>
            </a:extLst>
          </p:cNvPr>
          <p:cNvSpPr txBox="1"/>
          <p:nvPr userDrawn="1"/>
        </p:nvSpPr>
        <p:spPr>
          <a:xfrm>
            <a:off x="503275" y="6682500"/>
            <a:ext cx="81363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1"/>
          <a:stretch/>
        </p:blipFill>
        <p:spPr>
          <a:xfrm>
            <a:off x="2" y="6211959"/>
            <a:ext cx="9144000" cy="6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Google Shape;25;p5"/>
          <p:cNvCxnSpPr/>
          <p:nvPr/>
        </p:nvCxnSpPr>
        <p:spPr>
          <a:xfrm>
            <a:off x="1152639" y="6342390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5"/>
          <p:cNvPicPr preferRelativeResize="0"/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74" y="6342400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187D2-BBE9-DA40-8839-AD9B3B62816B}"/>
              </a:ext>
            </a:extLst>
          </p:cNvPr>
          <p:cNvSpPr txBox="1"/>
          <p:nvPr/>
        </p:nvSpPr>
        <p:spPr>
          <a:xfrm>
            <a:off x="1398695" y="2890391"/>
            <a:ext cx="6346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Architecture and </a:t>
            </a:r>
            <a:r>
              <a:rPr lang="en-US" sz="3200" dirty="0" err="1">
                <a:solidFill>
                  <a:srgbClr val="92D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Numerics</a:t>
            </a:r>
            <a:br>
              <a:rPr lang="en-US" sz="3200" dirty="0">
                <a:solidFill>
                  <a:srgbClr val="92D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Working Group</a:t>
            </a:r>
          </a:p>
        </p:txBody>
      </p:sp>
    </p:spTree>
    <p:extLst>
      <p:ext uri="{BB962C8B-B14F-4D97-AF65-F5344CB8AC3E}">
        <p14:creationId xmlns:p14="http://schemas.microsoft.com/office/powerpoint/2010/main" val="175252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684E9-B0BF-43E8-A444-2C0F4C593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WGs: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Working groups need to be </a:t>
            </a:r>
            <a:r>
              <a:rPr lang="en-US" b="1" dirty="0"/>
              <a:t>long term</a:t>
            </a:r>
            <a:r>
              <a:rPr lang="en-US" dirty="0"/>
              <a:t> and </a:t>
            </a:r>
            <a:r>
              <a:rPr lang="en-US" b="1" dirty="0"/>
              <a:t>broad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Working groups need </a:t>
            </a:r>
            <a:r>
              <a:rPr lang="en-US" b="1" dirty="0"/>
              <a:t>higher-level governance</a:t>
            </a:r>
            <a:r>
              <a:rPr lang="en-US" dirty="0"/>
              <a:t> to provide strategic 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D88B8-7EDE-46AA-A19C-3A28B3F0F0D9}"/>
              </a:ext>
            </a:extLst>
          </p:cNvPr>
          <p:cNvSpPr/>
          <p:nvPr/>
        </p:nvSpPr>
        <p:spPr>
          <a:xfrm>
            <a:off x="870372" y="2179529"/>
            <a:ext cx="7204925" cy="15604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Strategic committee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C665F-0349-48D8-A524-88FA4D92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4B0C-B5C6-4DA2-AE2A-9F4C1832D8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CF899-F64B-4728-8944-BD9732347117}"/>
              </a:ext>
            </a:extLst>
          </p:cNvPr>
          <p:cNvSpPr/>
          <p:nvPr/>
        </p:nvSpPr>
        <p:spPr>
          <a:xfrm>
            <a:off x="1283356" y="2834013"/>
            <a:ext cx="2929376" cy="723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User Experience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322F1B-5EB2-4B25-AD13-492073688F4C}"/>
              </a:ext>
            </a:extLst>
          </p:cNvPr>
          <p:cNvSpPr/>
          <p:nvPr/>
        </p:nvSpPr>
        <p:spPr>
          <a:xfrm>
            <a:off x="4679326" y="2834013"/>
            <a:ext cx="2929376" cy="723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616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CDD7-FB9E-4887-AC68-780D038C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priorities: User Experience (UX) WG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2D9A-F385-424F-AE5C-DE310CBBF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Survey</a:t>
            </a:r>
            <a:r>
              <a:rPr lang="en-US" dirty="0"/>
              <a:t> the user base and collect </a:t>
            </a:r>
            <a:r>
              <a:rPr lang="en-US" b="1" dirty="0"/>
              <a:t>usage statistics</a:t>
            </a:r>
          </a:p>
          <a:p>
            <a:endParaRPr lang="en-US" dirty="0"/>
          </a:p>
          <a:p>
            <a:r>
              <a:rPr lang="en-US" dirty="0"/>
              <a:t>Ensure </a:t>
            </a:r>
            <a:r>
              <a:rPr lang="en-US" b="1" dirty="0"/>
              <a:t>ease of installation and usage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Seek to </a:t>
            </a:r>
            <a:r>
              <a:rPr lang="en-US" b="1" dirty="0"/>
              <a:t>leverage work from other communities</a:t>
            </a:r>
            <a:r>
              <a:rPr lang="en-US" dirty="0"/>
              <a:t> on improving user experience, including </a:t>
            </a:r>
            <a:r>
              <a:rPr lang="en-US" b="1" dirty="0"/>
              <a:t>portability</a:t>
            </a:r>
            <a:r>
              <a:rPr lang="en-US" dirty="0"/>
              <a:t>, </a:t>
            </a:r>
            <a:r>
              <a:rPr lang="en-US" b="1" dirty="0"/>
              <a:t>ease of installation</a:t>
            </a:r>
            <a:r>
              <a:rPr lang="en-US" dirty="0"/>
              <a:t>, </a:t>
            </a:r>
            <a:r>
              <a:rPr lang="en-US" b="1" dirty="0"/>
              <a:t>ease of use</a:t>
            </a:r>
            <a:r>
              <a:rPr lang="en-US" dirty="0"/>
              <a:t> and </a:t>
            </a:r>
            <a:r>
              <a:rPr lang="en-US" b="1" dirty="0"/>
              <a:t>cross-platform parallelization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95B6-3FFB-4FBC-A0E9-1F6BF025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priorities: Infrastructure WG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A33C1-07AB-4FA6-8289-DA6F72216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Codifying </a:t>
            </a:r>
            <a:r>
              <a:rPr lang="en-US" b="1" dirty="0"/>
              <a:t>data structures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Codifying how </a:t>
            </a:r>
            <a:r>
              <a:rPr lang="en-US" b="1" dirty="0"/>
              <a:t>data flows</a:t>
            </a:r>
            <a:r>
              <a:rPr lang="en-US" dirty="0"/>
              <a:t> and how users can </a:t>
            </a:r>
            <a:r>
              <a:rPr lang="en-US" b="1" dirty="0"/>
              <a:t>inspect data flows from outside</a:t>
            </a:r>
            <a:endParaRPr lang="en-US" dirty="0"/>
          </a:p>
          <a:p>
            <a:endParaRPr lang="en-US" dirty="0"/>
          </a:p>
          <a:p>
            <a:r>
              <a:rPr lang="en-US" dirty="0"/>
              <a:t>Ask: how is </a:t>
            </a:r>
            <a:r>
              <a:rPr lang="en-US" b="1" dirty="0"/>
              <a:t>infrastructure preventing science?</a:t>
            </a:r>
          </a:p>
          <a:p>
            <a:endParaRPr lang="en-US" dirty="0"/>
          </a:p>
          <a:p>
            <a:r>
              <a:rPr lang="en-US" dirty="0"/>
              <a:t>Discussions with WGs to ensure </a:t>
            </a:r>
            <a:r>
              <a:rPr lang="en-US" b="1" dirty="0"/>
              <a:t>interface harmonization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</a:t>
            </a:r>
            <a:r>
              <a:rPr lang="en-US" b="1" dirty="0"/>
              <a:t>evaluation infrastructure</a:t>
            </a:r>
            <a:r>
              <a:rPr lang="en-US" dirty="0"/>
              <a:t> for </a:t>
            </a:r>
            <a:r>
              <a:rPr lang="en-US" b="1" dirty="0"/>
              <a:t>benchmarking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40AE-3746-4CDD-95E8-7F0F4855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priority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8EBF-1692-4EE1-833A-B008873BC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107" indent="0">
              <a:buNone/>
            </a:pPr>
            <a:r>
              <a:rPr lang="en-US" sz="3000" dirty="0"/>
              <a:t>A community model must be for, by, and of the people!</a:t>
            </a:r>
          </a:p>
          <a:p>
            <a:pPr marL="94107" indent="0">
              <a:buNone/>
            </a:pPr>
            <a:endParaRPr lang="en-US" sz="3000" dirty="0"/>
          </a:p>
          <a:p>
            <a:pPr marL="94107" indent="0">
              <a:buNone/>
            </a:pPr>
            <a:r>
              <a:rPr lang="en-US" sz="2120" dirty="0"/>
              <a:t>This means:</a:t>
            </a:r>
          </a:p>
          <a:p>
            <a:r>
              <a:rPr lang="en-US" sz="2120" dirty="0"/>
              <a:t>Continuous user engagement</a:t>
            </a:r>
          </a:p>
          <a:p>
            <a:r>
              <a:rPr lang="en-US" sz="2120" dirty="0"/>
              <a:t>Cross-community representation</a:t>
            </a:r>
          </a:p>
          <a:p>
            <a:r>
              <a:rPr lang="en-US" sz="2120" dirty="0"/>
              <a:t>Actively encouraging user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1697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150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Trebuchet MS</vt:lpstr>
      <vt:lpstr>Title Page: NCAR - Blue Logo</vt:lpstr>
      <vt:lpstr>NCAR-Blue-BottomSwooshes</vt:lpstr>
      <vt:lpstr>PowerPoint Presentation</vt:lpstr>
      <vt:lpstr>Working groups needed</vt:lpstr>
      <vt:lpstr>Broad priorities: User Experience (UX) WG</vt:lpstr>
      <vt:lpstr>Broad priorities: Infrastructure WG</vt:lpstr>
      <vt:lpstr>Overriding priority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Eastham</dc:creator>
  <cp:lastModifiedBy>Sebastian Eastham</cp:lastModifiedBy>
  <cp:revision>203</cp:revision>
  <dcterms:modified xsi:type="dcterms:W3CDTF">2019-05-21T22:58:33Z</dcterms:modified>
</cp:coreProperties>
</file>