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7" r:id="rId4"/>
    <p:sldId id="268" r:id="rId5"/>
    <p:sldId id="269" r:id="rId6"/>
    <p:sldId id="271" r:id="rId7"/>
    <p:sldId id="270" r:id="rId8"/>
    <p:sldId id="266" r:id="rId9"/>
    <p:sldId id="264" r:id="rId10"/>
    <p:sldId id="257" r:id="rId11"/>
    <p:sldId id="265" r:id="rId12"/>
    <p:sldId id="261" r:id="rId13"/>
    <p:sldId id="262" r:id="rId14"/>
    <p:sldId id="272" r:id="rId15"/>
    <p:sldId id="273" r:id="rId16"/>
  </p:sldIdLst>
  <p:sldSz cx="12192000" cy="6858000"/>
  <p:notesSz cx="7023100" cy="93091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elvetica Neue" panose="020B0604020202020204" charset="0"/>
      <p:regular r:id="rId23"/>
      <p:bold r:id="rId24"/>
      <p:italic r:id="rId25"/>
      <p:boldItalic r:id="rId26"/>
    </p:embeddedFont>
    <p:embeddedFont>
      <p:font typeface="Trebuchet MS" panose="020B0603020202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3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D53F8-FB1D-44B4-981D-DCFD7D5278D5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6A37A-0199-478F-A116-9504AF49E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86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15" tIns="46645" rIns="93315" bIns="4664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15" tIns="46645" rIns="93315" bIns="4664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15" tIns="46645" rIns="93315" bIns="4664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43" cy="46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15" tIns="46645" rIns="93315" bIns="4664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15" tIns="46645" rIns="93315" bIns="46645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99419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spcFirstLastPara="1" wrap="square" lIns="93315" tIns="46645" rIns="93315" bIns="4664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spcFirstLastPara="1" wrap="square" lIns="93315" tIns="46645" rIns="93315" bIns="4664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1734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spcFirstLastPara="1" wrap="square" lIns="93315" tIns="46645" rIns="93315" bIns="4664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7552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spcFirstLastPara="1" wrap="square" lIns="93315" tIns="46645" rIns="93315" bIns="4664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2542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spcFirstLastPara="1" wrap="square" lIns="93315" tIns="46645" rIns="93315" bIns="4664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3456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e454cc78f_0_0:notes"/>
          <p:cNvSpPr txBox="1">
            <a:spLocks noGrp="1"/>
          </p:cNvSpPr>
          <p:nvPr>
            <p:ph type="body" idx="1"/>
          </p:nvPr>
        </p:nvSpPr>
        <p:spPr>
          <a:xfrm>
            <a:off x="703582" y="4486125"/>
            <a:ext cx="5628538" cy="3670609"/>
          </a:xfrm>
          <a:prstGeom prst="rect">
            <a:avLst/>
          </a:prstGeom>
        </p:spPr>
        <p:txBody>
          <a:bodyPr spcFirstLastPara="1" wrap="square" lIns="93455" tIns="46715" rIns="93455" bIns="46715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44" name="Google Shape;144;g3e454cc7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0725" y="1165225"/>
            <a:ext cx="5594350" cy="314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1141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spcFirstLastPara="1" wrap="square" lIns="93315" tIns="46645" rIns="93315" bIns="4664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0167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spcFirstLastPara="1" wrap="square" lIns="93315" tIns="46645" rIns="93315" bIns="4664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9762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spcFirstLastPara="1" wrap="square" lIns="93315" tIns="46645" rIns="93315" bIns="4664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728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spcFirstLastPara="1" wrap="square" lIns="93315" tIns="46645" rIns="93315" bIns="4664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0410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spcFirstLastPara="1" wrap="square" lIns="93315" tIns="46645" rIns="93315" bIns="4664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363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spcFirstLastPara="1" wrap="square" lIns="93315" tIns="46645" rIns="93315" bIns="4664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6374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spcFirstLastPara="1" wrap="square" lIns="93315" tIns="46645" rIns="93315" bIns="4664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8771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spcFirstLastPara="1" wrap="square" lIns="93315" tIns="46645" rIns="93315" bIns="4664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609600" y="1600207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6197600" y="1600207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367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ubTitle" idx="1"/>
          </p:nvPr>
        </p:nvSpPr>
        <p:spPr>
          <a:xfrm>
            <a:off x="1828800" y="3611556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spcBef>
                <a:spcPts val="318"/>
              </a:spcBef>
              <a:spcAft>
                <a:spcPts val="0"/>
              </a:spcAft>
              <a:buClr>
                <a:srgbClr val="9E9E9E"/>
              </a:buClr>
              <a:buSzPts val="1588"/>
              <a:buFont typeface="Arial"/>
              <a:buNone/>
              <a:defRPr sz="1588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spcBef>
                <a:spcPts val="282"/>
              </a:spcBef>
              <a:spcAft>
                <a:spcPts val="0"/>
              </a:spcAft>
              <a:buClr>
                <a:srgbClr val="9E9E9E"/>
              </a:buClr>
              <a:buSzPts val="1412"/>
              <a:buFont typeface="Arial"/>
              <a:buNone/>
              <a:defRPr sz="1412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3093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963084" y="4406916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18"/>
              </a:spcBef>
              <a:spcAft>
                <a:spcPts val="0"/>
              </a:spcAft>
              <a:buClr>
                <a:srgbClr val="9E9E9E"/>
              </a:buClr>
              <a:buSzPts val="1588"/>
              <a:buFont typeface="Arial"/>
              <a:buNone/>
              <a:defRPr sz="1588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282"/>
              </a:spcBef>
              <a:spcAft>
                <a:spcPts val="0"/>
              </a:spcAft>
              <a:buClr>
                <a:srgbClr val="9E9E9E"/>
              </a:buClr>
              <a:buSzPts val="1412"/>
              <a:buFont typeface="Arial"/>
              <a:buNone/>
              <a:defRPr sz="1412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609602" y="1535119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None/>
              <a:defRPr sz="1588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3"/>
          </p:nvPr>
        </p:nvSpPr>
        <p:spPr>
          <a:xfrm>
            <a:off x="6193380" y="1535119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None/>
              <a:defRPr sz="1588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4"/>
          </p:nvPr>
        </p:nvSpPr>
        <p:spPr>
          <a:xfrm>
            <a:off x="6193380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609605" y="273064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5"/>
              <a:buFont typeface="Helvetica Neue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4766733" y="273067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2"/>
          </p:nvPr>
        </p:nvSpPr>
        <p:spPr>
          <a:xfrm>
            <a:off x="609605" y="1435104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None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None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None/>
              <a:defRPr sz="88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title"/>
          </p:nvPr>
        </p:nvSpPr>
        <p:spPr>
          <a:xfrm>
            <a:off x="2389717" y="4800615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5"/>
              <a:buFont typeface="Helvetica Neue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14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824"/>
              <a:buFont typeface="Arial"/>
              <a:buNone/>
              <a:defRPr sz="282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71"/>
              <a:buFont typeface="Arial"/>
              <a:buNone/>
              <a:defRPr sz="2471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2389717" y="5367352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None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None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None/>
              <a:defRPr sz="88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ratocumulus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8" r="22726"/>
          <a:stretch/>
        </p:blipFill>
        <p:spPr>
          <a:xfrm>
            <a:off x="0" y="-20911"/>
            <a:ext cx="12192000" cy="6878912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517900"/>
            <a:ext cx="12192000" cy="33401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  <a:gs pos="38000">
                <a:schemeClr val="bg1">
                  <a:alpha val="6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Google Shape;16;p3"/>
          <p:cNvSpPr/>
          <p:nvPr/>
        </p:nvSpPr>
        <p:spPr>
          <a:xfrm>
            <a:off x="1760" y="2282562"/>
            <a:ext cx="12190241" cy="2249558"/>
          </a:xfrm>
          <a:prstGeom prst="rect">
            <a:avLst/>
          </a:prstGeom>
          <a:solidFill>
            <a:schemeClr val="dk1">
              <a:alpha val="8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93" y="5944087"/>
            <a:ext cx="1951356" cy="497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NSF logo 6.48.08 AM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811" y="5767458"/>
            <a:ext cx="951654" cy="850369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1174" y="6617827"/>
            <a:ext cx="12190825" cy="270473"/>
            <a:chOff x="1174" y="6617827"/>
            <a:chExt cx="12190825" cy="270473"/>
          </a:xfrm>
        </p:grpSpPr>
        <p:sp>
          <p:nvSpPr>
            <p:cNvPr id="8" name="Google Shape;20;p4">
              <a:extLst>
                <a:ext uri="{FF2B5EF4-FFF2-40B4-BE49-F238E27FC236}">
                  <a16:creationId xmlns:a16="http://schemas.microsoft.com/office/drawing/2014/main" id="{D7FDFFDC-1D7A-664F-86D5-57CE532AC4CF}"/>
                </a:ext>
              </a:extLst>
            </p:cNvPr>
            <p:cNvSpPr/>
            <p:nvPr userDrawn="1"/>
          </p:nvSpPr>
          <p:spPr>
            <a:xfrm>
              <a:off x="1174" y="6617827"/>
              <a:ext cx="12190825" cy="270473"/>
            </a:xfrm>
            <a:prstGeom prst="rect">
              <a:avLst/>
            </a:prstGeom>
            <a:solidFill>
              <a:srgbClr val="1A6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;p4">
              <a:extLst>
                <a:ext uri="{FF2B5EF4-FFF2-40B4-BE49-F238E27FC236}">
                  <a16:creationId xmlns:a16="http://schemas.microsoft.com/office/drawing/2014/main" id="{E2DB44F4-BF55-034B-901F-8B4BFA816955}"/>
                </a:ext>
              </a:extLst>
            </p:cNvPr>
            <p:cNvSpPr txBox="1"/>
            <p:nvPr userDrawn="1"/>
          </p:nvSpPr>
          <p:spPr>
            <a:xfrm>
              <a:off x="1088571" y="6660092"/>
              <a:ext cx="10167258" cy="197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This material is based upon work supported by the National Center for Atmospheric Research, which is a major facility sponsored by the National Science Foundation under Cooperative Agreement No. 1852977.</a:t>
              </a:r>
              <a:endParaRPr sz="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11">
            <a:alphaModFix/>
          </a:blip>
          <a:srcRect t="-543" b="65217"/>
          <a:stretch/>
        </p:blipFill>
        <p:spPr>
          <a:xfrm>
            <a:off x="3" y="6211960"/>
            <a:ext cx="12192000" cy="64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3093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3" name="Google Shape;23;p5"/>
          <p:cNvCxnSpPr/>
          <p:nvPr/>
        </p:nvCxnSpPr>
        <p:spPr>
          <a:xfrm>
            <a:off x="1536852" y="6342390"/>
            <a:ext cx="0" cy="388200"/>
          </a:xfrm>
          <a:prstGeom prst="straightConnector1">
            <a:avLst/>
          </a:prstGeom>
          <a:noFill/>
          <a:ln w="222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" name="Google Shape;24;p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09600" y="6342400"/>
            <a:ext cx="739934" cy="38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2;p15"/>
          <p:cNvPicPr preferRelativeResize="0"/>
          <p:nvPr userDrawn="1"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308080" y="6298858"/>
            <a:ext cx="660841" cy="55914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80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5"/>
          <p:cNvSpPr/>
          <p:nvPr/>
        </p:nvSpPr>
        <p:spPr>
          <a:xfrm>
            <a:off x="1957710" y="2467914"/>
            <a:ext cx="846908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4000" b="1" dirty="0" smtClean="0">
                <a:solidFill>
                  <a:schemeClr val="lt1"/>
                </a:solidFill>
                <a:latin typeface="Helvetica Neue"/>
                <a:cs typeface="Helvetica Neue"/>
                <a:sym typeface="Helvetica Neue"/>
              </a:rPr>
              <a:t>Research to Operations  (R2O)</a:t>
            </a:r>
            <a:endParaRPr sz="2000" dirty="0"/>
          </a:p>
        </p:txBody>
      </p:sp>
      <p:sp>
        <p:nvSpPr>
          <p:cNvPr id="132" name="Google Shape;132;p35"/>
          <p:cNvSpPr/>
          <p:nvPr/>
        </p:nvSpPr>
        <p:spPr>
          <a:xfrm>
            <a:off x="2239020" y="3650311"/>
            <a:ext cx="769333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800" b="1" i="1" dirty="0" smtClean="0">
                <a:solidFill>
                  <a:srgbClr val="A8C700"/>
                </a:solidFill>
                <a:latin typeface="Helvetica Neue"/>
                <a:cs typeface="Helvetica Neue"/>
                <a:sym typeface="Helvetica Neue"/>
              </a:rPr>
              <a:t>Science in Service to Society</a:t>
            </a:r>
            <a:endParaRPr sz="2400" i="1" dirty="0"/>
          </a:p>
        </p:txBody>
      </p:sp>
      <p:sp>
        <p:nvSpPr>
          <p:cNvPr id="133" name="Google Shape;133;p35"/>
          <p:cNvSpPr txBox="1"/>
          <p:nvPr/>
        </p:nvSpPr>
        <p:spPr>
          <a:xfrm>
            <a:off x="4411783" y="5994787"/>
            <a:ext cx="3433800" cy="367200"/>
          </a:xfrm>
          <a:prstGeom prst="rect">
            <a:avLst/>
          </a:prstGeom>
          <a:noFill/>
          <a:ln>
            <a:noFill/>
          </a:ln>
          <a:effectLst>
            <a:outerShdw blurRad="142875" dist="9525" algn="ctr" rotWithShape="0">
              <a:schemeClr val="dk1">
                <a:alpha val="66000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r>
              <a:rPr lang="en-US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21 May </a:t>
            </a:r>
            <a:r>
              <a:rPr lang="en-US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2019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" name="Google Shape;134;p35"/>
          <p:cNvSpPr/>
          <p:nvPr/>
        </p:nvSpPr>
        <p:spPr>
          <a:xfrm>
            <a:off x="2452151" y="4909652"/>
            <a:ext cx="7480204" cy="677100"/>
          </a:xfrm>
          <a:prstGeom prst="rect">
            <a:avLst/>
          </a:prstGeom>
          <a:noFill/>
          <a:ln>
            <a:noFill/>
          </a:ln>
          <a:effectLst>
            <a:outerShdw blurRad="142875" dist="9525" algn="ctr" rotWithShape="0">
              <a:schemeClr val="dk1">
                <a:alpha val="66000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000" b="1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Bill Mahoney</a:t>
            </a:r>
            <a:r>
              <a:rPr lang="en-US" sz="20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8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  <a:sym typeface="Helvetica Neue"/>
              </a:rPr>
              <a:t>Director, Research Applications Laboratory</a:t>
            </a:r>
          </a:p>
          <a:p>
            <a:pPr algn="ctr"/>
            <a:r>
              <a:rPr lang="en-US" sz="18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  <a:sym typeface="Helvetica Neue"/>
              </a:rPr>
              <a:t>National Center for Atmospheric Research (NCAR)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>
            <a:spLocks noGrp="1"/>
          </p:cNvSpPr>
          <p:nvPr>
            <p:ph type="title"/>
          </p:nvPr>
        </p:nvSpPr>
        <p:spPr>
          <a:xfrm>
            <a:off x="370115" y="274640"/>
            <a:ext cx="11266714" cy="63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3200" dirty="0" smtClean="0"/>
              <a:t>Relationship Building – Needs Assessment</a:t>
            </a:r>
            <a:endParaRPr sz="3200" dirty="0"/>
          </a:p>
        </p:txBody>
      </p:sp>
      <p:sp>
        <p:nvSpPr>
          <p:cNvPr id="140" name="Google Shape;140;p36"/>
          <p:cNvSpPr txBox="1">
            <a:spLocks noGrp="1"/>
          </p:cNvSpPr>
          <p:nvPr>
            <p:ph type="body" idx="1"/>
          </p:nvPr>
        </p:nvSpPr>
        <p:spPr>
          <a:xfrm>
            <a:off x="152399" y="1208318"/>
            <a:ext cx="10853058" cy="43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9E9E9E"/>
              </a:buClr>
              <a:buSzPts val="1765"/>
              <a:buNone/>
            </a:pPr>
            <a:r>
              <a:rPr lang="en-US" sz="2800" dirty="0" smtClean="0"/>
              <a:t>For anticipated competitive proposals, be involved in educating the sponsors on what is scientifically and technically feasible</a:t>
            </a:r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endParaRPr lang="en-US" sz="2800" dirty="0" smtClean="0"/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altLang="en-US" sz="2400" dirty="0" smtClean="0"/>
              <a:t>Spend time upfront in face-to-face meetings with program leads</a:t>
            </a:r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altLang="en-US" sz="2400" dirty="0" smtClean="0"/>
              <a:t>Don’t use a hard sell approach</a:t>
            </a:r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altLang="en-US" sz="2400" dirty="0" smtClean="0"/>
              <a:t>Be cooperative and informative</a:t>
            </a:r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altLang="en-US" sz="2400" dirty="0" smtClean="0"/>
              <a:t>Respond to Requests for Information (RFIs)</a:t>
            </a:r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altLang="en-US" sz="2400" dirty="0" smtClean="0"/>
              <a:t>Help the sponsor build the requirements, but take care not to            disqualify yourself from bidding!</a:t>
            </a:r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altLang="en-US" sz="2400" dirty="0" smtClean="0"/>
              <a:t>Look for R&amp;D opportunities to help your sponsor succeed</a:t>
            </a:r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endParaRPr sz="2800" dirty="0"/>
          </a:p>
        </p:txBody>
      </p:sp>
      <p:pic>
        <p:nvPicPr>
          <p:cNvPr id="5" name="Picture 4" descr="Idea-fishing illustration | Flickr - Photo Sharing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313" y="3193141"/>
            <a:ext cx="2808515" cy="211516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8578" y="5308304"/>
            <a:ext cx="11690709" cy="666619"/>
            <a:chOff x="238578" y="5308304"/>
            <a:chExt cx="11690709" cy="666619"/>
          </a:xfrm>
        </p:grpSpPr>
        <p:sp>
          <p:nvSpPr>
            <p:cNvPr id="2" name="TextBox 1"/>
            <p:cNvSpPr txBox="1"/>
            <p:nvPr/>
          </p:nvSpPr>
          <p:spPr>
            <a:xfrm>
              <a:off x="238578" y="5451703"/>
              <a:ext cx="9291326" cy="52322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Capture Management - This is often a 2+ year process!</a:t>
              </a:r>
              <a:endParaRPr lang="en-US" sz="2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3985" y="5308304"/>
              <a:ext cx="18053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Patience is a virtue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0738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63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3200" dirty="0" smtClean="0"/>
              <a:t>Analyzing the Sponsor’s Culture</a:t>
            </a:r>
            <a:endParaRPr sz="3200" dirty="0"/>
          </a:p>
        </p:txBody>
      </p:sp>
      <p:sp>
        <p:nvSpPr>
          <p:cNvPr id="140" name="Google Shape;140;p36"/>
          <p:cNvSpPr txBox="1">
            <a:spLocks noGrp="1"/>
          </p:cNvSpPr>
          <p:nvPr>
            <p:ph type="body" idx="1"/>
          </p:nvPr>
        </p:nvSpPr>
        <p:spPr>
          <a:xfrm>
            <a:off x="261257" y="1175659"/>
            <a:ext cx="11571514" cy="5029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9E9E9E"/>
              </a:buClr>
              <a:buSzPts val="1765"/>
              <a:buNone/>
            </a:pPr>
            <a:r>
              <a:rPr lang="en-US" sz="2800" dirty="0"/>
              <a:t>Before one can consider developing </a:t>
            </a:r>
            <a:r>
              <a:rPr lang="en-US" sz="2800" dirty="0" smtClean="0"/>
              <a:t>or implementing </a:t>
            </a:r>
            <a:r>
              <a:rPr lang="en-US" sz="2800" dirty="0"/>
              <a:t>a DSS, some </a:t>
            </a:r>
            <a:r>
              <a:rPr lang="en-US" sz="2800" dirty="0" smtClean="0"/>
              <a:t>important questions </a:t>
            </a:r>
            <a:r>
              <a:rPr lang="en-US" sz="2800" dirty="0"/>
              <a:t>need to be asked to assess </a:t>
            </a:r>
            <a:r>
              <a:rPr lang="en-US" sz="2800" dirty="0" smtClean="0"/>
              <a:t>the client’s culture</a:t>
            </a:r>
            <a:endParaRPr lang="en-US" sz="2800" dirty="0"/>
          </a:p>
          <a:p>
            <a:pPr marL="0" indent="0">
              <a:spcBef>
                <a:spcPts val="0"/>
              </a:spcBef>
              <a:buClr>
                <a:srgbClr val="9E9E9E"/>
              </a:buClr>
              <a:buSzPts val="1765"/>
              <a:buNone/>
            </a:pPr>
            <a:r>
              <a:rPr lang="en-US" sz="2800" dirty="0" smtClean="0"/>
              <a:t> </a:t>
            </a:r>
          </a:p>
          <a:p>
            <a:pPr indent="-457200">
              <a:spcBef>
                <a:spcPts val="0"/>
              </a:spcBef>
              <a:buClr>
                <a:srgbClr val="000000"/>
              </a:buClr>
              <a:buSzPts val="1765"/>
              <a:buFont typeface="Wingdings" panose="05000000000000000000" pitchFamily="2" charset="2"/>
              <a:buChar char="Ø"/>
            </a:pPr>
            <a:r>
              <a:rPr lang="en-US" sz="2800" dirty="0" smtClean="0"/>
              <a:t>What problem are you trying to solve?</a:t>
            </a:r>
          </a:p>
          <a:p>
            <a:pPr indent="-457200">
              <a:spcBef>
                <a:spcPts val="0"/>
              </a:spcBef>
              <a:buClr>
                <a:srgbClr val="000000"/>
              </a:buClr>
              <a:buSzPts val="1765"/>
              <a:buFont typeface="Wingdings" panose="05000000000000000000" pitchFamily="2" charset="2"/>
              <a:buChar char="Ø"/>
            </a:pPr>
            <a:endParaRPr lang="en-US" sz="1200" dirty="0" smtClean="0"/>
          </a:p>
          <a:p>
            <a:pPr indent="-457200">
              <a:spcBef>
                <a:spcPts val="0"/>
              </a:spcBef>
              <a:buClr>
                <a:srgbClr val="000000"/>
              </a:buClr>
              <a:buSzPts val="1765"/>
              <a:buFont typeface="Wingdings" panose="05000000000000000000" pitchFamily="2" charset="2"/>
              <a:buChar char="Ø"/>
            </a:pPr>
            <a:r>
              <a:rPr lang="en-US" sz="2800" dirty="0" smtClean="0"/>
              <a:t>What are the decision processes?</a:t>
            </a:r>
          </a:p>
          <a:p>
            <a:pPr indent="-457200">
              <a:spcBef>
                <a:spcPts val="0"/>
              </a:spcBef>
              <a:buClr>
                <a:srgbClr val="000000"/>
              </a:buClr>
              <a:buSzPts val="1765"/>
              <a:buFont typeface="Wingdings" panose="05000000000000000000" pitchFamily="2" charset="2"/>
              <a:buChar char="Ø"/>
            </a:pPr>
            <a:endParaRPr lang="en-US" sz="1200" dirty="0" smtClean="0"/>
          </a:p>
          <a:p>
            <a:pPr indent="-457200">
              <a:spcBef>
                <a:spcPts val="0"/>
              </a:spcBef>
              <a:buClr>
                <a:srgbClr val="000000"/>
              </a:buClr>
              <a:buSzPts val="1765"/>
              <a:buFont typeface="Wingdings" panose="05000000000000000000" pitchFamily="2" charset="2"/>
              <a:buChar char="Ø"/>
            </a:pPr>
            <a:r>
              <a:rPr lang="en-US" sz="2800" dirty="0" smtClean="0"/>
              <a:t>What is the organizational culture?</a:t>
            </a:r>
          </a:p>
          <a:p>
            <a:pPr lvl="1" indent="-4572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2200" dirty="0" smtClean="0"/>
              <a:t>Are they ready for new capabilities?</a:t>
            </a:r>
          </a:p>
          <a:p>
            <a:pPr lvl="1" indent="-4572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2200" dirty="0" smtClean="0"/>
              <a:t>Does automation intimidate?</a:t>
            </a:r>
          </a:p>
          <a:p>
            <a:pPr lvl="1" indent="-4572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2200" dirty="0" smtClean="0"/>
              <a:t>Technology push or pull?</a:t>
            </a:r>
          </a:p>
          <a:p>
            <a:pPr lvl="1" indent="-4572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2200" dirty="0" smtClean="0"/>
              <a:t>Top down or bottom’s up effort?</a:t>
            </a:r>
          </a:p>
          <a:p>
            <a:pPr lvl="1" indent="-4572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2200" dirty="0" smtClean="0"/>
              <a:t>What job categories will be impacted?</a:t>
            </a:r>
          </a:p>
          <a:p>
            <a:pPr lvl="1" indent="-4572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2200" dirty="0" smtClean="0"/>
              <a:t>Are there internal champions?</a:t>
            </a:r>
          </a:p>
          <a:p>
            <a:pPr marL="514350" indent="-514350">
              <a:spcBef>
                <a:spcPts val="0"/>
              </a:spcBef>
              <a:buClr>
                <a:srgbClr val="9E9E9E"/>
              </a:buClr>
              <a:buSzPts val="1765"/>
              <a:buAutoNum type="arabicParenR"/>
            </a:pPr>
            <a:endParaRPr sz="2800" dirty="0"/>
          </a:p>
        </p:txBody>
      </p:sp>
      <p:pic>
        <p:nvPicPr>
          <p:cNvPr id="5" name="Picture 16" descr="DCP_00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0" y="2609168"/>
            <a:ext cx="4335465" cy="2889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55015" y="5697675"/>
            <a:ext cx="2691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 DOT stakeholder </a:t>
            </a:r>
            <a:r>
              <a:rPr lang="en-US" dirty="0" smtClean="0"/>
              <a:t>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7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63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3200" dirty="0" smtClean="0"/>
              <a:t>Proposal Writing Process</a:t>
            </a:r>
            <a:endParaRPr sz="3200" dirty="0"/>
          </a:p>
        </p:txBody>
      </p:sp>
      <p:sp>
        <p:nvSpPr>
          <p:cNvPr id="140" name="Google Shape;140;p36"/>
          <p:cNvSpPr txBox="1">
            <a:spLocks noGrp="1"/>
          </p:cNvSpPr>
          <p:nvPr>
            <p:ph type="body" idx="1"/>
          </p:nvPr>
        </p:nvSpPr>
        <p:spPr>
          <a:xfrm>
            <a:off x="217713" y="1371602"/>
            <a:ext cx="9993087" cy="43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sz="2800" dirty="0" smtClean="0"/>
              <a:t>Typically, this is done iteratively with the sponsor</a:t>
            </a:r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sz="2800" dirty="0" smtClean="0"/>
              <a:t>Co-develop appropriate expectations</a:t>
            </a:r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sz="2800" dirty="0" smtClean="0"/>
              <a:t>Ensure the deliverables are catchable by the sponsor’s staff</a:t>
            </a:r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sz="2800" dirty="0" smtClean="0"/>
              <a:t>Build-in training and capacity building</a:t>
            </a:r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sz="2800" dirty="0" smtClean="0"/>
              <a:t>Include sufficient documentation </a:t>
            </a:r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sz="2800" dirty="0" smtClean="0"/>
              <a:t>Include support after initial hand-off</a:t>
            </a:r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sz="2800" dirty="0" smtClean="0"/>
              <a:t>Co-author publication(s)</a:t>
            </a:r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sz="2800" dirty="0" smtClean="0"/>
              <a:t>Work on contract terms in parallel with                           SOW</a:t>
            </a:r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endParaRPr lang="en-US" sz="2800" dirty="0" smtClean="0"/>
          </a:p>
        </p:txBody>
      </p:sp>
      <p:pic>
        <p:nvPicPr>
          <p:cNvPr id="4" name="Picture 3" descr="UI is not UX. Remember that! - Man with no Blo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966" y="3165126"/>
            <a:ext cx="5334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9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63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3200" dirty="0" smtClean="0"/>
              <a:t>Critical R2O Project Components</a:t>
            </a:r>
            <a:endParaRPr sz="3200" dirty="0"/>
          </a:p>
        </p:txBody>
      </p:sp>
      <p:sp>
        <p:nvSpPr>
          <p:cNvPr id="140" name="Google Shape;140;p36"/>
          <p:cNvSpPr txBox="1">
            <a:spLocks noGrp="1"/>
          </p:cNvSpPr>
          <p:nvPr>
            <p:ph type="body" idx="1"/>
          </p:nvPr>
        </p:nvSpPr>
        <p:spPr>
          <a:xfrm>
            <a:off x="217713" y="1371602"/>
            <a:ext cx="9993087" cy="43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sz="2800" dirty="0" smtClean="0"/>
              <a:t>Shared expectations (technical and programmatic)!</a:t>
            </a:r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sz="2800" dirty="0" smtClean="0"/>
              <a:t>User needs assessment(s)</a:t>
            </a:r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sz="2800" dirty="0" smtClean="0"/>
              <a:t>Functional Requirements Document</a:t>
            </a:r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sz="2800" dirty="0" smtClean="0"/>
              <a:t>Design Document(s)</a:t>
            </a:r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sz="2800" dirty="0" smtClean="0"/>
              <a:t>Verification and Validation Strategy</a:t>
            </a:r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sz="2800" dirty="0" smtClean="0"/>
              <a:t>Test Plans (FAT, SAT, RAT)</a:t>
            </a:r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sz="2800" dirty="0" smtClean="0"/>
              <a:t>Technology Transfer Plan</a:t>
            </a:r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sz="2800" dirty="0" smtClean="0"/>
              <a:t>Post implementation support</a:t>
            </a:r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sz="2800" dirty="0" smtClean="0"/>
              <a:t>Ongoing science </a:t>
            </a:r>
            <a:r>
              <a:rPr lang="en-US" sz="2800" dirty="0" smtClean="0"/>
              <a:t>&amp; </a:t>
            </a:r>
            <a:r>
              <a:rPr lang="en-US" sz="2800" dirty="0"/>
              <a:t>t</a:t>
            </a:r>
            <a:r>
              <a:rPr lang="en-US" sz="2800" dirty="0" smtClean="0"/>
              <a:t>echnology </a:t>
            </a:r>
            <a:r>
              <a:rPr lang="en-US" sz="2800" dirty="0" smtClean="0"/>
              <a:t>infusion</a:t>
            </a:r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sz="2800" dirty="0" smtClean="0"/>
              <a:t>Ensure the project advances </a:t>
            </a:r>
            <a:r>
              <a:rPr lang="en-US" sz="2800" smtClean="0"/>
              <a:t>our science!</a:t>
            </a:r>
            <a:endParaRPr lang="en-US" sz="2800" dirty="0" smtClean="0"/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endParaRPr lang="en-US" sz="2800" dirty="0" smtClean="0"/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endParaRPr lang="en-US" sz="2800" dirty="0" smtClean="0"/>
          </a:p>
        </p:txBody>
      </p:sp>
      <p:pic>
        <p:nvPicPr>
          <p:cNvPr id="4" name="Picture 3" descr="UI is not UX. Remember that! - Man with no Blo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257653"/>
            <a:ext cx="5334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0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2885" y="3703766"/>
            <a:ext cx="5205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Bill </a:t>
            </a:r>
            <a:r>
              <a:rPr lang="en-US" sz="2400" dirty="0" smtClean="0"/>
              <a:t>Mahoney, </a:t>
            </a:r>
          </a:p>
          <a:p>
            <a:pPr algn="ctr"/>
            <a:r>
              <a:rPr lang="en-US" sz="2400" dirty="0" smtClean="0"/>
              <a:t>Director, Research Applications Laboratory, NCAR</a:t>
            </a:r>
          </a:p>
          <a:p>
            <a:pPr algn="ctr"/>
            <a:r>
              <a:rPr lang="en-US" sz="2400" dirty="0"/>
              <a:t>m</a:t>
            </a:r>
            <a:r>
              <a:rPr lang="en-US" sz="2400" dirty="0" smtClean="0"/>
              <a:t>ahoney@ucar.edu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47" y="393275"/>
            <a:ext cx="6616702" cy="4962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234863" y="4357791"/>
            <a:ext cx="1236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 unknown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456104" y="1766542"/>
            <a:ext cx="4901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Thank you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49188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63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3200" dirty="0" smtClean="0"/>
              <a:t>Talk Outline</a:t>
            </a:r>
            <a:endParaRPr sz="3200" dirty="0"/>
          </a:p>
        </p:txBody>
      </p:sp>
      <p:sp>
        <p:nvSpPr>
          <p:cNvPr id="140" name="Google Shape;140;p36"/>
          <p:cNvSpPr txBox="1">
            <a:spLocks noGrp="1"/>
          </p:cNvSpPr>
          <p:nvPr>
            <p:ph type="body" idx="1"/>
          </p:nvPr>
        </p:nvSpPr>
        <p:spPr>
          <a:xfrm>
            <a:off x="269591" y="1212271"/>
            <a:ext cx="5611663" cy="465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sz="2800" dirty="0" smtClean="0"/>
              <a:t>What is R2O?</a:t>
            </a:r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endParaRPr lang="en-US" sz="1400" dirty="0" smtClean="0"/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sz="2800" dirty="0" smtClean="0"/>
              <a:t>Non-traditional sponsors</a:t>
            </a:r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endParaRPr lang="en-US" sz="1600" dirty="0" smtClean="0"/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sz="2800" dirty="0" smtClean="0"/>
              <a:t>Building sponsor relationships</a:t>
            </a:r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endParaRPr lang="en-US" sz="1600" dirty="0" smtClean="0"/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sz="2800" dirty="0" smtClean="0"/>
              <a:t>Understanding users’ decision </a:t>
            </a:r>
            <a:r>
              <a:rPr lang="en-US" sz="2800" dirty="0" smtClean="0"/>
              <a:t>space</a:t>
            </a:r>
          </a:p>
          <a:p>
            <a:pPr marL="0" indent="0">
              <a:spcBef>
                <a:spcPts val="0"/>
              </a:spcBef>
              <a:buClr>
                <a:srgbClr val="9E9E9E"/>
              </a:buClr>
              <a:buSzPts val="1765"/>
              <a:buNone/>
            </a:pPr>
            <a:endParaRPr lang="en-US" sz="2800" dirty="0" smtClean="0"/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sz="2800" dirty="0" smtClean="0"/>
              <a:t>Project Components</a:t>
            </a:r>
            <a:endParaRPr lang="en-US" sz="2800" dirty="0" smtClean="0"/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endParaRPr lang="en-US" sz="1600" dirty="0" smtClean="0"/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sz="2800" dirty="0" smtClean="0"/>
              <a:t>Proposal writing framework</a:t>
            </a:r>
          </a:p>
        </p:txBody>
      </p:sp>
      <p:pic>
        <p:nvPicPr>
          <p:cNvPr id="3" name="Picture 2" descr="Customer Service - Handwriting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6" y="1754907"/>
            <a:ext cx="5088082" cy="339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9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>
            <a:spLocks noGrp="1"/>
          </p:cNvSpPr>
          <p:nvPr>
            <p:ph type="title"/>
          </p:nvPr>
        </p:nvSpPr>
        <p:spPr>
          <a:xfrm>
            <a:off x="1747443" y="171147"/>
            <a:ext cx="8229600" cy="63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3200" dirty="0" smtClean="0"/>
              <a:t>What is R2O (and O2R)?</a:t>
            </a:r>
            <a:endParaRPr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756" y="1347175"/>
            <a:ext cx="6195845" cy="4574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1096" y="2495489"/>
            <a:ext cx="3391744" cy="1485246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131774" y="1485684"/>
            <a:ext cx="4852737" cy="411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/>
              <a:t>The “</a:t>
            </a:r>
            <a:r>
              <a:rPr lang="en-US" sz="2400" b="1" dirty="0" smtClean="0">
                <a:solidFill>
                  <a:srgbClr val="0000FF"/>
                </a:solidFill>
              </a:rPr>
              <a:t>Valley of Death</a:t>
            </a:r>
            <a:r>
              <a:rPr lang="en-US" sz="2400" dirty="0" smtClean="0"/>
              <a:t>” is where good research goes to die because of the complexity of the transition process and lack of funding opportunities.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R2O:</a:t>
            </a:r>
          </a:p>
          <a:p>
            <a:pPr marL="0" indent="0">
              <a:buNone/>
            </a:pPr>
            <a:r>
              <a:rPr lang="en-US" sz="2400" b="1" dirty="0" smtClean="0"/>
              <a:t>Bridging </a:t>
            </a:r>
            <a:r>
              <a:rPr lang="en-US" sz="2400" b="1" dirty="0"/>
              <a:t>the Valleys of Death and Lost Opportunities</a:t>
            </a:r>
          </a:p>
          <a:p>
            <a:pPr marL="0" indent="0">
              <a:buFont typeface="Arial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034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>
            <a:spLocks noGrp="1"/>
          </p:cNvSpPr>
          <p:nvPr>
            <p:ph type="title"/>
          </p:nvPr>
        </p:nvSpPr>
        <p:spPr>
          <a:xfrm>
            <a:off x="1747443" y="171147"/>
            <a:ext cx="8229600" cy="63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3200" dirty="0" smtClean="0"/>
              <a:t>Research-to-Operations R&amp;D Process</a:t>
            </a:r>
            <a:endParaRPr sz="32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626787" y="1390816"/>
            <a:ext cx="10696648" cy="438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 smtClean="0"/>
              <a:t>To reduce risk and ensure that end-user requirements are met throughout </a:t>
            </a:r>
            <a:r>
              <a:rPr lang="en-US" sz="2800" dirty="0" smtClean="0"/>
              <a:t>the project, </a:t>
            </a:r>
            <a:r>
              <a:rPr lang="en-US" sz="2800" dirty="0" smtClean="0"/>
              <a:t>systems should be developed using an </a:t>
            </a:r>
            <a:r>
              <a:rPr lang="en-US" sz="2800" dirty="0" smtClean="0">
                <a:solidFill>
                  <a:srgbClr val="0000FF"/>
                </a:solidFill>
              </a:rPr>
              <a:t>iterative approach</a:t>
            </a:r>
            <a:r>
              <a:rPr lang="en-US" sz="2800" dirty="0" smtClean="0"/>
              <a:t>. </a:t>
            </a:r>
          </a:p>
          <a:p>
            <a:pPr marL="0" indent="0">
              <a:buFont typeface="Arial"/>
              <a:buNone/>
            </a:pPr>
            <a:endParaRPr lang="en-US" sz="2800" dirty="0" smtClean="0"/>
          </a:p>
          <a:p>
            <a:pPr marL="0" indent="0">
              <a:buFont typeface="Arial"/>
              <a:buNone/>
            </a:pPr>
            <a:r>
              <a:rPr lang="en-US" sz="2800" dirty="0" smtClean="0"/>
              <a:t>This </a:t>
            </a:r>
            <a:r>
              <a:rPr lang="en-US" sz="2800" dirty="0" smtClean="0"/>
              <a:t>is </a:t>
            </a:r>
            <a:r>
              <a:rPr lang="en-US" sz="2800" dirty="0" smtClean="0"/>
              <a:t>consistent with the overall philosophy that R&amp;D staff are in a </a:t>
            </a:r>
            <a:r>
              <a:rPr lang="en-US" sz="2800" dirty="0" smtClean="0">
                <a:solidFill>
                  <a:srgbClr val="0000FF"/>
                </a:solidFill>
              </a:rPr>
              <a:t>partnership</a:t>
            </a:r>
            <a:r>
              <a:rPr lang="en-US" sz="2800" dirty="0" smtClean="0"/>
              <a:t> with the sponsor and will work cooperatively to </a:t>
            </a:r>
            <a:r>
              <a:rPr lang="en-US" sz="2800" dirty="0" smtClean="0">
                <a:solidFill>
                  <a:srgbClr val="0000FF"/>
                </a:solidFill>
              </a:rPr>
              <a:t>co-develop</a:t>
            </a:r>
            <a:r>
              <a:rPr lang="en-US" sz="2800" dirty="0" smtClean="0"/>
              <a:t> and evolve the system capabilities as the user requirements and science and technology evolve.</a:t>
            </a:r>
          </a:p>
          <a:p>
            <a:pPr marL="0" indent="0">
              <a:buFont typeface="Arial"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6613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>
            <a:spLocks noGrp="1"/>
          </p:cNvSpPr>
          <p:nvPr>
            <p:ph type="title"/>
          </p:nvPr>
        </p:nvSpPr>
        <p:spPr>
          <a:xfrm>
            <a:off x="1590935" y="115175"/>
            <a:ext cx="8229600" cy="63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3200" dirty="0" smtClean="0"/>
              <a:t>Evolutionary Development Process</a:t>
            </a:r>
            <a:endParaRPr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4611025" y="943832"/>
            <a:ext cx="6616700" cy="5249863"/>
            <a:chOff x="759117" y="753817"/>
            <a:chExt cx="6616700" cy="5249863"/>
          </a:xfrm>
        </p:grpSpPr>
        <p:sp>
          <p:nvSpPr>
            <p:cNvPr id="6" name="Line 120"/>
            <p:cNvSpPr>
              <a:spLocks noChangeShapeType="1"/>
            </p:cNvSpPr>
            <p:nvPr/>
          </p:nvSpPr>
          <p:spPr bwMode="auto">
            <a:xfrm>
              <a:off x="6765424" y="5158229"/>
              <a:ext cx="1587" cy="511175"/>
            </a:xfrm>
            <a:prstGeom prst="line">
              <a:avLst/>
            </a:prstGeom>
            <a:noFill/>
            <a:ln w="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1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59117" y="753817"/>
              <a:ext cx="6616700" cy="5249863"/>
              <a:chOff x="1139826" y="776042"/>
              <a:chExt cx="6616700" cy="5249863"/>
            </a:xfrm>
          </p:grpSpPr>
          <p:grpSp>
            <p:nvGrpSpPr>
              <p:cNvPr id="9" name="Group 18"/>
              <p:cNvGrpSpPr>
                <a:grpSpLocks/>
              </p:cNvGrpSpPr>
              <p:nvPr/>
            </p:nvGrpSpPr>
            <p:grpSpPr bwMode="auto">
              <a:xfrm>
                <a:off x="1139826" y="776042"/>
                <a:ext cx="1196975" cy="850900"/>
                <a:chOff x="1060" y="772"/>
                <a:chExt cx="754" cy="536"/>
              </a:xfrm>
            </p:grpSpPr>
            <p:sp>
              <p:nvSpPr>
                <p:cNvPr id="87" name="Freeform 16"/>
                <p:cNvSpPr>
                  <a:spLocks/>
                </p:cNvSpPr>
                <p:nvPr/>
              </p:nvSpPr>
              <p:spPr bwMode="auto">
                <a:xfrm>
                  <a:off x="1072" y="786"/>
                  <a:ext cx="742" cy="522"/>
                </a:xfrm>
                <a:custGeom>
                  <a:avLst/>
                  <a:gdLst>
                    <a:gd name="T0" fmla="*/ 20 w 1485"/>
                    <a:gd name="T1" fmla="*/ 0 h 1044"/>
                    <a:gd name="T2" fmla="*/ 18 w 1485"/>
                    <a:gd name="T3" fmla="*/ 1 h 1044"/>
                    <a:gd name="T4" fmla="*/ 16 w 1485"/>
                    <a:gd name="T5" fmla="*/ 1 h 1044"/>
                    <a:gd name="T6" fmla="*/ 12 w 1485"/>
                    <a:gd name="T7" fmla="*/ 2 h 1044"/>
                    <a:gd name="T8" fmla="*/ 9 w 1485"/>
                    <a:gd name="T9" fmla="*/ 4 h 1044"/>
                    <a:gd name="T10" fmla="*/ 6 w 1485"/>
                    <a:gd name="T11" fmla="*/ 7 h 1044"/>
                    <a:gd name="T12" fmla="*/ 3 w 1485"/>
                    <a:gd name="T13" fmla="*/ 10 h 1044"/>
                    <a:gd name="T14" fmla="*/ 1 w 1485"/>
                    <a:gd name="T15" fmla="*/ 14 h 1044"/>
                    <a:gd name="T16" fmla="*/ 0 w 1485"/>
                    <a:gd name="T17" fmla="*/ 18 h 1044"/>
                    <a:gd name="T18" fmla="*/ 0 w 1485"/>
                    <a:gd name="T19" fmla="*/ 20 h 1044"/>
                    <a:gd name="T20" fmla="*/ 0 w 1485"/>
                    <a:gd name="T21" fmla="*/ 22 h 1044"/>
                    <a:gd name="T22" fmla="*/ 0 w 1485"/>
                    <a:gd name="T23" fmla="*/ 109 h 1044"/>
                    <a:gd name="T24" fmla="*/ 0 w 1485"/>
                    <a:gd name="T25" fmla="*/ 111 h 1044"/>
                    <a:gd name="T26" fmla="*/ 0 w 1485"/>
                    <a:gd name="T27" fmla="*/ 113 h 1044"/>
                    <a:gd name="T28" fmla="*/ 1 w 1485"/>
                    <a:gd name="T29" fmla="*/ 117 h 1044"/>
                    <a:gd name="T30" fmla="*/ 3 w 1485"/>
                    <a:gd name="T31" fmla="*/ 121 h 1044"/>
                    <a:gd name="T32" fmla="*/ 6 w 1485"/>
                    <a:gd name="T33" fmla="*/ 124 h 1044"/>
                    <a:gd name="T34" fmla="*/ 9 w 1485"/>
                    <a:gd name="T35" fmla="*/ 127 h 1044"/>
                    <a:gd name="T36" fmla="*/ 12 w 1485"/>
                    <a:gd name="T37" fmla="*/ 129 h 1044"/>
                    <a:gd name="T38" fmla="*/ 16 w 1485"/>
                    <a:gd name="T39" fmla="*/ 131 h 1044"/>
                    <a:gd name="T40" fmla="*/ 18 w 1485"/>
                    <a:gd name="T41" fmla="*/ 131 h 1044"/>
                    <a:gd name="T42" fmla="*/ 20 w 1485"/>
                    <a:gd name="T43" fmla="*/ 131 h 1044"/>
                    <a:gd name="T44" fmla="*/ 165 w 1485"/>
                    <a:gd name="T45" fmla="*/ 131 h 1044"/>
                    <a:gd name="T46" fmla="*/ 167 w 1485"/>
                    <a:gd name="T47" fmla="*/ 131 h 1044"/>
                    <a:gd name="T48" fmla="*/ 169 w 1485"/>
                    <a:gd name="T49" fmla="*/ 131 h 1044"/>
                    <a:gd name="T50" fmla="*/ 173 w 1485"/>
                    <a:gd name="T51" fmla="*/ 129 h 1044"/>
                    <a:gd name="T52" fmla="*/ 176 w 1485"/>
                    <a:gd name="T53" fmla="*/ 127 h 1044"/>
                    <a:gd name="T54" fmla="*/ 179 w 1485"/>
                    <a:gd name="T55" fmla="*/ 124 h 1044"/>
                    <a:gd name="T56" fmla="*/ 182 w 1485"/>
                    <a:gd name="T57" fmla="*/ 121 h 1044"/>
                    <a:gd name="T58" fmla="*/ 184 w 1485"/>
                    <a:gd name="T59" fmla="*/ 117 h 1044"/>
                    <a:gd name="T60" fmla="*/ 185 w 1485"/>
                    <a:gd name="T61" fmla="*/ 113 h 1044"/>
                    <a:gd name="T62" fmla="*/ 185 w 1485"/>
                    <a:gd name="T63" fmla="*/ 111 h 1044"/>
                    <a:gd name="T64" fmla="*/ 185 w 1485"/>
                    <a:gd name="T65" fmla="*/ 109 h 1044"/>
                    <a:gd name="T66" fmla="*/ 185 w 1485"/>
                    <a:gd name="T67" fmla="*/ 22 h 1044"/>
                    <a:gd name="T68" fmla="*/ 185 w 1485"/>
                    <a:gd name="T69" fmla="*/ 20 h 1044"/>
                    <a:gd name="T70" fmla="*/ 185 w 1485"/>
                    <a:gd name="T71" fmla="*/ 18 h 1044"/>
                    <a:gd name="T72" fmla="*/ 184 w 1485"/>
                    <a:gd name="T73" fmla="*/ 14 h 1044"/>
                    <a:gd name="T74" fmla="*/ 182 w 1485"/>
                    <a:gd name="T75" fmla="*/ 10 h 1044"/>
                    <a:gd name="T76" fmla="*/ 179 w 1485"/>
                    <a:gd name="T77" fmla="*/ 7 h 1044"/>
                    <a:gd name="T78" fmla="*/ 176 w 1485"/>
                    <a:gd name="T79" fmla="*/ 4 h 1044"/>
                    <a:gd name="T80" fmla="*/ 173 w 1485"/>
                    <a:gd name="T81" fmla="*/ 2 h 1044"/>
                    <a:gd name="T82" fmla="*/ 169 w 1485"/>
                    <a:gd name="T83" fmla="*/ 1 h 1044"/>
                    <a:gd name="T84" fmla="*/ 167 w 1485"/>
                    <a:gd name="T85" fmla="*/ 1 h 1044"/>
                    <a:gd name="T86" fmla="*/ 165 w 1485"/>
                    <a:gd name="T87" fmla="*/ 0 h 1044"/>
                    <a:gd name="T88" fmla="*/ 20 w 1485"/>
                    <a:gd name="T89" fmla="*/ 0 h 104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485"/>
                    <a:gd name="T136" fmla="*/ 0 h 1044"/>
                    <a:gd name="T137" fmla="*/ 1485 w 1485"/>
                    <a:gd name="T138" fmla="*/ 1044 h 104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485" h="1044">
                      <a:moveTo>
                        <a:pt x="161" y="0"/>
                      </a:moveTo>
                      <a:lnTo>
                        <a:pt x="144" y="2"/>
                      </a:lnTo>
                      <a:lnTo>
                        <a:pt x="129" y="3"/>
                      </a:lnTo>
                      <a:lnTo>
                        <a:pt x="99" y="14"/>
                      </a:lnTo>
                      <a:lnTo>
                        <a:pt x="72" y="30"/>
                      </a:lnTo>
                      <a:lnTo>
                        <a:pt x="48" y="52"/>
                      </a:lnTo>
                      <a:lnTo>
                        <a:pt x="28" y="77"/>
                      </a:lnTo>
                      <a:lnTo>
                        <a:pt x="13" y="107"/>
                      </a:lnTo>
                      <a:lnTo>
                        <a:pt x="4" y="139"/>
                      </a:lnTo>
                      <a:lnTo>
                        <a:pt x="2" y="156"/>
                      </a:lnTo>
                      <a:lnTo>
                        <a:pt x="0" y="174"/>
                      </a:lnTo>
                      <a:lnTo>
                        <a:pt x="0" y="870"/>
                      </a:lnTo>
                      <a:lnTo>
                        <a:pt x="2" y="889"/>
                      </a:lnTo>
                      <a:lnTo>
                        <a:pt x="4" y="905"/>
                      </a:lnTo>
                      <a:lnTo>
                        <a:pt x="13" y="937"/>
                      </a:lnTo>
                      <a:lnTo>
                        <a:pt x="28" y="967"/>
                      </a:lnTo>
                      <a:lnTo>
                        <a:pt x="48" y="992"/>
                      </a:lnTo>
                      <a:lnTo>
                        <a:pt x="72" y="1014"/>
                      </a:lnTo>
                      <a:lnTo>
                        <a:pt x="99" y="1031"/>
                      </a:lnTo>
                      <a:lnTo>
                        <a:pt x="129" y="1041"/>
                      </a:lnTo>
                      <a:lnTo>
                        <a:pt x="144" y="1043"/>
                      </a:lnTo>
                      <a:lnTo>
                        <a:pt x="161" y="1044"/>
                      </a:lnTo>
                      <a:lnTo>
                        <a:pt x="1324" y="1044"/>
                      </a:lnTo>
                      <a:lnTo>
                        <a:pt x="1341" y="1043"/>
                      </a:lnTo>
                      <a:lnTo>
                        <a:pt x="1356" y="1041"/>
                      </a:lnTo>
                      <a:lnTo>
                        <a:pt x="1386" y="1031"/>
                      </a:lnTo>
                      <a:lnTo>
                        <a:pt x="1414" y="1014"/>
                      </a:lnTo>
                      <a:lnTo>
                        <a:pt x="1437" y="992"/>
                      </a:lnTo>
                      <a:lnTo>
                        <a:pt x="1457" y="967"/>
                      </a:lnTo>
                      <a:lnTo>
                        <a:pt x="1472" y="937"/>
                      </a:lnTo>
                      <a:lnTo>
                        <a:pt x="1482" y="905"/>
                      </a:lnTo>
                      <a:lnTo>
                        <a:pt x="1483" y="889"/>
                      </a:lnTo>
                      <a:lnTo>
                        <a:pt x="1485" y="870"/>
                      </a:lnTo>
                      <a:lnTo>
                        <a:pt x="1485" y="174"/>
                      </a:lnTo>
                      <a:lnTo>
                        <a:pt x="1483" y="156"/>
                      </a:lnTo>
                      <a:lnTo>
                        <a:pt x="1482" y="139"/>
                      </a:lnTo>
                      <a:lnTo>
                        <a:pt x="1472" y="107"/>
                      </a:lnTo>
                      <a:lnTo>
                        <a:pt x="1457" y="77"/>
                      </a:lnTo>
                      <a:lnTo>
                        <a:pt x="1437" y="52"/>
                      </a:lnTo>
                      <a:lnTo>
                        <a:pt x="1414" y="30"/>
                      </a:lnTo>
                      <a:lnTo>
                        <a:pt x="1386" y="14"/>
                      </a:lnTo>
                      <a:lnTo>
                        <a:pt x="1356" y="3"/>
                      </a:lnTo>
                      <a:lnTo>
                        <a:pt x="1341" y="2"/>
                      </a:lnTo>
                      <a:lnTo>
                        <a:pt x="1324" y="0"/>
                      </a:lnTo>
                      <a:lnTo>
                        <a:pt x="161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b="1" i="1" smtClean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" name="Freeform 17"/>
                <p:cNvSpPr>
                  <a:spLocks/>
                </p:cNvSpPr>
                <p:nvPr/>
              </p:nvSpPr>
              <p:spPr bwMode="auto">
                <a:xfrm>
                  <a:off x="1060" y="772"/>
                  <a:ext cx="742" cy="522"/>
                </a:xfrm>
                <a:custGeom>
                  <a:avLst/>
                  <a:gdLst>
                    <a:gd name="T0" fmla="*/ 41 w 1484"/>
                    <a:gd name="T1" fmla="*/ 0 h 1045"/>
                    <a:gd name="T2" fmla="*/ 36 w 1484"/>
                    <a:gd name="T3" fmla="*/ 0 h 1045"/>
                    <a:gd name="T4" fmla="*/ 32 w 1484"/>
                    <a:gd name="T5" fmla="*/ 1 h 1045"/>
                    <a:gd name="T6" fmla="*/ 25 w 1484"/>
                    <a:gd name="T7" fmla="*/ 3 h 1045"/>
                    <a:gd name="T8" fmla="*/ 18 w 1484"/>
                    <a:gd name="T9" fmla="*/ 7 h 1045"/>
                    <a:gd name="T10" fmla="*/ 12 w 1484"/>
                    <a:gd name="T11" fmla="*/ 13 h 1045"/>
                    <a:gd name="T12" fmla="*/ 7 w 1484"/>
                    <a:gd name="T13" fmla="*/ 19 h 1045"/>
                    <a:gd name="T14" fmla="*/ 3 w 1484"/>
                    <a:gd name="T15" fmla="*/ 26 h 1045"/>
                    <a:gd name="T16" fmla="*/ 1 w 1484"/>
                    <a:gd name="T17" fmla="*/ 34 h 1045"/>
                    <a:gd name="T18" fmla="*/ 1 w 1484"/>
                    <a:gd name="T19" fmla="*/ 39 h 1045"/>
                    <a:gd name="T20" fmla="*/ 0 w 1484"/>
                    <a:gd name="T21" fmla="*/ 43 h 1045"/>
                    <a:gd name="T22" fmla="*/ 0 w 1484"/>
                    <a:gd name="T23" fmla="*/ 217 h 1045"/>
                    <a:gd name="T24" fmla="*/ 1 w 1484"/>
                    <a:gd name="T25" fmla="*/ 222 h 1045"/>
                    <a:gd name="T26" fmla="*/ 1 w 1484"/>
                    <a:gd name="T27" fmla="*/ 226 h 1045"/>
                    <a:gd name="T28" fmla="*/ 3 w 1484"/>
                    <a:gd name="T29" fmla="*/ 234 h 1045"/>
                    <a:gd name="T30" fmla="*/ 7 w 1484"/>
                    <a:gd name="T31" fmla="*/ 242 h 1045"/>
                    <a:gd name="T32" fmla="*/ 12 w 1484"/>
                    <a:gd name="T33" fmla="*/ 248 h 1045"/>
                    <a:gd name="T34" fmla="*/ 18 w 1484"/>
                    <a:gd name="T35" fmla="*/ 253 h 1045"/>
                    <a:gd name="T36" fmla="*/ 25 w 1484"/>
                    <a:gd name="T37" fmla="*/ 257 h 1045"/>
                    <a:gd name="T38" fmla="*/ 32 w 1484"/>
                    <a:gd name="T39" fmla="*/ 260 h 1045"/>
                    <a:gd name="T40" fmla="*/ 36 w 1484"/>
                    <a:gd name="T41" fmla="*/ 260 h 1045"/>
                    <a:gd name="T42" fmla="*/ 41 w 1484"/>
                    <a:gd name="T43" fmla="*/ 261 h 1045"/>
                    <a:gd name="T44" fmla="*/ 331 w 1484"/>
                    <a:gd name="T45" fmla="*/ 261 h 1045"/>
                    <a:gd name="T46" fmla="*/ 335 w 1484"/>
                    <a:gd name="T47" fmla="*/ 260 h 1045"/>
                    <a:gd name="T48" fmla="*/ 339 w 1484"/>
                    <a:gd name="T49" fmla="*/ 260 h 1045"/>
                    <a:gd name="T50" fmla="*/ 347 w 1484"/>
                    <a:gd name="T51" fmla="*/ 257 h 1045"/>
                    <a:gd name="T52" fmla="*/ 354 w 1484"/>
                    <a:gd name="T53" fmla="*/ 253 h 1045"/>
                    <a:gd name="T54" fmla="*/ 359 w 1484"/>
                    <a:gd name="T55" fmla="*/ 248 h 1045"/>
                    <a:gd name="T56" fmla="*/ 364 w 1484"/>
                    <a:gd name="T57" fmla="*/ 242 h 1045"/>
                    <a:gd name="T58" fmla="*/ 368 w 1484"/>
                    <a:gd name="T59" fmla="*/ 234 h 1045"/>
                    <a:gd name="T60" fmla="*/ 371 w 1484"/>
                    <a:gd name="T61" fmla="*/ 226 h 1045"/>
                    <a:gd name="T62" fmla="*/ 371 w 1484"/>
                    <a:gd name="T63" fmla="*/ 222 h 1045"/>
                    <a:gd name="T64" fmla="*/ 371 w 1484"/>
                    <a:gd name="T65" fmla="*/ 217 h 1045"/>
                    <a:gd name="T66" fmla="*/ 371 w 1484"/>
                    <a:gd name="T67" fmla="*/ 43 h 1045"/>
                    <a:gd name="T68" fmla="*/ 371 w 1484"/>
                    <a:gd name="T69" fmla="*/ 39 h 1045"/>
                    <a:gd name="T70" fmla="*/ 371 w 1484"/>
                    <a:gd name="T71" fmla="*/ 34 h 1045"/>
                    <a:gd name="T72" fmla="*/ 368 w 1484"/>
                    <a:gd name="T73" fmla="*/ 26 h 1045"/>
                    <a:gd name="T74" fmla="*/ 364 w 1484"/>
                    <a:gd name="T75" fmla="*/ 19 h 1045"/>
                    <a:gd name="T76" fmla="*/ 359 w 1484"/>
                    <a:gd name="T77" fmla="*/ 13 h 1045"/>
                    <a:gd name="T78" fmla="*/ 354 w 1484"/>
                    <a:gd name="T79" fmla="*/ 7 h 1045"/>
                    <a:gd name="T80" fmla="*/ 347 w 1484"/>
                    <a:gd name="T81" fmla="*/ 3 h 1045"/>
                    <a:gd name="T82" fmla="*/ 339 w 1484"/>
                    <a:gd name="T83" fmla="*/ 1 h 1045"/>
                    <a:gd name="T84" fmla="*/ 335 w 1484"/>
                    <a:gd name="T85" fmla="*/ 0 h 1045"/>
                    <a:gd name="T86" fmla="*/ 331 w 1484"/>
                    <a:gd name="T87" fmla="*/ 0 h 1045"/>
                    <a:gd name="T88" fmla="*/ 41 w 1484"/>
                    <a:gd name="T89" fmla="*/ 0 h 104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484"/>
                    <a:gd name="T136" fmla="*/ 0 h 1045"/>
                    <a:gd name="T137" fmla="*/ 1484 w 1484"/>
                    <a:gd name="T138" fmla="*/ 1045 h 104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484" h="1045">
                      <a:moveTo>
                        <a:pt x="161" y="0"/>
                      </a:moveTo>
                      <a:lnTo>
                        <a:pt x="144" y="2"/>
                      </a:lnTo>
                      <a:lnTo>
                        <a:pt x="128" y="4"/>
                      </a:lnTo>
                      <a:lnTo>
                        <a:pt x="99" y="14"/>
                      </a:lnTo>
                      <a:lnTo>
                        <a:pt x="71" y="30"/>
                      </a:lnTo>
                      <a:lnTo>
                        <a:pt x="48" y="52"/>
                      </a:lnTo>
                      <a:lnTo>
                        <a:pt x="28" y="77"/>
                      </a:lnTo>
                      <a:lnTo>
                        <a:pt x="12" y="107"/>
                      </a:lnTo>
                      <a:lnTo>
                        <a:pt x="3" y="139"/>
                      </a:lnTo>
                      <a:lnTo>
                        <a:pt x="1" y="156"/>
                      </a:lnTo>
                      <a:lnTo>
                        <a:pt x="0" y="174"/>
                      </a:lnTo>
                      <a:lnTo>
                        <a:pt x="0" y="871"/>
                      </a:lnTo>
                      <a:lnTo>
                        <a:pt x="1" y="889"/>
                      </a:lnTo>
                      <a:lnTo>
                        <a:pt x="3" y="906"/>
                      </a:lnTo>
                      <a:lnTo>
                        <a:pt x="12" y="937"/>
                      </a:lnTo>
                      <a:lnTo>
                        <a:pt x="28" y="968"/>
                      </a:lnTo>
                      <a:lnTo>
                        <a:pt x="48" y="993"/>
                      </a:lnTo>
                      <a:lnTo>
                        <a:pt x="71" y="1014"/>
                      </a:lnTo>
                      <a:lnTo>
                        <a:pt x="99" y="1031"/>
                      </a:lnTo>
                      <a:lnTo>
                        <a:pt x="128" y="1041"/>
                      </a:lnTo>
                      <a:lnTo>
                        <a:pt x="144" y="1043"/>
                      </a:lnTo>
                      <a:lnTo>
                        <a:pt x="161" y="1045"/>
                      </a:lnTo>
                      <a:lnTo>
                        <a:pt x="1323" y="1045"/>
                      </a:lnTo>
                      <a:lnTo>
                        <a:pt x="1340" y="1043"/>
                      </a:lnTo>
                      <a:lnTo>
                        <a:pt x="1356" y="1041"/>
                      </a:lnTo>
                      <a:lnTo>
                        <a:pt x="1385" y="1031"/>
                      </a:lnTo>
                      <a:lnTo>
                        <a:pt x="1413" y="1014"/>
                      </a:lnTo>
                      <a:lnTo>
                        <a:pt x="1436" y="993"/>
                      </a:lnTo>
                      <a:lnTo>
                        <a:pt x="1456" y="968"/>
                      </a:lnTo>
                      <a:lnTo>
                        <a:pt x="1472" y="937"/>
                      </a:lnTo>
                      <a:lnTo>
                        <a:pt x="1481" y="906"/>
                      </a:lnTo>
                      <a:lnTo>
                        <a:pt x="1482" y="889"/>
                      </a:lnTo>
                      <a:lnTo>
                        <a:pt x="1484" y="871"/>
                      </a:lnTo>
                      <a:lnTo>
                        <a:pt x="1484" y="174"/>
                      </a:lnTo>
                      <a:lnTo>
                        <a:pt x="1482" y="156"/>
                      </a:lnTo>
                      <a:lnTo>
                        <a:pt x="1481" y="139"/>
                      </a:lnTo>
                      <a:lnTo>
                        <a:pt x="1472" y="107"/>
                      </a:lnTo>
                      <a:lnTo>
                        <a:pt x="1456" y="77"/>
                      </a:lnTo>
                      <a:lnTo>
                        <a:pt x="1436" y="52"/>
                      </a:lnTo>
                      <a:lnTo>
                        <a:pt x="1413" y="30"/>
                      </a:lnTo>
                      <a:lnTo>
                        <a:pt x="1385" y="14"/>
                      </a:lnTo>
                      <a:lnTo>
                        <a:pt x="1356" y="4"/>
                      </a:lnTo>
                      <a:lnTo>
                        <a:pt x="1340" y="2"/>
                      </a:lnTo>
                      <a:lnTo>
                        <a:pt x="1323" y="0"/>
                      </a:lnTo>
                      <a:lnTo>
                        <a:pt x="161" y="0"/>
                      </a:lnTo>
                      <a:close/>
                    </a:path>
                  </a:pathLst>
                </a:custGeom>
                <a:solidFill>
                  <a:srgbClr val="6699FF"/>
                </a:solidFill>
                <a:ln w="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b="1" i="1" dirty="0">
                    <a:solidFill>
                      <a:srgbClr val="FFFFFF"/>
                    </a:solidFill>
                    <a:latin typeface="Arial" charset="0"/>
                  </a:endParaRPr>
                </a:p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i="1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Design</a:t>
                  </a:r>
                </a:p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i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IOC System</a:t>
                  </a:r>
                  <a:endParaRPr lang="en-US" sz="1200" b="1" i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10" name="Rectangle 19"/>
              <p:cNvSpPr>
                <a:spLocks noChangeArrowheads="1"/>
              </p:cNvSpPr>
              <p:nvPr/>
            </p:nvSpPr>
            <p:spPr bwMode="auto">
              <a:xfrm>
                <a:off x="1374776" y="1031630"/>
                <a:ext cx="750888" cy="487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200" b="1" i="1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grpSp>
            <p:nvGrpSpPr>
              <p:cNvPr id="11" name="Group 24"/>
              <p:cNvGrpSpPr>
                <a:grpSpLocks/>
              </p:cNvGrpSpPr>
              <p:nvPr/>
            </p:nvGrpSpPr>
            <p:grpSpPr bwMode="auto">
              <a:xfrm>
                <a:off x="2303464" y="1668217"/>
                <a:ext cx="1271587" cy="850900"/>
                <a:chOff x="1793" y="1334"/>
                <a:chExt cx="801" cy="536"/>
              </a:xfrm>
            </p:grpSpPr>
            <p:sp>
              <p:nvSpPr>
                <p:cNvPr id="85" name="Freeform 22"/>
                <p:cNvSpPr>
                  <a:spLocks/>
                </p:cNvSpPr>
                <p:nvPr/>
              </p:nvSpPr>
              <p:spPr bwMode="auto">
                <a:xfrm>
                  <a:off x="1851" y="1348"/>
                  <a:ext cx="743" cy="522"/>
                </a:xfrm>
                <a:custGeom>
                  <a:avLst/>
                  <a:gdLst>
                    <a:gd name="T0" fmla="*/ 21 w 1484"/>
                    <a:gd name="T1" fmla="*/ 0 h 1044"/>
                    <a:gd name="T2" fmla="*/ 18 w 1484"/>
                    <a:gd name="T3" fmla="*/ 1 h 1044"/>
                    <a:gd name="T4" fmla="*/ 16 w 1484"/>
                    <a:gd name="T5" fmla="*/ 1 h 1044"/>
                    <a:gd name="T6" fmla="*/ 13 w 1484"/>
                    <a:gd name="T7" fmla="*/ 2 h 1044"/>
                    <a:gd name="T8" fmla="*/ 9 w 1484"/>
                    <a:gd name="T9" fmla="*/ 4 h 1044"/>
                    <a:gd name="T10" fmla="*/ 6 w 1484"/>
                    <a:gd name="T11" fmla="*/ 7 h 1044"/>
                    <a:gd name="T12" fmla="*/ 4 w 1484"/>
                    <a:gd name="T13" fmla="*/ 10 h 1044"/>
                    <a:gd name="T14" fmla="*/ 2 w 1484"/>
                    <a:gd name="T15" fmla="*/ 14 h 1044"/>
                    <a:gd name="T16" fmla="*/ 1 w 1484"/>
                    <a:gd name="T17" fmla="*/ 18 h 1044"/>
                    <a:gd name="T18" fmla="*/ 1 w 1484"/>
                    <a:gd name="T19" fmla="*/ 20 h 1044"/>
                    <a:gd name="T20" fmla="*/ 0 w 1484"/>
                    <a:gd name="T21" fmla="*/ 22 h 1044"/>
                    <a:gd name="T22" fmla="*/ 0 w 1484"/>
                    <a:gd name="T23" fmla="*/ 109 h 1044"/>
                    <a:gd name="T24" fmla="*/ 1 w 1484"/>
                    <a:gd name="T25" fmla="*/ 111 h 1044"/>
                    <a:gd name="T26" fmla="*/ 1 w 1484"/>
                    <a:gd name="T27" fmla="*/ 113 h 1044"/>
                    <a:gd name="T28" fmla="*/ 2 w 1484"/>
                    <a:gd name="T29" fmla="*/ 117 h 1044"/>
                    <a:gd name="T30" fmla="*/ 4 w 1484"/>
                    <a:gd name="T31" fmla="*/ 121 h 1044"/>
                    <a:gd name="T32" fmla="*/ 6 w 1484"/>
                    <a:gd name="T33" fmla="*/ 124 h 1044"/>
                    <a:gd name="T34" fmla="*/ 9 w 1484"/>
                    <a:gd name="T35" fmla="*/ 127 h 1044"/>
                    <a:gd name="T36" fmla="*/ 13 w 1484"/>
                    <a:gd name="T37" fmla="*/ 129 h 1044"/>
                    <a:gd name="T38" fmla="*/ 16 w 1484"/>
                    <a:gd name="T39" fmla="*/ 131 h 1044"/>
                    <a:gd name="T40" fmla="*/ 18 w 1484"/>
                    <a:gd name="T41" fmla="*/ 131 h 1044"/>
                    <a:gd name="T42" fmla="*/ 21 w 1484"/>
                    <a:gd name="T43" fmla="*/ 131 h 1044"/>
                    <a:gd name="T44" fmla="*/ 166 w 1484"/>
                    <a:gd name="T45" fmla="*/ 131 h 1044"/>
                    <a:gd name="T46" fmla="*/ 168 w 1484"/>
                    <a:gd name="T47" fmla="*/ 131 h 1044"/>
                    <a:gd name="T48" fmla="*/ 170 w 1484"/>
                    <a:gd name="T49" fmla="*/ 131 h 1044"/>
                    <a:gd name="T50" fmla="*/ 174 w 1484"/>
                    <a:gd name="T51" fmla="*/ 129 h 1044"/>
                    <a:gd name="T52" fmla="*/ 177 w 1484"/>
                    <a:gd name="T53" fmla="*/ 127 h 1044"/>
                    <a:gd name="T54" fmla="*/ 180 w 1484"/>
                    <a:gd name="T55" fmla="*/ 124 h 1044"/>
                    <a:gd name="T56" fmla="*/ 183 w 1484"/>
                    <a:gd name="T57" fmla="*/ 121 h 1044"/>
                    <a:gd name="T58" fmla="*/ 185 w 1484"/>
                    <a:gd name="T59" fmla="*/ 117 h 1044"/>
                    <a:gd name="T60" fmla="*/ 186 w 1484"/>
                    <a:gd name="T61" fmla="*/ 113 h 1044"/>
                    <a:gd name="T62" fmla="*/ 186 w 1484"/>
                    <a:gd name="T63" fmla="*/ 111 h 1044"/>
                    <a:gd name="T64" fmla="*/ 186 w 1484"/>
                    <a:gd name="T65" fmla="*/ 109 h 1044"/>
                    <a:gd name="T66" fmla="*/ 186 w 1484"/>
                    <a:gd name="T67" fmla="*/ 22 h 1044"/>
                    <a:gd name="T68" fmla="*/ 186 w 1484"/>
                    <a:gd name="T69" fmla="*/ 20 h 1044"/>
                    <a:gd name="T70" fmla="*/ 186 w 1484"/>
                    <a:gd name="T71" fmla="*/ 18 h 1044"/>
                    <a:gd name="T72" fmla="*/ 185 w 1484"/>
                    <a:gd name="T73" fmla="*/ 14 h 1044"/>
                    <a:gd name="T74" fmla="*/ 183 w 1484"/>
                    <a:gd name="T75" fmla="*/ 10 h 1044"/>
                    <a:gd name="T76" fmla="*/ 180 w 1484"/>
                    <a:gd name="T77" fmla="*/ 7 h 1044"/>
                    <a:gd name="T78" fmla="*/ 177 w 1484"/>
                    <a:gd name="T79" fmla="*/ 4 h 1044"/>
                    <a:gd name="T80" fmla="*/ 174 w 1484"/>
                    <a:gd name="T81" fmla="*/ 2 h 1044"/>
                    <a:gd name="T82" fmla="*/ 170 w 1484"/>
                    <a:gd name="T83" fmla="*/ 1 h 1044"/>
                    <a:gd name="T84" fmla="*/ 168 w 1484"/>
                    <a:gd name="T85" fmla="*/ 1 h 1044"/>
                    <a:gd name="T86" fmla="*/ 166 w 1484"/>
                    <a:gd name="T87" fmla="*/ 0 h 1044"/>
                    <a:gd name="T88" fmla="*/ 21 w 1484"/>
                    <a:gd name="T89" fmla="*/ 0 h 104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484"/>
                    <a:gd name="T136" fmla="*/ 0 h 1044"/>
                    <a:gd name="T137" fmla="*/ 1484 w 1484"/>
                    <a:gd name="T138" fmla="*/ 1044 h 104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484" h="1044">
                      <a:moveTo>
                        <a:pt x="161" y="0"/>
                      </a:moveTo>
                      <a:lnTo>
                        <a:pt x="144" y="1"/>
                      </a:lnTo>
                      <a:lnTo>
                        <a:pt x="128" y="3"/>
                      </a:lnTo>
                      <a:lnTo>
                        <a:pt x="99" y="13"/>
                      </a:lnTo>
                      <a:lnTo>
                        <a:pt x="71" y="30"/>
                      </a:lnTo>
                      <a:lnTo>
                        <a:pt x="48" y="52"/>
                      </a:lnTo>
                      <a:lnTo>
                        <a:pt x="28" y="77"/>
                      </a:lnTo>
                      <a:lnTo>
                        <a:pt x="12" y="107"/>
                      </a:lnTo>
                      <a:lnTo>
                        <a:pt x="3" y="139"/>
                      </a:lnTo>
                      <a:lnTo>
                        <a:pt x="1" y="155"/>
                      </a:lnTo>
                      <a:lnTo>
                        <a:pt x="0" y="174"/>
                      </a:lnTo>
                      <a:lnTo>
                        <a:pt x="0" y="870"/>
                      </a:lnTo>
                      <a:lnTo>
                        <a:pt x="1" y="888"/>
                      </a:lnTo>
                      <a:lnTo>
                        <a:pt x="3" y="905"/>
                      </a:lnTo>
                      <a:lnTo>
                        <a:pt x="12" y="937"/>
                      </a:lnTo>
                      <a:lnTo>
                        <a:pt x="28" y="967"/>
                      </a:lnTo>
                      <a:lnTo>
                        <a:pt x="48" y="992"/>
                      </a:lnTo>
                      <a:lnTo>
                        <a:pt x="71" y="1014"/>
                      </a:lnTo>
                      <a:lnTo>
                        <a:pt x="99" y="1030"/>
                      </a:lnTo>
                      <a:lnTo>
                        <a:pt x="128" y="1041"/>
                      </a:lnTo>
                      <a:lnTo>
                        <a:pt x="144" y="1042"/>
                      </a:lnTo>
                      <a:lnTo>
                        <a:pt x="161" y="1044"/>
                      </a:lnTo>
                      <a:lnTo>
                        <a:pt x="1323" y="1044"/>
                      </a:lnTo>
                      <a:lnTo>
                        <a:pt x="1340" y="1042"/>
                      </a:lnTo>
                      <a:lnTo>
                        <a:pt x="1356" y="1041"/>
                      </a:lnTo>
                      <a:lnTo>
                        <a:pt x="1385" y="1030"/>
                      </a:lnTo>
                      <a:lnTo>
                        <a:pt x="1413" y="1014"/>
                      </a:lnTo>
                      <a:lnTo>
                        <a:pt x="1436" y="992"/>
                      </a:lnTo>
                      <a:lnTo>
                        <a:pt x="1456" y="967"/>
                      </a:lnTo>
                      <a:lnTo>
                        <a:pt x="1472" y="937"/>
                      </a:lnTo>
                      <a:lnTo>
                        <a:pt x="1481" y="905"/>
                      </a:lnTo>
                      <a:lnTo>
                        <a:pt x="1483" y="888"/>
                      </a:lnTo>
                      <a:lnTo>
                        <a:pt x="1484" y="870"/>
                      </a:lnTo>
                      <a:lnTo>
                        <a:pt x="1484" y="174"/>
                      </a:lnTo>
                      <a:lnTo>
                        <a:pt x="1483" y="155"/>
                      </a:lnTo>
                      <a:lnTo>
                        <a:pt x="1481" y="139"/>
                      </a:lnTo>
                      <a:lnTo>
                        <a:pt x="1472" y="107"/>
                      </a:lnTo>
                      <a:lnTo>
                        <a:pt x="1456" y="77"/>
                      </a:lnTo>
                      <a:lnTo>
                        <a:pt x="1436" y="52"/>
                      </a:lnTo>
                      <a:lnTo>
                        <a:pt x="1413" y="30"/>
                      </a:lnTo>
                      <a:lnTo>
                        <a:pt x="1385" y="13"/>
                      </a:lnTo>
                      <a:lnTo>
                        <a:pt x="1356" y="3"/>
                      </a:lnTo>
                      <a:lnTo>
                        <a:pt x="1340" y="1"/>
                      </a:lnTo>
                      <a:lnTo>
                        <a:pt x="1323" y="0"/>
                      </a:lnTo>
                      <a:lnTo>
                        <a:pt x="161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b="1" i="1" smtClean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" name="Freeform 23"/>
                <p:cNvSpPr>
                  <a:spLocks/>
                </p:cNvSpPr>
                <p:nvPr/>
              </p:nvSpPr>
              <p:spPr bwMode="auto">
                <a:xfrm>
                  <a:off x="1793" y="1334"/>
                  <a:ext cx="788" cy="523"/>
                </a:xfrm>
                <a:custGeom>
                  <a:avLst/>
                  <a:gdLst>
                    <a:gd name="T0" fmla="*/ 41 w 1484"/>
                    <a:gd name="T1" fmla="*/ 0 h 1044"/>
                    <a:gd name="T2" fmla="*/ 36 w 1484"/>
                    <a:gd name="T3" fmla="*/ 1 h 1044"/>
                    <a:gd name="T4" fmla="*/ 33 w 1484"/>
                    <a:gd name="T5" fmla="*/ 1 h 1044"/>
                    <a:gd name="T6" fmla="*/ 25 w 1484"/>
                    <a:gd name="T7" fmla="*/ 4 h 1044"/>
                    <a:gd name="T8" fmla="*/ 18 w 1484"/>
                    <a:gd name="T9" fmla="*/ 8 h 1044"/>
                    <a:gd name="T10" fmla="*/ 12 w 1484"/>
                    <a:gd name="T11" fmla="*/ 13 h 1044"/>
                    <a:gd name="T12" fmla="*/ 7 w 1484"/>
                    <a:gd name="T13" fmla="*/ 20 h 1044"/>
                    <a:gd name="T14" fmla="*/ 3 w 1484"/>
                    <a:gd name="T15" fmla="*/ 27 h 1044"/>
                    <a:gd name="T16" fmla="*/ 1 w 1484"/>
                    <a:gd name="T17" fmla="*/ 35 h 1044"/>
                    <a:gd name="T18" fmla="*/ 1 w 1484"/>
                    <a:gd name="T19" fmla="*/ 39 h 1044"/>
                    <a:gd name="T20" fmla="*/ 0 w 1484"/>
                    <a:gd name="T21" fmla="*/ 44 h 1044"/>
                    <a:gd name="T22" fmla="*/ 0 w 1484"/>
                    <a:gd name="T23" fmla="*/ 218 h 1044"/>
                    <a:gd name="T24" fmla="*/ 1 w 1484"/>
                    <a:gd name="T25" fmla="*/ 223 h 1044"/>
                    <a:gd name="T26" fmla="*/ 1 w 1484"/>
                    <a:gd name="T27" fmla="*/ 227 h 1044"/>
                    <a:gd name="T28" fmla="*/ 3 w 1484"/>
                    <a:gd name="T29" fmla="*/ 235 h 1044"/>
                    <a:gd name="T30" fmla="*/ 7 w 1484"/>
                    <a:gd name="T31" fmla="*/ 242 h 1044"/>
                    <a:gd name="T32" fmla="*/ 12 w 1484"/>
                    <a:gd name="T33" fmla="*/ 249 h 1044"/>
                    <a:gd name="T34" fmla="*/ 18 w 1484"/>
                    <a:gd name="T35" fmla="*/ 254 h 1044"/>
                    <a:gd name="T36" fmla="*/ 25 w 1484"/>
                    <a:gd name="T37" fmla="*/ 258 h 1044"/>
                    <a:gd name="T38" fmla="*/ 33 w 1484"/>
                    <a:gd name="T39" fmla="*/ 261 h 1044"/>
                    <a:gd name="T40" fmla="*/ 36 w 1484"/>
                    <a:gd name="T41" fmla="*/ 262 h 1044"/>
                    <a:gd name="T42" fmla="*/ 41 w 1484"/>
                    <a:gd name="T43" fmla="*/ 262 h 1044"/>
                    <a:gd name="T44" fmla="*/ 331 w 1484"/>
                    <a:gd name="T45" fmla="*/ 262 h 1044"/>
                    <a:gd name="T46" fmla="*/ 336 w 1484"/>
                    <a:gd name="T47" fmla="*/ 262 h 1044"/>
                    <a:gd name="T48" fmla="*/ 339 w 1484"/>
                    <a:gd name="T49" fmla="*/ 261 h 1044"/>
                    <a:gd name="T50" fmla="*/ 347 w 1484"/>
                    <a:gd name="T51" fmla="*/ 258 h 1044"/>
                    <a:gd name="T52" fmla="*/ 354 w 1484"/>
                    <a:gd name="T53" fmla="*/ 254 h 1044"/>
                    <a:gd name="T54" fmla="*/ 360 w 1484"/>
                    <a:gd name="T55" fmla="*/ 249 h 1044"/>
                    <a:gd name="T56" fmla="*/ 365 w 1484"/>
                    <a:gd name="T57" fmla="*/ 242 h 1044"/>
                    <a:gd name="T58" fmla="*/ 368 w 1484"/>
                    <a:gd name="T59" fmla="*/ 235 h 1044"/>
                    <a:gd name="T60" fmla="*/ 371 w 1484"/>
                    <a:gd name="T61" fmla="*/ 227 h 1044"/>
                    <a:gd name="T62" fmla="*/ 371 w 1484"/>
                    <a:gd name="T63" fmla="*/ 223 h 1044"/>
                    <a:gd name="T64" fmla="*/ 371 w 1484"/>
                    <a:gd name="T65" fmla="*/ 218 h 1044"/>
                    <a:gd name="T66" fmla="*/ 371 w 1484"/>
                    <a:gd name="T67" fmla="*/ 44 h 1044"/>
                    <a:gd name="T68" fmla="*/ 371 w 1484"/>
                    <a:gd name="T69" fmla="*/ 39 h 1044"/>
                    <a:gd name="T70" fmla="*/ 371 w 1484"/>
                    <a:gd name="T71" fmla="*/ 35 h 1044"/>
                    <a:gd name="T72" fmla="*/ 368 w 1484"/>
                    <a:gd name="T73" fmla="*/ 27 h 1044"/>
                    <a:gd name="T74" fmla="*/ 365 w 1484"/>
                    <a:gd name="T75" fmla="*/ 20 h 1044"/>
                    <a:gd name="T76" fmla="*/ 360 w 1484"/>
                    <a:gd name="T77" fmla="*/ 13 h 1044"/>
                    <a:gd name="T78" fmla="*/ 354 w 1484"/>
                    <a:gd name="T79" fmla="*/ 8 h 1044"/>
                    <a:gd name="T80" fmla="*/ 347 w 1484"/>
                    <a:gd name="T81" fmla="*/ 4 h 1044"/>
                    <a:gd name="T82" fmla="*/ 339 w 1484"/>
                    <a:gd name="T83" fmla="*/ 1 h 1044"/>
                    <a:gd name="T84" fmla="*/ 336 w 1484"/>
                    <a:gd name="T85" fmla="*/ 1 h 1044"/>
                    <a:gd name="T86" fmla="*/ 331 w 1484"/>
                    <a:gd name="T87" fmla="*/ 0 h 1044"/>
                    <a:gd name="T88" fmla="*/ 41 w 1484"/>
                    <a:gd name="T89" fmla="*/ 0 h 104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484"/>
                    <a:gd name="T136" fmla="*/ 0 h 1044"/>
                    <a:gd name="T137" fmla="*/ 1484 w 1484"/>
                    <a:gd name="T138" fmla="*/ 1044 h 104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484" h="1044">
                      <a:moveTo>
                        <a:pt x="161" y="0"/>
                      </a:moveTo>
                      <a:lnTo>
                        <a:pt x="144" y="2"/>
                      </a:lnTo>
                      <a:lnTo>
                        <a:pt x="129" y="3"/>
                      </a:lnTo>
                      <a:lnTo>
                        <a:pt x="99" y="13"/>
                      </a:lnTo>
                      <a:lnTo>
                        <a:pt x="71" y="30"/>
                      </a:lnTo>
                      <a:lnTo>
                        <a:pt x="48" y="52"/>
                      </a:lnTo>
                      <a:lnTo>
                        <a:pt x="28" y="77"/>
                      </a:lnTo>
                      <a:lnTo>
                        <a:pt x="13" y="107"/>
                      </a:lnTo>
                      <a:lnTo>
                        <a:pt x="3" y="139"/>
                      </a:lnTo>
                      <a:lnTo>
                        <a:pt x="2" y="156"/>
                      </a:lnTo>
                      <a:lnTo>
                        <a:pt x="0" y="174"/>
                      </a:lnTo>
                      <a:lnTo>
                        <a:pt x="0" y="870"/>
                      </a:lnTo>
                      <a:lnTo>
                        <a:pt x="2" y="888"/>
                      </a:lnTo>
                      <a:lnTo>
                        <a:pt x="3" y="905"/>
                      </a:lnTo>
                      <a:lnTo>
                        <a:pt x="13" y="937"/>
                      </a:lnTo>
                      <a:lnTo>
                        <a:pt x="28" y="967"/>
                      </a:lnTo>
                      <a:lnTo>
                        <a:pt x="48" y="992"/>
                      </a:lnTo>
                      <a:lnTo>
                        <a:pt x="71" y="1014"/>
                      </a:lnTo>
                      <a:lnTo>
                        <a:pt x="99" y="1031"/>
                      </a:lnTo>
                      <a:lnTo>
                        <a:pt x="129" y="1041"/>
                      </a:lnTo>
                      <a:lnTo>
                        <a:pt x="144" y="1042"/>
                      </a:lnTo>
                      <a:lnTo>
                        <a:pt x="161" y="1044"/>
                      </a:lnTo>
                      <a:lnTo>
                        <a:pt x="1324" y="1044"/>
                      </a:lnTo>
                      <a:lnTo>
                        <a:pt x="1341" y="1042"/>
                      </a:lnTo>
                      <a:lnTo>
                        <a:pt x="1356" y="1041"/>
                      </a:lnTo>
                      <a:lnTo>
                        <a:pt x="1385" y="1031"/>
                      </a:lnTo>
                      <a:lnTo>
                        <a:pt x="1413" y="1014"/>
                      </a:lnTo>
                      <a:lnTo>
                        <a:pt x="1437" y="992"/>
                      </a:lnTo>
                      <a:lnTo>
                        <a:pt x="1457" y="967"/>
                      </a:lnTo>
                      <a:lnTo>
                        <a:pt x="1472" y="937"/>
                      </a:lnTo>
                      <a:lnTo>
                        <a:pt x="1481" y="905"/>
                      </a:lnTo>
                      <a:lnTo>
                        <a:pt x="1483" y="888"/>
                      </a:lnTo>
                      <a:lnTo>
                        <a:pt x="1484" y="870"/>
                      </a:lnTo>
                      <a:lnTo>
                        <a:pt x="1484" y="174"/>
                      </a:lnTo>
                      <a:lnTo>
                        <a:pt x="1483" y="156"/>
                      </a:lnTo>
                      <a:lnTo>
                        <a:pt x="1481" y="139"/>
                      </a:lnTo>
                      <a:lnTo>
                        <a:pt x="1472" y="107"/>
                      </a:lnTo>
                      <a:lnTo>
                        <a:pt x="1457" y="77"/>
                      </a:lnTo>
                      <a:lnTo>
                        <a:pt x="1437" y="52"/>
                      </a:lnTo>
                      <a:lnTo>
                        <a:pt x="1413" y="30"/>
                      </a:lnTo>
                      <a:lnTo>
                        <a:pt x="1385" y="13"/>
                      </a:lnTo>
                      <a:lnTo>
                        <a:pt x="1356" y="3"/>
                      </a:lnTo>
                      <a:lnTo>
                        <a:pt x="1341" y="2"/>
                      </a:lnTo>
                      <a:lnTo>
                        <a:pt x="1324" y="0"/>
                      </a:lnTo>
                      <a:lnTo>
                        <a:pt x="161" y="0"/>
                      </a:lnTo>
                      <a:close/>
                    </a:path>
                  </a:pathLst>
                </a:custGeom>
                <a:solidFill>
                  <a:srgbClr val="6699FF"/>
                </a:solidFill>
                <a:ln w="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700" b="1" i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i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User Requirements</a:t>
                  </a:r>
                  <a:endParaRPr lang="en-US" sz="1200" b="1" i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i="1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Analysis</a:t>
                  </a:r>
                </a:p>
              </p:txBody>
            </p:sp>
          </p:grpSp>
          <p:grpSp>
            <p:nvGrpSpPr>
              <p:cNvPr id="12" name="Group 27"/>
              <p:cNvGrpSpPr>
                <a:grpSpLocks/>
              </p:cNvGrpSpPr>
              <p:nvPr/>
            </p:nvGrpSpPr>
            <p:grpSpPr bwMode="auto">
              <a:xfrm>
                <a:off x="3543301" y="2561980"/>
                <a:ext cx="1417638" cy="849312"/>
                <a:chOff x="2574" y="1897"/>
                <a:chExt cx="893" cy="535"/>
              </a:xfrm>
            </p:grpSpPr>
            <p:sp>
              <p:nvSpPr>
                <p:cNvPr id="83" name="Freeform 25"/>
                <p:cNvSpPr>
                  <a:spLocks/>
                </p:cNvSpPr>
                <p:nvPr/>
              </p:nvSpPr>
              <p:spPr bwMode="auto">
                <a:xfrm>
                  <a:off x="2631" y="1910"/>
                  <a:ext cx="742" cy="522"/>
                </a:xfrm>
                <a:custGeom>
                  <a:avLst/>
                  <a:gdLst>
                    <a:gd name="T0" fmla="*/ 20 w 1485"/>
                    <a:gd name="T1" fmla="*/ 0 h 1044"/>
                    <a:gd name="T2" fmla="*/ 18 w 1485"/>
                    <a:gd name="T3" fmla="*/ 1 h 1044"/>
                    <a:gd name="T4" fmla="*/ 16 w 1485"/>
                    <a:gd name="T5" fmla="*/ 1 h 1044"/>
                    <a:gd name="T6" fmla="*/ 12 w 1485"/>
                    <a:gd name="T7" fmla="*/ 2 h 1044"/>
                    <a:gd name="T8" fmla="*/ 9 w 1485"/>
                    <a:gd name="T9" fmla="*/ 4 h 1044"/>
                    <a:gd name="T10" fmla="*/ 6 w 1485"/>
                    <a:gd name="T11" fmla="*/ 7 h 1044"/>
                    <a:gd name="T12" fmla="*/ 3 w 1485"/>
                    <a:gd name="T13" fmla="*/ 10 h 1044"/>
                    <a:gd name="T14" fmla="*/ 1 w 1485"/>
                    <a:gd name="T15" fmla="*/ 14 h 1044"/>
                    <a:gd name="T16" fmla="*/ 0 w 1485"/>
                    <a:gd name="T17" fmla="*/ 18 h 1044"/>
                    <a:gd name="T18" fmla="*/ 0 w 1485"/>
                    <a:gd name="T19" fmla="*/ 20 h 1044"/>
                    <a:gd name="T20" fmla="*/ 0 w 1485"/>
                    <a:gd name="T21" fmla="*/ 22 h 1044"/>
                    <a:gd name="T22" fmla="*/ 0 w 1485"/>
                    <a:gd name="T23" fmla="*/ 109 h 1044"/>
                    <a:gd name="T24" fmla="*/ 0 w 1485"/>
                    <a:gd name="T25" fmla="*/ 111 h 1044"/>
                    <a:gd name="T26" fmla="*/ 0 w 1485"/>
                    <a:gd name="T27" fmla="*/ 113 h 1044"/>
                    <a:gd name="T28" fmla="*/ 1 w 1485"/>
                    <a:gd name="T29" fmla="*/ 117 h 1044"/>
                    <a:gd name="T30" fmla="*/ 3 w 1485"/>
                    <a:gd name="T31" fmla="*/ 121 h 1044"/>
                    <a:gd name="T32" fmla="*/ 6 w 1485"/>
                    <a:gd name="T33" fmla="*/ 124 h 1044"/>
                    <a:gd name="T34" fmla="*/ 9 w 1485"/>
                    <a:gd name="T35" fmla="*/ 127 h 1044"/>
                    <a:gd name="T36" fmla="*/ 12 w 1485"/>
                    <a:gd name="T37" fmla="*/ 129 h 1044"/>
                    <a:gd name="T38" fmla="*/ 16 w 1485"/>
                    <a:gd name="T39" fmla="*/ 131 h 1044"/>
                    <a:gd name="T40" fmla="*/ 18 w 1485"/>
                    <a:gd name="T41" fmla="*/ 131 h 1044"/>
                    <a:gd name="T42" fmla="*/ 20 w 1485"/>
                    <a:gd name="T43" fmla="*/ 131 h 1044"/>
                    <a:gd name="T44" fmla="*/ 165 w 1485"/>
                    <a:gd name="T45" fmla="*/ 131 h 1044"/>
                    <a:gd name="T46" fmla="*/ 167 w 1485"/>
                    <a:gd name="T47" fmla="*/ 131 h 1044"/>
                    <a:gd name="T48" fmla="*/ 169 w 1485"/>
                    <a:gd name="T49" fmla="*/ 131 h 1044"/>
                    <a:gd name="T50" fmla="*/ 173 w 1485"/>
                    <a:gd name="T51" fmla="*/ 129 h 1044"/>
                    <a:gd name="T52" fmla="*/ 176 w 1485"/>
                    <a:gd name="T53" fmla="*/ 127 h 1044"/>
                    <a:gd name="T54" fmla="*/ 179 w 1485"/>
                    <a:gd name="T55" fmla="*/ 124 h 1044"/>
                    <a:gd name="T56" fmla="*/ 182 w 1485"/>
                    <a:gd name="T57" fmla="*/ 121 h 1044"/>
                    <a:gd name="T58" fmla="*/ 184 w 1485"/>
                    <a:gd name="T59" fmla="*/ 117 h 1044"/>
                    <a:gd name="T60" fmla="*/ 185 w 1485"/>
                    <a:gd name="T61" fmla="*/ 113 h 1044"/>
                    <a:gd name="T62" fmla="*/ 185 w 1485"/>
                    <a:gd name="T63" fmla="*/ 111 h 1044"/>
                    <a:gd name="T64" fmla="*/ 185 w 1485"/>
                    <a:gd name="T65" fmla="*/ 109 h 1044"/>
                    <a:gd name="T66" fmla="*/ 185 w 1485"/>
                    <a:gd name="T67" fmla="*/ 22 h 1044"/>
                    <a:gd name="T68" fmla="*/ 185 w 1485"/>
                    <a:gd name="T69" fmla="*/ 20 h 1044"/>
                    <a:gd name="T70" fmla="*/ 185 w 1485"/>
                    <a:gd name="T71" fmla="*/ 18 h 1044"/>
                    <a:gd name="T72" fmla="*/ 184 w 1485"/>
                    <a:gd name="T73" fmla="*/ 14 h 1044"/>
                    <a:gd name="T74" fmla="*/ 182 w 1485"/>
                    <a:gd name="T75" fmla="*/ 10 h 1044"/>
                    <a:gd name="T76" fmla="*/ 179 w 1485"/>
                    <a:gd name="T77" fmla="*/ 7 h 1044"/>
                    <a:gd name="T78" fmla="*/ 176 w 1485"/>
                    <a:gd name="T79" fmla="*/ 4 h 1044"/>
                    <a:gd name="T80" fmla="*/ 173 w 1485"/>
                    <a:gd name="T81" fmla="*/ 2 h 1044"/>
                    <a:gd name="T82" fmla="*/ 169 w 1485"/>
                    <a:gd name="T83" fmla="*/ 1 h 1044"/>
                    <a:gd name="T84" fmla="*/ 167 w 1485"/>
                    <a:gd name="T85" fmla="*/ 1 h 1044"/>
                    <a:gd name="T86" fmla="*/ 165 w 1485"/>
                    <a:gd name="T87" fmla="*/ 0 h 1044"/>
                    <a:gd name="T88" fmla="*/ 20 w 1485"/>
                    <a:gd name="T89" fmla="*/ 0 h 104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485"/>
                    <a:gd name="T136" fmla="*/ 0 h 1044"/>
                    <a:gd name="T137" fmla="*/ 1485 w 1485"/>
                    <a:gd name="T138" fmla="*/ 1044 h 104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485" h="1044">
                      <a:moveTo>
                        <a:pt x="161" y="0"/>
                      </a:moveTo>
                      <a:lnTo>
                        <a:pt x="144" y="2"/>
                      </a:lnTo>
                      <a:lnTo>
                        <a:pt x="129" y="4"/>
                      </a:lnTo>
                      <a:lnTo>
                        <a:pt x="99" y="14"/>
                      </a:lnTo>
                      <a:lnTo>
                        <a:pt x="72" y="30"/>
                      </a:lnTo>
                      <a:lnTo>
                        <a:pt x="48" y="52"/>
                      </a:lnTo>
                      <a:lnTo>
                        <a:pt x="28" y="77"/>
                      </a:lnTo>
                      <a:lnTo>
                        <a:pt x="13" y="107"/>
                      </a:lnTo>
                      <a:lnTo>
                        <a:pt x="3" y="139"/>
                      </a:lnTo>
                      <a:lnTo>
                        <a:pt x="2" y="156"/>
                      </a:lnTo>
                      <a:lnTo>
                        <a:pt x="0" y="174"/>
                      </a:lnTo>
                      <a:lnTo>
                        <a:pt x="0" y="870"/>
                      </a:lnTo>
                      <a:lnTo>
                        <a:pt x="2" y="889"/>
                      </a:lnTo>
                      <a:lnTo>
                        <a:pt x="3" y="905"/>
                      </a:lnTo>
                      <a:lnTo>
                        <a:pt x="13" y="937"/>
                      </a:lnTo>
                      <a:lnTo>
                        <a:pt x="28" y="967"/>
                      </a:lnTo>
                      <a:lnTo>
                        <a:pt x="48" y="993"/>
                      </a:lnTo>
                      <a:lnTo>
                        <a:pt x="72" y="1014"/>
                      </a:lnTo>
                      <a:lnTo>
                        <a:pt x="99" y="1031"/>
                      </a:lnTo>
                      <a:lnTo>
                        <a:pt x="129" y="1041"/>
                      </a:lnTo>
                      <a:lnTo>
                        <a:pt x="144" y="1043"/>
                      </a:lnTo>
                      <a:lnTo>
                        <a:pt x="161" y="1044"/>
                      </a:lnTo>
                      <a:lnTo>
                        <a:pt x="1324" y="1044"/>
                      </a:lnTo>
                      <a:lnTo>
                        <a:pt x="1341" y="1043"/>
                      </a:lnTo>
                      <a:lnTo>
                        <a:pt x="1356" y="1041"/>
                      </a:lnTo>
                      <a:lnTo>
                        <a:pt x="1386" y="1031"/>
                      </a:lnTo>
                      <a:lnTo>
                        <a:pt x="1414" y="1014"/>
                      </a:lnTo>
                      <a:lnTo>
                        <a:pt x="1437" y="993"/>
                      </a:lnTo>
                      <a:lnTo>
                        <a:pt x="1457" y="967"/>
                      </a:lnTo>
                      <a:lnTo>
                        <a:pt x="1472" y="937"/>
                      </a:lnTo>
                      <a:lnTo>
                        <a:pt x="1482" y="905"/>
                      </a:lnTo>
                      <a:lnTo>
                        <a:pt x="1483" y="889"/>
                      </a:lnTo>
                      <a:lnTo>
                        <a:pt x="1485" y="870"/>
                      </a:lnTo>
                      <a:lnTo>
                        <a:pt x="1485" y="174"/>
                      </a:lnTo>
                      <a:lnTo>
                        <a:pt x="1483" y="156"/>
                      </a:lnTo>
                      <a:lnTo>
                        <a:pt x="1482" y="139"/>
                      </a:lnTo>
                      <a:lnTo>
                        <a:pt x="1472" y="107"/>
                      </a:lnTo>
                      <a:lnTo>
                        <a:pt x="1457" y="77"/>
                      </a:lnTo>
                      <a:lnTo>
                        <a:pt x="1437" y="52"/>
                      </a:lnTo>
                      <a:lnTo>
                        <a:pt x="1414" y="30"/>
                      </a:lnTo>
                      <a:lnTo>
                        <a:pt x="1386" y="14"/>
                      </a:lnTo>
                      <a:lnTo>
                        <a:pt x="1356" y="4"/>
                      </a:lnTo>
                      <a:lnTo>
                        <a:pt x="1341" y="2"/>
                      </a:lnTo>
                      <a:lnTo>
                        <a:pt x="1324" y="0"/>
                      </a:lnTo>
                      <a:lnTo>
                        <a:pt x="161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b="1" i="1" smtClean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" name="Freeform 26"/>
                <p:cNvSpPr>
                  <a:spLocks/>
                </p:cNvSpPr>
                <p:nvPr/>
              </p:nvSpPr>
              <p:spPr bwMode="auto">
                <a:xfrm>
                  <a:off x="2574" y="1897"/>
                  <a:ext cx="893" cy="522"/>
                </a:xfrm>
                <a:custGeom>
                  <a:avLst/>
                  <a:gdLst>
                    <a:gd name="T0" fmla="*/ 40 w 1484"/>
                    <a:gd name="T1" fmla="*/ 0 h 1045"/>
                    <a:gd name="T2" fmla="*/ 36 w 1484"/>
                    <a:gd name="T3" fmla="*/ 0 h 1045"/>
                    <a:gd name="T4" fmla="*/ 32 w 1484"/>
                    <a:gd name="T5" fmla="*/ 1 h 1045"/>
                    <a:gd name="T6" fmla="*/ 25 w 1484"/>
                    <a:gd name="T7" fmla="*/ 3 h 1045"/>
                    <a:gd name="T8" fmla="*/ 18 w 1484"/>
                    <a:gd name="T9" fmla="*/ 7 h 1045"/>
                    <a:gd name="T10" fmla="*/ 12 w 1484"/>
                    <a:gd name="T11" fmla="*/ 13 h 1045"/>
                    <a:gd name="T12" fmla="*/ 7 w 1484"/>
                    <a:gd name="T13" fmla="*/ 19 h 1045"/>
                    <a:gd name="T14" fmla="*/ 3 w 1484"/>
                    <a:gd name="T15" fmla="*/ 27 h 1045"/>
                    <a:gd name="T16" fmla="*/ 1 w 1484"/>
                    <a:gd name="T17" fmla="*/ 34 h 1045"/>
                    <a:gd name="T18" fmla="*/ 1 w 1484"/>
                    <a:gd name="T19" fmla="*/ 39 h 1045"/>
                    <a:gd name="T20" fmla="*/ 0 w 1484"/>
                    <a:gd name="T21" fmla="*/ 43 h 1045"/>
                    <a:gd name="T22" fmla="*/ 0 w 1484"/>
                    <a:gd name="T23" fmla="*/ 217 h 1045"/>
                    <a:gd name="T24" fmla="*/ 1 w 1484"/>
                    <a:gd name="T25" fmla="*/ 222 h 1045"/>
                    <a:gd name="T26" fmla="*/ 1 w 1484"/>
                    <a:gd name="T27" fmla="*/ 226 h 1045"/>
                    <a:gd name="T28" fmla="*/ 3 w 1484"/>
                    <a:gd name="T29" fmla="*/ 234 h 1045"/>
                    <a:gd name="T30" fmla="*/ 7 w 1484"/>
                    <a:gd name="T31" fmla="*/ 242 h 1045"/>
                    <a:gd name="T32" fmla="*/ 12 w 1484"/>
                    <a:gd name="T33" fmla="*/ 248 h 1045"/>
                    <a:gd name="T34" fmla="*/ 18 w 1484"/>
                    <a:gd name="T35" fmla="*/ 253 h 1045"/>
                    <a:gd name="T36" fmla="*/ 25 w 1484"/>
                    <a:gd name="T37" fmla="*/ 257 h 1045"/>
                    <a:gd name="T38" fmla="*/ 32 w 1484"/>
                    <a:gd name="T39" fmla="*/ 260 h 1045"/>
                    <a:gd name="T40" fmla="*/ 36 w 1484"/>
                    <a:gd name="T41" fmla="*/ 260 h 1045"/>
                    <a:gd name="T42" fmla="*/ 40 w 1484"/>
                    <a:gd name="T43" fmla="*/ 261 h 1045"/>
                    <a:gd name="T44" fmla="*/ 331 w 1484"/>
                    <a:gd name="T45" fmla="*/ 261 h 1045"/>
                    <a:gd name="T46" fmla="*/ 335 w 1484"/>
                    <a:gd name="T47" fmla="*/ 260 h 1045"/>
                    <a:gd name="T48" fmla="*/ 339 w 1484"/>
                    <a:gd name="T49" fmla="*/ 260 h 1045"/>
                    <a:gd name="T50" fmla="*/ 347 w 1484"/>
                    <a:gd name="T51" fmla="*/ 257 h 1045"/>
                    <a:gd name="T52" fmla="*/ 354 w 1484"/>
                    <a:gd name="T53" fmla="*/ 253 h 1045"/>
                    <a:gd name="T54" fmla="*/ 359 w 1484"/>
                    <a:gd name="T55" fmla="*/ 248 h 1045"/>
                    <a:gd name="T56" fmla="*/ 364 w 1484"/>
                    <a:gd name="T57" fmla="*/ 242 h 1045"/>
                    <a:gd name="T58" fmla="*/ 368 w 1484"/>
                    <a:gd name="T59" fmla="*/ 234 h 1045"/>
                    <a:gd name="T60" fmla="*/ 371 w 1484"/>
                    <a:gd name="T61" fmla="*/ 226 h 1045"/>
                    <a:gd name="T62" fmla="*/ 371 w 1484"/>
                    <a:gd name="T63" fmla="*/ 222 h 1045"/>
                    <a:gd name="T64" fmla="*/ 371 w 1484"/>
                    <a:gd name="T65" fmla="*/ 217 h 1045"/>
                    <a:gd name="T66" fmla="*/ 371 w 1484"/>
                    <a:gd name="T67" fmla="*/ 43 h 1045"/>
                    <a:gd name="T68" fmla="*/ 371 w 1484"/>
                    <a:gd name="T69" fmla="*/ 39 h 1045"/>
                    <a:gd name="T70" fmla="*/ 371 w 1484"/>
                    <a:gd name="T71" fmla="*/ 34 h 1045"/>
                    <a:gd name="T72" fmla="*/ 368 w 1484"/>
                    <a:gd name="T73" fmla="*/ 27 h 1045"/>
                    <a:gd name="T74" fmla="*/ 364 w 1484"/>
                    <a:gd name="T75" fmla="*/ 19 h 1045"/>
                    <a:gd name="T76" fmla="*/ 359 w 1484"/>
                    <a:gd name="T77" fmla="*/ 13 h 1045"/>
                    <a:gd name="T78" fmla="*/ 354 w 1484"/>
                    <a:gd name="T79" fmla="*/ 7 h 1045"/>
                    <a:gd name="T80" fmla="*/ 347 w 1484"/>
                    <a:gd name="T81" fmla="*/ 3 h 1045"/>
                    <a:gd name="T82" fmla="*/ 339 w 1484"/>
                    <a:gd name="T83" fmla="*/ 1 h 1045"/>
                    <a:gd name="T84" fmla="*/ 335 w 1484"/>
                    <a:gd name="T85" fmla="*/ 0 h 1045"/>
                    <a:gd name="T86" fmla="*/ 331 w 1484"/>
                    <a:gd name="T87" fmla="*/ 0 h 1045"/>
                    <a:gd name="T88" fmla="*/ 40 w 1484"/>
                    <a:gd name="T89" fmla="*/ 0 h 104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484"/>
                    <a:gd name="T136" fmla="*/ 0 h 1045"/>
                    <a:gd name="T137" fmla="*/ 1484 w 1484"/>
                    <a:gd name="T138" fmla="*/ 1045 h 104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484" h="1045">
                      <a:moveTo>
                        <a:pt x="160" y="0"/>
                      </a:moveTo>
                      <a:lnTo>
                        <a:pt x="143" y="2"/>
                      </a:lnTo>
                      <a:lnTo>
                        <a:pt x="128" y="4"/>
                      </a:lnTo>
                      <a:lnTo>
                        <a:pt x="99" y="14"/>
                      </a:lnTo>
                      <a:lnTo>
                        <a:pt x="71" y="31"/>
                      </a:lnTo>
                      <a:lnTo>
                        <a:pt x="48" y="52"/>
                      </a:lnTo>
                      <a:lnTo>
                        <a:pt x="27" y="77"/>
                      </a:lnTo>
                      <a:lnTo>
                        <a:pt x="12" y="108"/>
                      </a:lnTo>
                      <a:lnTo>
                        <a:pt x="3" y="139"/>
                      </a:lnTo>
                      <a:lnTo>
                        <a:pt x="1" y="156"/>
                      </a:lnTo>
                      <a:lnTo>
                        <a:pt x="0" y="174"/>
                      </a:lnTo>
                      <a:lnTo>
                        <a:pt x="0" y="871"/>
                      </a:lnTo>
                      <a:lnTo>
                        <a:pt x="1" y="889"/>
                      </a:lnTo>
                      <a:lnTo>
                        <a:pt x="3" y="906"/>
                      </a:lnTo>
                      <a:lnTo>
                        <a:pt x="12" y="938"/>
                      </a:lnTo>
                      <a:lnTo>
                        <a:pt x="27" y="968"/>
                      </a:lnTo>
                      <a:lnTo>
                        <a:pt x="48" y="993"/>
                      </a:lnTo>
                      <a:lnTo>
                        <a:pt x="71" y="1014"/>
                      </a:lnTo>
                      <a:lnTo>
                        <a:pt x="99" y="1031"/>
                      </a:lnTo>
                      <a:lnTo>
                        <a:pt x="128" y="1041"/>
                      </a:lnTo>
                      <a:lnTo>
                        <a:pt x="143" y="1043"/>
                      </a:lnTo>
                      <a:lnTo>
                        <a:pt x="160" y="1045"/>
                      </a:lnTo>
                      <a:lnTo>
                        <a:pt x="1323" y="1045"/>
                      </a:lnTo>
                      <a:lnTo>
                        <a:pt x="1340" y="1043"/>
                      </a:lnTo>
                      <a:lnTo>
                        <a:pt x="1356" y="1041"/>
                      </a:lnTo>
                      <a:lnTo>
                        <a:pt x="1385" y="1031"/>
                      </a:lnTo>
                      <a:lnTo>
                        <a:pt x="1413" y="1014"/>
                      </a:lnTo>
                      <a:lnTo>
                        <a:pt x="1436" y="993"/>
                      </a:lnTo>
                      <a:lnTo>
                        <a:pt x="1456" y="968"/>
                      </a:lnTo>
                      <a:lnTo>
                        <a:pt x="1472" y="938"/>
                      </a:lnTo>
                      <a:lnTo>
                        <a:pt x="1481" y="906"/>
                      </a:lnTo>
                      <a:lnTo>
                        <a:pt x="1482" y="889"/>
                      </a:lnTo>
                      <a:lnTo>
                        <a:pt x="1484" y="871"/>
                      </a:lnTo>
                      <a:lnTo>
                        <a:pt x="1484" y="174"/>
                      </a:lnTo>
                      <a:lnTo>
                        <a:pt x="1482" y="156"/>
                      </a:lnTo>
                      <a:lnTo>
                        <a:pt x="1481" y="139"/>
                      </a:lnTo>
                      <a:lnTo>
                        <a:pt x="1472" y="108"/>
                      </a:lnTo>
                      <a:lnTo>
                        <a:pt x="1456" y="77"/>
                      </a:lnTo>
                      <a:lnTo>
                        <a:pt x="1436" y="52"/>
                      </a:lnTo>
                      <a:lnTo>
                        <a:pt x="1413" y="31"/>
                      </a:lnTo>
                      <a:lnTo>
                        <a:pt x="1385" y="14"/>
                      </a:lnTo>
                      <a:lnTo>
                        <a:pt x="1356" y="4"/>
                      </a:lnTo>
                      <a:lnTo>
                        <a:pt x="1340" y="2"/>
                      </a:lnTo>
                      <a:lnTo>
                        <a:pt x="1323" y="0"/>
                      </a:lnTo>
                      <a:lnTo>
                        <a:pt x="160" y="0"/>
                      </a:lnTo>
                      <a:close/>
                    </a:path>
                  </a:pathLst>
                </a:custGeom>
                <a:solidFill>
                  <a:srgbClr val="6699FF"/>
                </a:solidFill>
                <a:ln w="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600" b="1" i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i="1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IOC </a:t>
                  </a:r>
                </a:p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i="1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Coding &amp; Implementation</a:t>
                  </a:r>
                </a:p>
              </p:txBody>
            </p:sp>
          </p:grpSp>
          <p:grpSp>
            <p:nvGrpSpPr>
              <p:cNvPr id="13" name="Group 30"/>
              <p:cNvGrpSpPr>
                <a:grpSpLocks/>
              </p:cNvGrpSpPr>
              <p:nvPr/>
            </p:nvGrpSpPr>
            <p:grpSpPr bwMode="auto">
              <a:xfrm>
                <a:off x="5381626" y="3517655"/>
                <a:ext cx="1196975" cy="850900"/>
                <a:chOff x="3732" y="2499"/>
                <a:chExt cx="754" cy="536"/>
              </a:xfrm>
            </p:grpSpPr>
            <p:sp>
              <p:nvSpPr>
                <p:cNvPr id="81" name="Freeform 28"/>
                <p:cNvSpPr>
                  <a:spLocks/>
                </p:cNvSpPr>
                <p:nvPr/>
              </p:nvSpPr>
              <p:spPr bwMode="auto">
                <a:xfrm>
                  <a:off x="3744" y="2513"/>
                  <a:ext cx="742" cy="522"/>
                </a:xfrm>
                <a:custGeom>
                  <a:avLst/>
                  <a:gdLst>
                    <a:gd name="T0" fmla="*/ 21 w 1484"/>
                    <a:gd name="T1" fmla="*/ 0 h 1044"/>
                    <a:gd name="T2" fmla="*/ 18 w 1484"/>
                    <a:gd name="T3" fmla="*/ 1 h 1044"/>
                    <a:gd name="T4" fmla="*/ 16 w 1484"/>
                    <a:gd name="T5" fmla="*/ 1 h 1044"/>
                    <a:gd name="T6" fmla="*/ 13 w 1484"/>
                    <a:gd name="T7" fmla="*/ 2 h 1044"/>
                    <a:gd name="T8" fmla="*/ 9 w 1484"/>
                    <a:gd name="T9" fmla="*/ 4 h 1044"/>
                    <a:gd name="T10" fmla="*/ 6 w 1484"/>
                    <a:gd name="T11" fmla="*/ 7 h 1044"/>
                    <a:gd name="T12" fmla="*/ 4 w 1484"/>
                    <a:gd name="T13" fmla="*/ 10 h 1044"/>
                    <a:gd name="T14" fmla="*/ 2 w 1484"/>
                    <a:gd name="T15" fmla="*/ 14 h 1044"/>
                    <a:gd name="T16" fmla="*/ 1 w 1484"/>
                    <a:gd name="T17" fmla="*/ 18 h 1044"/>
                    <a:gd name="T18" fmla="*/ 1 w 1484"/>
                    <a:gd name="T19" fmla="*/ 20 h 1044"/>
                    <a:gd name="T20" fmla="*/ 0 w 1484"/>
                    <a:gd name="T21" fmla="*/ 22 h 1044"/>
                    <a:gd name="T22" fmla="*/ 0 w 1484"/>
                    <a:gd name="T23" fmla="*/ 109 h 1044"/>
                    <a:gd name="T24" fmla="*/ 1 w 1484"/>
                    <a:gd name="T25" fmla="*/ 111 h 1044"/>
                    <a:gd name="T26" fmla="*/ 1 w 1484"/>
                    <a:gd name="T27" fmla="*/ 113 h 1044"/>
                    <a:gd name="T28" fmla="*/ 2 w 1484"/>
                    <a:gd name="T29" fmla="*/ 117 h 1044"/>
                    <a:gd name="T30" fmla="*/ 4 w 1484"/>
                    <a:gd name="T31" fmla="*/ 121 h 1044"/>
                    <a:gd name="T32" fmla="*/ 6 w 1484"/>
                    <a:gd name="T33" fmla="*/ 124 h 1044"/>
                    <a:gd name="T34" fmla="*/ 9 w 1484"/>
                    <a:gd name="T35" fmla="*/ 127 h 1044"/>
                    <a:gd name="T36" fmla="*/ 13 w 1484"/>
                    <a:gd name="T37" fmla="*/ 129 h 1044"/>
                    <a:gd name="T38" fmla="*/ 16 w 1484"/>
                    <a:gd name="T39" fmla="*/ 131 h 1044"/>
                    <a:gd name="T40" fmla="*/ 18 w 1484"/>
                    <a:gd name="T41" fmla="*/ 131 h 1044"/>
                    <a:gd name="T42" fmla="*/ 21 w 1484"/>
                    <a:gd name="T43" fmla="*/ 131 h 1044"/>
                    <a:gd name="T44" fmla="*/ 166 w 1484"/>
                    <a:gd name="T45" fmla="*/ 131 h 1044"/>
                    <a:gd name="T46" fmla="*/ 168 w 1484"/>
                    <a:gd name="T47" fmla="*/ 131 h 1044"/>
                    <a:gd name="T48" fmla="*/ 170 w 1484"/>
                    <a:gd name="T49" fmla="*/ 131 h 1044"/>
                    <a:gd name="T50" fmla="*/ 174 w 1484"/>
                    <a:gd name="T51" fmla="*/ 129 h 1044"/>
                    <a:gd name="T52" fmla="*/ 177 w 1484"/>
                    <a:gd name="T53" fmla="*/ 127 h 1044"/>
                    <a:gd name="T54" fmla="*/ 180 w 1484"/>
                    <a:gd name="T55" fmla="*/ 124 h 1044"/>
                    <a:gd name="T56" fmla="*/ 182 w 1484"/>
                    <a:gd name="T57" fmla="*/ 121 h 1044"/>
                    <a:gd name="T58" fmla="*/ 184 w 1484"/>
                    <a:gd name="T59" fmla="*/ 117 h 1044"/>
                    <a:gd name="T60" fmla="*/ 186 w 1484"/>
                    <a:gd name="T61" fmla="*/ 113 h 1044"/>
                    <a:gd name="T62" fmla="*/ 186 w 1484"/>
                    <a:gd name="T63" fmla="*/ 111 h 1044"/>
                    <a:gd name="T64" fmla="*/ 186 w 1484"/>
                    <a:gd name="T65" fmla="*/ 109 h 1044"/>
                    <a:gd name="T66" fmla="*/ 186 w 1484"/>
                    <a:gd name="T67" fmla="*/ 22 h 1044"/>
                    <a:gd name="T68" fmla="*/ 186 w 1484"/>
                    <a:gd name="T69" fmla="*/ 20 h 1044"/>
                    <a:gd name="T70" fmla="*/ 186 w 1484"/>
                    <a:gd name="T71" fmla="*/ 18 h 1044"/>
                    <a:gd name="T72" fmla="*/ 184 w 1484"/>
                    <a:gd name="T73" fmla="*/ 14 h 1044"/>
                    <a:gd name="T74" fmla="*/ 182 w 1484"/>
                    <a:gd name="T75" fmla="*/ 10 h 1044"/>
                    <a:gd name="T76" fmla="*/ 180 w 1484"/>
                    <a:gd name="T77" fmla="*/ 7 h 1044"/>
                    <a:gd name="T78" fmla="*/ 177 w 1484"/>
                    <a:gd name="T79" fmla="*/ 4 h 1044"/>
                    <a:gd name="T80" fmla="*/ 174 w 1484"/>
                    <a:gd name="T81" fmla="*/ 2 h 1044"/>
                    <a:gd name="T82" fmla="*/ 170 w 1484"/>
                    <a:gd name="T83" fmla="*/ 1 h 1044"/>
                    <a:gd name="T84" fmla="*/ 168 w 1484"/>
                    <a:gd name="T85" fmla="*/ 1 h 1044"/>
                    <a:gd name="T86" fmla="*/ 166 w 1484"/>
                    <a:gd name="T87" fmla="*/ 0 h 1044"/>
                    <a:gd name="T88" fmla="*/ 21 w 1484"/>
                    <a:gd name="T89" fmla="*/ 0 h 104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484"/>
                    <a:gd name="T136" fmla="*/ 0 h 1044"/>
                    <a:gd name="T137" fmla="*/ 1484 w 1484"/>
                    <a:gd name="T138" fmla="*/ 1044 h 104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484" h="1044">
                      <a:moveTo>
                        <a:pt x="161" y="0"/>
                      </a:moveTo>
                      <a:lnTo>
                        <a:pt x="144" y="2"/>
                      </a:lnTo>
                      <a:lnTo>
                        <a:pt x="128" y="3"/>
                      </a:lnTo>
                      <a:lnTo>
                        <a:pt x="99" y="13"/>
                      </a:lnTo>
                      <a:lnTo>
                        <a:pt x="71" y="30"/>
                      </a:lnTo>
                      <a:lnTo>
                        <a:pt x="48" y="52"/>
                      </a:lnTo>
                      <a:lnTo>
                        <a:pt x="28" y="77"/>
                      </a:lnTo>
                      <a:lnTo>
                        <a:pt x="12" y="107"/>
                      </a:lnTo>
                      <a:lnTo>
                        <a:pt x="3" y="139"/>
                      </a:lnTo>
                      <a:lnTo>
                        <a:pt x="1" y="156"/>
                      </a:lnTo>
                      <a:lnTo>
                        <a:pt x="0" y="174"/>
                      </a:lnTo>
                      <a:lnTo>
                        <a:pt x="0" y="870"/>
                      </a:lnTo>
                      <a:lnTo>
                        <a:pt x="1" y="889"/>
                      </a:lnTo>
                      <a:lnTo>
                        <a:pt x="3" y="905"/>
                      </a:lnTo>
                      <a:lnTo>
                        <a:pt x="12" y="937"/>
                      </a:lnTo>
                      <a:lnTo>
                        <a:pt x="28" y="967"/>
                      </a:lnTo>
                      <a:lnTo>
                        <a:pt x="48" y="992"/>
                      </a:lnTo>
                      <a:lnTo>
                        <a:pt x="71" y="1014"/>
                      </a:lnTo>
                      <a:lnTo>
                        <a:pt x="99" y="1031"/>
                      </a:lnTo>
                      <a:lnTo>
                        <a:pt x="128" y="1041"/>
                      </a:lnTo>
                      <a:lnTo>
                        <a:pt x="144" y="1043"/>
                      </a:lnTo>
                      <a:lnTo>
                        <a:pt x="161" y="1044"/>
                      </a:lnTo>
                      <a:lnTo>
                        <a:pt x="1323" y="1044"/>
                      </a:lnTo>
                      <a:lnTo>
                        <a:pt x="1340" y="1043"/>
                      </a:lnTo>
                      <a:lnTo>
                        <a:pt x="1356" y="1041"/>
                      </a:lnTo>
                      <a:lnTo>
                        <a:pt x="1385" y="1031"/>
                      </a:lnTo>
                      <a:lnTo>
                        <a:pt x="1413" y="1014"/>
                      </a:lnTo>
                      <a:lnTo>
                        <a:pt x="1436" y="992"/>
                      </a:lnTo>
                      <a:lnTo>
                        <a:pt x="1456" y="967"/>
                      </a:lnTo>
                      <a:lnTo>
                        <a:pt x="1472" y="937"/>
                      </a:lnTo>
                      <a:lnTo>
                        <a:pt x="1481" y="905"/>
                      </a:lnTo>
                      <a:lnTo>
                        <a:pt x="1482" y="889"/>
                      </a:lnTo>
                      <a:lnTo>
                        <a:pt x="1484" y="870"/>
                      </a:lnTo>
                      <a:lnTo>
                        <a:pt x="1484" y="174"/>
                      </a:lnTo>
                      <a:lnTo>
                        <a:pt x="1482" y="156"/>
                      </a:lnTo>
                      <a:lnTo>
                        <a:pt x="1481" y="139"/>
                      </a:lnTo>
                      <a:lnTo>
                        <a:pt x="1472" y="107"/>
                      </a:lnTo>
                      <a:lnTo>
                        <a:pt x="1456" y="77"/>
                      </a:lnTo>
                      <a:lnTo>
                        <a:pt x="1436" y="52"/>
                      </a:lnTo>
                      <a:lnTo>
                        <a:pt x="1413" y="30"/>
                      </a:lnTo>
                      <a:lnTo>
                        <a:pt x="1385" y="13"/>
                      </a:lnTo>
                      <a:lnTo>
                        <a:pt x="1356" y="3"/>
                      </a:lnTo>
                      <a:lnTo>
                        <a:pt x="1340" y="2"/>
                      </a:lnTo>
                      <a:lnTo>
                        <a:pt x="1323" y="0"/>
                      </a:lnTo>
                      <a:lnTo>
                        <a:pt x="161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b="1" i="1" smtClean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" name="Freeform 29"/>
                <p:cNvSpPr>
                  <a:spLocks/>
                </p:cNvSpPr>
                <p:nvPr/>
              </p:nvSpPr>
              <p:spPr bwMode="auto">
                <a:xfrm>
                  <a:off x="3732" y="2499"/>
                  <a:ext cx="742" cy="522"/>
                </a:xfrm>
                <a:custGeom>
                  <a:avLst/>
                  <a:gdLst>
                    <a:gd name="T0" fmla="*/ 41 w 1484"/>
                    <a:gd name="T1" fmla="*/ 0 h 1044"/>
                    <a:gd name="T2" fmla="*/ 36 w 1484"/>
                    <a:gd name="T3" fmla="*/ 1 h 1044"/>
                    <a:gd name="T4" fmla="*/ 32 w 1484"/>
                    <a:gd name="T5" fmla="*/ 1 h 1044"/>
                    <a:gd name="T6" fmla="*/ 25 w 1484"/>
                    <a:gd name="T7" fmla="*/ 4 h 1044"/>
                    <a:gd name="T8" fmla="*/ 18 w 1484"/>
                    <a:gd name="T9" fmla="*/ 8 h 1044"/>
                    <a:gd name="T10" fmla="*/ 12 w 1484"/>
                    <a:gd name="T11" fmla="*/ 13 h 1044"/>
                    <a:gd name="T12" fmla="*/ 7 w 1484"/>
                    <a:gd name="T13" fmla="*/ 19 h 1044"/>
                    <a:gd name="T14" fmla="*/ 3 w 1484"/>
                    <a:gd name="T15" fmla="*/ 27 h 1044"/>
                    <a:gd name="T16" fmla="*/ 1 w 1484"/>
                    <a:gd name="T17" fmla="*/ 35 h 1044"/>
                    <a:gd name="T18" fmla="*/ 1 w 1484"/>
                    <a:gd name="T19" fmla="*/ 39 h 1044"/>
                    <a:gd name="T20" fmla="*/ 0 w 1484"/>
                    <a:gd name="T21" fmla="*/ 44 h 1044"/>
                    <a:gd name="T22" fmla="*/ 0 w 1484"/>
                    <a:gd name="T23" fmla="*/ 218 h 1044"/>
                    <a:gd name="T24" fmla="*/ 1 w 1484"/>
                    <a:gd name="T25" fmla="*/ 222 h 1044"/>
                    <a:gd name="T26" fmla="*/ 1 w 1484"/>
                    <a:gd name="T27" fmla="*/ 227 h 1044"/>
                    <a:gd name="T28" fmla="*/ 3 w 1484"/>
                    <a:gd name="T29" fmla="*/ 234 h 1044"/>
                    <a:gd name="T30" fmla="*/ 7 w 1484"/>
                    <a:gd name="T31" fmla="*/ 242 h 1044"/>
                    <a:gd name="T32" fmla="*/ 12 w 1484"/>
                    <a:gd name="T33" fmla="*/ 248 h 1044"/>
                    <a:gd name="T34" fmla="*/ 18 w 1484"/>
                    <a:gd name="T35" fmla="*/ 254 h 1044"/>
                    <a:gd name="T36" fmla="*/ 25 w 1484"/>
                    <a:gd name="T37" fmla="*/ 258 h 1044"/>
                    <a:gd name="T38" fmla="*/ 32 w 1484"/>
                    <a:gd name="T39" fmla="*/ 261 h 1044"/>
                    <a:gd name="T40" fmla="*/ 36 w 1484"/>
                    <a:gd name="T41" fmla="*/ 261 h 1044"/>
                    <a:gd name="T42" fmla="*/ 41 w 1484"/>
                    <a:gd name="T43" fmla="*/ 261 h 1044"/>
                    <a:gd name="T44" fmla="*/ 331 w 1484"/>
                    <a:gd name="T45" fmla="*/ 261 h 1044"/>
                    <a:gd name="T46" fmla="*/ 335 w 1484"/>
                    <a:gd name="T47" fmla="*/ 261 h 1044"/>
                    <a:gd name="T48" fmla="*/ 339 w 1484"/>
                    <a:gd name="T49" fmla="*/ 261 h 1044"/>
                    <a:gd name="T50" fmla="*/ 347 w 1484"/>
                    <a:gd name="T51" fmla="*/ 258 h 1044"/>
                    <a:gd name="T52" fmla="*/ 354 w 1484"/>
                    <a:gd name="T53" fmla="*/ 254 h 1044"/>
                    <a:gd name="T54" fmla="*/ 359 w 1484"/>
                    <a:gd name="T55" fmla="*/ 248 h 1044"/>
                    <a:gd name="T56" fmla="*/ 364 w 1484"/>
                    <a:gd name="T57" fmla="*/ 242 h 1044"/>
                    <a:gd name="T58" fmla="*/ 368 w 1484"/>
                    <a:gd name="T59" fmla="*/ 234 h 1044"/>
                    <a:gd name="T60" fmla="*/ 371 w 1484"/>
                    <a:gd name="T61" fmla="*/ 227 h 1044"/>
                    <a:gd name="T62" fmla="*/ 371 w 1484"/>
                    <a:gd name="T63" fmla="*/ 222 h 1044"/>
                    <a:gd name="T64" fmla="*/ 371 w 1484"/>
                    <a:gd name="T65" fmla="*/ 218 h 1044"/>
                    <a:gd name="T66" fmla="*/ 371 w 1484"/>
                    <a:gd name="T67" fmla="*/ 44 h 1044"/>
                    <a:gd name="T68" fmla="*/ 371 w 1484"/>
                    <a:gd name="T69" fmla="*/ 39 h 1044"/>
                    <a:gd name="T70" fmla="*/ 371 w 1484"/>
                    <a:gd name="T71" fmla="*/ 35 h 1044"/>
                    <a:gd name="T72" fmla="*/ 368 w 1484"/>
                    <a:gd name="T73" fmla="*/ 27 h 1044"/>
                    <a:gd name="T74" fmla="*/ 364 w 1484"/>
                    <a:gd name="T75" fmla="*/ 19 h 1044"/>
                    <a:gd name="T76" fmla="*/ 359 w 1484"/>
                    <a:gd name="T77" fmla="*/ 13 h 1044"/>
                    <a:gd name="T78" fmla="*/ 354 w 1484"/>
                    <a:gd name="T79" fmla="*/ 8 h 1044"/>
                    <a:gd name="T80" fmla="*/ 347 w 1484"/>
                    <a:gd name="T81" fmla="*/ 4 h 1044"/>
                    <a:gd name="T82" fmla="*/ 339 w 1484"/>
                    <a:gd name="T83" fmla="*/ 1 h 1044"/>
                    <a:gd name="T84" fmla="*/ 335 w 1484"/>
                    <a:gd name="T85" fmla="*/ 1 h 1044"/>
                    <a:gd name="T86" fmla="*/ 331 w 1484"/>
                    <a:gd name="T87" fmla="*/ 0 h 1044"/>
                    <a:gd name="T88" fmla="*/ 41 w 1484"/>
                    <a:gd name="T89" fmla="*/ 0 h 104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484"/>
                    <a:gd name="T136" fmla="*/ 0 h 1044"/>
                    <a:gd name="T137" fmla="*/ 1484 w 1484"/>
                    <a:gd name="T138" fmla="*/ 1044 h 104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484" h="1044">
                      <a:moveTo>
                        <a:pt x="161" y="0"/>
                      </a:moveTo>
                      <a:lnTo>
                        <a:pt x="144" y="2"/>
                      </a:lnTo>
                      <a:lnTo>
                        <a:pt x="128" y="4"/>
                      </a:lnTo>
                      <a:lnTo>
                        <a:pt x="99" y="14"/>
                      </a:lnTo>
                      <a:lnTo>
                        <a:pt x="71" y="30"/>
                      </a:lnTo>
                      <a:lnTo>
                        <a:pt x="48" y="52"/>
                      </a:lnTo>
                      <a:lnTo>
                        <a:pt x="28" y="77"/>
                      </a:lnTo>
                      <a:lnTo>
                        <a:pt x="12" y="107"/>
                      </a:lnTo>
                      <a:lnTo>
                        <a:pt x="3" y="139"/>
                      </a:lnTo>
                      <a:lnTo>
                        <a:pt x="2" y="156"/>
                      </a:lnTo>
                      <a:lnTo>
                        <a:pt x="0" y="174"/>
                      </a:lnTo>
                      <a:lnTo>
                        <a:pt x="0" y="870"/>
                      </a:lnTo>
                      <a:lnTo>
                        <a:pt x="2" y="889"/>
                      </a:lnTo>
                      <a:lnTo>
                        <a:pt x="3" y="906"/>
                      </a:lnTo>
                      <a:lnTo>
                        <a:pt x="12" y="937"/>
                      </a:lnTo>
                      <a:lnTo>
                        <a:pt x="28" y="967"/>
                      </a:lnTo>
                      <a:lnTo>
                        <a:pt x="48" y="993"/>
                      </a:lnTo>
                      <a:lnTo>
                        <a:pt x="71" y="1014"/>
                      </a:lnTo>
                      <a:lnTo>
                        <a:pt x="99" y="1031"/>
                      </a:lnTo>
                      <a:lnTo>
                        <a:pt x="128" y="1041"/>
                      </a:lnTo>
                      <a:lnTo>
                        <a:pt x="144" y="1043"/>
                      </a:lnTo>
                      <a:lnTo>
                        <a:pt x="161" y="1044"/>
                      </a:lnTo>
                      <a:lnTo>
                        <a:pt x="1323" y="1044"/>
                      </a:lnTo>
                      <a:lnTo>
                        <a:pt x="1340" y="1043"/>
                      </a:lnTo>
                      <a:lnTo>
                        <a:pt x="1356" y="1041"/>
                      </a:lnTo>
                      <a:lnTo>
                        <a:pt x="1385" y="1031"/>
                      </a:lnTo>
                      <a:lnTo>
                        <a:pt x="1413" y="1014"/>
                      </a:lnTo>
                      <a:lnTo>
                        <a:pt x="1436" y="993"/>
                      </a:lnTo>
                      <a:lnTo>
                        <a:pt x="1456" y="967"/>
                      </a:lnTo>
                      <a:lnTo>
                        <a:pt x="1472" y="937"/>
                      </a:lnTo>
                      <a:lnTo>
                        <a:pt x="1481" y="906"/>
                      </a:lnTo>
                      <a:lnTo>
                        <a:pt x="1483" y="889"/>
                      </a:lnTo>
                      <a:lnTo>
                        <a:pt x="1484" y="870"/>
                      </a:lnTo>
                      <a:lnTo>
                        <a:pt x="1484" y="174"/>
                      </a:lnTo>
                      <a:lnTo>
                        <a:pt x="1483" y="156"/>
                      </a:lnTo>
                      <a:lnTo>
                        <a:pt x="1481" y="139"/>
                      </a:lnTo>
                      <a:lnTo>
                        <a:pt x="1472" y="107"/>
                      </a:lnTo>
                      <a:lnTo>
                        <a:pt x="1456" y="77"/>
                      </a:lnTo>
                      <a:lnTo>
                        <a:pt x="1436" y="52"/>
                      </a:lnTo>
                      <a:lnTo>
                        <a:pt x="1413" y="30"/>
                      </a:lnTo>
                      <a:lnTo>
                        <a:pt x="1385" y="14"/>
                      </a:lnTo>
                      <a:lnTo>
                        <a:pt x="1356" y="4"/>
                      </a:lnTo>
                      <a:lnTo>
                        <a:pt x="1340" y="2"/>
                      </a:lnTo>
                      <a:lnTo>
                        <a:pt x="1323" y="0"/>
                      </a:lnTo>
                      <a:lnTo>
                        <a:pt x="161" y="0"/>
                      </a:lnTo>
                      <a:close/>
                    </a:path>
                  </a:pathLst>
                </a:custGeom>
                <a:solidFill>
                  <a:srgbClr val="6699FF"/>
                </a:solidFill>
                <a:ln w="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b="1" i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i="1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Develop a Version</a:t>
                  </a:r>
                </a:p>
              </p:txBody>
            </p:sp>
          </p:grpSp>
          <p:sp>
            <p:nvSpPr>
              <p:cNvPr id="14" name="Rectangle 31"/>
              <p:cNvSpPr>
                <a:spLocks noChangeArrowheads="1"/>
              </p:cNvSpPr>
              <p:nvPr/>
            </p:nvSpPr>
            <p:spPr bwMode="auto">
              <a:xfrm>
                <a:off x="4330701" y="4489205"/>
                <a:ext cx="823913" cy="2444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3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Incorporate</a:t>
                </a:r>
                <a:endParaRPr kumimoji="0" lang="en-US" altLang="en-US" sz="1200" b="1" i="1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5" name="Rectangle 32"/>
              <p:cNvSpPr>
                <a:spLocks noChangeArrowheads="1"/>
              </p:cNvSpPr>
              <p:nvPr/>
            </p:nvSpPr>
            <p:spPr bwMode="auto">
              <a:xfrm>
                <a:off x="4386264" y="4693992"/>
                <a:ext cx="703262" cy="2444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3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Customer</a:t>
                </a:r>
                <a:endParaRPr kumimoji="0" lang="en-US" altLang="en-US" sz="1200" b="1" i="1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6" name="Rectangle 33"/>
              <p:cNvSpPr>
                <a:spLocks noChangeArrowheads="1"/>
              </p:cNvSpPr>
              <p:nvPr/>
            </p:nvSpPr>
            <p:spPr bwMode="auto">
              <a:xfrm>
                <a:off x="4391026" y="4898780"/>
                <a:ext cx="695325" cy="2444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3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Feedback</a:t>
                </a:r>
                <a:endParaRPr kumimoji="0" lang="en-US" altLang="en-US" sz="1200" b="1" i="1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grpSp>
            <p:nvGrpSpPr>
              <p:cNvPr id="17" name="Group 36"/>
              <p:cNvGrpSpPr>
                <a:grpSpLocks/>
              </p:cNvGrpSpPr>
              <p:nvPr/>
            </p:nvGrpSpPr>
            <p:grpSpPr bwMode="auto">
              <a:xfrm>
                <a:off x="4084639" y="4346330"/>
                <a:ext cx="1198562" cy="850900"/>
                <a:chOff x="2915" y="3021"/>
                <a:chExt cx="755" cy="536"/>
              </a:xfrm>
            </p:grpSpPr>
            <p:sp>
              <p:nvSpPr>
                <p:cNvPr id="79" name="Freeform 34"/>
                <p:cNvSpPr>
                  <a:spLocks/>
                </p:cNvSpPr>
                <p:nvPr/>
              </p:nvSpPr>
              <p:spPr bwMode="auto">
                <a:xfrm>
                  <a:off x="2928" y="3035"/>
                  <a:ext cx="742" cy="522"/>
                </a:xfrm>
                <a:custGeom>
                  <a:avLst/>
                  <a:gdLst>
                    <a:gd name="T0" fmla="*/ 21 w 1484"/>
                    <a:gd name="T1" fmla="*/ 0 h 1044"/>
                    <a:gd name="T2" fmla="*/ 18 w 1484"/>
                    <a:gd name="T3" fmla="*/ 1 h 1044"/>
                    <a:gd name="T4" fmla="*/ 16 w 1484"/>
                    <a:gd name="T5" fmla="*/ 1 h 1044"/>
                    <a:gd name="T6" fmla="*/ 13 w 1484"/>
                    <a:gd name="T7" fmla="*/ 2 h 1044"/>
                    <a:gd name="T8" fmla="*/ 9 w 1484"/>
                    <a:gd name="T9" fmla="*/ 4 h 1044"/>
                    <a:gd name="T10" fmla="*/ 6 w 1484"/>
                    <a:gd name="T11" fmla="*/ 7 h 1044"/>
                    <a:gd name="T12" fmla="*/ 4 w 1484"/>
                    <a:gd name="T13" fmla="*/ 10 h 1044"/>
                    <a:gd name="T14" fmla="*/ 2 w 1484"/>
                    <a:gd name="T15" fmla="*/ 14 h 1044"/>
                    <a:gd name="T16" fmla="*/ 1 w 1484"/>
                    <a:gd name="T17" fmla="*/ 18 h 1044"/>
                    <a:gd name="T18" fmla="*/ 1 w 1484"/>
                    <a:gd name="T19" fmla="*/ 20 h 1044"/>
                    <a:gd name="T20" fmla="*/ 0 w 1484"/>
                    <a:gd name="T21" fmla="*/ 22 h 1044"/>
                    <a:gd name="T22" fmla="*/ 0 w 1484"/>
                    <a:gd name="T23" fmla="*/ 109 h 1044"/>
                    <a:gd name="T24" fmla="*/ 1 w 1484"/>
                    <a:gd name="T25" fmla="*/ 111 h 1044"/>
                    <a:gd name="T26" fmla="*/ 1 w 1484"/>
                    <a:gd name="T27" fmla="*/ 114 h 1044"/>
                    <a:gd name="T28" fmla="*/ 2 w 1484"/>
                    <a:gd name="T29" fmla="*/ 117 h 1044"/>
                    <a:gd name="T30" fmla="*/ 4 w 1484"/>
                    <a:gd name="T31" fmla="*/ 121 h 1044"/>
                    <a:gd name="T32" fmla="*/ 6 w 1484"/>
                    <a:gd name="T33" fmla="*/ 124 h 1044"/>
                    <a:gd name="T34" fmla="*/ 9 w 1484"/>
                    <a:gd name="T35" fmla="*/ 127 h 1044"/>
                    <a:gd name="T36" fmla="*/ 13 w 1484"/>
                    <a:gd name="T37" fmla="*/ 129 h 1044"/>
                    <a:gd name="T38" fmla="*/ 16 w 1484"/>
                    <a:gd name="T39" fmla="*/ 131 h 1044"/>
                    <a:gd name="T40" fmla="*/ 18 w 1484"/>
                    <a:gd name="T41" fmla="*/ 131 h 1044"/>
                    <a:gd name="T42" fmla="*/ 21 w 1484"/>
                    <a:gd name="T43" fmla="*/ 131 h 1044"/>
                    <a:gd name="T44" fmla="*/ 166 w 1484"/>
                    <a:gd name="T45" fmla="*/ 131 h 1044"/>
                    <a:gd name="T46" fmla="*/ 168 w 1484"/>
                    <a:gd name="T47" fmla="*/ 131 h 1044"/>
                    <a:gd name="T48" fmla="*/ 170 w 1484"/>
                    <a:gd name="T49" fmla="*/ 131 h 1044"/>
                    <a:gd name="T50" fmla="*/ 174 w 1484"/>
                    <a:gd name="T51" fmla="*/ 129 h 1044"/>
                    <a:gd name="T52" fmla="*/ 177 w 1484"/>
                    <a:gd name="T53" fmla="*/ 127 h 1044"/>
                    <a:gd name="T54" fmla="*/ 180 w 1484"/>
                    <a:gd name="T55" fmla="*/ 124 h 1044"/>
                    <a:gd name="T56" fmla="*/ 183 w 1484"/>
                    <a:gd name="T57" fmla="*/ 121 h 1044"/>
                    <a:gd name="T58" fmla="*/ 184 w 1484"/>
                    <a:gd name="T59" fmla="*/ 117 h 1044"/>
                    <a:gd name="T60" fmla="*/ 186 w 1484"/>
                    <a:gd name="T61" fmla="*/ 114 h 1044"/>
                    <a:gd name="T62" fmla="*/ 186 w 1484"/>
                    <a:gd name="T63" fmla="*/ 111 h 1044"/>
                    <a:gd name="T64" fmla="*/ 186 w 1484"/>
                    <a:gd name="T65" fmla="*/ 109 h 1044"/>
                    <a:gd name="T66" fmla="*/ 186 w 1484"/>
                    <a:gd name="T67" fmla="*/ 22 h 1044"/>
                    <a:gd name="T68" fmla="*/ 186 w 1484"/>
                    <a:gd name="T69" fmla="*/ 20 h 1044"/>
                    <a:gd name="T70" fmla="*/ 186 w 1484"/>
                    <a:gd name="T71" fmla="*/ 18 h 1044"/>
                    <a:gd name="T72" fmla="*/ 184 w 1484"/>
                    <a:gd name="T73" fmla="*/ 14 h 1044"/>
                    <a:gd name="T74" fmla="*/ 183 w 1484"/>
                    <a:gd name="T75" fmla="*/ 10 h 1044"/>
                    <a:gd name="T76" fmla="*/ 180 w 1484"/>
                    <a:gd name="T77" fmla="*/ 7 h 1044"/>
                    <a:gd name="T78" fmla="*/ 177 w 1484"/>
                    <a:gd name="T79" fmla="*/ 4 h 1044"/>
                    <a:gd name="T80" fmla="*/ 174 w 1484"/>
                    <a:gd name="T81" fmla="*/ 2 h 1044"/>
                    <a:gd name="T82" fmla="*/ 170 w 1484"/>
                    <a:gd name="T83" fmla="*/ 1 h 1044"/>
                    <a:gd name="T84" fmla="*/ 168 w 1484"/>
                    <a:gd name="T85" fmla="*/ 1 h 1044"/>
                    <a:gd name="T86" fmla="*/ 166 w 1484"/>
                    <a:gd name="T87" fmla="*/ 0 h 1044"/>
                    <a:gd name="T88" fmla="*/ 21 w 1484"/>
                    <a:gd name="T89" fmla="*/ 0 h 104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484"/>
                    <a:gd name="T136" fmla="*/ 0 h 1044"/>
                    <a:gd name="T137" fmla="*/ 1484 w 1484"/>
                    <a:gd name="T138" fmla="*/ 1044 h 104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484" h="1044">
                      <a:moveTo>
                        <a:pt x="161" y="0"/>
                      </a:moveTo>
                      <a:lnTo>
                        <a:pt x="144" y="2"/>
                      </a:lnTo>
                      <a:lnTo>
                        <a:pt x="128" y="4"/>
                      </a:lnTo>
                      <a:lnTo>
                        <a:pt x="99" y="14"/>
                      </a:lnTo>
                      <a:lnTo>
                        <a:pt x="71" y="30"/>
                      </a:lnTo>
                      <a:lnTo>
                        <a:pt x="48" y="52"/>
                      </a:lnTo>
                      <a:lnTo>
                        <a:pt x="28" y="77"/>
                      </a:lnTo>
                      <a:lnTo>
                        <a:pt x="12" y="107"/>
                      </a:lnTo>
                      <a:lnTo>
                        <a:pt x="3" y="139"/>
                      </a:lnTo>
                      <a:lnTo>
                        <a:pt x="2" y="156"/>
                      </a:lnTo>
                      <a:lnTo>
                        <a:pt x="0" y="174"/>
                      </a:lnTo>
                      <a:lnTo>
                        <a:pt x="0" y="870"/>
                      </a:lnTo>
                      <a:lnTo>
                        <a:pt x="2" y="889"/>
                      </a:lnTo>
                      <a:lnTo>
                        <a:pt x="3" y="906"/>
                      </a:lnTo>
                      <a:lnTo>
                        <a:pt x="12" y="937"/>
                      </a:lnTo>
                      <a:lnTo>
                        <a:pt x="28" y="967"/>
                      </a:lnTo>
                      <a:lnTo>
                        <a:pt x="48" y="993"/>
                      </a:lnTo>
                      <a:lnTo>
                        <a:pt x="71" y="1014"/>
                      </a:lnTo>
                      <a:lnTo>
                        <a:pt x="99" y="1031"/>
                      </a:lnTo>
                      <a:lnTo>
                        <a:pt x="128" y="1041"/>
                      </a:lnTo>
                      <a:lnTo>
                        <a:pt x="144" y="1043"/>
                      </a:lnTo>
                      <a:lnTo>
                        <a:pt x="161" y="1044"/>
                      </a:lnTo>
                      <a:lnTo>
                        <a:pt x="1324" y="1044"/>
                      </a:lnTo>
                      <a:lnTo>
                        <a:pt x="1341" y="1043"/>
                      </a:lnTo>
                      <a:lnTo>
                        <a:pt x="1356" y="1041"/>
                      </a:lnTo>
                      <a:lnTo>
                        <a:pt x="1385" y="1031"/>
                      </a:lnTo>
                      <a:lnTo>
                        <a:pt x="1413" y="1014"/>
                      </a:lnTo>
                      <a:lnTo>
                        <a:pt x="1436" y="993"/>
                      </a:lnTo>
                      <a:lnTo>
                        <a:pt x="1457" y="967"/>
                      </a:lnTo>
                      <a:lnTo>
                        <a:pt x="1472" y="937"/>
                      </a:lnTo>
                      <a:lnTo>
                        <a:pt x="1481" y="906"/>
                      </a:lnTo>
                      <a:lnTo>
                        <a:pt x="1483" y="889"/>
                      </a:lnTo>
                      <a:lnTo>
                        <a:pt x="1484" y="870"/>
                      </a:lnTo>
                      <a:lnTo>
                        <a:pt x="1484" y="174"/>
                      </a:lnTo>
                      <a:lnTo>
                        <a:pt x="1483" y="156"/>
                      </a:lnTo>
                      <a:lnTo>
                        <a:pt x="1481" y="139"/>
                      </a:lnTo>
                      <a:lnTo>
                        <a:pt x="1472" y="107"/>
                      </a:lnTo>
                      <a:lnTo>
                        <a:pt x="1457" y="77"/>
                      </a:lnTo>
                      <a:lnTo>
                        <a:pt x="1436" y="52"/>
                      </a:lnTo>
                      <a:lnTo>
                        <a:pt x="1413" y="30"/>
                      </a:lnTo>
                      <a:lnTo>
                        <a:pt x="1385" y="14"/>
                      </a:lnTo>
                      <a:lnTo>
                        <a:pt x="1356" y="4"/>
                      </a:lnTo>
                      <a:lnTo>
                        <a:pt x="1341" y="2"/>
                      </a:lnTo>
                      <a:lnTo>
                        <a:pt x="1324" y="0"/>
                      </a:lnTo>
                      <a:lnTo>
                        <a:pt x="161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b="1" i="1" smtClean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0" name="Freeform 35"/>
                <p:cNvSpPr>
                  <a:spLocks/>
                </p:cNvSpPr>
                <p:nvPr/>
              </p:nvSpPr>
              <p:spPr bwMode="auto">
                <a:xfrm>
                  <a:off x="2915" y="3021"/>
                  <a:ext cx="742" cy="522"/>
                </a:xfrm>
                <a:custGeom>
                  <a:avLst/>
                  <a:gdLst>
                    <a:gd name="T0" fmla="*/ 40 w 1485"/>
                    <a:gd name="T1" fmla="*/ 0 h 1045"/>
                    <a:gd name="T2" fmla="*/ 36 w 1485"/>
                    <a:gd name="T3" fmla="*/ 0 h 1045"/>
                    <a:gd name="T4" fmla="*/ 32 w 1485"/>
                    <a:gd name="T5" fmla="*/ 1 h 1045"/>
                    <a:gd name="T6" fmla="*/ 24 w 1485"/>
                    <a:gd name="T7" fmla="*/ 3 h 1045"/>
                    <a:gd name="T8" fmla="*/ 17 w 1485"/>
                    <a:gd name="T9" fmla="*/ 7 h 1045"/>
                    <a:gd name="T10" fmla="*/ 12 w 1485"/>
                    <a:gd name="T11" fmla="*/ 13 h 1045"/>
                    <a:gd name="T12" fmla="*/ 7 w 1485"/>
                    <a:gd name="T13" fmla="*/ 19 h 1045"/>
                    <a:gd name="T14" fmla="*/ 3 w 1485"/>
                    <a:gd name="T15" fmla="*/ 27 h 1045"/>
                    <a:gd name="T16" fmla="*/ 0 w 1485"/>
                    <a:gd name="T17" fmla="*/ 34 h 1045"/>
                    <a:gd name="T18" fmla="*/ 0 w 1485"/>
                    <a:gd name="T19" fmla="*/ 39 h 1045"/>
                    <a:gd name="T20" fmla="*/ 0 w 1485"/>
                    <a:gd name="T21" fmla="*/ 43 h 1045"/>
                    <a:gd name="T22" fmla="*/ 0 w 1485"/>
                    <a:gd name="T23" fmla="*/ 217 h 1045"/>
                    <a:gd name="T24" fmla="*/ 0 w 1485"/>
                    <a:gd name="T25" fmla="*/ 222 h 1045"/>
                    <a:gd name="T26" fmla="*/ 0 w 1485"/>
                    <a:gd name="T27" fmla="*/ 226 h 1045"/>
                    <a:gd name="T28" fmla="*/ 3 w 1485"/>
                    <a:gd name="T29" fmla="*/ 234 h 1045"/>
                    <a:gd name="T30" fmla="*/ 7 w 1485"/>
                    <a:gd name="T31" fmla="*/ 242 h 1045"/>
                    <a:gd name="T32" fmla="*/ 12 w 1485"/>
                    <a:gd name="T33" fmla="*/ 248 h 1045"/>
                    <a:gd name="T34" fmla="*/ 17 w 1485"/>
                    <a:gd name="T35" fmla="*/ 253 h 1045"/>
                    <a:gd name="T36" fmla="*/ 24 w 1485"/>
                    <a:gd name="T37" fmla="*/ 257 h 1045"/>
                    <a:gd name="T38" fmla="*/ 32 w 1485"/>
                    <a:gd name="T39" fmla="*/ 260 h 1045"/>
                    <a:gd name="T40" fmla="*/ 36 w 1485"/>
                    <a:gd name="T41" fmla="*/ 260 h 1045"/>
                    <a:gd name="T42" fmla="*/ 40 w 1485"/>
                    <a:gd name="T43" fmla="*/ 261 h 1045"/>
                    <a:gd name="T44" fmla="*/ 331 w 1485"/>
                    <a:gd name="T45" fmla="*/ 261 h 1045"/>
                    <a:gd name="T46" fmla="*/ 335 w 1485"/>
                    <a:gd name="T47" fmla="*/ 260 h 1045"/>
                    <a:gd name="T48" fmla="*/ 339 w 1485"/>
                    <a:gd name="T49" fmla="*/ 260 h 1045"/>
                    <a:gd name="T50" fmla="*/ 346 w 1485"/>
                    <a:gd name="T51" fmla="*/ 257 h 1045"/>
                    <a:gd name="T52" fmla="*/ 353 w 1485"/>
                    <a:gd name="T53" fmla="*/ 253 h 1045"/>
                    <a:gd name="T54" fmla="*/ 359 w 1485"/>
                    <a:gd name="T55" fmla="*/ 248 h 1045"/>
                    <a:gd name="T56" fmla="*/ 364 w 1485"/>
                    <a:gd name="T57" fmla="*/ 242 h 1045"/>
                    <a:gd name="T58" fmla="*/ 368 w 1485"/>
                    <a:gd name="T59" fmla="*/ 234 h 1045"/>
                    <a:gd name="T60" fmla="*/ 370 w 1485"/>
                    <a:gd name="T61" fmla="*/ 226 h 1045"/>
                    <a:gd name="T62" fmla="*/ 370 w 1485"/>
                    <a:gd name="T63" fmla="*/ 222 h 1045"/>
                    <a:gd name="T64" fmla="*/ 371 w 1485"/>
                    <a:gd name="T65" fmla="*/ 217 h 1045"/>
                    <a:gd name="T66" fmla="*/ 371 w 1485"/>
                    <a:gd name="T67" fmla="*/ 43 h 1045"/>
                    <a:gd name="T68" fmla="*/ 370 w 1485"/>
                    <a:gd name="T69" fmla="*/ 39 h 1045"/>
                    <a:gd name="T70" fmla="*/ 370 w 1485"/>
                    <a:gd name="T71" fmla="*/ 34 h 1045"/>
                    <a:gd name="T72" fmla="*/ 368 w 1485"/>
                    <a:gd name="T73" fmla="*/ 27 h 1045"/>
                    <a:gd name="T74" fmla="*/ 364 w 1485"/>
                    <a:gd name="T75" fmla="*/ 19 h 1045"/>
                    <a:gd name="T76" fmla="*/ 359 w 1485"/>
                    <a:gd name="T77" fmla="*/ 13 h 1045"/>
                    <a:gd name="T78" fmla="*/ 353 w 1485"/>
                    <a:gd name="T79" fmla="*/ 7 h 1045"/>
                    <a:gd name="T80" fmla="*/ 346 w 1485"/>
                    <a:gd name="T81" fmla="*/ 3 h 1045"/>
                    <a:gd name="T82" fmla="*/ 339 w 1485"/>
                    <a:gd name="T83" fmla="*/ 1 h 1045"/>
                    <a:gd name="T84" fmla="*/ 335 w 1485"/>
                    <a:gd name="T85" fmla="*/ 0 h 1045"/>
                    <a:gd name="T86" fmla="*/ 331 w 1485"/>
                    <a:gd name="T87" fmla="*/ 0 h 1045"/>
                    <a:gd name="T88" fmla="*/ 40 w 1485"/>
                    <a:gd name="T89" fmla="*/ 0 h 104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485"/>
                    <a:gd name="T136" fmla="*/ 0 h 1045"/>
                    <a:gd name="T137" fmla="*/ 1485 w 1485"/>
                    <a:gd name="T138" fmla="*/ 1045 h 104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485" h="1045">
                      <a:moveTo>
                        <a:pt x="161" y="0"/>
                      </a:moveTo>
                      <a:lnTo>
                        <a:pt x="144" y="2"/>
                      </a:lnTo>
                      <a:lnTo>
                        <a:pt x="129" y="4"/>
                      </a:lnTo>
                      <a:lnTo>
                        <a:pt x="99" y="14"/>
                      </a:lnTo>
                      <a:lnTo>
                        <a:pt x="71" y="31"/>
                      </a:lnTo>
                      <a:lnTo>
                        <a:pt x="48" y="52"/>
                      </a:lnTo>
                      <a:lnTo>
                        <a:pt x="28" y="77"/>
                      </a:lnTo>
                      <a:lnTo>
                        <a:pt x="13" y="108"/>
                      </a:lnTo>
                      <a:lnTo>
                        <a:pt x="3" y="139"/>
                      </a:lnTo>
                      <a:lnTo>
                        <a:pt x="2" y="156"/>
                      </a:lnTo>
                      <a:lnTo>
                        <a:pt x="0" y="174"/>
                      </a:lnTo>
                      <a:lnTo>
                        <a:pt x="0" y="871"/>
                      </a:lnTo>
                      <a:lnTo>
                        <a:pt x="2" y="889"/>
                      </a:lnTo>
                      <a:lnTo>
                        <a:pt x="3" y="906"/>
                      </a:lnTo>
                      <a:lnTo>
                        <a:pt x="13" y="938"/>
                      </a:lnTo>
                      <a:lnTo>
                        <a:pt x="28" y="968"/>
                      </a:lnTo>
                      <a:lnTo>
                        <a:pt x="48" y="993"/>
                      </a:lnTo>
                      <a:lnTo>
                        <a:pt x="71" y="1015"/>
                      </a:lnTo>
                      <a:lnTo>
                        <a:pt x="99" y="1031"/>
                      </a:lnTo>
                      <a:lnTo>
                        <a:pt x="129" y="1041"/>
                      </a:lnTo>
                      <a:lnTo>
                        <a:pt x="144" y="1043"/>
                      </a:lnTo>
                      <a:lnTo>
                        <a:pt x="161" y="1045"/>
                      </a:lnTo>
                      <a:lnTo>
                        <a:pt x="1324" y="1045"/>
                      </a:lnTo>
                      <a:lnTo>
                        <a:pt x="1341" y="1043"/>
                      </a:lnTo>
                      <a:lnTo>
                        <a:pt x="1356" y="1041"/>
                      </a:lnTo>
                      <a:lnTo>
                        <a:pt x="1386" y="1031"/>
                      </a:lnTo>
                      <a:lnTo>
                        <a:pt x="1413" y="1015"/>
                      </a:lnTo>
                      <a:lnTo>
                        <a:pt x="1437" y="993"/>
                      </a:lnTo>
                      <a:lnTo>
                        <a:pt x="1457" y="968"/>
                      </a:lnTo>
                      <a:lnTo>
                        <a:pt x="1472" y="938"/>
                      </a:lnTo>
                      <a:lnTo>
                        <a:pt x="1482" y="906"/>
                      </a:lnTo>
                      <a:lnTo>
                        <a:pt x="1483" y="889"/>
                      </a:lnTo>
                      <a:lnTo>
                        <a:pt x="1485" y="871"/>
                      </a:lnTo>
                      <a:lnTo>
                        <a:pt x="1485" y="174"/>
                      </a:lnTo>
                      <a:lnTo>
                        <a:pt x="1483" y="156"/>
                      </a:lnTo>
                      <a:lnTo>
                        <a:pt x="1482" y="139"/>
                      </a:lnTo>
                      <a:lnTo>
                        <a:pt x="1472" y="108"/>
                      </a:lnTo>
                      <a:lnTo>
                        <a:pt x="1457" y="77"/>
                      </a:lnTo>
                      <a:lnTo>
                        <a:pt x="1437" y="52"/>
                      </a:lnTo>
                      <a:lnTo>
                        <a:pt x="1413" y="31"/>
                      </a:lnTo>
                      <a:lnTo>
                        <a:pt x="1386" y="14"/>
                      </a:lnTo>
                      <a:lnTo>
                        <a:pt x="1356" y="4"/>
                      </a:lnTo>
                      <a:lnTo>
                        <a:pt x="1341" y="2"/>
                      </a:lnTo>
                      <a:lnTo>
                        <a:pt x="1324" y="0"/>
                      </a:lnTo>
                      <a:lnTo>
                        <a:pt x="161" y="0"/>
                      </a:lnTo>
                      <a:close/>
                    </a:path>
                  </a:pathLst>
                </a:custGeom>
                <a:solidFill>
                  <a:srgbClr val="6699FF"/>
                </a:solidFill>
                <a:ln w="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b="1" i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i="1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Incorporate Feedback</a:t>
                  </a:r>
                </a:p>
              </p:txBody>
            </p:sp>
          </p:grpSp>
          <p:sp>
            <p:nvSpPr>
              <p:cNvPr id="18" name="Rectangle 40"/>
              <p:cNvSpPr>
                <a:spLocks noChangeArrowheads="1"/>
              </p:cNvSpPr>
              <p:nvPr/>
            </p:nvSpPr>
            <p:spPr bwMode="auto">
              <a:xfrm>
                <a:off x="5797551" y="5317880"/>
                <a:ext cx="461963" cy="2444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3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Elicit </a:t>
                </a:r>
                <a:endParaRPr kumimoji="0" lang="en-US" altLang="en-US" sz="1200" b="1" i="1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9" name="Rectangle 41"/>
              <p:cNvSpPr>
                <a:spLocks noChangeArrowheads="1"/>
              </p:cNvSpPr>
              <p:nvPr/>
            </p:nvSpPr>
            <p:spPr bwMode="auto">
              <a:xfrm>
                <a:off x="5683251" y="5522667"/>
                <a:ext cx="703263" cy="2444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3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Customer</a:t>
                </a:r>
                <a:endParaRPr kumimoji="0" lang="en-US" altLang="en-US" sz="1200" b="1" i="1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0" name="Rectangle 42"/>
              <p:cNvSpPr>
                <a:spLocks noChangeArrowheads="1"/>
              </p:cNvSpPr>
              <p:nvPr/>
            </p:nvSpPr>
            <p:spPr bwMode="auto">
              <a:xfrm>
                <a:off x="5688014" y="5727455"/>
                <a:ext cx="695325" cy="2444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3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Feedback</a:t>
                </a:r>
                <a:endParaRPr kumimoji="0" lang="en-US" altLang="en-US" sz="1200" b="1" i="1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grpSp>
            <p:nvGrpSpPr>
              <p:cNvPr id="21" name="Group 45"/>
              <p:cNvGrpSpPr>
                <a:grpSpLocks/>
              </p:cNvGrpSpPr>
              <p:nvPr/>
            </p:nvGrpSpPr>
            <p:grpSpPr bwMode="auto">
              <a:xfrm>
                <a:off x="5381626" y="5175005"/>
                <a:ext cx="1196975" cy="850900"/>
                <a:chOff x="3732" y="3543"/>
                <a:chExt cx="754" cy="536"/>
              </a:xfrm>
            </p:grpSpPr>
            <p:sp>
              <p:nvSpPr>
                <p:cNvPr id="77" name="Freeform 43"/>
                <p:cNvSpPr>
                  <a:spLocks/>
                </p:cNvSpPr>
                <p:nvPr/>
              </p:nvSpPr>
              <p:spPr bwMode="auto">
                <a:xfrm>
                  <a:off x="3744" y="3557"/>
                  <a:ext cx="742" cy="522"/>
                </a:xfrm>
                <a:custGeom>
                  <a:avLst/>
                  <a:gdLst>
                    <a:gd name="T0" fmla="*/ 21 w 1484"/>
                    <a:gd name="T1" fmla="*/ 0 h 1045"/>
                    <a:gd name="T2" fmla="*/ 18 w 1484"/>
                    <a:gd name="T3" fmla="*/ 0 h 1045"/>
                    <a:gd name="T4" fmla="*/ 16 w 1484"/>
                    <a:gd name="T5" fmla="*/ 0 h 1045"/>
                    <a:gd name="T6" fmla="*/ 13 w 1484"/>
                    <a:gd name="T7" fmla="*/ 1 h 1045"/>
                    <a:gd name="T8" fmla="*/ 9 w 1484"/>
                    <a:gd name="T9" fmla="*/ 3 h 1045"/>
                    <a:gd name="T10" fmla="*/ 6 w 1484"/>
                    <a:gd name="T11" fmla="*/ 6 h 1045"/>
                    <a:gd name="T12" fmla="*/ 4 w 1484"/>
                    <a:gd name="T13" fmla="*/ 9 h 1045"/>
                    <a:gd name="T14" fmla="*/ 2 w 1484"/>
                    <a:gd name="T15" fmla="*/ 13 h 1045"/>
                    <a:gd name="T16" fmla="*/ 1 w 1484"/>
                    <a:gd name="T17" fmla="*/ 17 h 1045"/>
                    <a:gd name="T18" fmla="*/ 1 w 1484"/>
                    <a:gd name="T19" fmla="*/ 19 h 1045"/>
                    <a:gd name="T20" fmla="*/ 0 w 1484"/>
                    <a:gd name="T21" fmla="*/ 21 h 1045"/>
                    <a:gd name="T22" fmla="*/ 0 w 1484"/>
                    <a:gd name="T23" fmla="*/ 108 h 1045"/>
                    <a:gd name="T24" fmla="*/ 1 w 1484"/>
                    <a:gd name="T25" fmla="*/ 111 h 1045"/>
                    <a:gd name="T26" fmla="*/ 1 w 1484"/>
                    <a:gd name="T27" fmla="*/ 113 h 1045"/>
                    <a:gd name="T28" fmla="*/ 2 w 1484"/>
                    <a:gd name="T29" fmla="*/ 117 h 1045"/>
                    <a:gd name="T30" fmla="*/ 4 w 1484"/>
                    <a:gd name="T31" fmla="*/ 121 h 1045"/>
                    <a:gd name="T32" fmla="*/ 6 w 1484"/>
                    <a:gd name="T33" fmla="*/ 124 h 1045"/>
                    <a:gd name="T34" fmla="*/ 9 w 1484"/>
                    <a:gd name="T35" fmla="*/ 126 h 1045"/>
                    <a:gd name="T36" fmla="*/ 13 w 1484"/>
                    <a:gd name="T37" fmla="*/ 128 h 1045"/>
                    <a:gd name="T38" fmla="*/ 16 w 1484"/>
                    <a:gd name="T39" fmla="*/ 130 h 1045"/>
                    <a:gd name="T40" fmla="*/ 18 w 1484"/>
                    <a:gd name="T41" fmla="*/ 130 h 1045"/>
                    <a:gd name="T42" fmla="*/ 21 w 1484"/>
                    <a:gd name="T43" fmla="*/ 130 h 1045"/>
                    <a:gd name="T44" fmla="*/ 166 w 1484"/>
                    <a:gd name="T45" fmla="*/ 130 h 1045"/>
                    <a:gd name="T46" fmla="*/ 168 w 1484"/>
                    <a:gd name="T47" fmla="*/ 130 h 1045"/>
                    <a:gd name="T48" fmla="*/ 170 w 1484"/>
                    <a:gd name="T49" fmla="*/ 130 h 1045"/>
                    <a:gd name="T50" fmla="*/ 174 w 1484"/>
                    <a:gd name="T51" fmla="*/ 128 h 1045"/>
                    <a:gd name="T52" fmla="*/ 177 w 1484"/>
                    <a:gd name="T53" fmla="*/ 126 h 1045"/>
                    <a:gd name="T54" fmla="*/ 180 w 1484"/>
                    <a:gd name="T55" fmla="*/ 124 h 1045"/>
                    <a:gd name="T56" fmla="*/ 182 w 1484"/>
                    <a:gd name="T57" fmla="*/ 121 h 1045"/>
                    <a:gd name="T58" fmla="*/ 184 w 1484"/>
                    <a:gd name="T59" fmla="*/ 117 h 1045"/>
                    <a:gd name="T60" fmla="*/ 186 w 1484"/>
                    <a:gd name="T61" fmla="*/ 113 h 1045"/>
                    <a:gd name="T62" fmla="*/ 186 w 1484"/>
                    <a:gd name="T63" fmla="*/ 111 h 1045"/>
                    <a:gd name="T64" fmla="*/ 186 w 1484"/>
                    <a:gd name="T65" fmla="*/ 108 h 1045"/>
                    <a:gd name="T66" fmla="*/ 186 w 1484"/>
                    <a:gd name="T67" fmla="*/ 21 h 1045"/>
                    <a:gd name="T68" fmla="*/ 186 w 1484"/>
                    <a:gd name="T69" fmla="*/ 19 h 1045"/>
                    <a:gd name="T70" fmla="*/ 186 w 1484"/>
                    <a:gd name="T71" fmla="*/ 17 h 1045"/>
                    <a:gd name="T72" fmla="*/ 184 w 1484"/>
                    <a:gd name="T73" fmla="*/ 13 h 1045"/>
                    <a:gd name="T74" fmla="*/ 182 w 1484"/>
                    <a:gd name="T75" fmla="*/ 9 h 1045"/>
                    <a:gd name="T76" fmla="*/ 180 w 1484"/>
                    <a:gd name="T77" fmla="*/ 6 h 1045"/>
                    <a:gd name="T78" fmla="*/ 177 w 1484"/>
                    <a:gd name="T79" fmla="*/ 3 h 1045"/>
                    <a:gd name="T80" fmla="*/ 174 w 1484"/>
                    <a:gd name="T81" fmla="*/ 1 h 1045"/>
                    <a:gd name="T82" fmla="*/ 170 w 1484"/>
                    <a:gd name="T83" fmla="*/ 0 h 1045"/>
                    <a:gd name="T84" fmla="*/ 168 w 1484"/>
                    <a:gd name="T85" fmla="*/ 0 h 1045"/>
                    <a:gd name="T86" fmla="*/ 166 w 1484"/>
                    <a:gd name="T87" fmla="*/ 0 h 1045"/>
                    <a:gd name="T88" fmla="*/ 21 w 1484"/>
                    <a:gd name="T89" fmla="*/ 0 h 104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484"/>
                    <a:gd name="T136" fmla="*/ 0 h 1045"/>
                    <a:gd name="T137" fmla="*/ 1484 w 1484"/>
                    <a:gd name="T138" fmla="*/ 1045 h 104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484" h="1045">
                      <a:moveTo>
                        <a:pt x="161" y="0"/>
                      </a:moveTo>
                      <a:lnTo>
                        <a:pt x="144" y="2"/>
                      </a:lnTo>
                      <a:lnTo>
                        <a:pt x="128" y="4"/>
                      </a:lnTo>
                      <a:lnTo>
                        <a:pt x="99" y="14"/>
                      </a:lnTo>
                      <a:lnTo>
                        <a:pt x="71" y="31"/>
                      </a:lnTo>
                      <a:lnTo>
                        <a:pt x="48" y="52"/>
                      </a:lnTo>
                      <a:lnTo>
                        <a:pt x="28" y="77"/>
                      </a:lnTo>
                      <a:lnTo>
                        <a:pt x="12" y="108"/>
                      </a:lnTo>
                      <a:lnTo>
                        <a:pt x="3" y="139"/>
                      </a:lnTo>
                      <a:lnTo>
                        <a:pt x="1" y="156"/>
                      </a:lnTo>
                      <a:lnTo>
                        <a:pt x="0" y="174"/>
                      </a:lnTo>
                      <a:lnTo>
                        <a:pt x="0" y="871"/>
                      </a:lnTo>
                      <a:lnTo>
                        <a:pt x="1" y="889"/>
                      </a:lnTo>
                      <a:lnTo>
                        <a:pt x="3" y="906"/>
                      </a:lnTo>
                      <a:lnTo>
                        <a:pt x="12" y="938"/>
                      </a:lnTo>
                      <a:lnTo>
                        <a:pt x="28" y="968"/>
                      </a:lnTo>
                      <a:lnTo>
                        <a:pt x="48" y="993"/>
                      </a:lnTo>
                      <a:lnTo>
                        <a:pt x="71" y="1015"/>
                      </a:lnTo>
                      <a:lnTo>
                        <a:pt x="99" y="1031"/>
                      </a:lnTo>
                      <a:lnTo>
                        <a:pt x="128" y="1041"/>
                      </a:lnTo>
                      <a:lnTo>
                        <a:pt x="144" y="1043"/>
                      </a:lnTo>
                      <a:lnTo>
                        <a:pt x="161" y="1045"/>
                      </a:lnTo>
                      <a:lnTo>
                        <a:pt x="1323" y="1045"/>
                      </a:lnTo>
                      <a:lnTo>
                        <a:pt x="1340" y="1043"/>
                      </a:lnTo>
                      <a:lnTo>
                        <a:pt x="1356" y="1041"/>
                      </a:lnTo>
                      <a:lnTo>
                        <a:pt x="1385" y="1031"/>
                      </a:lnTo>
                      <a:lnTo>
                        <a:pt x="1413" y="1015"/>
                      </a:lnTo>
                      <a:lnTo>
                        <a:pt x="1436" y="993"/>
                      </a:lnTo>
                      <a:lnTo>
                        <a:pt x="1456" y="968"/>
                      </a:lnTo>
                      <a:lnTo>
                        <a:pt x="1472" y="938"/>
                      </a:lnTo>
                      <a:lnTo>
                        <a:pt x="1481" y="906"/>
                      </a:lnTo>
                      <a:lnTo>
                        <a:pt x="1482" y="889"/>
                      </a:lnTo>
                      <a:lnTo>
                        <a:pt x="1484" y="871"/>
                      </a:lnTo>
                      <a:lnTo>
                        <a:pt x="1484" y="174"/>
                      </a:lnTo>
                      <a:lnTo>
                        <a:pt x="1482" y="156"/>
                      </a:lnTo>
                      <a:lnTo>
                        <a:pt x="1481" y="139"/>
                      </a:lnTo>
                      <a:lnTo>
                        <a:pt x="1472" y="108"/>
                      </a:lnTo>
                      <a:lnTo>
                        <a:pt x="1456" y="77"/>
                      </a:lnTo>
                      <a:lnTo>
                        <a:pt x="1436" y="52"/>
                      </a:lnTo>
                      <a:lnTo>
                        <a:pt x="1413" y="31"/>
                      </a:lnTo>
                      <a:lnTo>
                        <a:pt x="1385" y="14"/>
                      </a:lnTo>
                      <a:lnTo>
                        <a:pt x="1356" y="4"/>
                      </a:lnTo>
                      <a:lnTo>
                        <a:pt x="1340" y="2"/>
                      </a:lnTo>
                      <a:lnTo>
                        <a:pt x="1323" y="0"/>
                      </a:lnTo>
                      <a:lnTo>
                        <a:pt x="161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b="1" i="1" smtClean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8" name="Freeform 44"/>
                <p:cNvSpPr>
                  <a:spLocks/>
                </p:cNvSpPr>
                <p:nvPr/>
              </p:nvSpPr>
              <p:spPr bwMode="auto">
                <a:xfrm>
                  <a:off x="3732" y="3543"/>
                  <a:ext cx="742" cy="522"/>
                </a:xfrm>
                <a:custGeom>
                  <a:avLst/>
                  <a:gdLst>
                    <a:gd name="T0" fmla="*/ 41 w 1484"/>
                    <a:gd name="T1" fmla="*/ 0 h 1044"/>
                    <a:gd name="T2" fmla="*/ 36 w 1484"/>
                    <a:gd name="T3" fmla="*/ 1 h 1044"/>
                    <a:gd name="T4" fmla="*/ 32 w 1484"/>
                    <a:gd name="T5" fmla="*/ 1 h 1044"/>
                    <a:gd name="T6" fmla="*/ 25 w 1484"/>
                    <a:gd name="T7" fmla="*/ 3 h 1044"/>
                    <a:gd name="T8" fmla="*/ 18 w 1484"/>
                    <a:gd name="T9" fmla="*/ 8 h 1044"/>
                    <a:gd name="T10" fmla="*/ 12 w 1484"/>
                    <a:gd name="T11" fmla="*/ 13 h 1044"/>
                    <a:gd name="T12" fmla="*/ 7 w 1484"/>
                    <a:gd name="T13" fmla="*/ 19 h 1044"/>
                    <a:gd name="T14" fmla="*/ 3 w 1484"/>
                    <a:gd name="T15" fmla="*/ 27 h 1044"/>
                    <a:gd name="T16" fmla="*/ 1 w 1484"/>
                    <a:gd name="T17" fmla="*/ 35 h 1044"/>
                    <a:gd name="T18" fmla="*/ 1 w 1484"/>
                    <a:gd name="T19" fmla="*/ 39 h 1044"/>
                    <a:gd name="T20" fmla="*/ 0 w 1484"/>
                    <a:gd name="T21" fmla="*/ 44 h 1044"/>
                    <a:gd name="T22" fmla="*/ 0 w 1484"/>
                    <a:gd name="T23" fmla="*/ 218 h 1044"/>
                    <a:gd name="T24" fmla="*/ 1 w 1484"/>
                    <a:gd name="T25" fmla="*/ 222 h 1044"/>
                    <a:gd name="T26" fmla="*/ 1 w 1484"/>
                    <a:gd name="T27" fmla="*/ 226 h 1044"/>
                    <a:gd name="T28" fmla="*/ 3 w 1484"/>
                    <a:gd name="T29" fmla="*/ 234 h 1044"/>
                    <a:gd name="T30" fmla="*/ 7 w 1484"/>
                    <a:gd name="T31" fmla="*/ 242 h 1044"/>
                    <a:gd name="T32" fmla="*/ 12 w 1484"/>
                    <a:gd name="T33" fmla="*/ 248 h 1044"/>
                    <a:gd name="T34" fmla="*/ 18 w 1484"/>
                    <a:gd name="T35" fmla="*/ 254 h 1044"/>
                    <a:gd name="T36" fmla="*/ 25 w 1484"/>
                    <a:gd name="T37" fmla="*/ 258 h 1044"/>
                    <a:gd name="T38" fmla="*/ 32 w 1484"/>
                    <a:gd name="T39" fmla="*/ 261 h 1044"/>
                    <a:gd name="T40" fmla="*/ 36 w 1484"/>
                    <a:gd name="T41" fmla="*/ 261 h 1044"/>
                    <a:gd name="T42" fmla="*/ 41 w 1484"/>
                    <a:gd name="T43" fmla="*/ 261 h 1044"/>
                    <a:gd name="T44" fmla="*/ 331 w 1484"/>
                    <a:gd name="T45" fmla="*/ 261 h 1044"/>
                    <a:gd name="T46" fmla="*/ 335 w 1484"/>
                    <a:gd name="T47" fmla="*/ 261 h 1044"/>
                    <a:gd name="T48" fmla="*/ 339 w 1484"/>
                    <a:gd name="T49" fmla="*/ 261 h 1044"/>
                    <a:gd name="T50" fmla="*/ 347 w 1484"/>
                    <a:gd name="T51" fmla="*/ 258 h 1044"/>
                    <a:gd name="T52" fmla="*/ 354 w 1484"/>
                    <a:gd name="T53" fmla="*/ 254 h 1044"/>
                    <a:gd name="T54" fmla="*/ 359 w 1484"/>
                    <a:gd name="T55" fmla="*/ 248 h 1044"/>
                    <a:gd name="T56" fmla="*/ 364 w 1484"/>
                    <a:gd name="T57" fmla="*/ 242 h 1044"/>
                    <a:gd name="T58" fmla="*/ 368 w 1484"/>
                    <a:gd name="T59" fmla="*/ 234 h 1044"/>
                    <a:gd name="T60" fmla="*/ 371 w 1484"/>
                    <a:gd name="T61" fmla="*/ 226 h 1044"/>
                    <a:gd name="T62" fmla="*/ 371 w 1484"/>
                    <a:gd name="T63" fmla="*/ 222 h 1044"/>
                    <a:gd name="T64" fmla="*/ 371 w 1484"/>
                    <a:gd name="T65" fmla="*/ 218 h 1044"/>
                    <a:gd name="T66" fmla="*/ 371 w 1484"/>
                    <a:gd name="T67" fmla="*/ 44 h 1044"/>
                    <a:gd name="T68" fmla="*/ 371 w 1484"/>
                    <a:gd name="T69" fmla="*/ 39 h 1044"/>
                    <a:gd name="T70" fmla="*/ 371 w 1484"/>
                    <a:gd name="T71" fmla="*/ 35 h 1044"/>
                    <a:gd name="T72" fmla="*/ 368 w 1484"/>
                    <a:gd name="T73" fmla="*/ 27 h 1044"/>
                    <a:gd name="T74" fmla="*/ 364 w 1484"/>
                    <a:gd name="T75" fmla="*/ 19 h 1044"/>
                    <a:gd name="T76" fmla="*/ 359 w 1484"/>
                    <a:gd name="T77" fmla="*/ 13 h 1044"/>
                    <a:gd name="T78" fmla="*/ 354 w 1484"/>
                    <a:gd name="T79" fmla="*/ 8 h 1044"/>
                    <a:gd name="T80" fmla="*/ 347 w 1484"/>
                    <a:gd name="T81" fmla="*/ 3 h 1044"/>
                    <a:gd name="T82" fmla="*/ 339 w 1484"/>
                    <a:gd name="T83" fmla="*/ 1 h 1044"/>
                    <a:gd name="T84" fmla="*/ 335 w 1484"/>
                    <a:gd name="T85" fmla="*/ 1 h 1044"/>
                    <a:gd name="T86" fmla="*/ 331 w 1484"/>
                    <a:gd name="T87" fmla="*/ 0 h 1044"/>
                    <a:gd name="T88" fmla="*/ 41 w 1484"/>
                    <a:gd name="T89" fmla="*/ 0 h 104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484"/>
                    <a:gd name="T136" fmla="*/ 0 h 1044"/>
                    <a:gd name="T137" fmla="*/ 1484 w 1484"/>
                    <a:gd name="T138" fmla="*/ 1044 h 104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484" h="1044">
                      <a:moveTo>
                        <a:pt x="161" y="0"/>
                      </a:moveTo>
                      <a:lnTo>
                        <a:pt x="144" y="1"/>
                      </a:lnTo>
                      <a:lnTo>
                        <a:pt x="128" y="3"/>
                      </a:lnTo>
                      <a:lnTo>
                        <a:pt x="99" y="13"/>
                      </a:lnTo>
                      <a:lnTo>
                        <a:pt x="71" y="30"/>
                      </a:lnTo>
                      <a:lnTo>
                        <a:pt x="48" y="52"/>
                      </a:lnTo>
                      <a:lnTo>
                        <a:pt x="28" y="77"/>
                      </a:lnTo>
                      <a:lnTo>
                        <a:pt x="12" y="107"/>
                      </a:lnTo>
                      <a:lnTo>
                        <a:pt x="3" y="139"/>
                      </a:lnTo>
                      <a:lnTo>
                        <a:pt x="2" y="155"/>
                      </a:lnTo>
                      <a:lnTo>
                        <a:pt x="0" y="174"/>
                      </a:lnTo>
                      <a:lnTo>
                        <a:pt x="0" y="870"/>
                      </a:lnTo>
                      <a:lnTo>
                        <a:pt x="2" y="888"/>
                      </a:lnTo>
                      <a:lnTo>
                        <a:pt x="3" y="905"/>
                      </a:lnTo>
                      <a:lnTo>
                        <a:pt x="12" y="937"/>
                      </a:lnTo>
                      <a:lnTo>
                        <a:pt x="28" y="967"/>
                      </a:lnTo>
                      <a:lnTo>
                        <a:pt x="48" y="992"/>
                      </a:lnTo>
                      <a:lnTo>
                        <a:pt x="71" y="1014"/>
                      </a:lnTo>
                      <a:lnTo>
                        <a:pt x="99" y="1030"/>
                      </a:lnTo>
                      <a:lnTo>
                        <a:pt x="128" y="1041"/>
                      </a:lnTo>
                      <a:lnTo>
                        <a:pt x="144" y="1042"/>
                      </a:lnTo>
                      <a:lnTo>
                        <a:pt x="161" y="1044"/>
                      </a:lnTo>
                      <a:lnTo>
                        <a:pt x="1323" y="1044"/>
                      </a:lnTo>
                      <a:lnTo>
                        <a:pt x="1340" y="1042"/>
                      </a:lnTo>
                      <a:lnTo>
                        <a:pt x="1356" y="1041"/>
                      </a:lnTo>
                      <a:lnTo>
                        <a:pt x="1385" y="1030"/>
                      </a:lnTo>
                      <a:lnTo>
                        <a:pt x="1413" y="1014"/>
                      </a:lnTo>
                      <a:lnTo>
                        <a:pt x="1436" y="992"/>
                      </a:lnTo>
                      <a:lnTo>
                        <a:pt x="1456" y="967"/>
                      </a:lnTo>
                      <a:lnTo>
                        <a:pt x="1472" y="937"/>
                      </a:lnTo>
                      <a:lnTo>
                        <a:pt x="1481" y="905"/>
                      </a:lnTo>
                      <a:lnTo>
                        <a:pt x="1483" y="888"/>
                      </a:lnTo>
                      <a:lnTo>
                        <a:pt x="1484" y="870"/>
                      </a:lnTo>
                      <a:lnTo>
                        <a:pt x="1484" y="174"/>
                      </a:lnTo>
                      <a:lnTo>
                        <a:pt x="1483" y="155"/>
                      </a:lnTo>
                      <a:lnTo>
                        <a:pt x="1481" y="139"/>
                      </a:lnTo>
                      <a:lnTo>
                        <a:pt x="1472" y="107"/>
                      </a:lnTo>
                      <a:lnTo>
                        <a:pt x="1456" y="77"/>
                      </a:lnTo>
                      <a:lnTo>
                        <a:pt x="1436" y="52"/>
                      </a:lnTo>
                      <a:lnTo>
                        <a:pt x="1413" y="30"/>
                      </a:lnTo>
                      <a:lnTo>
                        <a:pt x="1385" y="13"/>
                      </a:lnTo>
                      <a:lnTo>
                        <a:pt x="1356" y="3"/>
                      </a:lnTo>
                      <a:lnTo>
                        <a:pt x="1340" y="1"/>
                      </a:lnTo>
                      <a:lnTo>
                        <a:pt x="1323" y="0"/>
                      </a:lnTo>
                      <a:lnTo>
                        <a:pt x="161" y="0"/>
                      </a:lnTo>
                      <a:close/>
                    </a:path>
                  </a:pathLst>
                </a:custGeom>
                <a:solidFill>
                  <a:srgbClr val="6699FF"/>
                </a:solidFill>
                <a:ln w="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b="1" i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i="1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Elicit User Feedback</a:t>
                  </a:r>
                </a:p>
              </p:txBody>
            </p:sp>
          </p:grpSp>
          <p:sp>
            <p:nvSpPr>
              <p:cNvPr id="22" name="Rectangle 49"/>
              <p:cNvSpPr>
                <a:spLocks noChangeArrowheads="1"/>
              </p:cNvSpPr>
              <p:nvPr/>
            </p:nvSpPr>
            <p:spPr bwMode="auto">
              <a:xfrm>
                <a:off x="6931026" y="4489205"/>
                <a:ext cx="558800" cy="2444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3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Deliver</a:t>
                </a:r>
                <a:endParaRPr kumimoji="0" lang="en-US" altLang="en-US" sz="1200" b="1" i="1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3" name="Rectangle 50"/>
              <p:cNvSpPr>
                <a:spLocks noChangeArrowheads="1"/>
              </p:cNvSpPr>
              <p:nvPr/>
            </p:nvSpPr>
            <p:spPr bwMode="auto">
              <a:xfrm>
                <a:off x="7051676" y="4693992"/>
                <a:ext cx="307975" cy="2444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3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the </a:t>
                </a:r>
                <a:endParaRPr kumimoji="0" lang="en-US" altLang="en-US" sz="1200" b="1" i="1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4" name="Rectangle 51"/>
              <p:cNvSpPr>
                <a:spLocks noChangeArrowheads="1"/>
              </p:cNvSpPr>
              <p:nvPr/>
            </p:nvSpPr>
            <p:spPr bwMode="auto">
              <a:xfrm>
                <a:off x="6918326" y="4898780"/>
                <a:ext cx="587375" cy="2444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3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Version</a:t>
                </a:r>
                <a:endParaRPr kumimoji="0" lang="en-US" altLang="en-US" sz="1200" b="1" i="1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grpSp>
            <p:nvGrpSpPr>
              <p:cNvPr id="25" name="Group 54"/>
              <p:cNvGrpSpPr>
                <a:grpSpLocks/>
              </p:cNvGrpSpPr>
              <p:nvPr/>
            </p:nvGrpSpPr>
            <p:grpSpPr bwMode="auto">
              <a:xfrm>
                <a:off x="6559551" y="4346330"/>
                <a:ext cx="1196975" cy="850900"/>
                <a:chOff x="4474" y="3021"/>
                <a:chExt cx="754" cy="536"/>
              </a:xfrm>
            </p:grpSpPr>
            <p:sp>
              <p:nvSpPr>
                <p:cNvPr id="75" name="Freeform 52"/>
                <p:cNvSpPr>
                  <a:spLocks/>
                </p:cNvSpPr>
                <p:nvPr/>
              </p:nvSpPr>
              <p:spPr bwMode="auto">
                <a:xfrm>
                  <a:off x="4486" y="3035"/>
                  <a:ext cx="742" cy="522"/>
                </a:xfrm>
                <a:custGeom>
                  <a:avLst/>
                  <a:gdLst>
                    <a:gd name="T0" fmla="*/ 21 w 1484"/>
                    <a:gd name="T1" fmla="*/ 0 h 1044"/>
                    <a:gd name="T2" fmla="*/ 18 w 1484"/>
                    <a:gd name="T3" fmla="*/ 1 h 1044"/>
                    <a:gd name="T4" fmla="*/ 16 w 1484"/>
                    <a:gd name="T5" fmla="*/ 1 h 1044"/>
                    <a:gd name="T6" fmla="*/ 13 w 1484"/>
                    <a:gd name="T7" fmla="*/ 2 h 1044"/>
                    <a:gd name="T8" fmla="*/ 9 w 1484"/>
                    <a:gd name="T9" fmla="*/ 4 h 1044"/>
                    <a:gd name="T10" fmla="*/ 6 w 1484"/>
                    <a:gd name="T11" fmla="*/ 7 h 1044"/>
                    <a:gd name="T12" fmla="*/ 4 w 1484"/>
                    <a:gd name="T13" fmla="*/ 10 h 1044"/>
                    <a:gd name="T14" fmla="*/ 2 w 1484"/>
                    <a:gd name="T15" fmla="*/ 14 h 1044"/>
                    <a:gd name="T16" fmla="*/ 1 w 1484"/>
                    <a:gd name="T17" fmla="*/ 18 h 1044"/>
                    <a:gd name="T18" fmla="*/ 1 w 1484"/>
                    <a:gd name="T19" fmla="*/ 20 h 1044"/>
                    <a:gd name="T20" fmla="*/ 0 w 1484"/>
                    <a:gd name="T21" fmla="*/ 22 h 1044"/>
                    <a:gd name="T22" fmla="*/ 0 w 1484"/>
                    <a:gd name="T23" fmla="*/ 109 h 1044"/>
                    <a:gd name="T24" fmla="*/ 1 w 1484"/>
                    <a:gd name="T25" fmla="*/ 111 h 1044"/>
                    <a:gd name="T26" fmla="*/ 1 w 1484"/>
                    <a:gd name="T27" fmla="*/ 114 h 1044"/>
                    <a:gd name="T28" fmla="*/ 2 w 1484"/>
                    <a:gd name="T29" fmla="*/ 117 h 1044"/>
                    <a:gd name="T30" fmla="*/ 4 w 1484"/>
                    <a:gd name="T31" fmla="*/ 121 h 1044"/>
                    <a:gd name="T32" fmla="*/ 6 w 1484"/>
                    <a:gd name="T33" fmla="*/ 124 h 1044"/>
                    <a:gd name="T34" fmla="*/ 9 w 1484"/>
                    <a:gd name="T35" fmla="*/ 127 h 1044"/>
                    <a:gd name="T36" fmla="*/ 13 w 1484"/>
                    <a:gd name="T37" fmla="*/ 129 h 1044"/>
                    <a:gd name="T38" fmla="*/ 16 w 1484"/>
                    <a:gd name="T39" fmla="*/ 131 h 1044"/>
                    <a:gd name="T40" fmla="*/ 18 w 1484"/>
                    <a:gd name="T41" fmla="*/ 131 h 1044"/>
                    <a:gd name="T42" fmla="*/ 21 w 1484"/>
                    <a:gd name="T43" fmla="*/ 131 h 1044"/>
                    <a:gd name="T44" fmla="*/ 166 w 1484"/>
                    <a:gd name="T45" fmla="*/ 131 h 1044"/>
                    <a:gd name="T46" fmla="*/ 168 w 1484"/>
                    <a:gd name="T47" fmla="*/ 131 h 1044"/>
                    <a:gd name="T48" fmla="*/ 170 w 1484"/>
                    <a:gd name="T49" fmla="*/ 131 h 1044"/>
                    <a:gd name="T50" fmla="*/ 174 w 1484"/>
                    <a:gd name="T51" fmla="*/ 129 h 1044"/>
                    <a:gd name="T52" fmla="*/ 177 w 1484"/>
                    <a:gd name="T53" fmla="*/ 127 h 1044"/>
                    <a:gd name="T54" fmla="*/ 180 w 1484"/>
                    <a:gd name="T55" fmla="*/ 124 h 1044"/>
                    <a:gd name="T56" fmla="*/ 182 w 1484"/>
                    <a:gd name="T57" fmla="*/ 121 h 1044"/>
                    <a:gd name="T58" fmla="*/ 184 w 1484"/>
                    <a:gd name="T59" fmla="*/ 117 h 1044"/>
                    <a:gd name="T60" fmla="*/ 186 w 1484"/>
                    <a:gd name="T61" fmla="*/ 114 h 1044"/>
                    <a:gd name="T62" fmla="*/ 186 w 1484"/>
                    <a:gd name="T63" fmla="*/ 111 h 1044"/>
                    <a:gd name="T64" fmla="*/ 186 w 1484"/>
                    <a:gd name="T65" fmla="*/ 109 h 1044"/>
                    <a:gd name="T66" fmla="*/ 186 w 1484"/>
                    <a:gd name="T67" fmla="*/ 22 h 1044"/>
                    <a:gd name="T68" fmla="*/ 186 w 1484"/>
                    <a:gd name="T69" fmla="*/ 20 h 1044"/>
                    <a:gd name="T70" fmla="*/ 186 w 1484"/>
                    <a:gd name="T71" fmla="*/ 18 h 1044"/>
                    <a:gd name="T72" fmla="*/ 184 w 1484"/>
                    <a:gd name="T73" fmla="*/ 14 h 1044"/>
                    <a:gd name="T74" fmla="*/ 182 w 1484"/>
                    <a:gd name="T75" fmla="*/ 10 h 1044"/>
                    <a:gd name="T76" fmla="*/ 180 w 1484"/>
                    <a:gd name="T77" fmla="*/ 7 h 1044"/>
                    <a:gd name="T78" fmla="*/ 177 w 1484"/>
                    <a:gd name="T79" fmla="*/ 4 h 1044"/>
                    <a:gd name="T80" fmla="*/ 174 w 1484"/>
                    <a:gd name="T81" fmla="*/ 2 h 1044"/>
                    <a:gd name="T82" fmla="*/ 170 w 1484"/>
                    <a:gd name="T83" fmla="*/ 1 h 1044"/>
                    <a:gd name="T84" fmla="*/ 168 w 1484"/>
                    <a:gd name="T85" fmla="*/ 1 h 1044"/>
                    <a:gd name="T86" fmla="*/ 166 w 1484"/>
                    <a:gd name="T87" fmla="*/ 0 h 1044"/>
                    <a:gd name="T88" fmla="*/ 21 w 1484"/>
                    <a:gd name="T89" fmla="*/ 0 h 104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484"/>
                    <a:gd name="T136" fmla="*/ 0 h 1044"/>
                    <a:gd name="T137" fmla="*/ 1484 w 1484"/>
                    <a:gd name="T138" fmla="*/ 1044 h 104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484" h="1044">
                      <a:moveTo>
                        <a:pt x="161" y="0"/>
                      </a:moveTo>
                      <a:lnTo>
                        <a:pt x="144" y="2"/>
                      </a:lnTo>
                      <a:lnTo>
                        <a:pt x="128" y="4"/>
                      </a:lnTo>
                      <a:lnTo>
                        <a:pt x="99" y="14"/>
                      </a:lnTo>
                      <a:lnTo>
                        <a:pt x="71" y="30"/>
                      </a:lnTo>
                      <a:lnTo>
                        <a:pt x="48" y="52"/>
                      </a:lnTo>
                      <a:lnTo>
                        <a:pt x="28" y="77"/>
                      </a:lnTo>
                      <a:lnTo>
                        <a:pt x="12" y="107"/>
                      </a:lnTo>
                      <a:lnTo>
                        <a:pt x="3" y="139"/>
                      </a:lnTo>
                      <a:lnTo>
                        <a:pt x="2" y="156"/>
                      </a:lnTo>
                      <a:lnTo>
                        <a:pt x="0" y="174"/>
                      </a:lnTo>
                      <a:lnTo>
                        <a:pt x="0" y="870"/>
                      </a:lnTo>
                      <a:lnTo>
                        <a:pt x="2" y="889"/>
                      </a:lnTo>
                      <a:lnTo>
                        <a:pt x="3" y="906"/>
                      </a:lnTo>
                      <a:lnTo>
                        <a:pt x="12" y="937"/>
                      </a:lnTo>
                      <a:lnTo>
                        <a:pt x="28" y="967"/>
                      </a:lnTo>
                      <a:lnTo>
                        <a:pt x="48" y="993"/>
                      </a:lnTo>
                      <a:lnTo>
                        <a:pt x="71" y="1014"/>
                      </a:lnTo>
                      <a:lnTo>
                        <a:pt x="99" y="1031"/>
                      </a:lnTo>
                      <a:lnTo>
                        <a:pt x="128" y="1041"/>
                      </a:lnTo>
                      <a:lnTo>
                        <a:pt x="144" y="1043"/>
                      </a:lnTo>
                      <a:lnTo>
                        <a:pt x="161" y="1044"/>
                      </a:lnTo>
                      <a:lnTo>
                        <a:pt x="1323" y="1044"/>
                      </a:lnTo>
                      <a:lnTo>
                        <a:pt x="1340" y="1043"/>
                      </a:lnTo>
                      <a:lnTo>
                        <a:pt x="1356" y="1041"/>
                      </a:lnTo>
                      <a:lnTo>
                        <a:pt x="1385" y="1031"/>
                      </a:lnTo>
                      <a:lnTo>
                        <a:pt x="1413" y="1014"/>
                      </a:lnTo>
                      <a:lnTo>
                        <a:pt x="1436" y="993"/>
                      </a:lnTo>
                      <a:lnTo>
                        <a:pt x="1456" y="967"/>
                      </a:lnTo>
                      <a:lnTo>
                        <a:pt x="1472" y="937"/>
                      </a:lnTo>
                      <a:lnTo>
                        <a:pt x="1481" y="906"/>
                      </a:lnTo>
                      <a:lnTo>
                        <a:pt x="1483" y="889"/>
                      </a:lnTo>
                      <a:lnTo>
                        <a:pt x="1484" y="870"/>
                      </a:lnTo>
                      <a:lnTo>
                        <a:pt x="1484" y="174"/>
                      </a:lnTo>
                      <a:lnTo>
                        <a:pt x="1483" y="156"/>
                      </a:lnTo>
                      <a:lnTo>
                        <a:pt x="1481" y="139"/>
                      </a:lnTo>
                      <a:lnTo>
                        <a:pt x="1472" y="107"/>
                      </a:lnTo>
                      <a:lnTo>
                        <a:pt x="1456" y="77"/>
                      </a:lnTo>
                      <a:lnTo>
                        <a:pt x="1436" y="52"/>
                      </a:lnTo>
                      <a:lnTo>
                        <a:pt x="1413" y="30"/>
                      </a:lnTo>
                      <a:lnTo>
                        <a:pt x="1385" y="14"/>
                      </a:lnTo>
                      <a:lnTo>
                        <a:pt x="1356" y="4"/>
                      </a:lnTo>
                      <a:lnTo>
                        <a:pt x="1340" y="2"/>
                      </a:lnTo>
                      <a:lnTo>
                        <a:pt x="1323" y="0"/>
                      </a:lnTo>
                      <a:lnTo>
                        <a:pt x="161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b="1" i="1" smtClean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6" name="Freeform 53"/>
                <p:cNvSpPr>
                  <a:spLocks/>
                </p:cNvSpPr>
                <p:nvPr/>
              </p:nvSpPr>
              <p:spPr bwMode="auto">
                <a:xfrm>
                  <a:off x="4474" y="3021"/>
                  <a:ext cx="742" cy="522"/>
                </a:xfrm>
                <a:custGeom>
                  <a:avLst/>
                  <a:gdLst>
                    <a:gd name="T0" fmla="*/ 40 w 1485"/>
                    <a:gd name="T1" fmla="*/ 0 h 1045"/>
                    <a:gd name="T2" fmla="*/ 36 w 1485"/>
                    <a:gd name="T3" fmla="*/ 0 h 1045"/>
                    <a:gd name="T4" fmla="*/ 32 w 1485"/>
                    <a:gd name="T5" fmla="*/ 1 h 1045"/>
                    <a:gd name="T6" fmla="*/ 24 w 1485"/>
                    <a:gd name="T7" fmla="*/ 3 h 1045"/>
                    <a:gd name="T8" fmla="*/ 17 w 1485"/>
                    <a:gd name="T9" fmla="*/ 7 h 1045"/>
                    <a:gd name="T10" fmla="*/ 12 w 1485"/>
                    <a:gd name="T11" fmla="*/ 13 h 1045"/>
                    <a:gd name="T12" fmla="*/ 7 w 1485"/>
                    <a:gd name="T13" fmla="*/ 19 h 1045"/>
                    <a:gd name="T14" fmla="*/ 3 w 1485"/>
                    <a:gd name="T15" fmla="*/ 27 h 1045"/>
                    <a:gd name="T16" fmla="*/ 0 w 1485"/>
                    <a:gd name="T17" fmla="*/ 34 h 1045"/>
                    <a:gd name="T18" fmla="*/ 0 w 1485"/>
                    <a:gd name="T19" fmla="*/ 39 h 1045"/>
                    <a:gd name="T20" fmla="*/ 0 w 1485"/>
                    <a:gd name="T21" fmla="*/ 43 h 1045"/>
                    <a:gd name="T22" fmla="*/ 0 w 1485"/>
                    <a:gd name="T23" fmla="*/ 217 h 1045"/>
                    <a:gd name="T24" fmla="*/ 0 w 1485"/>
                    <a:gd name="T25" fmla="*/ 222 h 1045"/>
                    <a:gd name="T26" fmla="*/ 0 w 1485"/>
                    <a:gd name="T27" fmla="*/ 226 h 1045"/>
                    <a:gd name="T28" fmla="*/ 3 w 1485"/>
                    <a:gd name="T29" fmla="*/ 234 h 1045"/>
                    <a:gd name="T30" fmla="*/ 7 w 1485"/>
                    <a:gd name="T31" fmla="*/ 242 h 1045"/>
                    <a:gd name="T32" fmla="*/ 12 w 1485"/>
                    <a:gd name="T33" fmla="*/ 248 h 1045"/>
                    <a:gd name="T34" fmla="*/ 17 w 1485"/>
                    <a:gd name="T35" fmla="*/ 253 h 1045"/>
                    <a:gd name="T36" fmla="*/ 24 w 1485"/>
                    <a:gd name="T37" fmla="*/ 257 h 1045"/>
                    <a:gd name="T38" fmla="*/ 32 w 1485"/>
                    <a:gd name="T39" fmla="*/ 260 h 1045"/>
                    <a:gd name="T40" fmla="*/ 36 w 1485"/>
                    <a:gd name="T41" fmla="*/ 260 h 1045"/>
                    <a:gd name="T42" fmla="*/ 40 w 1485"/>
                    <a:gd name="T43" fmla="*/ 261 h 1045"/>
                    <a:gd name="T44" fmla="*/ 331 w 1485"/>
                    <a:gd name="T45" fmla="*/ 261 h 1045"/>
                    <a:gd name="T46" fmla="*/ 335 w 1485"/>
                    <a:gd name="T47" fmla="*/ 260 h 1045"/>
                    <a:gd name="T48" fmla="*/ 339 w 1485"/>
                    <a:gd name="T49" fmla="*/ 260 h 1045"/>
                    <a:gd name="T50" fmla="*/ 346 w 1485"/>
                    <a:gd name="T51" fmla="*/ 257 h 1045"/>
                    <a:gd name="T52" fmla="*/ 353 w 1485"/>
                    <a:gd name="T53" fmla="*/ 253 h 1045"/>
                    <a:gd name="T54" fmla="*/ 359 w 1485"/>
                    <a:gd name="T55" fmla="*/ 248 h 1045"/>
                    <a:gd name="T56" fmla="*/ 364 w 1485"/>
                    <a:gd name="T57" fmla="*/ 242 h 1045"/>
                    <a:gd name="T58" fmla="*/ 368 w 1485"/>
                    <a:gd name="T59" fmla="*/ 234 h 1045"/>
                    <a:gd name="T60" fmla="*/ 370 w 1485"/>
                    <a:gd name="T61" fmla="*/ 226 h 1045"/>
                    <a:gd name="T62" fmla="*/ 370 w 1485"/>
                    <a:gd name="T63" fmla="*/ 222 h 1045"/>
                    <a:gd name="T64" fmla="*/ 371 w 1485"/>
                    <a:gd name="T65" fmla="*/ 217 h 1045"/>
                    <a:gd name="T66" fmla="*/ 371 w 1485"/>
                    <a:gd name="T67" fmla="*/ 43 h 1045"/>
                    <a:gd name="T68" fmla="*/ 370 w 1485"/>
                    <a:gd name="T69" fmla="*/ 39 h 1045"/>
                    <a:gd name="T70" fmla="*/ 370 w 1485"/>
                    <a:gd name="T71" fmla="*/ 34 h 1045"/>
                    <a:gd name="T72" fmla="*/ 368 w 1485"/>
                    <a:gd name="T73" fmla="*/ 27 h 1045"/>
                    <a:gd name="T74" fmla="*/ 364 w 1485"/>
                    <a:gd name="T75" fmla="*/ 19 h 1045"/>
                    <a:gd name="T76" fmla="*/ 359 w 1485"/>
                    <a:gd name="T77" fmla="*/ 13 h 1045"/>
                    <a:gd name="T78" fmla="*/ 353 w 1485"/>
                    <a:gd name="T79" fmla="*/ 7 h 1045"/>
                    <a:gd name="T80" fmla="*/ 346 w 1485"/>
                    <a:gd name="T81" fmla="*/ 3 h 1045"/>
                    <a:gd name="T82" fmla="*/ 339 w 1485"/>
                    <a:gd name="T83" fmla="*/ 1 h 1045"/>
                    <a:gd name="T84" fmla="*/ 335 w 1485"/>
                    <a:gd name="T85" fmla="*/ 0 h 1045"/>
                    <a:gd name="T86" fmla="*/ 331 w 1485"/>
                    <a:gd name="T87" fmla="*/ 0 h 1045"/>
                    <a:gd name="T88" fmla="*/ 40 w 1485"/>
                    <a:gd name="T89" fmla="*/ 0 h 104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485"/>
                    <a:gd name="T136" fmla="*/ 0 h 1045"/>
                    <a:gd name="T137" fmla="*/ 1485 w 1485"/>
                    <a:gd name="T138" fmla="*/ 1045 h 104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485" h="1045">
                      <a:moveTo>
                        <a:pt x="161" y="0"/>
                      </a:moveTo>
                      <a:lnTo>
                        <a:pt x="144" y="2"/>
                      </a:lnTo>
                      <a:lnTo>
                        <a:pt x="129" y="4"/>
                      </a:lnTo>
                      <a:lnTo>
                        <a:pt x="99" y="14"/>
                      </a:lnTo>
                      <a:lnTo>
                        <a:pt x="71" y="31"/>
                      </a:lnTo>
                      <a:lnTo>
                        <a:pt x="48" y="52"/>
                      </a:lnTo>
                      <a:lnTo>
                        <a:pt x="28" y="77"/>
                      </a:lnTo>
                      <a:lnTo>
                        <a:pt x="13" y="108"/>
                      </a:lnTo>
                      <a:lnTo>
                        <a:pt x="3" y="139"/>
                      </a:lnTo>
                      <a:lnTo>
                        <a:pt x="2" y="156"/>
                      </a:lnTo>
                      <a:lnTo>
                        <a:pt x="0" y="174"/>
                      </a:lnTo>
                      <a:lnTo>
                        <a:pt x="0" y="871"/>
                      </a:lnTo>
                      <a:lnTo>
                        <a:pt x="2" y="889"/>
                      </a:lnTo>
                      <a:lnTo>
                        <a:pt x="3" y="906"/>
                      </a:lnTo>
                      <a:lnTo>
                        <a:pt x="13" y="938"/>
                      </a:lnTo>
                      <a:lnTo>
                        <a:pt x="28" y="968"/>
                      </a:lnTo>
                      <a:lnTo>
                        <a:pt x="48" y="993"/>
                      </a:lnTo>
                      <a:lnTo>
                        <a:pt x="71" y="1015"/>
                      </a:lnTo>
                      <a:lnTo>
                        <a:pt x="99" y="1031"/>
                      </a:lnTo>
                      <a:lnTo>
                        <a:pt x="129" y="1041"/>
                      </a:lnTo>
                      <a:lnTo>
                        <a:pt x="144" y="1043"/>
                      </a:lnTo>
                      <a:lnTo>
                        <a:pt x="161" y="1045"/>
                      </a:lnTo>
                      <a:lnTo>
                        <a:pt x="1324" y="1045"/>
                      </a:lnTo>
                      <a:lnTo>
                        <a:pt x="1341" y="1043"/>
                      </a:lnTo>
                      <a:lnTo>
                        <a:pt x="1356" y="1041"/>
                      </a:lnTo>
                      <a:lnTo>
                        <a:pt x="1386" y="1031"/>
                      </a:lnTo>
                      <a:lnTo>
                        <a:pt x="1413" y="1015"/>
                      </a:lnTo>
                      <a:lnTo>
                        <a:pt x="1437" y="993"/>
                      </a:lnTo>
                      <a:lnTo>
                        <a:pt x="1457" y="968"/>
                      </a:lnTo>
                      <a:lnTo>
                        <a:pt x="1472" y="938"/>
                      </a:lnTo>
                      <a:lnTo>
                        <a:pt x="1481" y="906"/>
                      </a:lnTo>
                      <a:lnTo>
                        <a:pt x="1483" y="889"/>
                      </a:lnTo>
                      <a:lnTo>
                        <a:pt x="1485" y="871"/>
                      </a:lnTo>
                      <a:lnTo>
                        <a:pt x="1485" y="174"/>
                      </a:lnTo>
                      <a:lnTo>
                        <a:pt x="1483" y="156"/>
                      </a:lnTo>
                      <a:lnTo>
                        <a:pt x="1481" y="139"/>
                      </a:lnTo>
                      <a:lnTo>
                        <a:pt x="1472" y="108"/>
                      </a:lnTo>
                      <a:lnTo>
                        <a:pt x="1457" y="77"/>
                      </a:lnTo>
                      <a:lnTo>
                        <a:pt x="1437" y="52"/>
                      </a:lnTo>
                      <a:lnTo>
                        <a:pt x="1413" y="31"/>
                      </a:lnTo>
                      <a:lnTo>
                        <a:pt x="1386" y="14"/>
                      </a:lnTo>
                      <a:lnTo>
                        <a:pt x="1356" y="4"/>
                      </a:lnTo>
                      <a:lnTo>
                        <a:pt x="1341" y="2"/>
                      </a:lnTo>
                      <a:lnTo>
                        <a:pt x="1324" y="0"/>
                      </a:lnTo>
                      <a:lnTo>
                        <a:pt x="161" y="0"/>
                      </a:lnTo>
                      <a:close/>
                    </a:path>
                  </a:pathLst>
                </a:custGeom>
                <a:solidFill>
                  <a:srgbClr val="6699FF"/>
                </a:solidFill>
                <a:ln w="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b="1" i="1" dirty="0">
                    <a:solidFill>
                      <a:srgbClr val="FFFFFF"/>
                    </a:solidFill>
                    <a:latin typeface="Arial" charset="0"/>
                  </a:endParaRPr>
                </a:p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i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Demonstrate Annually</a:t>
                  </a:r>
                  <a:endParaRPr lang="en-US" sz="1200" b="1" i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26" name="Rectangle 58"/>
              <p:cNvSpPr>
                <a:spLocks noChangeArrowheads="1"/>
              </p:cNvSpPr>
              <p:nvPr/>
            </p:nvSpPr>
            <p:spPr bwMode="auto">
              <a:xfrm>
                <a:off x="6813551" y="2512767"/>
                <a:ext cx="558800" cy="2444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3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Deliver</a:t>
                </a:r>
                <a:endParaRPr kumimoji="0" lang="en-US" altLang="en-US" sz="1200" b="1" i="1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7" name="Rectangle 59"/>
              <p:cNvSpPr>
                <a:spLocks noChangeArrowheads="1"/>
              </p:cNvSpPr>
              <p:nvPr/>
            </p:nvSpPr>
            <p:spPr bwMode="auto">
              <a:xfrm>
                <a:off x="6888164" y="2717555"/>
                <a:ext cx="403225" cy="2444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3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Final</a:t>
                </a:r>
                <a:endParaRPr kumimoji="0" lang="en-US" altLang="en-US" sz="1200" b="1" i="1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Rectangle 60"/>
              <p:cNvSpPr>
                <a:spLocks noChangeArrowheads="1"/>
              </p:cNvSpPr>
              <p:nvPr/>
            </p:nvSpPr>
            <p:spPr bwMode="auto">
              <a:xfrm>
                <a:off x="6800851" y="2922342"/>
                <a:ext cx="587375" cy="2444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3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Version</a:t>
                </a:r>
                <a:endParaRPr kumimoji="0" lang="en-US" altLang="en-US" sz="1200" b="1" i="1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grpSp>
            <p:nvGrpSpPr>
              <p:cNvPr id="29" name="Group 63"/>
              <p:cNvGrpSpPr>
                <a:grpSpLocks/>
              </p:cNvGrpSpPr>
              <p:nvPr/>
            </p:nvGrpSpPr>
            <p:grpSpPr bwMode="auto">
              <a:xfrm>
                <a:off x="6440489" y="2369892"/>
                <a:ext cx="1198562" cy="850900"/>
                <a:chOff x="4399" y="1776"/>
                <a:chExt cx="755" cy="536"/>
              </a:xfrm>
            </p:grpSpPr>
            <p:sp>
              <p:nvSpPr>
                <p:cNvPr id="73" name="Freeform 61"/>
                <p:cNvSpPr>
                  <a:spLocks/>
                </p:cNvSpPr>
                <p:nvPr/>
              </p:nvSpPr>
              <p:spPr bwMode="auto">
                <a:xfrm>
                  <a:off x="4412" y="1790"/>
                  <a:ext cx="742" cy="522"/>
                </a:xfrm>
                <a:custGeom>
                  <a:avLst/>
                  <a:gdLst>
                    <a:gd name="T0" fmla="*/ 20 w 1484"/>
                    <a:gd name="T1" fmla="*/ 0 h 1044"/>
                    <a:gd name="T2" fmla="*/ 18 w 1484"/>
                    <a:gd name="T3" fmla="*/ 1 h 1044"/>
                    <a:gd name="T4" fmla="*/ 16 w 1484"/>
                    <a:gd name="T5" fmla="*/ 1 h 1044"/>
                    <a:gd name="T6" fmla="*/ 13 w 1484"/>
                    <a:gd name="T7" fmla="*/ 2 h 1044"/>
                    <a:gd name="T8" fmla="*/ 9 w 1484"/>
                    <a:gd name="T9" fmla="*/ 4 h 1044"/>
                    <a:gd name="T10" fmla="*/ 6 w 1484"/>
                    <a:gd name="T11" fmla="*/ 7 h 1044"/>
                    <a:gd name="T12" fmla="*/ 4 w 1484"/>
                    <a:gd name="T13" fmla="*/ 10 h 1044"/>
                    <a:gd name="T14" fmla="*/ 2 w 1484"/>
                    <a:gd name="T15" fmla="*/ 14 h 1044"/>
                    <a:gd name="T16" fmla="*/ 1 w 1484"/>
                    <a:gd name="T17" fmla="*/ 18 h 1044"/>
                    <a:gd name="T18" fmla="*/ 1 w 1484"/>
                    <a:gd name="T19" fmla="*/ 20 h 1044"/>
                    <a:gd name="T20" fmla="*/ 0 w 1484"/>
                    <a:gd name="T21" fmla="*/ 22 h 1044"/>
                    <a:gd name="T22" fmla="*/ 0 w 1484"/>
                    <a:gd name="T23" fmla="*/ 109 h 1044"/>
                    <a:gd name="T24" fmla="*/ 1 w 1484"/>
                    <a:gd name="T25" fmla="*/ 111 h 1044"/>
                    <a:gd name="T26" fmla="*/ 1 w 1484"/>
                    <a:gd name="T27" fmla="*/ 114 h 1044"/>
                    <a:gd name="T28" fmla="*/ 2 w 1484"/>
                    <a:gd name="T29" fmla="*/ 117 h 1044"/>
                    <a:gd name="T30" fmla="*/ 4 w 1484"/>
                    <a:gd name="T31" fmla="*/ 121 h 1044"/>
                    <a:gd name="T32" fmla="*/ 6 w 1484"/>
                    <a:gd name="T33" fmla="*/ 124 h 1044"/>
                    <a:gd name="T34" fmla="*/ 9 w 1484"/>
                    <a:gd name="T35" fmla="*/ 127 h 1044"/>
                    <a:gd name="T36" fmla="*/ 13 w 1484"/>
                    <a:gd name="T37" fmla="*/ 129 h 1044"/>
                    <a:gd name="T38" fmla="*/ 16 w 1484"/>
                    <a:gd name="T39" fmla="*/ 131 h 1044"/>
                    <a:gd name="T40" fmla="*/ 18 w 1484"/>
                    <a:gd name="T41" fmla="*/ 131 h 1044"/>
                    <a:gd name="T42" fmla="*/ 20 w 1484"/>
                    <a:gd name="T43" fmla="*/ 131 h 1044"/>
                    <a:gd name="T44" fmla="*/ 166 w 1484"/>
                    <a:gd name="T45" fmla="*/ 131 h 1044"/>
                    <a:gd name="T46" fmla="*/ 168 w 1484"/>
                    <a:gd name="T47" fmla="*/ 131 h 1044"/>
                    <a:gd name="T48" fmla="*/ 170 w 1484"/>
                    <a:gd name="T49" fmla="*/ 131 h 1044"/>
                    <a:gd name="T50" fmla="*/ 174 w 1484"/>
                    <a:gd name="T51" fmla="*/ 129 h 1044"/>
                    <a:gd name="T52" fmla="*/ 177 w 1484"/>
                    <a:gd name="T53" fmla="*/ 127 h 1044"/>
                    <a:gd name="T54" fmla="*/ 180 w 1484"/>
                    <a:gd name="T55" fmla="*/ 124 h 1044"/>
                    <a:gd name="T56" fmla="*/ 182 w 1484"/>
                    <a:gd name="T57" fmla="*/ 121 h 1044"/>
                    <a:gd name="T58" fmla="*/ 184 w 1484"/>
                    <a:gd name="T59" fmla="*/ 117 h 1044"/>
                    <a:gd name="T60" fmla="*/ 186 w 1484"/>
                    <a:gd name="T61" fmla="*/ 114 h 1044"/>
                    <a:gd name="T62" fmla="*/ 186 w 1484"/>
                    <a:gd name="T63" fmla="*/ 111 h 1044"/>
                    <a:gd name="T64" fmla="*/ 186 w 1484"/>
                    <a:gd name="T65" fmla="*/ 109 h 1044"/>
                    <a:gd name="T66" fmla="*/ 186 w 1484"/>
                    <a:gd name="T67" fmla="*/ 22 h 1044"/>
                    <a:gd name="T68" fmla="*/ 186 w 1484"/>
                    <a:gd name="T69" fmla="*/ 20 h 1044"/>
                    <a:gd name="T70" fmla="*/ 186 w 1484"/>
                    <a:gd name="T71" fmla="*/ 18 h 1044"/>
                    <a:gd name="T72" fmla="*/ 184 w 1484"/>
                    <a:gd name="T73" fmla="*/ 14 h 1044"/>
                    <a:gd name="T74" fmla="*/ 182 w 1484"/>
                    <a:gd name="T75" fmla="*/ 10 h 1044"/>
                    <a:gd name="T76" fmla="*/ 180 w 1484"/>
                    <a:gd name="T77" fmla="*/ 7 h 1044"/>
                    <a:gd name="T78" fmla="*/ 177 w 1484"/>
                    <a:gd name="T79" fmla="*/ 4 h 1044"/>
                    <a:gd name="T80" fmla="*/ 174 w 1484"/>
                    <a:gd name="T81" fmla="*/ 2 h 1044"/>
                    <a:gd name="T82" fmla="*/ 170 w 1484"/>
                    <a:gd name="T83" fmla="*/ 1 h 1044"/>
                    <a:gd name="T84" fmla="*/ 168 w 1484"/>
                    <a:gd name="T85" fmla="*/ 1 h 1044"/>
                    <a:gd name="T86" fmla="*/ 166 w 1484"/>
                    <a:gd name="T87" fmla="*/ 0 h 1044"/>
                    <a:gd name="T88" fmla="*/ 20 w 1484"/>
                    <a:gd name="T89" fmla="*/ 0 h 104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484"/>
                    <a:gd name="T136" fmla="*/ 0 h 1044"/>
                    <a:gd name="T137" fmla="*/ 1484 w 1484"/>
                    <a:gd name="T138" fmla="*/ 1044 h 104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484" h="1044">
                      <a:moveTo>
                        <a:pt x="160" y="0"/>
                      </a:moveTo>
                      <a:lnTo>
                        <a:pt x="143" y="2"/>
                      </a:lnTo>
                      <a:lnTo>
                        <a:pt x="128" y="4"/>
                      </a:lnTo>
                      <a:lnTo>
                        <a:pt x="99" y="14"/>
                      </a:lnTo>
                      <a:lnTo>
                        <a:pt x="71" y="30"/>
                      </a:lnTo>
                      <a:lnTo>
                        <a:pt x="48" y="52"/>
                      </a:lnTo>
                      <a:lnTo>
                        <a:pt x="27" y="77"/>
                      </a:lnTo>
                      <a:lnTo>
                        <a:pt x="12" y="107"/>
                      </a:lnTo>
                      <a:lnTo>
                        <a:pt x="3" y="139"/>
                      </a:lnTo>
                      <a:lnTo>
                        <a:pt x="1" y="156"/>
                      </a:lnTo>
                      <a:lnTo>
                        <a:pt x="0" y="174"/>
                      </a:lnTo>
                      <a:lnTo>
                        <a:pt x="0" y="870"/>
                      </a:lnTo>
                      <a:lnTo>
                        <a:pt x="1" y="889"/>
                      </a:lnTo>
                      <a:lnTo>
                        <a:pt x="3" y="906"/>
                      </a:lnTo>
                      <a:lnTo>
                        <a:pt x="12" y="937"/>
                      </a:lnTo>
                      <a:lnTo>
                        <a:pt x="27" y="967"/>
                      </a:lnTo>
                      <a:lnTo>
                        <a:pt x="48" y="993"/>
                      </a:lnTo>
                      <a:lnTo>
                        <a:pt x="71" y="1014"/>
                      </a:lnTo>
                      <a:lnTo>
                        <a:pt x="99" y="1031"/>
                      </a:lnTo>
                      <a:lnTo>
                        <a:pt x="128" y="1041"/>
                      </a:lnTo>
                      <a:lnTo>
                        <a:pt x="143" y="1043"/>
                      </a:lnTo>
                      <a:lnTo>
                        <a:pt x="160" y="1044"/>
                      </a:lnTo>
                      <a:lnTo>
                        <a:pt x="1323" y="1044"/>
                      </a:lnTo>
                      <a:lnTo>
                        <a:pt x="1340" y="1043"/>
                      </a:lnTo>
                      <a:lnTo>
                        <a:pt x="1356" y="1041"/>
                      </a:lnTo>
                      <a:lnTo>
                        <a:pt x="1385" y="1031"/>
                      </a:lnTo>
                      <a:lnTo>
                        <a:pt x="1413" y="1014"/>
                      </a:lnTo>
                      <a:lnTo>
                        <a:pt x="1436" y="993"/>
                      </a:lnTo>
                      <a:lnTo>
                        <a:pt x="1456" y="967"/>
                      </a:lnTo>
                      <a:lnTo>
                        <a:pt x="1471" y="937"/>
                      </a:lnTo>
                      <a:lnTo>
                        <a:pt x="1481" y="906"/>
                      </a:lnTo>
                      <a:lnTo>
                        <a:pt x="1482" y="889"/>
                      </a:lnTo>
                      <a:lnTo>
                        <a:pt x="1484" y="870"/>
                      </a:lnTo>
                      <a:lnTo>
                        <a:pt x="1484" y="174"/>
                      </a:lnTo>
                      <a:lnTo>
                        <a:pt x="1482" y="156"/>
                      </a:lnTo>
                      <a:lnTo>
                        <a:pt x="1481" y="139"/>
                      </a:lnTo>
                      <a:lnTo>
                        <a:pt x="1471" y="107"/>
                      </a:lnTo>
                      <a:lnTo>
                        <a:pt x="1456" y="77"/>
                      </a:lnTo>
                      <a:lnTo>
                        <a:pt x="1436" y="52"/>
                      </a:lnTo>
                      <a:lnTo>
                        <a:pt x="1413" y="30"/>
                      </a:lnTo>
                      <a:lnTo>
                        <a:pt x="1385" y="14"/>
                      </a:lnTo>
                      <a:lnTo>
                        <a:pt x="1356" y="4"/>
                      </a:lnTo>
                      <a:lnTo>
                        <a:pt x="1340" y="2"/>
                      </a:lnTo>
                      <a:lnTo>
                        <a:pt x="1323" y="0"/>
                      </a:lnTo>
                      <a:lnTo>
                        <a:pt x="16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b="1" i="1" smtClean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4" name="Freeform 62"/>
                <p:cNvSpPr>
                  <a:spLocks/>
                </p:cNvSpPr>
                <p:nvPr/>
              </p:nvSpPr>
              <p:spPr bwMode="auto">
                <a:xfrm>
                  <a:off x="4399" y="1776"/>
                  <a:ext cx="743" cy="522"/>
                </a:xfrm>
                <a:custGeom>
                  <a:avLst/>
                  <a:gdLst>
                    <a:gd name="T0" fmla="*/ 41 w 1484"/>
                    <a:gd name="T1" fmla="*/ 0 h 1045"/>
                    <a:gd name="T2" fmla="*/ 36 w 1484"/>
                    <a:gd name="T3" fmla="*/ 0 h 1045"/>
                    <a:gd name="T4" fmla="*/ 32 w 1484"/>
                    <a:gd name="T5" fmla="*/ 1 h 1045"/>
                    <a:gd name="T6" fmla="*/ 25 w 1484"/>
                    <a:gd name="T7" fmla="*/ 3 h 1045"/>
                    <a:gd name="T8" fmla="*/ 18 w 1484"/>
                    <a:gd name="T9" fmla="*/ 7 h 1045"/>
                    <a:gd name="T10" fmla="*/ 12 w 1484"/>
                    <a:gd name="T11" fmla="*/ 13 h 1045"/>
                    <a:gd name="T12" fmla="*/ 7 w 1484"/>
                    <a:gd name="T13" fmla="*/ 19 h 1045"/>
                    <a:gd name="T14" fmla="*/ 3 w 1484"/>
                    <a:gd name="T15" fmla="*/ 27 h 1045"/>
                    <a:gd name="T16" fmla="*/ 1 w 1484"/>
                    <a:gd name="T17" fmla="*/ 34 h 1045"/>
                    <a:gd name="T18" fmla="*/ 1 w 1484"/>
                    <a:gd name="T19" fmla="*/ 39 h 1045"/>
                    <a:gd name="T20" fmla="*/ 0 w 1484"/>
                    <a:gd name="T21" fmla="*/ 43 h 1045"/>
                    <a:gd name="T22" fmla="*/ 0 w 1484"/>
                    <a:gd name="T23" fmla="*/ 217 h 1045"/>
                    <a:gd name="T24" fmla="*/ 1 w 1484"/>
                    <a:gd name="T25" fmla="*/ 222 h 1045"/>
                    <a:gd name="T26" fmla="*/ 1 w 1484"/>
                    <a:gd name="T27" fmla="*/ 226 h 1045"/>
                    <a:gd name="T28" fmla="*/ 3 w 1484"/>
                    <a:gd name="T29" fmla="*/ 234 h 1045"/>
                    <a:gd name="T30" fmla="*/ 7 w 1484"/>
                    <a:gd name="T31" fmla="*/ 242 h 1045"/>
                    <a:gd name="T32" fmla="*/ 12 w 1484"/>
                    <a:gd name="T33" fmla="*/ 248 h 1045"/>
                    <a:gd name="T34" fmla="*/ 18 w 1484"/>
                    <a:gd name="T35" fmla="*/ 253 h 1045"/>
                    <a:gd name="T36" fmla="*/ 25 w 1484"/>
                    <a:gd name="T37" fmla="*/ 257 h 1045"/>
                    <a:gd name="T38" fmla="*/ 32 w 1484"/>
                    <a:gd name="T39" fmla="*/ 260 h 1045"/>
                    <a:gd name="T40" fmla="*/ 36 w 1484"/>
                    <a:gd name="T41" fmla="*/ 260 h 1045"/>
                    <a:gd name="T42" fmla="*/ 41 w 1484"/>
                    <a:gd name="T43" fmla="*/ 261 h 1045"/>
                    <a:gd name="T44" fmla="*/ 331 w 1484"/>
                    <a:gd name="T45" fmla="*/ 261 h 1045"/>
                    <a:gd name="T46" fmla="*/ 336 w 1484"/>
                    <a:gd name="T47" fmla="*/ 260 h 1045"/>
                    <a:gd name="T48" fmla="*/ 340 w 1484"/>
                    <a:gd name="T49" fmla="*/ 260 h 1045"/>
                    <a:gd name="T50" fmla="*/ 347 w 1484"/>
                    <a:gd name="T51" fmla="*/ 257 h 1045"/>
                    <a:gd name="T52" fmla="*/ 354 w 1484"/>
                    <a:gd name="T53" fmla="*/ 253 h 1045"/>
                    <a:gd name="T54" fmla="*/ 360 w 1484"/>
                    <a:gd name="T55" fmla="*/ 248 h 1045"/>
                    <a:gd name="T56" fmla="*/ 365 w 1484"/>
                    <a:gd name="T57" fmla="*/ 242 h 1045"/>
                    <a:gd name="T58" fmla="*/ 369 w 1484"/>
                    <a:gd name="T59" fmla="*/ 234 h 1045"/>
                    <a:gd name="T60" fmla="*/ 371 w 1484"/>
                    <a:gd name="T61" fmla="*/ 226 h 1045"/>
                    <a:gd name="T62" fmla="*/ 372 w 1484"/>
                    <a:gd name="T63" fmla="*/ 222 h 1045"/>
                    <a:gd name="T64" fmla="*/ 372 w 1484"/>
                    <a:gd name="T65" fmla="*/ 217 h 1045"/>
                    <a:gd name="T66" fmla="*/ 372 w 1484"/>
                    <a:gd name="T67" fmla="*/ 43 h 1045"/>
                    <a:gd name="T68" fmla="*/ 372 w 1484"/>
                    <a:gd name="T69" fmla="*/ 39 h 1045"/>
                    <a:gd name="T70" fmla="*/ 371 w 1484"/>
                    <a:gd name="T71" fmla="*/ 34 h 1045"/>
                    <a:gd name="T72" fmla="*/ 369 w 1484"/>
                    <a:gd name="T73" fmla="*/ 27 h 1045"/>
                    <a:gd name="T74" fmla="*/ 365 w 1484"/>
                    <a:gd name="T75" fmla="*/ 19 h 1045"/>
                    <a:gd name="T76" fmla="*/ 360 w 1484"/>
                    <a:gd name="T77" fmla="*/ 13 h 1045"/>
                    <a:gd name="T78" fmla="*/ 354 w 1484"/>
                    <a:gd name="T79" fmla="*/ 7 h 1045"/>
                    <a:gd name="T80" fmla="*/ 347 w 1484"/>
                    <a:gd name="T81" fmla="*/ 3 h 1045"/>
                    <a:gd name="T82" fmla="*/ 340 w 1484"/>
                    <a:gd name="T83" fmla="*/ 1 h 1045"/>
                    <a:gd name="T84" fmla="*/ 336 w 1484"/>
                    <a:gd name="T85" fmla="*/ 0 h 1045"/>
                    <a:gd name="T86" fmla="*/ 331 w 1484"/>
                    <a:gd name="T87" fmla="*/ 0 h 1045"/>
                    <a:gd name="T88" fmla="*/ 41 w 1484"/>
                    <a:gd name="T89" fmla="*/ 0 h 104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484"/>
                    <a:gd name="T136" fmla="*/ 0 h 1045"/>
                    <a:gd name="T137" fmla="*/ 1484 w 1484"/>
                    <a:gd name="T138" fmla="*/ 1045 h 104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484" h="1045">
                      <a:moveTo>
                        <a:pt x="161" y="0"/>
                      </a:moveTo>
                      <a:lnTo>
                        <a:pt x="144" y="2"/>
                      </a:lnTo>
                      <a:lnTo>
                        <a:pt x="128" y="4"/>
                      </a:lnTo>
                      <a:lnTo>
                        <a:pt x="99" y="14"/>
                      </a:lnTo>
                      <a:lnTo>
                        <a:pt x="71" y="31"/>
                      </a:lnTo>
                      <a:lnTo>
                        <a:pt x="48" y="52"/>
                      </a:lnTo>
                      <a:lnTo>
                        <a:pt x="28" y="77"/>
                      </a:lnTo>
                      <a:lnTo>
                        <a:pt x="12" y="108"/>
                      </a:lnTo>
                      <a:lnTo>
                        <a:pt x="3" y="139"/>
                      </a:lnTo>
                      <a:lnTo>
                        <a:pt x="1" y="156"/>
                      </a:lnTo>
                      <a:lnTo>
                        <a:pt x="0" y="174"/>
                      </a:lnTo>
                      <a:lnTo>
                        <a:pt x="0" y="871"/>
                      </a:lnTo>
                      <a:lnTo>
                        <a:pt x="1" y="889"/>
                      </a:lnTo>
                      <a:lnTo>
                        <a:pt x="3" y="906"/>
                      </a:lnTo>
                      <a:lnTo>
                        <a:pt x="12" y="938"/>
                      </a:lnTo>
                      <a:lnTo>
                        <a:pt x="28" y="968"/>
                      </a:lnTo>
                      <a:lnTo>
                        <a:pt x="48" y="993"/>
                      </a:lnTo>
                      <a:lnTo>
                        <a:pt x="71" y="1015"/>
                      </a:lnTo>
                      <a:lnTo>
                        <a:pt x="99" y="1031"/>
                      </a:lnTo>
                      <a:lnTo>
                        <a:pt x="128" y="1041"/>
                      </a:lnTo>
                      <a:lnTo>
                        <a:pt x="144" y="1043"/>
                      </a:lnTo>
                      <a:lnTo>
                        <a:pt x="161" y="1045"/>
                      </a:lnTo>
                      <a:lnTo>
                        <a:pt x="1323" y="1045"/>
                      </a:lnTo>
                      <a:lnTo>
                        <a:pt x="1340" y="1043"/>
                      </a:lnTo>
                      <a:lnTo>
                        <a:pt x="1356" y="1041"/>
                      </a:lnTo>
                      <a:lnTo>
                        <a:pt x="1385" y="1031"/>
                      </a:lnTo>
                      <a:lnTo>
                        <a:pt x="1413" y="1015"/>
                      </a:lnTo>
                      <a:lnTo>
                        <a:pt x="1436" y="993"/>
                      </a:lnTo>
                      <a:lnTo>
                        <a:pt x="1456" y="968"/>
                      </a:lnTo>
                      <a:lnTo>
                        <a:pt x="1472" y="938"/>
                      </a:lnTo>
                      <a:lnTo>
                        <a:pt x="1481" y="906"/>
                      </a:lnTo>
                      <a:lnTo>
                        <a:pt x="1483" y="889"/>
                      </a:lnTo>
                      <a:lnTo>
                        <a:pt x="1484" y="871"/>
                      </a:lnTo>
                      <a:lnTo>
                        <a:pt x="1484" y="174"/>
                      </a:lnTo>
                      <a:lnTo>
                        <a:pt x="1483" y="156"/>
                      </a:lnTo>
                      <a:lnTo>
                        <a:pt x="1481" y="139"/>
                      </a:lnTo>
                      <a:lnTo>
                        <a:pt x="1472" y="108"/>
                      </a:lnTo>
                      <a:lnTo>
                        <a:pt x="1456" y="77"/>
                      </a:lnTo>
                      <a:lnTo>
                        <a:pt x="1436" y="52"/>
                      </a:lnTo>
                      <a:lnTo>
                        <a:pt x="1413" y="31"/>
                      </a:lnTo>
                      <a:lnTo>
                        <a:pt x="1385" y="14"/>
                      </a:lnTo>
                      <a:lnTo>
                        <a:pt x="1356" y="4"/>
                      </a:lnTo>
                      <a:lnTo>
                        <a:pt x="1340" y="2"/>
                      </a:lnTo>
                      <a:lnTo>
                        <a:pt x="1323" y="0"/>
                      </a:lnTo>
                      <a:lnTo>
                        <a:pt x="161" y="0"/>
                      </a:lnTo>
                      <a:close/>
                    </a:path>
                  </a:pathLst>
                </a:custGeom>
                <a:solidFill>
                  <a:srgbClr val="FF99FF"/>
                </a:solidFill>
                <a:ln w="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8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i="1" dirty="0" smtClean="0">
                      <a:solidFill>
                        <a:srgbClr val="000000"/>
                      </a:solidFill>
                      <a:latin typeface="Arial" charset="0"/>
                    </a:rPr>
                    <a:t>Deliver Final </a:t>
                  </a:r>
                  <a:r>
                    <a:rPr lang="en-US" sz="1200" b="1" i="1" dirty="0" smtClean="0">
                      <a:latin typeface="Arial" charset="0"/>
                    </a:rPr>
                    <a:t>Capability</a:t>
                  </a:r>
                  <a:endParaRPr lang="en-US" sz="1200" b="1" i="1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30" name="Rectangle 67"/>
              <p:cNvSpPr>
                <a:spLocks noChangeArrowheads="1"/>
              </p:cNvSpPr>
              <p:nvPr/>
            </p:nvSpPr>
            <p:spPr bwMode="auto">
              <a:xfrm>
                <a:off x="2493964" y="1733305"/>
                <a:ext cx="1019175" cy="692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200" b="1" i="1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1" name="Rectangle 71"/>
              <p:cNvSpPr>
                <a:spLocks noChangeArrowheads="1"/>
              </p:cNvSpPr>
              <p:nvPr/>
            </p:nvSpPr>
            <p:spPr bwMode="auto">
              <a:xfrm>
                <a:off x="3790951" y="2561980"/>
                <a:ext cx="969963" cy="895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200" b="1" i="1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2" name="Rectangle 76"/>
              <p:cNvSpPr>
                <a:spLocks noChangeArrowheads="1"/>
              </p:cNvSpPr>
              <p:nvPr/>
            </p:nvSpPr>
            <p:spPr bwMode="auto">
              <a:xfrm>
                <a:off x="5616576" y="3709742"/>
                <a:ext cx="785813" cy="487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200" b="1" i="1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grpSp>
            <p:nvGrpSpPr>
              <p:cNvPr id="33" name="Group 83"/>
              <p:cNvGrpSpPr>
                <a:grpSpLocks/>
              </p:cNvGrpSpPr>
              <p:nvPr/>
            </p:nvGrpSpPr>
            <p:grpSpPr bwMode="auto">
              <a:xfrm>
                <a:off x="1611314" y="1604717"/>
                <a:ext cx="692150" cy="488950"/>
                <a:chOff x="1357" y="1294"/>
                <a:chExt cx="482" cy="308"/>
              </a:xfrm>
            </p:grpSpPr>
            <p:sp>
              <p:nvSpPr>
                <p:cNvPr id="69" name="Line 79"/>
                <p:cNvSpPr>
                  <a:spLocks noChangeShapeType="1"/>
                </p:cNvSpPr>
                <p:nvPr/>
              </p:nvSpPr>
              <p:spPr bwMode="auto">
                <a:xfrm>
                  <a:off x="1357" y="1294"/>
                  <a:ext cx="1" cy="281"/>
                </a:xfrm>
                <a:prstGeom prst="line">
                  <a:avLst/>
                </a:prstGeom>
                <a:noFill/>
                <a:ln w="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1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70" name="Group 82"/>
                <p:cNvGrpSpPr>
                  <a:grpSpLocks/>
                </p:cNvGrpSpPr>
                <p:nvPr/>
              </p:nvGrpSpPr>
              <p:grpSpPr bwMode="auto">
                <a:xfrm>
                  <a:off x="1357" y="1549"/>
                  <a:ext cx="482" cy="53"/>
                  <a:chOff x="1357" y="1549"/>
                  <a:chExt cx="482" cy="53"/>
                </a:xfrm>
              </p:grpSpPr>
              <p:sp>
                <p:nvSpPr>
                  <p:cNvPr id="71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1357" y="1575"/>
                    <a:ext cx="436" cy="1"/>
                  </a:xfrm>
                  <a:prstGeom prst="line">
                    <a:avLst/>
                  </a:prstGeom>
                  <a:noFill/>
                  <a:ln w="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1" i="1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2" name="Freeform 81"/>
                  <p:cNvSpPr>
                    <a:spLocks/>
                  </p:cNvSpPr>
                  <p:nvPr/>
                </p:nvSpPr>
                <p:spPr bwMode="auto">
                  <a:xfrm>
                    <a:off x="1791" y="1549"/>
                    <a:ext cx="48" cy="53"/>
                  </a:xfrm>
                  <a:custGeom>
                    <a:avLst/>
                    <a:gdLst>
                      <a:gd name="T0" fmla="*/ 0 w 96"/>
                      <a:gd name="T1" fmla="*/ 14 h 105"/>
                      <a:gd name="T2" fmla="*/ 12 w 96"/>
                      <a:gd name="T3" fmla="*/ 7 h 105"/>
                      <a:gd name="T4" fmla="*/ 0 w 96"/>
                      <a:gd name="T5" fmla="*/ 0 h 105"/>
                      <a:gd name="T6" fmla="*/ 0 w 96"/>
                      <a:gd name="T7" fmla="*/ 14 h 10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6"/>
                      <a:gd name="T13" fmla="*/ 0 h 105"/>
                      <a:gd name="T14" fmla="*/ 96 w 96"/>
                      <a:gd name="T15" fmla="*/ 105 h 10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6" h="105">
                        <a:moveTo>
                          <a:pt x="0" y="105"/>
                        </a:moveTo>
                        <a:lnTo>
                          <a:pt x="96" y="52"/>
                        </a:lnTo>
                        <a:lnTo>
                          <a:pt x="0" y="0"/>
                        </a:lnTo>
                        <a:lnTo>
                          <a:pt x="0" y="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1" i="1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4" name="Group 88"/>
              <p:cNvGrpSpPr>
                <a:grpSpLocks/>
              </p:cNvGrpSpPr>
              <p:nvPr/>
            </p:nvGrpSpPr>
            <p:grpSpPr bwMode="auto">
              <a:xfrm>
                <a:off x="2847976" y="2498480"/>
                <a:ext cx="706438" cy="487362"/>
                <a:chOff x="2136" y="1857"/>
                <a:chExt cx="482" cy="307"/>
              </a:xfrm>
            </p:grpSpPr>
            <p:sp>
              <p:nvSpPr>
                <p:cNvPr id="65" name="Line 84"/>
                <p:cNvSpPr>
                  <a:spLocks noChangeShapeType="1"/>
                </p:cNvSpPr>
                <p:nvPr/>
              </p:nvSpPr>
              <p:spPr bwMode="auto">
                <a:xfrm>
                  <a:off x="2136" y="1857"/>
                  <a:ext cx="1" cy="281"/>
                </a:xfrm>
                <a:prstGeom prst="line">
                  <a:avLst/>
                </a:prstGeom>
                <a:noFill/>
                <a:ln w="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1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66" name="Group 87"/>
                <p:cNvGrpSpPr>
                  <a:grpSpLocks/>
                </p:cNvGrpSpPr>
                <p:nvPr/>
              </p:nvGrpSpPr>
              <p:grpSpPr bwMode="auto">
                <a:xfrm>
                  <a:off x="2136" y="2112"/>
                  <a:ext cx="482" cy="52"/>
                  <a:chOff x="2136" y="2112"/>
                  <a:chExt cx="482" cy="52"/>
                </a:xfrm>
              </p:grpSpPr>
              <p:sp>
                <p:nvSpPr>
                  <p:cNvPr id="67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2136" y="2138"/>
                    <a:ext cx="436" cy="1"/>
                  </a:xfrm>
                  <a:prstGeom prst="line">
                    <a:avLst/>
                  </a:prstGeom>
                  <a:noFill/>
                  <a:ln w="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1" i="1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68" name="Freeform 86"/>
                  <p:cNvSpPr>
                    <a:spLocks/>
                  </p:cNvSpPr>
                  <p:nvPr/>
                </p:nvSpPr>
                <p:spPr bwMode="auto">
                  <a:xfrm>
                    <a:off x="2570" y="2112"/>
                    <a:ext cx="48" cy="52"/>
                  </a:xfrm>
                  <a:custGeom>
                    <a:avLst/>
                    <a:gdLst>
                      <a:gd name="T0" fmla="*/ 0 w 96"/>
                      <a:gd name="T1" fmla="*/ 13 h 106"/>
                      <a:gd name="T2" fmla="*/ 12 w 96"/>
                      <a:gd name="T3" fmla="*/ 6 h 106"/>
                      <a:gd name="T4" fmla="*/ 0 w 96"/>
                      <a:gd name="T5" fmla="*/ 0 h 106"/>
                      <a:gd name="T6" fmla="*/ 0 w 96"/>
                      <a:gd name="T7" fmla="*/ 13 h 10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6"/>
                      <a:gd name="T13" fmla="*/ 0 h 106"/>
                      <a:gd name="T14" fmla="*/ 96 w 96"/>
                      <a:gd name="T15" fmla="*/ 106 h 10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6" h="106">
                        <a:moveTo>
                          <a:pt x="0" y="106"/>
                        </a:moveTo>
                        <a:lnTo>
                          <a:pt x="96" y="52"/>
                        </a:lnTo>
                        <a:lnTo>
                          <a:pt x="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1" i="1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35" name="Line 89"/>
              <p:cNvSpPr>
                <a:spLocks noChangeShapeType="1"/>
              </p:cNvSpPr>
              <p:nvPr/>
            </p:nvSpPr>
            <p:spPr bwMode="auto">
              <a:xfrm flipV="1">
                <a:off x="2847976" y="1095130"/>
                <a:ext cx="1588" cy="573087"/>
              </a:xfrm>
              <a:prstGeom prst="line">
                <a:avLst/>
              </a:prstGeom>
              <a:noFill/>
              <a:ln w="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1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grpSp>
            <p:nvGrpSpPr>
              <p:cNvPr id="36" name="Group 92"/>
              <p:cNvGrpSpPr>
                <a:grpSpLocks/>
              </p:cNvGrpSpPr>
              <p:nvPr/>
            </p:nvGrpSpPr>
            <p:grpSpPr bwMode="auto">
              <a:xfrm>
                <a:off x="2317751" y="1052267"/>
                <a:ext cx="530225" cy="84138"/>
                <a:chOff x="1802" y="946"/>
                <a:chExt cx="334" cy="53"/>
              </a:xfrm>
            </p:grpSpPr>
            <p:sp>
              <p:nvSpPr>
                <p:cNvPr id="63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1848" y="973"/>
                  <a:ext cx="288" cy="1"/>
                </a:xfrm>
                <a:prstGeom prst="line">
                  <a:avLst/>
                </a:prstGeom>
                <a:noFill/>
                <a:ln w="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1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4" name="Freeform 91"/>
                <p:cNvSpPr>
                  <a:spLocks/>
                </p:cNvSpPr>
                <p:nvPr/>
              </p:nvSpPr>
              <p:spPr bwMode="auto">
                <a:xfrm>
                  <a:off x="1802" y="946"/>
                  <a:ext cx="48" cy="53"/>
                </a:xfrm>
                <a:custGeom>
                  <a:avLst/>
                  <a:gdLst>
                    <a:gd name="T0" fmla="*/ 12 w 96"/>
                    <a:gd name="T1" fmla="*/ 0 h 106"/>
                    <a:gd name="T2" fmla="*/ 0 w 96"/>
                    <a:gd name="T3" fmla="*/ 7 h 106"/>
                    <a:gd name="T4" fmla="*/ 12 w 96"/>
                    <a:gd name="T5" fmla="*/ 14 h 106"/>
                    <a:gd name="T6" fmla="*/ 12 w 96"/>
                    <a:gd name="T7" fmla="*/ 0 h 1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106"/>
                    <a:gd name="T14" fmla="*/ 96 w 96"/>
                    <a:gd name="T15" fmla="*/ 106 h 1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106">
                      <a:moveTo>
                        <a:pt x="96" y="0"/>
                      </a:moveTo>
                      <a:lnTo>
                        <a:pt x="0" y="54"/>
                      </a:lnTo>
                      <a:lnTo>
                        <a:pt x="96" y="106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1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7" name="Line 93"/>
              <p:cNvSpPr>
                <a:spLocks noChangeShapeType="1"/>
              </p:cNvSpPr>
              <p:nvPr/>
            </p:nvSpPr>
            <p:spPr bwMode="auto">
              <a:xfrm flipV="1">
                <a:off x="4260851" y="2050805"/>
                <a:ext cx="1588" cy="511175"/>
              </a:xfrm>
              <a:prstGeom prst="line">
                <a:avLst/>
              </a:prstGeom>
              <a:noFill/>
              <a:ln w="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1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grpSp>
            <p:nvGrpSpPr>
              <p:cNvPr id="38" name="Group 96"/>
              <p:cNvGrpSpPr>
                <a:grpSpLocks/>
              </p:cNvGrpSpPr>
              <p:nvPr/>
            </p:nvGrpSpPr>
            <p:grpSpPr bwMode="auto">
              <a:xfrm>
                <a:off x="3554414" y="2009530"/>
                <a:ext cx="706437" cy="82550"/>
                <a:chOff x="2581" y="1549"/>
                <a:chExt cx="445" cy="52"/>
              </a:xfrm>
            </p:grpSpPr>
            <p:sp>
              <p:nvSpPr>
                <p:cNvPr id="61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2628" y="1575"/>
                  <a:ext cx="398" cy="1"/>
                </a:xfrm>
                <a:prstGeom prst="line">
                  <a:avLst/>
                </a:prstGeom>
                <a:noFill/>
                <a:ln w="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1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" name="Freeform 95"/>
                <p:cNvSpPr>
                  <a:spLocks/>
                </p:cNvSpPr>
                <p:nvPr/>
              </p:nvSpPr>
              <p:spPr bwMode="auto">
                <a:xfrm>
                  <a:off x="2581" y="1549"/>
                  <a:ext cx="48" cy="52"/>
                </a:xfrm>
                <a:custGeom>
                  <a:avLst/>
                  <a:gdLst>
                    <a:gd name="T0" fmla="*/ 12 w 96"/>
                    <a:gd name="T1" fmla="*/ 0 h 106"/>
                    <a:gd name="T2" fmla="*/ 0 w 96"/>
                    <a:gd name="T3" fmla="*/ 6 h 106"/>
                    <a:gd name="T4" fmla="*/ 12 w 96"/>
                    <a:gd name="T5" fmla="*/ 13 h 106"/>
                    <a:gd name="T6" fmla="*/ 12 w 96"/>
                    <a:gd name="T7" fmla="*/ 0 h 1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106"/>
                    <a:gd name="T14" fmla="*/ 96 w 96"/>
                    <a:gd name="T15" fmla="*/ 106 h 1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106">
                      <a:moveTo>
                        <a:pt x="96" y="0"/>
                      </a:moveTo>
                      <a:lnTo>
                        <a:pt x="0" y="54"/>
                      </a:lnTo>
                      <a:lnTo>
                        <a:pt x="96" y="106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1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9" name="Line 109"/>
              <p:cNvSpPr>
                <a:spLocks noChangeShapeType="1"/>
              </p:cNvSpPr>
              <p:nvPr/>
            </p:nvSpPr>
            <p:spPr bwMode="auto">
              <a:xfrm>
                <a:off x="4991101" y="2944567"/>
                <a:ext cx="625475" cy="1588"/>
              </a:xfrm>
              <a:prstGeom prst="line">
                <a:avLst/>
              </a:prstGeom>
              <a:noFill/>
              <a:ln w="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1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grpSp>
            <p:nvGrpSpPr>
              <p:cNvPr id="40" name="Group 112"/>
              <p:cNvGrpSpPr>
                <a:grpSpLocks/>
              </p:cNvGrpSpPr>
              <p:nvPr/>
            </p:nvGrpSpPr>
            <p:grpSpPr bwMode="auto">
              <a:xfrm>
                <a:off x="5576889" y="2944567"/>
                <a:ext cx="77787" cy="573088"/>
                <a:chOff x="3855" y="2138"/>
                <a:chExt cx="49" cy="361"/>
              </a:xfrm>
            </p:grpSpPr>
            <p:sp>
              <p:nvSpPr>
                <p:cNvPr id="59" name="Line 110"/>
                <p:cNvSpPr>
                  <a:spLocks noChangeShapeType="1"/>
                </p:cNvSpPr>
                <p:nvPr/>
              </p:nvSpPr>
              <p:spPr bwMode="auto">
                <a:xfrm>
                  <a:off x="3880" y="2138"/>
                  <a:ext cx="1" cy="311"/>
                </a:xfrm>
                <a:prstGeom prst="line">
                  <a:avLst/>
                </a:prstGeom>
                <a:noFill/>
                <a:ln w="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1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0" name="Freeform 111"/>
                <p:cNvSpPr>
                  <a:spLocks/>
                </p:cNvSpPr>
                <p:nvPr/>
              </p:nvSpPr>
              <p:spPr bwMode="auto">
                <a:xfrm>
                  <a:off x="3855" y="2447"/>
                  <a:ext cx="49" cy="52"/>
                </a:xfrm>
                <a:custGeom>
                  <a:avLst/>
                  <a:gdLst>
                    <a:gd name="T0" fmla="*/ 0 w 98"/>
                    <a:gd name="T1" fmla="*/ 0 h 103"/>
                    <a:gd name="T2" fmla="*/ 7 w 98"/>
                    <a:gd name="T3" fmla="*/ 13 h 103"/>
                    <a:gd name="T4" fmla="*/ 13 w 98"/>
                    <a:gd name="T5" fmla="*/ 0 h 103"/>
                    <a:gd name="T6" fmla="*/ 0 w 98"/>
                    <a:gd name="T7" fmla="*/ 0 h 1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103"/>
                    <a:gd name="T14" fmla="*/ 98 w 98"/>
                    <a:gd name="T15" fmla="*/ 103 h 1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103">
                      <a:moveTo>
                        <a:pt x="0" y="0"/>
                      </a:moveTo>
                      <a:lnTo>
                        <a:pt x="50" y="103"/>
                      </a:lnTo>
                      <a:lnTo>
                        <a:pt x="9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1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1" name="Group 115"/>
              <p:cNvGrpSpPr>
                <a:grpSpLocks/>
              </p:cNvGrpSpPr>
              <p:nvPr/>
            </p:nvGrpSpPr>
            <p:grpSpPr bwMode="auto">
              <a:xfrm>
                <a:off x="6559551" y="3198567"/>
                <a:ext cx="411163" cy="511175"/>
                <a:chOff x="4474" y="2298"/>
                <a:chExt cx="259" cy="322"/>
              </a:xfrm>
            </p:grpSpPr>
            <p:sp>
              <p:nvSpPr>
                <p:cNvPr id="57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4474" y="2336"/>
                  <a:ext cx="229" cy="284"/>
                </a:xfrm>
                <a:prstGeom prst="line">
                  <a:avLst/>
                </a:prstGeom>
                <a:noFill/>
                <a:ln w="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1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" name="Freeform 114"/>
                <p:cNvSpPr>
                  <a:spLocks/>
                </p:cNvSpPr>
                <p:nvPr/>
              </p:nvSpPr>
              <p:spPr bwMode="auto">
                <a:xfrm>
                  <a:off x="4684" y="2298"/>
                  <a:ext cx="49" cy="57"/>
                </a:xfrm>
                <a:custGeom>
                  <a:avLst/>
                  <a:gdLst>
                    <a:gd name="T0" fmla="*/ 9 w 99"/>
                    <a:gd name="T1" fmla="*/ 15 h 113"/>
                    <a:gd name="T2" fmla="*/ 12 w 99"/>
                    <a:gd name="T3" fmla="*/ 0 h 113"/>
                    <a:gd name="T4" fmla="*/ 0 w 99"/>
                    <a:gd name="T5" fmla="*/ 6 h 113"/>
                    <a:gd name="T6" fmla="*/ 9 w 99"/>
                    <a:gd name="T7" fmla="*/ 15 h 1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9"/>
                    <a:gd name="T13" fmla="*/ 0 h 113"/>
                    <a:gd name="T14" fmla="*/ 99 w 99"/>
                    <a:gd name="T15" fmla="*/ 113 h 1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9" h="113">
                      <a:moveTo>
                        <a:pt x="72" y="113"/>
                      </a:moveTo>
                      <a:lnTo>
                        <a:pt x="99" y="0"/>
                      </a:lnTo>
                      <a:lnTo>
                        <a:pt x="0" y="43"/>
                      </a:lnTo>
                      <a:lnTo>
                        <a:pt x="72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1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2" name="Line 116"/>
              <p:cNvSpPr>
                <a:spLocks noChangeShapeType="1"/>
              </p:cNvSpPr>
              <p:nvPr/>
            </p:nvSpPr>
            <p:spPr bwMode="auto">
              <a:xfrm>
                <a:off x="6559551" y="3836742"/>
                <a:ext cx="588963" cy="1588"/>
              </a:xfrm>
              <a:prstGeom prst="line">
                <a:avLst/>
              </a:prstGeom>
              <a:noFill/>
              <a:ln w="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1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grpSp>
            <p:nvGrpSpPr>
              <p:cNvPr id="43" name="Group 119"/>
              <p:cNvGrpSpPr>
                <a:grpSpLocks/>
              </p:cNvGrpSpPr>
              <p:nvPr/>
            </p:nvGrpSpPr>
            <p:grpSpPr bwMode="auto">
              <a:xfrm>
                <a:off x="7108826" y="3836742"/>
                <a:ext cx="77788" cy="509588"/>
                <a:chOff x="4820" y="2700"/>
                <a:chExt cx="49" cy="321"/>
              </a:xfrm>
            </p:grpSpPr>
            <p:sp>
              <p:nvSpPr>
                <p:cNvPr id="55" name="Line 117"/>
                <p:cNvSpPr>
                  <a:spLocks noChangeShapeType="1"/>
                </p:cNvSpPr>
                <p:nvPr/>
              </p:nvSpPr>
              <p:spPr bwMode="auto">
                <a:xfrm>
                  <a:off x="4845" y="2700"/>
                  <a:ext cx="1" cy="271"/>
                </a:xfrm>
                <a:prstGeom prst="line">
                  <a:avLst/>
                </a:prstGeom>
                <a:noFill/>
                <a:ln w="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1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" name="Freeform 118"/>
                <p:cNvSpPr>
                  <a:spLocks/>
                </p:cNvSpPr>
                <p:nvPr/>
              </p:nvSpPr>
              <p:spPr bwMode="auto">
                <a:xfrm>
                  <a:off x="4820" y="2969"/>
                  <a:ext cx="49" cy="52"/>
                </a:xfrm>
                <a:custGeom>
                  <a:avLst/>
                  <a:gdLst>
                    <a:gd name="T0" fmla="*/ 0 w 97"/>
                    <a:gd name="T1" fmla="*/ 0 h 103"/>
                    <a:gd name="T2" fmla="*/ 7 w 97"/>
                    <a:gd name="T3" fmla="*/ 13 h 103"/>
                    <a:gd name="T4" fmla="*/ 13 w 97"/>
                    <a:gd name="T5" fmla="*/ 0 h 103"/>
                    <a:gd name="T6" fmla="*/ 0 w 97"/>
                    <a:gd name="T7" fmla="*/ 0 h 1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103"/>
                    <a:gd name="T14" fmla="*/ 97 w 97"/>
                    <a:gd name="T15" fmla="*/ 103 h 1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103">
                      <a:moveTo>
                        <a:pt x="0" y="0"/>
                      </a:moveTo>
                      <a:lnTo>
                        <a:pt x="49" y="103"/>
                      </a:lnTo>
                      <a:lnTo>
                        <a:pt x="9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1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Group 123"/>
              <p:cNvGrpSpPr>
                <a:grpSpLocks/>
              </p:cNvGrpSpPr>
              <p:nvPr/>
            </p:nvGrpSpPr>
            <p:grpSpPr bwMode="auto">
              <a:xfrm>
                <a:off x="6559551" y="5643317"/>
                <a:ext cx="588963" cy="84138"/>
                <a:chOff x="4474" y="3838"/>
                <a:chExt cx="371" cy="53"/>
              </a:xfrm>
            </p:grpSpPr>
            <p:sp>
              <p:nvSpPr>
                <p:cNvPr id="53" name="Line 121"/>
                <p:cNvSpPr>
                  <a:spLocks noChangeShapeType="1"/>
                </p:cNvSpPr>
                <p:nvPr/>
              </p:nvSpPr>
              <p:spPr bwMode="auto">
                <a:xfrm flipH="1">
                  <a:off x="4520" y="3865"/>
                  <a:ext cx="325" cy="1"/>
                </a:xfrm>
                <a:prstGeom prst="line">
                  <a:avLst/>
                </a:prstGeom>
                <a:noFill/>
                <a:ln w="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1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4" name="Freeform 122"/>
                <p:cNvSpPr>
                  <a:spLocks/>
                </p:cNvSpPr>
                <p:nvPr/>
              </p:nvSpPr>
              <p:spPr bwMode="auto">
                <a:xfrm>
                  <a:off x="4474" y="3838"/>
                  <a:ext cx="48" cy="53"/>
                </a:xfrm>
                <a:custGeom>
                  <a:avLst/>
                  <a:gdLst>
                    <a:gd name="T0" fmla="*/ 12 w 96"/>
                    <a:gd name="T1" fmla="*/ 0 h 105"/>
                    <a:gd name="T2" fmla="*/ 0 w 96"/>
                    <a:gd name="T3" fmla="*/ 7 h 105"/>
                    <a:gd name="T4" fmla="*/ 12 w 96"/>
                    <a:gd name="T5" fmla="*/ 14 h 105"/>
                    <a:gd name="T6" fmla="*/ 12 w 96"/>
                    <a:gd name="T7" fmla="*/ 0 h 10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105"/>
                    <a:gd name="T14" fmla="*/ 96 w 96"/>
                    <a:gd name="T15" fmla="*/ 105 h 10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105">
                      <a:moveTo>
                        <a:pt x="96" y="0"/>
                      </a:moveTo>
                      <a:lnTo>
                        <a:pt x="0" y="53"/>
                      </a:lnTo>
                      <a:lnTo>
                        <a:pt x="96" y="105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1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5" name="Line 124"/>
              <p:cNvSpPr>
                <a:spLocks noChangeShapeType="1"/>
              </p:cNvSpPr>
              <p:nvPr/>
            </p:nvSpPr>
            <p:spPr bwMode="auto">
              <a:xfrm flipH="1">
                <a:off x="4602164" y="5686180"/>
                <a:ext cx="779462" cy="1587"/>
              </a:xfrm>
              <a:prstGeom prst="line">
                <a:avLst/>
              </a:prstGeom>
              <a:noFill/>
              <a:ln w="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1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grpSp>
            <p:nvGrpSpPr>
              <p:cNvPr id="46" name="Group 127"/>
              <p:cNvGrpSpPr>
                <a:grpSpLocks/>
              </p:cNvGrpSpPr>
              <p:nvPr/>
            </p:nvGrpSpPr>
            <p:grpSpPr bwMode="auto">
              <a:xfrm>
                <a:off x="4564064" y="5175005"/>
                <a:ext cx="77787" cy="511175"/>
                <a:chOff x="3217" y="3543"/>
                <a:chExt cx="49" cy="322"/>
              </a:xfrm>
            </p:grpSpPr>
            <p:sp>
              <p:nvSpPr>
                <p:cNvPr id="51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3241" y="3594"/>
                  <a:ext cx="1" cy="271"/>
                </a:xfrm>
                <a:prstGeom prst="line">
                  <a:avLst/>
                </a:prstGeom>
                <a:noFill/>
                <a:ln w="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1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2" name="Freeform 126"/>
                <p:cNvSpPr>
                  <a:spLocks/>
                </p:cNvSpPr>
                <p:nvPr/>
              </p:nvSpPr>
              <p:spPr bwMode="auto">
                <a:xfrm>
                  <a:off x="3217" y="3543"/>
                  <a:ext cx="49" cy="52"/>
                </a:xfrm>
                <a:custGeom>
                  <a:avLst/>
                  <a:gdLst>
                    <a:gd name="T0" fmla="*/ 13 w 97"/>
                    <a:gd name="T1" fmla="*/ 13 h 103"/>
                    <a:gd name="T2" fmla="*/ 6 w 97"/>
                    <a:gd name="T3" fmla="*/ 0 h 103"/>
                    <a:gd name="T4" fmla="*/ 0 w 97"/>
                    <a:gd name="T5" fmla="*/ 13 h 103"/>
                    <a:gd name="T6" fmla="*/ 13 w 97"/>
                    <a:gd name="T7" fmla="*/ 13 h 1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103"/>
                    <a:gd name="T14" fmla="*/ 97 w 97"/>
                    <a:gd name="T15" fmla="*/ 103 h 1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103">
                      <a:moveTo>
                        <a:pt x="97" y="103"/>
                      </a:moveTo>
                      <a:lnTo>
                        <a:pt x="48" y="0"/>
                      </a:lnTo>
                      <a:lnTo>
                        <a:pt x="0" y="103"/>
                      </a:lnTo>
                      <a:lnTo>
                        <a:pt x="97" y="1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1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7" name="Line 128"/>
              <p:cNvSpPr>
                <a:spLocks noChangeShapeType="1"/>
              </p:cNvSpPr>
              <p:nvPr/>
            </p:nvSpPr>
            <p:spPr bwMode="auto">
              <a:xfrm flipV="1">
                <a:off x="4614864" y="3836742"/>
                <a:ext cx="1587" cy="509588"/>
              </a:xfrm>
              <a:prstGeom prst="line">
                <a:avLst/>
              </a:prstGeom>
              <a:noFill/>
              <a:ln w="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1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grpSp>
            <p:nvGrpSpPr>
              <p:cNvPr id="48" name="Group 131"/>
              <p:cNvGrpSpPr>
                <a:grpSpLocks/>
              </p:cNvGrpSpPr>
              <p:nvPr/>
            </p:nvGrpSpPr>
            <p:grpSpPr bwMode="auto">
              <a:xfrm>
                <a:off x="4614864" y="3795467"/>
                <a:ext cx="766762" cy="84138"/>
                <a:chOff x="3249" y="2674"/>
                <a:chExt cx="483" cy="53"/>
              </a:xfrm>
            </p:grpSpPr>
            <p:sp>
              <p:nvSpPr>
                <p:cNvPr id="49" name="Line 129"/>
                <p:cNvSpPr>
                  <a:spLocks noChangeShapeType="1"/>
                </p:cNvSpPr>
                <p:nvPr/>
              </p:nvSpPr>
              <p:spPr bwMode="auto">
                <a:xfrm>
                  <a:off x="3249" y="2700"/>
                  <a:ext cx="436" cy="1"/>
                </a:xfrm>
                <a:prstGeom prst="line">
                  <a:avLst/>
                </a:prstGeom>
                <a:noFill/>
                <a:ln w="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1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" name="Freeform 130"/>
                <p:cNvSpPr>
                  <a:spLocks/>
                </p:cNvSpPr>
                <p:nvPr/>
              </p:nvSpPr>
              <p:spPr bwMode="auto">
                <a:xfrm>
                  <a:off x="3684" y="2674"/>
                  <a:ext cx="48" cy="53"/>
                </a:xfrm>
                <a:custGeom>
                  <a:avLst/>
                  <a:gdLst>
                    <a:gd name="T0" fmla="*/ 0 w 96"/>
                    <a:gd name="T1" fmla="*/ 14 h 105"/>
                    <a:gd name="T2" fmla="*/ 12 w 96"/>
                    <a:gd name="T3" fmla="*/ 7 h 105"/>
                    <a:gd name="T4" fmla="*/ 0 w 96"/>
                    <a:gd name="T5" fmla="*/ 0 h 105"/>
                    <a:gd name="T6" fmla="*/ 0 w 96"/>
                    <a:gd name="T7" fmla="*/ 14 h 10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105"/>
                    <a:gd name="T14" fmla="*/ 96 w 96"/>
                    <a:gd name="T15" fmla="*/ 105 h 10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105">
                      <a:moveTo>
                        <a:pt x="0" y="105"/>
                      </a:moveTo>
                      <a:lnTo>
                        <a:pt x="96" y="52"/>
                      </a:lnTo>
                      <a:lnTo>
                        <a:pt x="0" y="0"/>
                      </a:lnTo>
                      <a:lnTo>
                        <a:pt x="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1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89" name="Content Placeholder 1"/>
          <p:cNvSpPr txBox="1">
            <a:spLocks/>
          </p:cNvSpPr>
          <p:nvPr/>
        </p:nvSpPr>
        <p:spPr>
          <a:xfrm>
            <a:off x="286551" y="2859353"/>
            <a:ext cx="5852736" cy="279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 smtClean="0"/>
              <a:t>Researchers, developers, and sponsor co-develop capabilities iteratively to ensure the initial operational capability system meets user needs and expectations</a:t>
            </a:r>
            <a:r>
              <a:rPr lang="en-US" sz="2800" dirty="0"/>
              <a:t>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5679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>
            <a:spLocks noGrp="1"/>
          </p:cNvSpPr>
          <p:nvPr>
            <p:ph type="title"/>
          </p:nvPr>
        </p:nvSpPr>
        <p:spPr>
          <a:xfrm>
            <a:off x="495013" y="170177"/>
            <a:ext cx="11020926" cy="63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3200" dirty="0" smtClean="0"/>
              <a:t>Traditional &amp; Non-Traditional Research Sponsors</a:t>
            </a:r>
            <a:endParaRPr sz="3200" dirty="0"/>
          </a:p>
        </p:txBody>
      </p:sp>
      <p:sp>
        <p:nvSpPr>
          <p:cNvPr id="89" name="Content Placeholder 1"/>
          <p:cNvSpPr txBox="1">
            <a:spLocks/>
          </p:cNvSpPr>
          <p:nvPr/>
        </p:nvSpPr>
        <p:spPr>
          <a:xfrm>
            <a:off x="265924" y="1504940"/>
            <a:ext cx="11353143" cy="444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 smtClean="0"/>
              <a:t>Typically, NCAR and most university researchers write proposals to perform research, develop technologies </a:t>
            </a:r>
            <a:r>
              <a:rPr lang="en-US" sz="2800" dirty="0" smtClean="0"/>
              <a:t>(e.g., models</a:t>
            </a:r>
            <a:r>
              <a:rPr lang="en-US" sz="2800" dirty="0" smtClean="0"/>
              <a:t>, sensor </a:t>
            </a:r>
            <a:r>
              <a:rPr lang="en-US" sz="2800" dirty="0" smtClean="0"/>
              <a:t>system).</a:t>
            </a:r>
            <a:endParaRPr lang="en-US" sz="2800" dirty="0" smtClean="0"/>
          </a:p>
          <a:p>
            <a:pPr marL="0" indent="0">
              <a:buFont typeface="Arial"/>
              <a:buNone/>
            </a:pPr>
            <a:endParaRPr lang="en-US" sz="1800" dirty="0"/>
          </a:p>
          <a:p>
            <a:pPr marL="0" indent="0">
              <a:buFont typeface="Arial"/>
              <a:buNone/>
            </a:pPr>
            <a:r>
              <a:rPr lang="en-US" sz="2800" dirty="0" smtClean="0"/>
              <a:t>The outputs are mostly publications, specifications, new technologies, etc.</a:t>
            </a:r>
          </a:p>
          <a:p>
            <a:pPr marL="0" indent="0">
              <a:buFont typeface="Arial"/>
              <a:buNone/>
            </a:pPr>
            <a:endParaRPr lang="en-US" sz="1800" dirty="0"/>
          </a:p>
          <a:p>
            <a:pPr marL="0" indent="0">
              <a:buFont typeface="Arial"/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Non-Traditional Sponsors </a:t>
            </a:r>
            <a:r>
              <a:rPr lang="en-US" sz="2800" dirty="0" smtClean="0"/>
              <a:t>are defined here as those that expect a usable outcome from their research investment – to support decision making.</a:t>
            </a:r>
          </a:p>
        </p:txBody>
      </p:sp>
    </p:spTree>
    <p:extLst>
      <p:ext uri="{BB962C8B-B14F-4D97-AF65-F5344CB8AC3E}">
        <p14:creationId xmlns:p14="http://schemas.microsoft.com/office/powerpoint/2010/main" val="6296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939" y="4613140"/>
            <a:ext cx="1407561" cy="14623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409" y="2749999"/>
            <a:ext cx="2813787" cy="1837066"/>
          </a:xfrm>
          <a:prstGeom prst="rect">
            <a:avLst/>
          </a:prstGeom>
        </p:spPr>
      </p:pic>
      <p:sp>
        <p:nvSpPr>
          <p:cNvPr id="139" name="Google Shape;139;p36"/>
          <p:cNvSpPr txBox="1">
            <a:spLocks noGrp="1"/>
          </p:cNvSpPr>
          <p:nvPr>
            <p:ph type="title"/>
          </p:nvPr>
        </p:nvSpPr>
        <p:spPr>
          <a:xfrm>
            <a:off x="1850570" y="138457"/>
            <a:ext cx="8229600" cy="63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3200" dirty="0"/>
              <a:t>What is a Non-Traditional Sponsor?</a:t>
            </a:r>
            <a:endParaRPr sz="3200" dirty="0"/>
          </a:p>
        </p:txBody>
      </p:sp>
      <p:sp>
        <p:nvSpPr>
          <p:cNvPr id="140" name="Google Shape;140;p36"/>
          <p:cNvSpPr txBox="1">
            <a:spLocks noGrp="1"/>
          </p:cNvSpPr>
          <p:nvPr>
            <p:ph type="body" idx="1"/>
          </p:nvPr>
        </p:nvSpPr>
        <p:spPr>
          <a:xfrm>
            <a:off x="248725" y="1417213"/>
            <a:ext cx="11328070" cy="43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sz="2800" dirty="0"/>
              <a:t>Generally, not a science granting agency (e.g., NSF, NOAA, NASA</a:t>
            </a:r>
            <a:r>
              <a:rPr lang="en-US" sz="2800" dirty="0" smtClean="0"/>
              <a:t>)</a:t>
            </a:r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sz="2800" dirty="0" smtClean="0"/>
              <a:t>Private sector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sz="2800" dirty="0" smtClean="0"/>
              <a:t>Foundation</a:t>
            </a:r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sz="2800" dirty="0" smtClean="0"/>
              <a:t>Trust</a:t>
            </a:r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sz="2800" dirty="0" smtClean="0"/>
              <a:t>Social Donor</a:t>
            </a:r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sz="2800" dirty="0" smtClean="0"/>
              <a:t>International organization</a:t>
            </a:r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sz="2800" dirty="0" smtClean="0"/>
              <a:t>World Bank</a:t>
            </a:r>
            <a:endParaRPr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857" y="2864572"/>
            <a:ext cx="2006511" cy="745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0819" y="4020822"/>
            <a:ext cx="2269549" cy="816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878" y="5226060"/>
            <a:ext cx="3648584" cy="6573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8716" y="2048255"/>
            <a:ext cx="1426877" cy="6918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3391" y="4281337"/>
            <a:ext cx="2386654" cy="637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12760" y="2048255"/>
            <a:ext cx="2167917" cy="81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9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>
            <a:spLocks noGrp="1"/>
          </p:cNvSpPr>
          <p:nvPr>
            <p:ph type="title"/>
          </p:nvPr>
        </p:nvSpPr>
        <p:spPr>
          <a:xfrm>
            <a:off x="370115" y="274640"/>
            <a:ext cx="11266714" cy="63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3200" dirty="0" smtClean="0"/>
              <a:t>Relationship Building – Community Service</a:t>
            </a:r>
            <a:endParaRPr sz="3200" dirty="0"/>
          </a:p>
        </p:txBody>
      </p:sp>
      <p:sp>
        <p:nvSpPr>
          <p:cNvPr id="140" name="Google Shape;140;p36"/>
          <p:cNvSpPr txBox="1">
            <a:spLocks noGrp="1"/>
          </p:cNvSpPr>
          <p:nvPr>
            <p:ph type="body" idx="1"/>
          </p:nvPr>
        </p:nvSpPr>
        <p:spPr>
          <a:xfrm>
            <a:off x="304800" y="1208318"/>
            <a:ext cx="9590314" cy="43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9E9E9E"/>
              </a:buClr>
              <a:buSzPts val="1765"/>
              <a:buNone/>
            </a:pPr>
            <a:r>
              <a:rPr lang="en-US" sz="2800" dirty="0" smtClean="0"/>
              <a:t>Being engaged in professional organizations can lead to funding opportunities</a:t>
            </a:r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endParaRPr lang="en-US" sz="2800" dirty="0" smtClean="0"/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sz="2800" dirty="0" smtClean="0"/>
              <a:t>Expand out beyond your typical suite of colleagues (work with researchers, end users, public/private firms, etc.)</a:t>
            </a:r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endParaRPr lang="en-US" sz="2800" dirty="0" smtClean="0"/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sz="2800" dirty="0" smtClean="0"/>
              <a:t>Go to conferences attended by sponsoring organizations</a:t>
            </a:r>
          </a:p>
          <a:p>
            <a:pPr marL="0" indent="0">
              <a:spcBef>
                <a:spcPts val="0"/>
              </a:spcBef>
              <a:buClr>
                <a:srgbClr val="9E9E9E"/>
              </a:buClr>
              <a:buSzPts val="1765"/>
              <a:buNone/>
            </a:pPr>
            <a:endParaRPr lang="en-US" sz="2800" dirty="0" smtClean="0"/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sz="2800" dirty="0" smtClean="0"/>
              <a:t>Be visible in the community (broadly defined)</a:t>
            </a:r>
            <a:endParaRPr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4082" y="1254854"/>
            <a:ext cx="1495425" cy="542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4081" y="2103782"/>
            <a:ext cx="1539459" cy="4951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0492" y="5026443"/>
            <a:ext cx="2713049" cy="841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5114" y="2939675"/>
            <a:ext cx="2144867" cy="7185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5380" y="3767407"/>
            <a:ext cx="1984601" cy="745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694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zzBangBuzz by deal attorney &amp; business lawyer, Anthony Cerminaro: Five Modes of Decision Mak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405" y="1219205"/>
            <a:ext cx="2505075" cy="2476500"/>
          </a:xfrm>
          <a:prstGeom prst="rect">
            <a:avLst/>
          </a:prstGeom>
        </p:spPr>
      </p:pic>
      <p:sp>
        <p:nvSpPr>
          <p:cNvPr id="139" name="Google Shape;139;p36"/>
          <p:cNvSpPr txBox="1">
            <a:spLocks noGrp="1"/>
          </p:cNvSpPr>
          <p:nvPr>
            <p:ph type="title"/>
          </p:nvPr>
        </p:nvSpPr>
        <p:spPr>
          <a:xfrm>
            <a:off x="370115" y="274640"/>
            <a:ext cx="11266714" cy="63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3200" dirty="0" smtClean="0"/>
              <a:t>Relationship Building – Needs Assessment</a:t>
            </a:r>
            <a:endParaRPr sz="3200" dirty="0"/>
          </a:p>
        </p:txBody>
      </p:sp>
      <p:sp>
        <p:nvSpPr>
          <p:cNvPr id="140" name="Google Shape;140;p36"/>
          <p:cNvSpPr txBox="1">
            <a:spLocks noGrp="1"/>
          </p:cNvSpPr>
          <p:nvPr>
            <p:ph type="body" idx="1"/>
          </p:nvPr>
        </p:nvSpPr>
        <p:spPr>
          <a:xfrm>
            <a:off x="207818" y="1219205"/>
            <a:ext cx="8751515" cy="43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9E9E9E"/>
              </a:buClr>
              <a:buSzPts val="1765"/>
              <a:buNone/>
            </a:pPr>
            <a:r>
              <a:rPr lang="en-US" sz="2800" dirty="0"/>
              <a:t>S</a:t>
            </a:r>
            <a:r>
              <a:rPr lang="en-US" sz="2800" dirty="0" smtClean="0"/>
              <a:t>ponsors oftentimes</a:t>
            </a:r>
            <a:r>
              <a:rPr lang="en-US" sz="2800" dirty="0" smtClean="0"/>
              <a:t> </a:t>
            </a:r>
            <a:r>
              <a:rPr lang="en-US" sz="2800" dirty="0" smtClean="0"/>
              <a:t>don’t </a:t>
            </a:r>
            <a:r>
              <a:rPr lang="en-US" sz="2800" dirty="0" smtClean="0"/>
              <a:t>know exactly what they need to address their problems</a:t>
            </a:r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endParaRPr lang="en-US" sz="2800" dirty="0" smtClean="0"/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altLang="en-US" sz="2800" dirty="0"/>
              <a:t>Y</a:t>
            </a:r>
            <a:r>
              <a:rPr lang="en-US" altLang="en-US" sz="2800" dirty="0" smtClean="0"/>
              <a:t>ou must develop </a:t>
            </a:r>
            <a:r>
              <a:rPr lang="en-US" altLang="en-US" sz="2800" dirty="0"/>
              <a:t>a </a:t>
            </a:r>
            <a:r>
              <a:rPr lang="en-US" altLang="en-US" sz="2800" dirty="0" smtClean="0"/>
              <a:t>relationship </a:t>
            </a:r>
            <a:r>
              <a:rPr lang="en-US" altLang="en-US" sz="2800" dirty="0"/>
              <a:t>of </a:t>
            </a:r>
            <a:r>
              <a:rPr lang="en-US" altLang="en-US" sz="2800" u="sng" dirty="0">
                <a:solidFill>
                  <a:srgbClr val="0000FF"/>
                </a:solidFill>
              </a:rPr>
              <a:t>trust</a:t>
            </a:r>
            <a:r>
              <a:rPr lang="en-US" altLang="en-US" sz="2800" dirty="0"/>
              <a:t> with the </a:t>
            </a:r>
            <a:r>
              <a:rPr lang="en-US" altLang="en-US" sz="2800" dirty="0" smtClean="0"/>
              <a:t>sponsor </a:t>
            </a:r>
            <a:r>
              <a:rPr lang="en-US" altLang="en-US" sz="2800" dirty="0"/>
              <a:t>and </a:t>
            </a:r>
            <a:r>
              <a:rPr lang="en-US" altLang="en-US" sz="2800" dirty="0" smtClean="0"/>
              <a:t>users </a:t>
            </a:r>
            <a:r>
              <a:rPr lang="en-US" altLang="en-US" sz="2800" dirty="0"/>
              <a:t>in any development </a:t>
            </a:r>
            <a:r>
              <a:rPr lang="en-US" altLang="en-US" sz="2800" dirty="0" smtClean="0"/>
              <a:t>process</a:t>
            </a:r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endParaRPr lang="en-US" altLang="en-US" sz="2800" dirty="0" smtClean="0"/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altLang="en-US" sz="2800" dirty="0" smtClean="0"/>
              <a:t>Patiently </a:t>
            </a:r>
            <a:r>
              <a:rPr lang="en-US" altLang="en-US" sz="2800" dirty="0"/>
              <a:t>listening to their needs is a critical first </a:t>
            </a:r>
            <a:r>
              <a:rPr lang="en-US" altLang="en-US" sz="2800" dirty="0" smtClean="0"/>
              <a:t>step</a:t>
            </a:r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endParaRPr lang="en-US" altLang="en-US" sz="2800" dirty="0" smtClean="0"/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r>
              <a:rPr lang="en-US" altLang="en-US" sz="2800" dirty="0" smtClean="0"/>
              <a:t>You </a:t>
            </a:r>
            <a:r>
              <a:rPr lang="en-US" altLang="en-US" sz="2800" dirty="0"/>
              <a:t>need to understand their </a:t>
            </a:r>
            <a:r>
              <a:rPr lang="en-US" altLang="en-US" sz="2800" dirty="0" smtClean="0"/>
              <a:t>world!</a:t>
            </a:r>
            <a:endParaRPr lang="en-US" altLang="en-US" sz="2800" dirty="0"/>
          </a:p>
          <a:p>
            <a:pPr marL="285750" indent="-285750">
              <a:spcBef>
                <a:spcPts val="0"/>
              </a:spcBef>
              <a:buClr>
                <a:srgbClr val="9E9E9E"/>
              </a:buClr>
              <a:buSzPts val="1765"/>
            </a:pPr>
            <a:endParaRPr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Page: NCAR - Blue Logo">
  <a:themeElements>
    <a:clrScheme name="NCAR UCAR">
      <a:dk1>
        <a:srgbClr val="000000"/>
      </a:dk1>
      <a:lt1>
        <a:srgbClr val="FFFFFF"/>
      </a:lt1>
      <a:dk2>
        <a:srgbClr val="1F3058"/>
      </a:dk2>
      <a:lt2>
        <a:srgbClr val="EEECE1"/>
      </a:lt2>
      <a:accent1>
        <a:srgbClr val="1A3141"/>
      </a:accent1>
      <a:accent2>
        <a:srgbClr val="456673"/>
      </a:accent2>
      <a:accent3>
        <a:srgbClr val="C45229"/>
      </a:accent3>
      <a:accent4>
        <a:srgbClr val="9F1B25"/>
      </a:accent4>
      <a:accent5>
        <a:srgbClr val="B36E25"/>
      </a:accent5>
      <a:accent6>
        <a:srgbClr val="555058"/>
      </a:accent6>
      <a:hlink>
        <a:srgbClr val="1F3058"/>
      </a:hlink>
      <a:folHlink>
        <a:srgbClr val="7C78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CAR-Blue-BottomSwooshes">
  <a:themeElements>
    <a:clrScheme name="NCAR and UCAR">
      <a:dk1>
        <a:srgbClr val="666666"/>
      </a:dk1>
      <a:lt1>
        <a:srgbClr val="FFFFFF"/>
      </a:lt1>
      <a:dk2>
        <a:srgbClr val="122D5D"/>
      </a:dk2>
      <a:lt2>
        <a:srgbClr val="D3DCEC"/>
      </a:lt2>
      <a:accent1>
        <a:srgbClr val="277DA1"/>
      </a:accent1>
      <a:accent2>
        <a:srgbClr val="248F87"/>
      </a:accent2>
      <a:accent3>
        <a:srgbClr val="BBD52F"/>
      </a:accent3>
      <a:accent4>
        <a:srgbClr val="D3DCEC"/>
      </a:accent4>
      <a:accent5>
        <a:srgbClr val="6C6C6C"/>
      </a:accent5>
      <a:accent6>
        <a:srgbClr val="9EA0A3"/>
      </a:accent6>
      <a:hlink>
        <a:srgbClr val="BBD52F"/>
      </a:hlink>
      <a:folHlink>
        <a:srgbClr val="BBD5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708</Words>
  <Application>Microsoft Office PowerPoint</Application>
  <PresentationFormat>Widescreen</PresentationFormat>
  <Paragraphs>141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Wingdings</vt:lpstr>
      <vt:lpstr>Helvetica Neue</vt:lpstr>
      <vt:lpstr>Times New Roman</vt:lpstr>
      <vt:lpstr>Trebuchet MS</vt:lpstr>
      <vt:lpstr>Arial</vt:lpstr>
      <vt:lpstr>Title Page: NCAR - Blue Logo</vt:lpstr>
      <vt:lpstr>NCAR-Blue-BottomSwooshes</vt:lpstr>
      <vt:lpstr>PowerPoint Presentation</vt:lpstr>
      <vt:lpstr>Talk Outline</vt:lpstr>
      <vt:lpstr>What is R2O (and O2R)?</vt:lpstr>
      <vt:lpstr>Research-to-Operations R&amp;D Process</vt:lpstr>
      <vt:lpstr>Evolutionary Development Process</vt:lpstr>
      <vt:lpstr>Traditional &amp; Non-Traditional Research Sponsors</vt:lpstr>
      <vt:lpstr>What is a Non-Traditional Sponsor?</vt:lpstr>
      <vt:lpstr>Relationship Building – Community Service</vt:lpstr>
      <vt:lpstr>Relationship Building – Needs Assessment</vt:lpstr>
      <vt:lpstr>Relationship Building – Needs Assessment</vt:lpstr>
      <vt:lpstr>Analyzing the Sponsor’s Culture</vt:lpstr>
      <vt:lpstr>Proposal Writing Process</vt:lpstr>
      <vt:lpstr>Critical R2O Project Components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Plummer Sherrard</dc:creator>
  <cp:lastModifiedBy>Bill Mahoney</cp:lastModifiedBy>
  <cp:revision>53</cp:revision>
  <cp:lastPrinted>2019-05-17T18:04:35Z</cp:lastPrinted>
  <dcterms:modified xsi:type="dcterms:W3CDTF">2019-05-20T14:28:35Z</dcterms:modified>
</cp:coreProperties>
</file>