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FA0DC-D6DC-4DC6-AA9A-0CBD2FDAB41A}">
  <a:tblStyle styleId="{BECFA0DC-D6DC-4DC6-AA9A-0CBD2FDAB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6e84b8ad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6e84b8ad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6e84b8ad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6e84b8adb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6e84b8adb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56e84b8adb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6e84b8adb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6e84b8adb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9057f5a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9057f5a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6e84b8adb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6e84b8adb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6e84b8adb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6e84b8adb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WACCM with continuous Galerkin spectral finite element dynamical core.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Resolution: 0.25o(~25km) horizontal; 0.1 scale height (500-700m) vertical.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Scalable up to 10000+ cores on NSF NWSC/Yellowstone.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Motivations: Study dynamical coupling from planetary to mesoscales.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Study ionospheric variability and irregularity as driven by waves down to mesoscales.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6e84b8adb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6e84b8adb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global 4-km MPAS with the WRF "convection-permitting" physics suite: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Convection: Grell-Freitas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Microphysics: Thompson (non-aerosol aware)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Land surface: Noah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Boundary layer: MYNN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Surface layer: MYNN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Radiation, LW: RRTMG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Radiation, SW: RRTMG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Cloud fraction for radiation: Xu-Randall 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</a:rPr>
              <a:t>Gravity wave drag by orography: YSU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9057f5a1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9057f5a1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9057f5a1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9057f5a1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a66dc98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a66dc98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e84b8ad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e84b8ad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7a7ce7b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57a7ce7b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6fa5a41b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6fa5a41b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6fa5a41b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6fa5a41b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6e84b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6e84b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6e84b8ad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6e84b8ad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6e84b8adb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56e84b8adb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6e84b8ad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56e84b8ad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6e84b8adb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6e84b8adb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9ou6viUau27IrcQSKBvE1PxOJUB9aX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CbMSd3xkPp1haeupTWOeLog8u_erSn2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ESQJM4zdIsc86qr5zCGhHoyvv1Elrm1T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lySqo4yYJNkmm4RRK7TUjBCXt7cjw4M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>
          <a:blip r:embed="rId3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for Integrated Modeling of the Atmosphere (SIMA)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subTitle" idx="1"/>
          </p:nvPr>
        </p:nvSpPr>
        <p:spPr>
          <a:xfrm>
            <a:off x="455700" y="3497375"/>
            <a:ext cx="8520600" cy="1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May 21, 2019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Gettelman, B. Skamarock, M. Barth, H. Liu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behalf of the </a:t>
            </a:r>
            <a:r>
              <a:rPr lang="en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SIMA Steering Group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72" t="35704" r="10587" b="31443"/>
          <a:stretch/>
        </p:blipFill>
        <p:spPr>
          <a:xfrm>
            <a:off x="93825" y="4388125"/>
            <a:ext cx="1837749" cy="60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225" y="4166675"/>
            <a:ext cx="1002776" cy="10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296975" y="251325"/>
            <a:ext cx="6913500" cy="1200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SIMA Frontier Applications (3yr targets)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Developed with community input</a:t>
            </a:r>
            <a:endParaRPr sz="2400"/>
          </a:p>
        </p:txBody>
      </p:sp>
      <p:graphicFrame>
        <p:nvGraphicFramePr>
          <p:cNvPr id="324" name="Google Shape;324;p46"/>
          <p:cNvGraphicFramePr/>
          <p:nvPr/>
        </p:nvGraphicFramePr>
        <p:xfrm>
          <a:off x="265175" y="2057000"/>
          <a:ext cx="8376200" cy="2468880"/>
        </p:xfrm>
        <a:graphic>
          <a:graphicData uri="http://schemas.openxmlformats.org/drawingml/2006/table">
            <a:tbl>
              <a:tblPr>
                <a:noFill/>
                <a:tableStyleId>{BECFA0DC-D6DC-4DC6-AA9A-0CBD2FDAB41A}</a:tableStyleId>
              </a:tblPr>
              <a:tblGrid>
                <a:gridCol w="114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Frontier</a:t>
                      </a:r>
                      <a:endParaRPr sz="1600" b="1" i="1"/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Target Application</a:t>
                      </a:r>
                      <a:endParaRPr sz="1600" b="1" i="1"/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/>
                        <a:t>Configuration</a:t>
                      </a:r>
                      <a:endParaRPr sz="1600" b="1" i="1"/>
                    </a:p>
                  </a:txBody>
                  <a:tcPr marL="63500" marR="63500" marT="63500" marB="63500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Weather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Tropical Cyclones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3km refined mesh, coupled ocean, initialized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Climate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Hydrologic Extremes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10km refined mesh hydrostatic climate simulations, 3km refined mesh non-hydrostatic initialized 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Polar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Coupled Arctic System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10km hydrostatic coupled Arctic refined mesh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Geospace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Space Weather </a:t>
                      </a:r>
                      <a:endParaRPr sz="16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25km global atmosphere to the ionosphere</a:t>
                      </a:r>
                      <a:endParaRPr sz="16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0000FF"/>
                          </a:solidFill>
                        </a:rPr>
                        <a:t>Chemistry</a:t>
                      </a: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Regional Composition 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0000FF"/>
                          </a:solidFill>
                        </a:rPr>
                        <a:t>10km hydrostatic refined mesh with chemistry</a:t>
                      </a:r>
                      <a:endParaRPr sz="1600">
                        <a:solidFill>
                          <a:srgbClr val="0000FF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5" name="Google Shape;325;p46"/>
          <p:cNvSpPr txBox="1"/>
          <p:nvPr/>
        </p:nvSpPr>
        <p:spPr>
          <a:xfrm>
            <a:off x="454325" y="4533350"/>
            <a:ext cx="73335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Interested? What are we missing?  Let us know!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6"/>
          <p:cNvSpPr/>
          <p:nvPr/>
        </p:nvSpPr>
        <p:spPr>
          <a:xfrm>
            <a:off x="7417700" y="214475"/>
            <a:ext cx="1501800" cy="138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400" y="751725"/>
            <a:ext cx="832500" cy="79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900" y="387450"/>
            <a:ext cx="832500" cy="81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700" y="381000"/>
            <a:ext cx="832500" cy="82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0" name="Google Shape;330;p46"/>
          <p:cNvSpPr/>
          <p:nvPr/>
        </p:nvSpPr>
        <p:spPr>
          <a:xfrm>
            <a:off x="7786400" y="751725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6"/>
          <p:cNvSpPr/>
          <p:nvPr/>
        </p:nvSpPr>
        <p:spPr>
          <a:xfrm>
            <a:off x="7524900" y="3964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6"/>
          <p:cNvSpPr/>
          <p:nvPr/>
        </p:nvSpPr>
        <p:spPr>
          <a:xfrm>
            <a:off x="8006700" y="3964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296975" y="1494325"/>
            <a:ext cx="73974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Prediction (initialized, assimilation) is implicit in many of these applications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480" y="4628752"/>
            <a:ext cx="832500" cy="49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SIMA Progress/Timeline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>
                <a:solidFill>
                  <a:srgbClr val="888888"/>
                </a:solidFill>
              </a:rPr>
              <a:t>Past,</a:t>
            </a:r>
            <a:r>
              <a:rPr lang="en" sz="2400"/>
              <a:t> </a:t>
            </a:r>
            <a:r>
              <a:rPr lang="en" sz="2400">
                <a:solidFill>
                  <a:srgbClr val="FF0000"/>
                </a:solidFill>
              </a:rPr>
              <a:t>Present</a:t>
            </a:r>
            <a:r>
              <a:rPr lang="en" sz="2400"/>
              <a:t>, Future</a:t>
            </a:r>
            <a:endParaRPr sz="2400"/>
          </a:p>
        </p:txBody>
      </p:sp>
      <p:sp>
        <p:nvSpPr>
          <p:cNvPr id="340" name="Google Shape;340;p47"/>
          <p:cNvSpPr txBox="1">
            <a:spLocks noGrp="1"/>
          </p:cNvSpPr>
          <p:nvPr>
            <p:ph type="body" idx="1"/>
          </p:nvPr>
        </p:nvSpPr>
        <p:spPr>
          <a:xfrm>
            <a:off x="628650" y="1295050"/>
            <a:ext cx="8035800" cy="3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Jan-February: Organized, developed science goals, requirements</a:t>
            </a:r>
            <a:endParaRPr>
              <a:solidFill>
                <a:srgbClr val="999999"/>
              </a:solidFill>
            </a:endParaRPr>
          </a:p>
          <a:p>
            <a:pPr marL="177800" lvl="0" indent="-171450" algn="l" rtl="0"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March-May: Development of application examples, vision, outreach</a:t>
            </a:r>
            <a:endParaRPr>
              <a:solidFill>
                <a:srgbClr val="999999"/>
              </a:solidFill>
            </a:endParaRPr>
          </a:p>
          <a:p>
            <a:pPr marL="177800" lvl="0" indent="-171450" algn="l" rtl="0"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June: Discussions with NSF, WRF/CESM Communities</a:t>
            </a:r>
            <a:endParaRPr>
              <a:solidFill>
                <a:srgbClr val="999999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July-Aug: Develop a ‘Roadmap’, Solicit Community Feedback</a:t>
            </a:r>
            <a:endParaRPr sz="21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Sept-Oct: Roadmap available. More feedback (CESM/UCAR Members)</a:t>
            </a:r>
            <a:endParaRPr>
              <a:solidFill>
                <a:srgbClr val="999999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Oct-Dec: Refine SIMA plans/tasks, Start on Key Tasks</a:t>
            </a:r>
            <a:endParaRPr>
              <a:solidFill>
                <a:srgbClr val="999999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999999"/>
                </a:solidFill>
              </a:rPr>
              <a:t>Jan-Feb 2019: SIMA Terms of Reference, CESM CAB presentation</a:t>
            </a:r>
            <a:endParaRPr>
              <a:solidFill>
                <a:srgbClr val="999999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2019</a:t>
            </a:r>
            <a:r>
              <a:rPr lang="en">
                <a:solidFill>
                  <a:srgbClr val="000000"/>
                </a:solidFill>
              </a:rPr>
              <a:t>-2021: </a:t>
            </a:r>
            <a:r>
              <a:rPr lang="en">
                <a:solidFill>
                  <a:srgbClr val="FF0000"/>
                </a:solidFill>
              </a:rPr>
              <a:t>Implementation: Phase 1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/>
              <a:t>≈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</a:rPr>
              <a:t>CY19, Phase 2 </a:t>
            </a:r>
            <a:r>
              <a:rPr lang="en"/>
              <a:t>≈ CY20, etc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Oct 2021: Target applications in SIMA framework (end of CY21)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1" name="Google Shape;341;p47"/>
          <p:cNvSpPr txBox="1"/>
          <p:nvPr/>
        </p:nvSpPr>
        <p:spPr>
          <a:xfrm rot="-5400000">
            <a:off x="-348125" y="2238475"/>
            <a:ext cx="12195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‘Singletrack’</a:t>
            </a:r>
            <a:endParaRPr/>
          </a:p>
        </p:txBody>
      </p:sp>
      <p:sp>
        <p:nvSpPr>
          <p:cNvPr id="342" name="Google Shape;342;p47"/>
          <p:cNvSpPr/>
          <p:nvPr/>
        </p:nvSpPr>
        <p:spPr>
          <a:xfrm>
            <a:off x="523225" y="1401775"/>
            <a:ext cx="215100" cy="2044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513700" y="3577450"/>
            <a:ext cx="215100" cy="1059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 txBox="1"/>
          <p:nvPr/>
        </p:nvSpPr>
        <p:spPr>
          <a:xfrm rot="-5400000">
            <a:off x="-68675" y="3791050"/>
            <a:ext cx="6606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SIMA</a:t>
            </a:r>
            <a:endParaRPr/>
          </a:p>
        </p:txBody>
      </p:sp>
      <p:sp>
        <p:nvSpPr>
          <p:cNvPr id="345" name="Google Shape;345;p47"/>
          <p:cNvSpPr txBox="1"/>
          <p:nvPr/>
        </p:nvSpPr>
        <p:spPr>
          <a:xfrm>
            <a:off x="628650" y="994200"/>
            <a:ext cx="879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210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7"/>
          <p:cNvSpPr/>
          <p:nvPr/>
        </p:nvSpPr>
        <p:spPr>
          <a:xfrm>
            <a:off x="7646300" y="62075"/>
            <a:ext cx="1501800" cy="138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000" y="599325"/>
            <a:ext cx="832500" cy="79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500" y="235050"/>
            <a:ext cx="832500" cy="81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9" name="Google Shape;349;p4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300" y="228600"/>
            <a:ext cx="832500" cy="82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0" name="Google Shape;350;p47"/>
          <p:cNvSpPr/>
          <p:nvPr/>
        </p:nvSpPr>
        <p:spPr>
          <a:xfrm>
            <a:off x="8015000" y="599325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/>
          <p:nvPr/>
        </p:nvSpPr>
        <p:spPr>
          <a:xfrm>
            <a:off x="77535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82353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715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SIMA Progress</a:t>
            </a:r>
            <a:endParaRPr sz="2100"/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323750" y="900000"/>
            <a:ext cx="8191500" cy="3903900"/>
          </a:xfrm>
          <a:prstGeom prst="rect">
            <a:avLst/>
          </a:prstGeom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Common infrastructure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Unified physics interface (CPF) &amp; repository for CAM, MPAS/WRF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Common development of Diagnostics/Evaluation tools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Common Dynamical cores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MPAS dynamical core in CESM-CAM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CAM-Data Assimilation capability (‘Pause-Resume’)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CIME/CAM infrastructure modifications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Better initialization, regridding, and assimilation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Good scaling at high resolution (e.g. 3km atmosphere)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More robust and flexible workflows for a hierarchy of models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b="1">
                <a:solidFill>
                  <a:srgbClr val="0000FF"/>
                </a:solidFill>
              </a:rPr>
              <a:t>Unified Chemistry (MICM/MUSICA)</a:t>
            </a:r>
            <a:endParaRPr b="1">
              <a:solidFill>
                <a:srgbClr val="0000FF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Testing &amp; developing physical parameterizations</a:t>
            </a:r>
            <a:endParaRPr/>
          </a:p>
        </p:txBody>
      </p:sp>
      <p:sp>
        <p:nvSpPr>
          <p:cNvPr id="359" name="Google Shape;359;p48"/>
          <p:cNvSpPr txBox="1"/>
          <p:nvPr/>
        </p:nvSpPr>
        <p:spPr>
          <a:xfrm>
            <a:off x="5933025" y="161400"/>
            <a:ext cx="805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(Status)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7330550" y="1329763"/>
            <a:ext cx="1184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 process)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4742500" y="2162075"/>
            <a:ext cx="4170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 process: Summer 2019 estimate for initial port)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5314675" y="2850088"/>
            <a:ext cx="3251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(Not Started)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6099775" y="4323300"/>
            <a:ext cx="2802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(Ongoing with Community)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8"/>
          <p:cNvSpPr txBox="1"/>
          <p:nvPr/>
        </p:nvSpPr>
        <p:spPr>
          <a:xfrm>
            <a:off x="6537625" y="2529025"/>
            <a:ext cx="1288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(Final Stages)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8"/>
          <p:cNvSpPr txBox="1"/>
          <p:nvPr/>
        </p:nvSpPr>
        <p:spPr>
          <a:xfrm>
            <a:off x="6414825" y="1631863"/>
            <a:ext cx="1184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(starting)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48"/>
          <p:cNvSpPr/>
          <p:nvPr/>
        </p:nvSpPr>
        <p:spPr>
          <a:xfrm>
            <a:off x="7646300" y="62075"/>
            <a:ext cx="1501800" cy="138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000" y="599325"/>
            <a:ext cx="832500" cy="79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8" name="Google Shape;368;p4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500" y="235050"/>
            <a:ext cx="832500" cy="81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9" name="Google Shape;369;p4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300" y="228600"/>
            <a:ext cx="832500" cy="82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0" name="Google Shape;370;p48"/>
          <p:cNvSpPr/>
          <p:nvPr/>
        </p:nvSpPr>
        <p:spPr>
          <a:xfrm>
            <a:off x="8015000" y="599325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8"/>
          <p:cNvSpPr/>
          <p:nvPr/>
        </p:nvSpPr>
        <p:spPr>
          <a:xfrm>
            <a:off x="77535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8"/>
          <p:cNvSpPr/>
          <p:nvPr/>
        </p:nvSpPr>
        <p:spPr>
          <a:xfrm>
            <a:off x="82353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9" title="cesm_v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25" y="622650"/>
            <a:ext cx="8199750" cy="46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/>
          <p:nvPr/>
        </p:nvSpPr>
        <p:spPr>
          <a:xfrm>
            <a:off x="421725" y="0"/>
            <a:ext cx="73563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CESM2-14km refined mesh regional climate simulations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9"/>
          <p:cNvSpPr txBox="1"/>
          <p:nvPr/>
        </p:nvSpPr>
        <p:spPr>
          <a:xfrm>
            <a:off x="4735500" y="311850"/>
            <a:ext cx="44085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Gettelman, Callaghan (CGD), Zarzycki (PSU), Clyne (CISL)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0" title="animation_o3_r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1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0"/>
          <p:cNvSpPr txBox="1">
            <a:spLocks noGrp="1"/>
          </p:cNvSpPr>
          <p:nvPr>
            <p:ph type="title"/>
          </p:nvPr>
        </p:nvSpPr>
        <p:spPr>
          <a:xfrm>
            <a:off x="291425" y="273850"/>
            <a:ext cx="27174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Surface ozone: Refined Mesh (similar to climate) with Chemistry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86" name="Google Shape;386;p50"/>
          <p:cNvSpPr txBox="1"/>
          <p:nvPr/>
        </p:nvSpPr>
        <p:spPr>
          <a:xfrm>
            <a:off x="125225" y="4674150"/>
            <a:ext cx="28836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Lacey, Schwantes &amp; Tilmes, ACOM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85" y="1975754"/>
            <a:ext cx="1638300" cy="98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waccmx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800" y="999550"/>
            <a:ext cx="7717750" cy="43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001500" cy="554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WACCM Meridional Wind at ~110km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Space Weather Driven by Terrestrial Weather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7726700" y="120450"/>
            <a:ext cx="11430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H. Liu, HAO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2" title="olr_t2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700" y="498950"/>
            <a:ext cx="674640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2"/>
          <p:cNvSpPr txBox="1"/>
          <p:nvPr/>
        </p:nvSpPr>
        <p:spPr>
          <a:xfrm>
            <a:off x="150475" y="0"/>
            <a:ext cx="59796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MPAS 4km Global Simulations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 rot="-5400000">
            <a:off x="-911100" y="2378250"/>
            <a:ext cx="33168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Outgoing Longwave Radiation (OLR)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2"/>
          <p:cNvSpPr txBox="1"/>
          <p:nvPr/>
        </p:nvSpPr>
        <p:spPr>
          <a:xfrm rot="5400000">
            <a:off x="7295350" y="2759150"/>
            <a:ext cx="1842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Surface Temperature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7355500" y="122100"/>
            <a:ext cx="17220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Falko Judt, MMM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886700" cy="7884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Unifying Diagnostics</a:t>
            </a:r>
            <a:endParaRPr b="1"/>
          </a:p>
        </p:txBody>
      </p:sp>
      <p:pic>
        <p:nvPicPr>
          <p:cNvPr id="409" name="Google Shape;409;p5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28" y="2817625"/>
            <a:ext cx="4001469" cy="232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50" y="3806970"/>
            <a:ext cx="3072875" cy="121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75" y="3437718"/>
            <a:ext cx="2216650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125" y="478675"/>
            <a:ext cx="2772934" cy="228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25" y="93905"/>
            <a:ext cx="3627875" cy="3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3"/>
          <p:cNvSpPr txBox="1"/>
          <p:nvPr/>
        </p:nvSpPr>
        <p:spPr>
          <a:xfrm>
            <a:off x="2898325" y="2280150"/>
            <a:ext cx="16422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  <a:endParaRPr sz="1800" b="1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(Jensen, RAL)</a:t>
            </a:r>
            <a:endParaRPr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3"/>
          <p:cNvSpPr txBox="1"/>
          <p:nvPr/>
        </p:nvSpPr>
        <p:spPr>
          <a:xfrm>
            <a:off x="2828725" y="3116475"/>
            <a:ext cx="2418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Climate/</a:t>
            </a:r>
            <a:r>
              <a:rPr lang="en" sz="1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endParaRPr sz="18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(Hannay, Tilmes, CGD/ACOM)</a:t>
            </a:r>
            <a:endParaRPr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4181275" y="670350"/>
            <a:ext cx="1297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Climate Variability</a:t>
            </a:r>
            <a:endParaRPr sz="1800" b="1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(Phillips, CGD)</a:t>
            </a:r>
            <a:endParaRPr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3163750" y="4471900"/>
            <a:ext cx="18288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Atmos Processes</a:t>
            </a:r>
            <a:endParaRPr sz="1800" b="1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(Coleman, Chen, CGD)</a:t>
            </a:r>
            <a:endParaRPr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600" y="994199"/>
            <a:ext cx="1214730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" y="1808561"/>
            <a:ext cx="2418899" cy="12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35650" y="912772"/>
            <a:ext cx="1642200" cy="141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>
            <a:spLocks noGrp="1"/>
          </p:cNvSpPr>
          <p:nvPr>
            <p:ph type="title"/>
          </p:nvPr>
        </p:nvSpPr>
        <p:spPr>
          <a:xfrm>
            <a:off x="221500" y="-6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Bridging Models and Observations</a:t>
            </a:r>
            <a:endParaRPr/>
          </a:p>
        </p:txBody>
      </p:sp>
      <p:sp>
        <p:nvSpPr>
          <p:cNvPr id="426" name="Google Shape;426;p54"/>
          <p:cNvSpPr txBox="1">
            <a:spLocks noGrp="1"/>
          </p:cNvSpPr>
          <p:nvPr>
            <p:ph type="body" idx="1"/>
          </p:nvPr>
        </p:nvSpPr>
        <p:spPr>
          <a:xfrm>
            <a:off x="221500" y="994200"/>
            <a:ext cx="44613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SOCRATES &amp; CAM6 size distributions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Simulate detailed observations from EOL facility cloud probes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Develop ‘simulators’ to simulate specific facility instruments (cloud probes, radar, lidar, chemistry) in SIMA system</a:t>
            </a:r>
            <a:endParaRPr/>
          </a:p>
        </p:txBody>
      </p:sp>
      <p:pic>
        <p:nvPicPr>
          <p:cNvPr id="427" name="Google Shape;427;p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0" y="4121120"/>
            <a:ext cx="964300" cy="9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800" y="826925"/>
            <a:ext cx="4461200" cy="41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4"/>
          <p:cNvSpPr txBox="1"/>
          <p:nvPr/>
        </p:nvSpPr>
        <p:spPr>
          <a:xfrm>
            <a:off x="4403375" y="4765075"/>
            <a:ext cx="15336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C. Bardeen, ACOM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"/>
          <p:cNvSpPr txBox="1">
            <a:spLocks noGrp="1"/>
          </p:cNvSpPr>
          <p:nvPr>
            <p:ph type="title"/>
          </p:nvPr>
        </p:nvSpPr>
        <p:spPr>
          <a:xfrm>
            <a:off x="313450" y="106924"/>
            <a:ext cx="7886700" cy="822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SIMA and </a:t>
            </a:r>
            <a:r>
              <a:rPr lang="en" b="1">
                <a:solidFill>
                  <a:srgbClr val="0000FF"/>
                </a:solidFill>
              </a:rPr>
              <a:t>MUSICA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35" name="Google Shape;435;p55"/>
          <p:cNvSpPr txBox="1"/>
          <p:nvPr/>
        </p:nvSpPr>
        <p:spPr>
          <a:xfrm>
            <a:off x="411000" y="743100"/>
            <a:ext cx="83220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SIMA is an interoperable set of components for atmospheric modeling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SIMA works inside of a coupled Earth System Model  (couplin on or not)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MUSICA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is  a set of SIMA  components with chemistry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MICM are the chemistry components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55"/>
          <p:cNvCxnSpPr/>
          <p:nvPr/>
        </p:nvCxnSpPr>
        <p:spPr>
          <a:xfrm rot="10800000">
            <a:off x="7769601" y="3231863"/>
            <a:ext cx="0" cy="407100"/>
          </a:xfrm>
          <a:prstGeom prst="straightConnector1">
            <a:avLst/>
          </a:prstGeom>
          <a:noFill/>
          <a:ln w="41275" cap="flat" cmpd="sng">
            <a:solidFill>
              <a:srgbClr val="FFFFFF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437" name="Google Shape;437;p5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350" y="2209494"/>
            <a:ext cx="5200899" cy="262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5"/>
          <p:cNvSpPr txBox="1"/>
          <p:nvPr/>
        </p:nvSpPr>
        <p:spPr>
          <a:xfrm>
            <a:off x="802550" y="2164650"/>
            <a:ext cx="2378400" cy="4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MUSICA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460" y="2571754"/>
            <a:ext cx="1638300" cy="98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7452625" y="78950"/>
            <a:ext cx="1639800" cy="15171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334500" y="144300"/>
            <a:ext cx="3140400" cy="6075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SIMA?</a:t>
            </a:r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168550" y="642825"/>
            <a:ext cx="7886700" cy="4246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SIMA=an effort to unify NCAR community atmosphere modeling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Encompasses: Weather, Climate, </a:t>
            </a:r>
            <a:r>
              <a:rPr lang="en" b="1">
                <a:solidFill>
                  <a:srgbClr val="0000FF"/>
                </a:solidFill>
              </a:rPr>
              <a:t>Chemistry</a:t>
            </a:r>
            <a:r>
              <a:rPr lang="en"/>
              <a:t>, Geospace</a:t>
            </a: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 configurable system: not ‘one model to rule them all’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Common </a:t>
            </a:r>
            <a:r>
              <a:rPr lang="en" i="1"/>
              <a:t>atmospheric model</a:t>
            </a:r>
            <a:r>
              <a:rPr lang="en"/>
              <a:t> components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Physical/</a:t>
            </a:r>
            <a:r>
              <a:rPr lang="en" b="1">
                <a:solidFill>
                  <a:srgbClr val="0000FF"/>
                </a:solidFill>
              </a:rPr>
              <a:t>Chemical Parameterizations</a:t>
            </a:r>
            <a:r>
              <a:rPr lang="en"/>
              <a:t>, Dynamical cores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Common </a:t>
            </a:r>
            <a:r>
              <a:rPr lang="en" i="1"/>
              <a:t>infrastructure</a:t>
            </a:r>
            <a:r>
              <a:rPr lang="en"/>
              <a:t> (software framework) and methods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Develop infrastructure in current community models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Requires changes to things outside of the atmosphere (CIME, Data Assimilation, etc)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 Community working together towards frontier applications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Applications flow from diverse science goals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Exchanging knowledge and tools (diagnostics, best practices, evaluation)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b="1">
                <a:solidFill>
                  <a:srgbClr val="0000FF"/>
                </a:solidFill>
              </a:rPr>
              <a:t>MUSICA/MICM</a:t>
            </a:r>
            <a:r>
              <a:rPr lang="en"/>
              <a:t> is part of SIMA</a:t>
            </a:r>
            <a:endParaRPr/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9100" y="228600"/>
            <a:ext cx="832500" cy="825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7" name="Google Shape;217;p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1100" y="244050"/>
            <a:ext cx="832500" cy="79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600" y="742725"/>
            <a:ext cx="832500" cy="812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38"/>
          <p:cNvSpPr/>
          <p:nvPr/>
        </p:nvSpPr>
        <p:spPr>
          <a:xfrm>
            <a:off x="7862600" y="751725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76011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81591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1922" y="2150206"/>
            <a:ext cx="783177" cy="67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/>
          <p:nvPr/>
        </p:nvSpPr>
        <p:spPr>
          <a:xfrm>
            <a:off x="7682600" y="1929350"/>
            <a:ext cx="1251900" cy="1200300"/>
          </a:xfrm>
          <a:prstGeom prst="noSmoking">
            <a:avLst>
              <a:gd name="adj" fmla="val 6231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"/>
          <p:cNvSpPr txBox="1">
            <a:spLocks noGrp="1"/>
          </p:cNvSpPr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People/Science: SIMA &amp; </a:t>
            </a:r>
            <a:r>
              <a:rPr lang="en" b="1">
                <a:solidFill>
                  <a:srgbClr val="0000FF"/>
                </a:solidFill>
              </a:rPr>
              <a:t>MUSICA</a:t>
            </a:r>
            <a:endParaRPr b="1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2400"/>
          </a:p>
        </p:txBody>
      </p:sp>
      <p:sp>
        <p:nvSpPr>
          <p:cNvPr id="445" name="Google Shape;445;p56"/>
          <p:cNvSpPr txBox="1">
            <a:spLocks noGrp="1"/>
          </p:cNvSpPr>
          <p:nvPr>
            <p:ph type="body" idx="1"/>
          </p:nvPr>
        </p:nvSpPr>
        <p:spPr>
          <a:xfrm>
            <a:off x="554100" y="702975"/>
            <a:ext cx="8031900" cy="4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FF"/>
                </a:solidFill>
              </a:rPr>
              <a:t>MUSICA</a:t>
            </a:r>
            <a:r>
              <a:rPr lang="en">
                <a:solidFill>
                  <a:srgbClr val="000000"/>
                </a:solidFill>
              </a:rPr>
              <a:t> defines the vision for chemistry in SIMA</a:t>
            </a:r>
            <a:endParaRPr>
              <a:solidFill>
                <a:srgbClr val="000000"/>
              </a:solidFill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>
                <a:solidFill>
                  <a:srgbClr val="000000"/>
                </a:solidFill>
              </a:rPr>
              <a:t>SIMA depends on </a:t>
            </a:r>
            <a:r>
              <a:rPr lang="en">
                <a:solidFill>
                  <a:srgbClr val="0000FF"/>
                </a:solidFill>
              </a:rPr>
              <a:t>MUSICA</a:t>
            </a:r>
            <a:r>
              <a:rPr lang="en">
                <a:solidFill>
                  <a:srgbClr val="000000"/>
                </a:solidFill>
              </a:rPr>
              <a:t> expertise</a:t>
            </a:r>
            <a:endParaRPr>
              <a:solidFill>
                <a:srgbClr val="000000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SIMA is infrastructure from which to configure models at different scales (Weather and Climate), and chemistry packages</a:t>
            </a:r>
            <a:endParaRPr>
              <a:solidFill>
                <a:srgbClr val="000000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SIMA is responsive to </a:t>
            </a:r>
            <a:r>
              <a:rPr lang="en">
                <a:solidFill>
                  <a:srgbClr val="0000FF"/>
                </a:solidFill>
              </a:rPr>
              <a:t>MUSICA needs</a:t>
            </a:r>
            <a:endParaRPr>
              <a:solidFill>
                <a:srgbClr val="000000"/>
              </a:solidFill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>
                <a:solidFill>
                  <a:srgbClr val="000000"/>
                </a:solidFill>
              </a:rPr>
              <a:t>SIMA will hopefully bring a whole modeling system behind it (e.g. prediction)</a:t>
            </a:r>
            <a:endParaRPr>
              <a:solidFill>
                <a:srgbClr val="000000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SIMA is flexible: adjust </a:t>
            </a:r>
            <a:r>
              <a:rPr lang="en">
                <a:solidFill>
                  <a:srgbClr val="0000FF"/>
                </a:solidFill>
              </a:rPr>
              <a:t>chemistry</a:t>
            </a:r>
            <a:r>
              <a:rPr lang="en">
                <a:solidFill>
                  <a:srgbClr val="000000"/>
                </a:solidFill>
              </a:rPr>
              <a:t>, aerosols (</a:t>
            </a:r>
            <a:r>
              <a:rPr lang="en">
                <a:solidFill>
                  <a:srgbClr val="0000FF"/>
                </a:solidFill>
              </a:rPr>
              <a:t>MUSICA</a:t>
            </a:r>
            <a:r>
              <a:rPr lang="en">
                <a:solidFill>
                  <a:srgbClr val="000000"/>
                </a:solidFill>
              </a:rPr>
              <a:t> decides)</a:t>
            </a:r>
            <a:endParaRPr>
              <a:solidFill>
                <a:srgbClr val="000000"/>
              </a:solidFill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>
                <a:solidFill>
                  <a:srgbClr val="000000"/>
                </a:solidFill>
              </a:rPr>
              <a:t>Details: ‘Atmospheric Chemistry &amp; Aerosols’ are defined as parameterizations in the SIMA atmosphere model</a:t>
            </a:r>
            <a:endParaRPr>
              <a:solidFill>
                <a:srgbClr val="000000"/>
              </a:solidFill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>
                <a:solidFill>
                  <a:srgbClr val="000000"/>
                </a:solidFill>
              </a:rPr>
              <a:t>Interface through a Common Physics Framework (API): same as NOAA</a:t>
            </a:r>
            <a:endParaRPr>
              <a:solidFill>
                <a:srgbClr val="000000"/>
              </a:solidFill>
            </a:endParaRPr>
          </a:p>
          <a:p>
            <a:pPr marL="6858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>
                <a:solidFill>
                  <a:srgbClr val="000000"/>
                </a:solidFill>
              </a:rPr>
              <a:t>Can be at a high level (e.g.: wrap a whole chemistry model), or a low level (wrap and configure individual processes)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6" name="Google Shape;446;p56"/>
          <p:cNvSpPr/>
          <p:nvPr/>
        </p:nvSpPr>
        <p:spPr>
          <a:xfrm>
            <a:off x="7646300" y="62075"/>
            <a:ext cx="1501800" cy="1389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6"/>
          <p:cNvPicPr preferRelativeResize="0"/>
          <p:nvPr/>
        </p:nvPicPr>
        <p:blipFill rotWithShape="1"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5000" y="599325"/>
            <a:ext cx="832500" cy="79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8" name="Google Shape;448;p5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500" y="235050"/>
            <a:ext cx="832500" cy="812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9" name="Google Shape;449;p56"/>
          <p:cNvPicPr preferRelativeResize="0"/>
          <p:nvPr/>
        </p:nvPicPr>
        <p:blipFill rotWithShape="1">
          <a:blip r:embed="rId5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5300" y="228600"/>
            <a:ext cx="832500" cy="82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0" name="Google Shape;450;p56"/>
          <p:cNvSpPr/>
          <p:nvPr/>
        </p:nvSpPr>
        <p:spPr>
          <a:xfrm>
            <a:off x="77535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6"/>
          <p:cNvSpPr/>
          <p:nvPr/>
        </p:nvSpPr>
        <p:spPr>
          <a:xfrm>
            <a:off x="8235300" y="244050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5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0" y="733150"/>
            <a:ext cx="585300" cy="5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3" name="Google Shape;453;p56"/>
          <p:cNvSpPr/>
          <p:nvPr/>
        </p:nvSpPr>
        <p:spPr>
          <a:xfrm>
            <a:off x="70200" y="1776591"/>
            <a:ext cx="585300" cy="541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6"/>
          <p:cNvSpPr/>
          <p:nvPr/>
        </p:nvSpPr>
        <p:spPr>
          <a:xfrm>
            <a:off x="171600" y="2947700"/>
            <a:ext cx="382500" cy="387000"/>
          </a:xfrm>
          <a:prstGeom prst="ellipse">
            <a:avLst/>
          </a:pr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6"/>
          <p:cNvSpPr/>
          <p:nvPr/>
        </p:nvSpPr>
        <p:spPr>
          <a:xfrm>
            <a:off x="8015000" y="599325"/>
            <a:ext cx="832500" cy="794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Outline: SIMA overview for </a:t>
            </a:r>
            <a:r>
              <a:rPr lang="en" b="1">
                <a:solidFill>
                  <a:srgbClr val="0000FF"/>
                </a:solidFill>
              </a:rPr>
              <a:t>MUSICA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What/who is SIMA?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Rationale and Vision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Frontier Science Goals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Progress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Examples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How </a:t>
            </a:r>
            <a:r>
              <a:rPr lang="en" b="1">
                <a:solidFill>
                  <a:srgbClr val="0000FF"/>
                </a:solidFill>
              </a:rPr>
              <a:t>MUSICA</a:t>
            </a:r>
            <a:r>
              <a:rPr lang="en"/>
              <a:t> fits within SIMA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Summary</a:t>
            </a:r>
            <a:endParaRPr/>
          </a:p>
        </p:txBody>
      </p:sp>
      <p:pic>
        <p:nvPicPr>
          <p:cNvPr id="230" name="Google Shape;23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185" y="280129"/>
            <a:ext cx="1638300" cy="98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SIMA?</a:t>
            </a:r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215125" y="1369225"/>
            <a:ext cx="83001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Planning committee of ~20 NCAR staff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4 Working groups from Dynamical Cores to Diagnostics to Education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Over 50 NCAR staff involved in discussions over last year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Community outreach: 18 ‘champions’, 45 people engaged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Four co-leads (Weather, Climate, Chemistry, Geospace), two lab directors (Weather, Climate) for NCAR executive committee links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Includes </a:t>
            </a:r>
            <a:r>
              <a:rPr lang="en">
                <a:solidFill>
                  <a:srgbClr val="0000FF"/>
                </a:solidFill>
              </a:rPr>
              <a:t>MUSICA/MICM</a:t>
            </a:r>
            <a:r>
              <a:rPr lang="en"/>
              <a:t> Group at NCAR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28650" y="1976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Community Atmosphere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Existing Applications</a:t>
            </a:r>
            <a:endParaRPr sz="1800"/>
          </a:p>
        </p:txBody>
      </p:sp>
      <p:sp>
        <p:nvSpPr>
          <p:cNvPr id="242" name="Google Shape;242;p41"/>
          <p:cNvSpPr txBox="1"/>
          <p:nvPr/>
        </p:nvSpPr>
        <p:spPr>
          <a:xfrm>
            <a:off x="5420725" y="1044925"/>
            <a:ext cx="2331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 (WRF &amp; MPAS)</a:t>
            </a:r>
            <a:endParaRPr/>
          </a:p>
        </p:txBody>
      </p:sp>
      <p:sp>
        <p:nvSpPr>
          <p:cNvPr id="243" name="Google Shape;243;p41"/>
          <p:cNvSpPr txBox="1"/>
          <p:nvPr/>
        </p:nvSpPr>
        <p:spPr>
          <a:xfrm>
            <a:off x="5314325" y="3878200"/>
            <a:ext cx="2957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(CAM)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 (WACCM/CAM-CHEM)</a:t>
            </a:r>
            <a:endParaRPr/>
          </a:p>
        </p:txBody>
      </p:sp>
      <p:sp>
        <p:nvSpPr>
          <p:cNvPr id="244" name="Google Shape;244;p41"/>
          <p:cNvSpPr txBox="1"/>
          <p:nvPr/>
        </p:nvSpPr>
        <p:spPr>
          <a:xfrm>
            <a:off x="240275" y="1386350"/>
            <a:ext cx="2043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Geospace (TIE-GCM)</a:t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750" y="1459550"/>
            <a:ext cx="1908000" cy="189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675" y="1436600"/>
            <a:ext cx="1953000" cy="186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4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525" y="3044300"/>
            <a:ext cx="1980600" cy="193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8" name="Google Shape;248;p41"/>
          <p:cNvSpPr/>
          <p:nvPr/>
        </p:nvSpPr>
        <p:spPr>
          <a:xfrm>
            <a:off x="2461675" y="1436600"/>
            <a:ext cx="1953000" cy="1864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1"/>
          <p:cNvSpPr/>
          <p:nvPr/>
        </p:nvSpPr>
        <p:spPr>
          <a:xfrm>
            <a:off x="3214525" y="3044275"/>
            <a:ext cx="1994400" cy="193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1"/>
          <p:cNvSpPr txBox="1"/>
          <p:nvPr/>
        </p:nvSpPr>
        <p:spPr>
          <a:xfrm>
            <a:off x="1501500" y="3514200"/>
            <a:ext cx="1189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WACCM-X</a:t>
            </a:r>
            <a:endParaRPr/>
          </a:p>
        </p:txBody>
      </p:sp>
      <p:cxnSp>
        <p:nvCxnSpPr>
          <p:cNvPr id="251" name="Google Shape;251;p41"/>
          <p:cNvCxnSpPr>
            <a:stCxn id="250" idx="3"/>
          </p:cNvCxnSpPr>
          <p:nvPr/>
        </p:nvCxnSpPr>
        <p:spPr>
          <a:xfrm rot="10800000" flipH="1">
            <a:off x="2691000" y="3220500"/>
            <a:ext cx="940200" cy="49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41"/>
          <p:cNvSpPr txBox="1"/>
          <p:nvPr/>
        </p:nvSpPr>
        <p:spPr>
          <a:xfrm>
            <a:off x="5789850" y="3351950"/>
            <a:ext cx="3918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Chemistry (WRF-CHEM)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628650" y="1214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SIMA Vision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Support Existing and Frontier Applications</a:t>
            </a:r>
            <a:endParaRPr sz="1800"/>
          </a:p>
        </p:txBody>
      </p:sp>
      <p:sp>
        <p:nvSpPr>
          <p:cNvPr id="258" name="Google Shape;258;p42"/>
          <p:cNvSpPr txBox="1"/>
          <p:nvPr/>
        </p:nvSpPr>
        <p:spPr>
          <a:xfrm>
            <a:off x="5856525" y="1344825"/>
            <a:ext cx="2123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FF"/>
                </a:solidFill>
              </a:rPr>
              <a:t>Chemistry (MUSICA)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5100225" y="4410175"/>
            <a:ext cx="2123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Chemistry (MUSICA)</a:t>
            </a:r>
            <a:r>
              <a:rPr lang="en"/>
              <a:t> </a:t>
            </a:r>
            <a:endParaRPr/>
          </a:p>
        </p:txBody>
      </p:sp>
      <p:sp>
        <p:nvSpPr>
          <p:cNvPr id="260" name="Google Shape;260;p42"/>
          <p:cNvSpPr txBox="1"/>
          <p:nvPr/>
        </p:nvSpPr>
        <p:spPr>
          <a:xfrm>
            <a:off x="1644875" y="1409450"/>
            <a:ext cx="1029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Geospace</a:t>
            </a: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425" y="1574900"/>
            <a:ext cx="1908000" cy="189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675" y="1589000"/>
            <a:ext cx="1953000" cy="186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p4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525" y="3044300"/>
            <a:ext cx="1980600" cy="193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2"/>
          <p:cNvSpPr/>
          <p:nvPr/>
        </p:nvSpPr>
        <p:spPr>
          <a:xfrm>
            <a:off x="2461675" y="1589000"/>
            <a:ext cx="1953000" cy="1864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2"/>
          <p:cNvSpPr/>
          <p:nvPr/>
        </p:nvSpPr>
        <p:spPr>
          <a:xfrm>
            <a:off x="4048425" y="1581100"/>
            <a:ext cx="1953000" cy="18924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2673875" y="1992175"/>
            <a:ext cx="1804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Existing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Applications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67" name="Google Shape;267;p42"/>
          <p:cNvCxnSpPr>
            <a:stCxn id="268" idx="1"/>
          </p:cNvCxnSpPr>
          <p:nvPr/>
        </p:nvCxnSpPr>
        <p:spPr>
          <a:xfrm rot="10800000">
            <a:off x="4231250" y="2438150"/>
            <a:ext cx="1962600" cy="4695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42"/>
          <p:cNvSpPr txBox="1"/>
          <p:nvPr/>
        </p:nvSpPr>
        <p:spPr>
          <a:xfrm>
            <a:off x="6193850" y="2348000"/>
            <a:ext cx="25800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Frontier Applications</a:t>
            </a:r>
            <a:endParaRPr>
              <a:solidFill>
                <a:srgbClr val="98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">
                <a:solidFill>
                  <a:srgbClr val="980000"/>
                </a:solidFill>
              </a:rPr>
              <a:t>Coupled Weather</a:t>
            </a:r>
            <a:endParaRPr>
              <a:solidFill>
                <a:srgbClr val="98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">
                <a:solidFill>
                  <a:srgbClr val="980000"/>
                </a:solidFill>
              </a:rPr>
              <a:t>Climate Extremes</a:t>
            </a:r>
            <a:endParaRPr>
              <a:solidFill>
                <a:srgbClr val="98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">
                <a:solidFill>
                  <a:srgbClr val="980000"/>
                </a:solidFill>
              </a:rPr>
              <a:t>Space Weather</a:t>
            </a:r>
            <a:endParaRPr>
              <a:solidFill>
                <a:srgbClr val="98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Char char="●"/>
            </a:pPr>
            <a:r>
              <a:rPr lang="en">
                <a:solidFill>
                  <a:srgbClr val="980000"/>
                </a:solidFill>
              </a:rPr>
              <a:t>Air Pollution</a:t>
            </a:r>
            <a:endParaRPr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2"/>
          <p:cNvSpPr/>
          <p:nvPr/>
        </p:nvSpPr>
        <p:spPr>
          <a:xfrm>
            <a:off x="3214525" y="3044275"/>
            <a:ext cx="1994400" cy="193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42"/>
          <p:cNvCxnSpPr>
            <a:stCxn id="268" idx="1"/>
          </p:cNvCxnSpPr>
          <p:nvPr/>
        </p:nvCxnSpPr>
        <p:spPr>
          <a:xfrm flipH="1">
            <a:off x="3714050" y="2907650"/>
            <a:ext cx="2479800" cy="4362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42"/>
          <p:cNvCxnSpPr>
            <a:stCxn id="268" idx="1"/>
          </p:cNvCxnSpPr>
          <p:nvPr/>
        </p:nvCxnSpPr>
        <p:spPr>
          <a:xfrm flipH="1">
            <a:off x="4783550" y="2907650"/>
            <a:ext cx="1410300" cy="453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/>
        </p:nvSpPr>
        <p:spPr>
          <a:xfrm>
            <a:off x="3365200" y="950175"/>
            <a:ext cx="21756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Coupled Weather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Climate Extremes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Space Weather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●"/>
            </a:pPr>
            <a:r>
              <a:rPr lang="en" sz="1400" b="1" i="0" u="none" strike="noStrike" cap="none">
                <a:solidFill>
                  <a:srgbClr val="0000FF"/>
                </a:solidFill>
              </a:rPr>
              <a:t>Air Pollution</a:t>
            </a:r>
            <a:endParaRPr sz="1400" b="1" i="0" u="none" strike="noStrike" cap="none">
              <a:solidFill>
                <a:srgbClr val="0000FF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Coupled Polar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3"/>
          <p:cNvSpPr/>
          <p:nvPr/>
        </p:nvSpPr>
        <p:spPr>
          <a:xfrm>
            <a:off x="4941050" y="1198825"/>
            <a:ext cx="4084200" cy="3831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245825" y="68150"/>
            <a:ext cx="85263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000"/>
              <a:t>System for Integrated Modeling-Atmosphere (</a:t>
            </a:r>
            <a:r>
              <a:rPr lang="en" sz="3000">
                <a:solidFill>
                  <a:srgbClr val="FF00FF"/>
                </a:solidFill>
              </a:rPr>
              <a:t>SIMA</a:t>
            </a:r>
            <a:r>
              <a:rPr lang="en" sz="3000"/>
              <a:t>)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1800"/>
          </a:p>
        </p:txBody>
      </p:sp>
      <p:sp>
        <p:nvSpPr>
          <p:cNvPr id="279" name="Google Shape;279;p43"/>
          <p:cNvSpPr txBox="1"/>
          <p:nvPr/>
        </p:nvSpPr>
        <p:spPr>
          <a:xfrm>
            <a:off x="6907250" y="1296813"/>
            <a:ext cx="1492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7862125" y="3453200"/>
            <a:ext cx="1080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</a:rPr>
              <a:t>Chemistry</a:t>
            </a:r>
            <a:endParaRPr sz="1400" b="1" i="0" u="none" strike="noStrike" cap="none">
              <a:solidFill>
                <a:srgbClr val="0000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Climate</a:t>
            </a:r>
            <a:r>
              <a:rPr lang="en" sz="1400" b="1" i="0" u="none" strike="noStrike" cap="none">
                <a:solidFill>
                  <a:srgbClr val="000000"/>
                </a:solidFill>
              </a:rPr>
              <a:t> 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4941050" y="3307400"/>
            <a:ext cx="10290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625" y="1574900"/>
            <a:ext cx="1908000" cy="1892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3" name="Google Shape;283;p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875" y="1589000"/>
            <a:ext cx="1953000" cy="186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4" name="Google Shape;284;p4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725" y="3044300"/>
            <a:ext cx="1980600" cy="193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5" name="Google Shape;285;p43"/>
          <p:cNvSpPr/>
          <p:nvPr/>
        </p:nvSpPr>
        <p:spPr>
          <a:xfrm>
            <a:off x="5204875" y="1589000"/>
            <a:ext cx="1953000" cy="1864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3"/>
          <p:cNvSpPr/>
          <p:nvPr/>
        </p:nvSpPr>
        <p:spPr>
          <a:xfrm>
            <a:off x="6791625" y="1581100"/>
            <a:ext cx="1953000" cy="18924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5266900" y="1995663"/>
            <a:ext cx="1804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Existing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5957725" y="3044275"/>
            <a:ext cx="1994400" cy="19332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43"/>
          <p:cNvCxnSpPr>
            <a:stCxn id="290" idx="3"/>
          </p:cNvCxnSpPr>
          <p:nvPr/>
        </p:nvCxnSpPr>
        <p:spPr>
          <a:xfrm>
            <a:off x="6066550" y="805300"/>
            <a:ext cx="1242000" cy="24345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1" name="Google Shape;291;p43"/>
          <p:cNvCxnSpPr>
            <a:stCxn id="290" idx="3"/>
            <a:endCxn id="287" idx="3"/>
          </p:cNvCxnSpPr>
          <p:nvPr/>
        </p:nvCxnSpPr>
        <p:spPr>
          <a:xfrm>
            <a:off x="6066550" y="805300"/>
            <a:ext cx="1004700" cy="15252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0" name="Google Shape;290;p43"/>
          <p:cNvSpPr txBox="1"/>
          <p:nvPr/>
        </p:nvSpPr>
        <p:spPr>
          <a:xfrm>
            <a:off x="3672850" y="595300"/>
            <a:ext cx="2393700" cy="42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SIMA Frontier Applications</a:t>
            </a:r>
            <a:r>
              <a:rPr lang="en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0" y="681725"/>
            <a:ext cx="34938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SIMA is composed of common atmospheric model components &amp; infrastructure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0" y="2157675"/>
            <a:ext cx="5205000" cy="17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SIMA Vision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Encompass Climate, Weather, </a:t>
            </a:r>
            <a:r>
              <a:rPr lang="en" sz="16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Geospace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 (Initialized and Forecast) capabilities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&amp; extend existing applications (CESM/WRF/MPAS)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infrastructure for efficiency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Minimal set of components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‘Center Wide’ project including education, observations, computation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43"/>
          <p:cNvCxnSpPr>
            <a:stCxn id="290" idx="3"/>
          </p:cNvCxnSpPr>
          <p:nvPr/>
        </p:nvCxnSpPr>
        <p:spPr>
          <a:xfrm>
            <a:off x="6066550" y="805300"/>
            <a:ext cx="509700" cy="23694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4"/>
          <p:cNvPicPr preferRelativeResize="0"/>
          <p:nvPr/>
        </p:nvPicPr>
        <p:blipFill rotWithShape="1">
          <a:blip r:embed="rId3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220575" y="152923"/>
            <a:ext cx="78867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rgbClr val="FF00FF"/>
                </a:solidFill>
              </a:rPr>
              <a:t>SIMA</a:t>
            </a:r>
            <a:r>
              <a:rPr lang="en"/>
              <a:t> Vision is Comprehensive: ‘Center Wide’</a:t>
            </a:r>
            <a:endParaRPr sz="2400"/>
          </a:p>
        </p:txBody>
      </p:sp>
      <p:sp>
        <p:nvSpPr>
          <p:cNvPr id="301" name="Google Shape;301;p44"/>
          <p:cNvSpPr txBox="1">
            <a:spLocks noGrp="1"/>
          </p:cNvSpPr>
          <p:nvPr>
            <p:ph type="body" idx="1"/>
          </p:nvPr>
        </p:nvSpPr>
        <p:spPr>
          <a:xfrm>
            <a:off x="88625" y="1187650"/>
            <a:ext cx="8901600" cy="3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System for an Integrated Model of the Atmosphere (</a:t>
            </a:r>
            <a:r>
              <a:rPr lang="en">
                <a:solidFill>
                  <a:srgbClr val="FF00FF"/>
                </a:solidFill>
              </a:rPr>
              <a:t>SIMA</a:t>
            </a:r>
            <a:r>
              <a:rPr lang="en"/>
              <a:t>) Includes: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Dynamical Core(s)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>
                <a:solidFill>
                  <a:srgbClr val="000000"/>
                </a:solidFill>
              </a:rPr>
              <a:t> Su</a:t>
            </a:r>
            <a:r>
              <a:rPr lang="en"/>
              <a:t>pport applications, and development (geospace)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Physical Parameterizations</a:t>
            </a:r>
            <a:r>
              <a:rPr lang="en" i="1">
                <a:solidFill>
                  <a:srgbClr val="000000"/>
                </a:solidFill>
              </a:rPr>
              <a:t>: </a:t>
            </a:r>
            <a:r>
              <a:rPr lang="en"/>
              <a:t>Maintain ‘Suites’, aim for cross-scale physics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i="1">
                <a:solidFill>
                  <a:srgbClr val="0432FF"/>
                </a:solidFill>
              </a:rPr>
              <a:t>Chemistry</a:t>
            </a:r>
            <a:r>
              <a:rPr lang="en" i="1">
                <a:solidFill>
                  <a:srgbClr val="0432FF"/>
                </a:solidFill>
              </a:rPr>
              <a:t> </a:t>
            </a:r>
            <a:r>
              <a:rPr lang="en" i="1">
                <a:solidFill>
                  <a:srgbClr val="FF00FF"/>
                </a:solidFill>
              </a:rPr>
              <a:t>&amp; Geospace</a:t>
            </a:r>
            <a:r>
              <a:rPr lang="en" i="1">
                <a:solidFill>
                  <a:srgbClr val="000000"/>
                </a:solidFill>
              </a:rPr>
              <a:t>: </a:t>
            </a:r>
            <a:r>
              <a:rPr lang="en"/>
              <a:t>Links to physical model + specialized modules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Prediction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FF0000"/>
                </a:solidFill>
              </a:rPr>
              <a:t>Enable Data Assimilation</a:t>
            </a:r>
            <a:r>
              <a:rPr lang="en"/>
              <a:t>, better initialization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Diagnostics/Obs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 i="1">
                <a:solidFill>
                  <a:srgbClr val="0432FF"/>
                </a:solidFill>
              </a:rPr>
              <a:t> </a:t>
            </a:r>
            <a:r>
              <a:rPr lang="en"/>
              <a:t>Community Diagnostics, Facility Instrument Simulators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Education/Training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 i="1">
                <a:solidFill>
                  <a:srgbClr val="0432FF"/>
                </a:solidFill>
              </a:rPr>
              <a:t> </a:t>
            </a:r>
            <a:r>
              <a:rPr lang="en"/>
              <a:t>Tutorials, Visitor Programs, Suite of simple models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Infrastructure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/>
              <a:t> Robust infrastructure, usability from small to exascale, eliminate redundancy, consolidate and simplify around best practices</a:t>
            </a:r>
            <a:endParaRPr/>
          </a:p>
          <a:p>
            <a:pPr marL="3429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i="1">
                <a:solidFill>
                  <a:srgbClr val="FF00FF"/>
                </a:solidFill>
              </a:rPr>
              <a:t>Computation</a:t>
            </a:r>
            <a:r>
              <a:rPr lang="en" i="1">
                <a:solidFill>
                  <a:srgbClr val="000000"/>
                </a:solidFill>
              </a:rPr>
              <a:t>:</a:t>
            </a:r>
            <a:r>
              <a:rPr lang="en"/>
              <a:t> Co-evolution of software, workflow &amp; facility hardware (NWSC)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176300" y="104725"/>
            <a:ext cx="83391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Frontier Science Goals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Map to specific applications</a:t>
            </a:r>
            <a:endParaRPr sz="1800"/>
          </a:p>
        </p:txBody>
      </p:sp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87025" y="1288750"/>
            <a:ext cx="7100400" cy="3522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lvl="0" indent="-2984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Coupled Simulations at the Weather Scale</a:t>
            </a:r>
            <a:endParaRPr/>
          </a:p>
          <a:p>
            <a:pPr marL="685800" lvl="1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Tropical cyclones, Extreme convection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Extreme weather under climate change</a:t>
            </a:r>
            <a:endParaRPr/>
          </a:p>
          <a:p>
            <a:pPr marL="685800" lvl="1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Extreme heat and precipitation, Hydrologic cycle extremes 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Polar Processes and Prediction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Integrated Geospace modeling</a:t>
            </a:r>
            <a:endParaRPr/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•"/>
            </a:pPr>
            <a:r>
              <a:rPr lang="en">
                <a:solidFill>
                  <a:srgbClr val="0000FF"/>
                </a:solidFill>
              </a:rPr>
              <a:t>Air composition/quality prediction and projections (</a:t>
            </a:r>
            <a:r>
              <a:rPr lang="en" b="1">
                <a:solidFill>
                  <a:srgbClr val="0000FF"/>
                </a:solidFill>
              </a:rPr>
              <a:t>MUSICA</a:t>
            </a:r>
            <a:r>
              <a:rPr lang="en">
                <a:solidFill>
                  <a:srgbClr val="0000FF"/>
                </a:solidFill>
              </a:rPr>
              <a:t>)</a:t>
            </a:r>
            <a:endParaRPr b="1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2" t="7571" b="19552"/>
          <a:stretch/>
        </p:blipFill>
        <p:spPr>
          <a:xfrm>
            <a:off x="7381025" y="1574950"/>
            <a:ext cx="1586675" cy="15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125" y="79575"/>
            <a:ext cx="2767875" cy="13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025" y="3267397"/>
            <a:ext cx="1623300" cy="1657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1" name="Google Shape;311;p4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49" b="-3114"/>
          <a:stretch/>
        </p:blipFill>
        <p:spPr>
          <a:xfrm>
            <a:off x="5498750" y="3914850"/>
            <a:ext cx="1769125" cy="12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/>
        </p:nvSpPr>
        <p:spPr>
          <a:xfrm>
            <a:off x="6229200" y="1288750"/>
            <a:ext cx="2037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Hydrology Extremes</a:t>
            </a:r>
            <a:endParaRPr sz="1000"/>
          </a:p>
        </p:txBody>
      </p:sp>
      <p:sp>
        <p:nvSpPr>
          <p:cNvPr id="313" name="Google Shape;313;p45"/>
          <p:cNvSpPr txBox="1"/>
          <p:nvPr/>
        </p:nvSpPr>
        <p:spPr>
          <a:xfrm>
            <a:off x="7392575" y="3001900"/>
            <a:ext cx="2037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Tropical Cyclones</a:t>
            </a:r>
            <a:endParaRPr sz="1000"/>
          </a:p>
        </p:txBody>
      </p:sp>
      <p:sp>
        <p:nvSpPr>
          <p:cNvPr id="314" name="Google Shape;314;p45"/>
          <p:cNvSpPr txBox="1"/>
          <p:nvPr/>
        </p:nvSpPr>
        <p:spPr>
          <a:xfrm>
            <a:off x="7421375" y="4843300"/>
            <a:ext cx="2037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Space Weather</a:t>
            </a:r>
            <a:endParaRPr sz="1000"/>
          </a:p>
        </p:txBody>
      </p:sp>
      <p:sp>
        <p:nvSpPr>
          <p:cNvPr id="315" name="Google Shape;315;p45"/>
          <p:cNvSpPr txBox="1"/>
          <p:nvPr/>
        </p:nvSpPr>
        <p:spPr>
          <a:xfrm>
            <a:off x="6528400" y="3914850"/>
            <a:ext cx="810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Air Quality</a:t>
            </a:r>
            <a:endParaRPr sz="1000"/>
          </a:p>
        </p:txBody>
      </p:sp>
      <p:pic>
        <p:nvPicPr>
          <p:cNvPr id="316" name="Google Shape;316;p4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6" y="173510"/>
            <a:ext cx="810900" cy="128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4986975" y="79575"/>
            <a:ext cx="2037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Polar</a:t>
            </a:r>
            <a:endParaRPr sz="1000"/>
          </a:p>
        </p:txBody>
      </p:sp>
      <p:pic>
        <p:nvPicPr>
          <p:cNvPr id="318" name="Google Shape;318;p4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704" y="2787480"/>
            <a:ext cx="876900" cy="52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Macintosh PowerPoint</Application>
  <PresentationFormat>On-screen Show (16:9)</PresentationFormat>
  <Paragraphs>213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Simple Light</vt:lpstr>
      <vt:lpstr>Office Theme</vt:lpstr>
      <vt:lpstr>Office Theme</vt:lpstr>
      <vt:lpstr>System for Integrated Modeling of the Atmosphere (SIMA)</vt:lpstr>
      <vt:lpstr>What is SIMA?</vt:lpstr>
      <vt:lpstr>Outline: SIMA overview for MUSICA</vt:lpstr>
      <vt:lpstr>Who is SIMA?</vt:lpstr>
      <vt:lpstr>Current Community Atmosphere Models Existing Applications</vt:lpstr>
      <vt:lpstr>SIMA Vision Support Existing and Frontier Applications</vt:lpstr>
      <vt:lpstr>System for Integrated Modeling-Atmosphere (SIMA) </vt:lpstr>
      <vt:lpstr>SIMA Vision is Comprehensive: ‘Center Wide’</vt:lpstr>
      <vt:lpstr>Frontier Science Goals Map to specific applications</vt:lpstr>
      <vt:lpstr>SIMA Frontier Applications (3yr targets) Developed with community input</vt:lpstr>
      <vt:lpstr>SIMA Progress/Timeline Past, Present, Future</vt:lpstr>
      <vt:lpstr>SIMA Progress</vt:lpstr>
      <vt:lpstr>PowerPoint Presentation</vt:lpstr>
      <vt:lpstr>Surface ozone: Refined Mesh (similar to climate) with Chemistry</vt:lpstr>
      <vt:lpstr>PowerPoint Presentation</vt:lpstr>
      <vt:lpstr>PowerPoint Presentation</vt:lpstr>
      <vt:lpstr>Unifying Diagnostics</vt:lpstr>
      <vt:lpstr>Bridging Models and Observations</vt:lpstr>
      <vt:lpstr>Code: SIMA and MUSICA</vt:lpstr>
      <vt:lpstr>People/Science: SIMA &amp; MUSICA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for Integrated Modeling of the Atmosphere (SIMA)</dc:title>
  <cp:lastModifiedBy>Andrew Gettelman</cp:lastModifiedBy>
  <cp:revision>1</cp:revision>
  <cp:lastPrinted>2019-05-24T22:44:33Z</cp:lastPrinted>
  <dcterms:modified xsi:type="dcterms:W3CDTF">2019-05-24T22:45:20Z</dcterms:modified>
</cp:coreProperties>
</file>