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3.xml" ContentType="application/vnd.openxmlformats-officedocument.theme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57" r:id="rId11"/>
    <p:sldMasterId id="2147483768" r:id="rId12"/>
    <p:sldMasterId id="2147483791" r:id="rId13"/>
    <p:sldMasterId id="2147483802" r:id="rId14"/>
  </p:sldMasterIdLst>
  <p:notesMasterIdLst>
    <p:notesMasterId r:id="rId35"/>
  </p:notesMasterIdLst>
  <p:handoutMasterIdLst>
    <p:handoutMasterId r:id="rId36"/>
  </p:handoutMasterIdLst>
  <p:sldIdLst>
    <p:sldId id="266" r:id="rId15"/>
    <p:sldId id="385" r:id="rId16"/>
    <p:sldId id="627" r:id="rId17"/>
    <p:sldId id="590" r:id="rId18"/>
    <p:sldId id="383" r:id="rId19"/>
    <p:sldId id="297" r:id="rId20"/>
    <p:sldId id="387" r:id="rId21"/>
    <p:sldId id="589" r:id="rId22"/>
    <p:sldId id="636" r:id="rId23"/>
    <p:sldId id="642" r:id="rId24"/>
    <p:sldId id="637" r:id="rId25"/>
    <p:sldId id="568" r:id="rId26"/>
    <p:sldId id="638" r:id="rId27"/>
    <p:sldId id="322" r:id="rId28"/>
    <p:sldId id="640" r:id="rId29"/>
    <p:sldId id="639" r:id="rId30"/>
    <p:sldId id="424" r:id="rId31"/>
    <p:sldId id="623" r:id="rId32"/>
    <p:sldId id="631" r:id="rId33"/>
    <p:sldId id="641" r:id="rId34"/>
  </p:sldIdLst>
  <p:sldSz cx="9144000" cy="5143500" type="screen16x9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belle Guillory" initials="A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5DE"/>
    <a:srgbClr val="8064A1"/>
    <a:srgbClr val="254090"/>
    <a:srgbClr val="040065"/>
    <a:srgbClr val="334478"/>
    <a:srgbClr val="5CA9DE"/>
    <a:srgbClr val="5AC4DD"/>
    <a:srgbClr val="016BA6"/>
    <a:srgbClr val="070C8A"/>
    <a:srgbClr val="219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86376" autoAdjust="0"/>
  </p:normalViewPr>
  <p:slideViewPr>
    <p:cSldViewPr>
      <p:cViewPr varScale="1">
        <p:scale>
          <a:sx n="141" d="100"/>
          <a:sy n="141" d="100"/>
        </p:scale>
        <p:origin x="70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6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E81E65-FE37-0C4E-A1BF-AB3E550E1F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E3CF-8ACC-0941-97FD-714E90B206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03374-FFCE-9E47-86D7-FC44E7E2C33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EFDF6-5065-5040-818E-F77B69646A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1F911-23D1-7A45-B275-4BA9661DA9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68957-60BD-2A47-845D-A6443FE9C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5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8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a considerable effort: d</a:t>
            </a:r>
            <a:r>
              <a:rPr lang="en-US" dirty="0"/>
              <a:t>oing</a:t>
            </a:r>
            <a:r>
              <a:rPr lang="en-US" baseline="0" dirty="0"/>
              <a:t> it once for Europe, fully operationally avoids duplication and/or degraded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7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4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tiff"/><Relationship Id="rId5" Type="http://schemas.openxmlformats.org/officeDocument/2006/relationships/image" Target="../media/image6.png"/><Relationship Id="rId10" Type="http://schemas.openxmlformats.org/officeDocument/2006/relationships/image" Target="../media/image31.tiff"/><Relationship Id="rId4" Type="http://schemas.openxmlformats.org/officeDocument/2006/relationships/image" Target="../media/image7.png"/><Relationship Id="rId9" Type="http://schemas.openxmlformats.org/officeDocument/2006/relationships/image" Target="../media/image30.tif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tif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tif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tif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tif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1.tiff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285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785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" y="4156472"/>
            <a:ext cx="408843" cy="9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809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" y="4156472"/>
            <a:ext cx="408843" cy="9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638" y="833438"/>
            <a:ext cx="1998785" cy="4013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354" y="833438"/>
            <a:ext cx="5858608" cy="401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80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5979"/>
            <a:ext cx="7427168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4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_titolo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 descr="TelespazioCOLOR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3214" y="130969"/>
            <a:ext cx="13652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1668463" y="522090"/>
            <a:ext cx="6754176" cy="323731"/>
          </a:xfrm>
          <a:prstGeom prst="rect">
            <a:avLst/>
          </a:prstGeom>
        </p:spPr>
        <p:txBody>
          <a:bodyPr/>
          <a:lstStyle>
            <a:lvl1pPr algn="l">
              <a:defRPr sz="135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391095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6500" y="451348"/>
            <a:ext cx="3672000" cy="624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000" spc="-15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26500" y="1187999"/>
            <a:ext cx="36720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 marL="108000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 continued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057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8600" y="509458"/>
            <a:ext cx="3168352" cy="37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0" dirty="0">
                <a:solidFill>
                  <a:schemeClr val="bg1"/>
                </a:solidFill>
              </a:rPr>
              <a:t>Atmosphere</a:t>
            </a:r>
            <a:r>
              <a:rPr lang="es-ES" sz="1400" b="0" baseline="0" dirty="0">
                <a:solidFill>
                  <a:schemeClr val="bg1"/>
                </a:solidFill>
              </a:rPr>
              <a:t> </a:t>
            </a:r>
            <a:r>
              <a:rPr lang="es-ES" sz="1400" b="0" dirty="0">
                <a:solidFill>
                  <a:schemeClr val="bg1"/>
                </a:solidFill>
              </a:rPr>
              <a:t>Monitoring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931866" y="4408134"/>
            <a:ext cx="833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Copernicus</a:t>
            </a:r>
            <a:r>
              <a:rPr lang="es-ES" sz="800" dirty="0">
                <a:solidFill>
                  <a:schemeClr val="bg1"/>
                </a:solidFill>
              </a:rPr>
              <a:t> EU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31866" y="4778714"/>
            <a:ext cx="833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Copernicus</a:t>
            </a:r>
            <a:r>
              <a:rPr lang="es-ES" sz="800" dirty="0">
                <a:solidFill>
                  <a:schemeClr val="bg1"/>
                </a:solidFill>
              </a:rPr>
              <a:t> EU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129009" y="4785989"/>
            <a:ext cx="1083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www.copernicus.eu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129009" y="4416786"/>
            <a:ext cx="833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Copernicus</a:t>
            </a:r>
            <a:r>
              <a:rPr lang="es-ES" sz="800" dirty="0">
                <a:solidFill>
                  <a:schemeClr val="bg1"/>
                </a:solidFill>
              </a:rPr>
              <a:t> EU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54971" y="4760436"/>
            <a:ext cx="252000" cy="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71950"/>
            <a:ext cx="287858" cy="28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74" y="4364677"/>
            <a:ext cx="297398" cy="3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653328" y="4743865"/>
            <a:ext cx="288475" cy="28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976142"/>
            <a:ext cx="2692400" cy="3989558"/>
          </a:xfrm>
        </p:spPr>
        <p:txBody>
          <a:bodyPr rtlCol="0"/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93B854-9279-4566-A5D6-921517371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271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270000"/>
            <a:ext cx="7524160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39DB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702000"/>
            <a:ext cx="7524160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4960">
              <a:lnSpc>
                <a:spcPts val="1649"/>
              </a:lnSpc>
              <a:spcBef>
                <a:spcPts val="825"/>
              </a:spcBef>
              <a:buClr>
                <a:schemeClr val="bg1"/>
              </a:buClr>
              <a:defRPr sz="1349">
                <a:solidFill>
                  <a:schemeClr val="bg1"/>
                </a:solidFill>
              </a:defRPr>
            </a:lvl1pPr>
            <a:lvl2pPr marL="472358" indent="-202439">
              <a:lnSpc>
                <a:spcPts val="1499"/>
              </a:lnSpc>
              <a:spcBef>
                <a:spcPts val="750"/>
              </a:spcBef>
              <a:defRPr sz="1200">
                <a:solidFill>
                  <a:schemeClr val="bg1"/>
                </a:solidFill>
              </a:defRPr>
            </a:lvl2pPr>
            <a:lvl3pPr marL="742277" indent="-202439">
              <a:lnSpc>
                <a:spcPts val="1349"/>
              </a:lnSpc>
              <a:spcBef>
                <a:spcPts val="675"/>
              </a:spcBef>
              <a:defRPr sz="1050">
                <a:solidFill>
                  <a:schemeClr val="bg1"/>
                </a:solidFill>
              </a:defRPr>
            </a:lvl3pPr>
            <a:lvl4pPr marL="1012196" indent="-202439">
              <a:lnSpc>
                <a:spcPts val="1200"/>
              </a:lnSpc>
              <a:spcBef>
                <a:spcPts val="600"/>
              </a:spcBef>
              <a:defRPr sz="900">
                <a:solidFill>
                  <a:schemeClr val="bg1"/>
                </a:solidFill>
              </a:defRPr>
            </a:lvl4pPr>
            <a:lvl5pPr marL="1282115" indent="-202439">
              <a:lnSpc>
                <a:spcPts val="1050"/>
              </a:lnSpc>
              <a:spcBef>
                <a:spcPts val="525"/>
              </a:spcBef>
              <a:defRPr sz="7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60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chemeClr val="bg1"/>
                </a:solidFill>
              </a:defRPr>
            </a:lvl1pPr>
          </a:lstStyle>
          <a:p>
            <a:pPr defTabSz="685595"/>
            <a:fld id="{E4AB80EA-DB86-D849-B86F-15DAF31F0474}" type="slidenum">
              <a:rPr lang="en-US" smtClean="0">
                <a:solidFill>
                  <a:prstClr val="white"/>
                </a:solidFill>
              </a:rPr>
              <a:pPr defTabSz="68559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ECMWF_Master_Logo_WHITE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4731194"/>
            <a:ext cx="1007042" cy="172993"/>
          </a:xfrm>
          <a:prstGeom prst="rect">
            <a:avLst/>
          </a:prstGeom>
        </p:spPr>
      </p:pic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4" y="4731194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chemeClr val="bg1"/>
                </a:solidFill>
              </a:defRPr>
            </a:lvl1pPr>
          </a:lstStyle>
          <a:p>
            <a:pPr algn="ctr" defTabSz="685595"/>
            <a:r>
              <a:rPr lang="en-US">
                <a:solidFill>
                  <a:prstClr val="white"/>
                </a:solidFill>
              </a:rPr>
              <a:t>European Centre for Medium-Range Weather Forecasts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owerPoint_stri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71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5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4488657"/>
            <a:ext cx="146518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21, 2019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970649"/>
            <a:ext cx="5903737" cy="38985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485000"/>
            <a:ext cx="5903737" cy="28661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025001"/>
            <a:ext cx="5903737" cy="2308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2340919"/>
            <a:ext cx="5903737" cy="19107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2571750"/>
            <a:ext cx="5903737" cy="17120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4488657"/>
            <a:ext cx="1602110" cy="2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10211" y="270000"/>
            <a:ext cx="7524159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810211" y="702000"/>
            <a:ext cx="7524159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6424988" y="4731192"/>
            <a:ext cx="1099172" cy="1729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817253" y="4731192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11" y="4731190"/>
            <a:ext cx="1007041" cy="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7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61099" y="652911"/>
            <a:ext cx="5903738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0067B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539262" y="997275"/>
            <a:ext cx="8033052" cy="3739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50"/>
              </a:lnSpc>
              <a:spcBef>
                <a:spcPts val="825"/>
              </a:spcBef>
              <a:buClr>
                <a:schemeClr val="bg1"/>
              </a:buClr>
              <a:buNone/>
              <a:defRPr sz="1350">
                <a:solidFill>
                  <a:schemeClr val="tx1"/>
                </a:solidFill>
              </a:defRPr>
            </a:lvl1pPr>
            <a:lvl2pPr marL="0" indent="-135000">
              <a:lnSpc>
                <a:spcPts val="1500"/>
              </a:lnSpc>
              <a:spcBef>
                <a:spcPts val="750"/>
              </a:spcBef>
              <a:buClr>
                <a:srgbClr val="3A4C85"/>
              </a:buClr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0" indent="-135000">
              <a:lnSpc>
                <a:spcPts val="1350"/>
              </a:lnSpc>
              <a:spcBef>
                <a:spcPts val="675"/>
              </a:spcBef>
              <a:buClr>
                <a:srgbClr val="3A4C85"/>
              </a:buClr>
              <a:buFont typeface="Arial"/>
              <a:buChar char="•"/>
              <a:defRPr sz="1050">
                <a:solidFill>
                  <a:schemeClr val="tx1"/>
                </a:solidFill>
              </a:defRPr>
            </a:lvl3pPr>
            <a:lvl4pPr marL="0" indent="-135000">
              <a:lnSpc>
                <a:spcPts val="1200"/>
              </a:lnSpc>
              <a:spcBef>
                <a:spcPts val="600"/>
              </a:spcBef>
              <a:buClr>
                <a:srgbClr val="3A4C85"/>
              </a:buClr>
              <a:buFont typeface="Arial"/>
              <a:buChar char="•"/>
              <a:defRPr sz="900">
                <a:solidFill>
                  <a:schemeClr val="tx1"/>
                </a:solidFill>
              </a:defRPr>
            </a:lvl4pPr>
            <a:lvl5pPr marL="0" indent="-135000">
              <a:lnSpc>
                <a:spcPts val="1050"/>
              </a:lnSpc>
              <a:spcBef>
                <a:spcPts val="525"/>
              </a:spcBef>
              <a:buClr>
                <a:srgbClr val="3A4C85"/>
              </a:buClr>
              <a:buFont typeface="Arial"/>
              <a:buChar char="•"/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755605" y="4942640"/>
            <a:ext cx="1619839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ECMWF_Master_Logo_RGB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172" y="4872905"/>
            <a:ext cx="943046" cy="1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39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0033741-A46D-4F1C-B2AD-54F08ABDFD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50AF5-B362-4B77-AF67-7F012759D469}" type="slidenum">
              <a:rPr lang="el-GR" altLang="nl-NL"/>
              <a:pPr/>
              <a:t>‹#›</a:t>
            </a:fld>
            <a:endParaRPr lang="el-GR" altLang="nl-NL"/>
          </a:p>
        </p:txBody>
      </p:sp>
    </p:spTree>
    <p:extLst>
      <p:ext uri="{BB962C8B-B14F-4D97-AF65-F5344CB8AC3E}">
        <p14:creationId xmlns:p14="http://schemas.microsoft.com/office/powerpoint/2010/main" val="563304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8909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Climate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Change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0959" y="20834"/>
            <a:ext cx="878633" cy="4929617"/>
            <a:chOff x="78430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78430" y="614834"/>
              <a:ext cx="878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>
                  <a:solidFill>
                    <a:srgbClr val="941333"/>
                  </a:solidFill>
                </a:rPr>
                <a:t>Climate</a:t>
              </a:r>
              <a:endParaRPr lang="es-ES" sz="1200" dirty="0">
                <a:solidFill>
                  <a:srgbClr val="941333"/>
                </a:solidFill>
              </a:endParaRPr>
            </a:p>
            <a:p>
              <a:pPr algn="ctr"/>
              <a:r>
                <a:rPr lang="es-ES" sz="1200" dirty="0" err="1">
                  <a:solidFill>
                    <a:srgbClr val="941333"/>
                  </a:solidFill>
                </a:rPr>
                <a:t>Change</a:t>
              </a:r>
              <a:endParaRPr lang="en-US" sz="120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err="1">
                  <a:solidFill>
                    <a:srgbClr val="941333"/>
                  </a:solidFill>
                </a:rPr>
                <a:t>Climate</a:t>
              </a:r>
              <a:endParaRPr lang="es-ES" sz="1100" dirty="0">
                <a:solidFill>
                  <a:srgbClr val="941333"/>
                </a:solidFill>
              </a:endParaRPr>
            </a:p>
            <a:p>
              <a:r>
                <a:rPr lang="es-ES" sz="1100" dirty="0" err="1">
                  <a:solidFill>
                    <a:srgbClr val="941333"/>
                  </a:solidFill>
                </a:rPr>
                <a:t>Change</a:t>
              </a:r>
              <a:endParaRPr lang="en-US" sz="110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9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2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9" y="4668929"/>
            <a:ext cx="1216372" cy="4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4980575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994757" y="4640811"/>
            <a:ext cx="2433814" cy="482959"/>
            <a:chOff x="4956128" y="4640810"/>
            <a:chExt cx="2433814" cy="482959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5116727" y="4655220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5116727" y="4911334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6107978" y="4911334"/>
              <a:ext cx="128196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>
                  <a:solidFill>
                    <a:schemeClr val="bg1"/>
                  </a:solidFill>
                </a:rPr>
                <a:t>www.copernicus.eu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6112326" y="4655220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373" y="4640810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128" y="4644461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0768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1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2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4980575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286794" y="4694693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286794" y="4881710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088408" y="4881710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>
                <a:solidFill>
                  <a:schemeClr val="bg1"/>
                </a:solidFill>
              </a:rPr>
              <a:t>www.copernicus.eu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91582" y="4694693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58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" y="2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60078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37BC8-653A-774F-861D-6A080A1C24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45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3"/>
            <a:ext cx="7919262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0078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24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2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1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080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0078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9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8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8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6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4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60078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38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60078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4787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5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7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231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 userDrawn="1"/>
        </p:nvGrpSpPr>
        <p:grpSpPr bwMode="auto">
          <a:xfrm>
            <a:off x="0" y="0"/>
            <a:ext cx="2484438" cy="5143500"/>
            <a:chOff x="0" y="0"/>
            <a:chExt cx="2483768" cy="5143501"/>
          </a:xfrm>
        </p:grpSpPr>
        <p:pic>
          <p:nvPicPr>
            <p:cNvPr id="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>
            <a:blip r:embed="rId2"/>
            <a:srcRect t="2" b="-14"/>
            <a:stretch>
              <a:fillRect/>
            </a:stretch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22"/>
            <p:cNvSpPr/>
            <p:nvPr userDrawn="1"/>
          </p:nvSpPr>
          <p:spPr>
            <a:xfrm>
              <a:off x="0" y="0"/>
              <a:ext cx="2483768" cy="514350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Rectangle 23"/>
            <p:cNvSpPr/>
            <p:nvPr userDrawn="1"/>
          </p:nvSpPr>
          <p:spPr>
            <a:xfrm>
              <a:off x="0" y="0"/>
              <a:ext cx="2453613" cy="514350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cxnSp>
        <p:nvCxnSpPr>
          <p:cNvPr id="7" name="Straight Connector 13"/>
          <p:cNvCxnSpPr/>
          <p:nvPr userDrawn="1"/>
        </p:nvCxnSpPr>
        <p:spPr>
          <a:xfrm>
            <a:off x="431800" y="1062038"/>
            <a:ext cx="0" cy="3887787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976" y="23814"/>
            <a:ext cx="81597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 userDrawn="1"/>
        </p:nvSpPr>
        <p:spPr>
          <a:xfrm>
            <a:off x="-36513" y="614363"/>
            <a:ext cx="979488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 err="1">
                <a:solidFill>
                  <a:srgbClr val="B0BF27"/>
                </a:solidFill>
                <a:latin typeface="+mn-lt"/>
              </a:rPr>
              <a:t>Land</a:t>
            </a:r>
            <a:r>
              <a:rPr lang="es-ES" sz="1100" b="1" dirty="0">
                <a:solidFill>
                  <a:srgbClr val="B0BF27"/>
                </a:solidFill>
                <a:latin typeface="+mn-lt"/>
              </a:rPr>
              <a:t> </a:t>
            </a:r>
            <a:r>
              <a:rPr lang="es-ES" sz="1100" b="1" dirty="0" err="1">
                <a:solidFill>
                  <a:srgbClr val="B0BF27"/>
                </a:solidFill>
                <a:latin typeface="+mn-lt"/>
              </a:rPr>
              <a:t>Monitoring</a:t>
            </a:r>
            <a:endParaRPr lang="en-US" sz="1100" b="1" dirty="0">
              <a:solidFill>
                <a:srgbClr val="B0BF27"/>
              </a:solidFill>
              <a:latin typeface="+mn-lt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67705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6C2-B031-46AF-B4B4-C052E2ACB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56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1583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llipse 12"/>
          <p:cNvSpPr/>
          <p:nvPr userDrawn="1"/>
        </p:nvSpPr>
        <p:spPr>
          <a:xfrm>
            <a:off x="144156" y="51471"/>
            <a:ext cx="574250" cy="5742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82" y="-131736"/>
            <a:ext cx="815797" cy="8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2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712"/>
            <a:ext cx="7772400" cy="1021556"/>
          </a:xfrm>
          <a:prstGeom prst="rect">
            <a:avLst/>
          </a:prstGeom>
        </p:spPr>
        <p:txBody>
          <a:bodyPr lIns="104306" tIns="52153" rIns="104306" bIns="52153" anchor="t"/>
          <a:lstStyle>
            <a:lvl1pPr algn="l">
              <a:defRPr sz="3129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104306" tIns="52153" rIns="104306" bIns="52153" anchor="b"/>
          <a:lstStyle>
            <a:lvl1pPr marL="0" indent="0">
              <a:buNone/>
              <a:defRPr sz="1565"/>
            </a:lvl1pPr>
            <a:lvl2pPr marL="354770" indent="0">
              <a:buNone/>
              <a:defRPr sz="1429"/>
            </a:lvl2pPr>
            <a:lvl3pPr marL="709539" indent="0">
              <a:buNone/>
              <a:defRPr sz="1225"/>
            </a:lvl3pPr>
            <a:lvl4pPr marL="1064309" indent="0">
              <a:buNone/>
              <a:defRPr sz="1088"/>
            </a:lvl4pPr>
            <a:lvl5pPr marL="1419078" indent="0">
              <a:buNone/>
              <a:defRPr sz="1088"/>
            </a:lvl5pPr>
            <a:lvl6pPr marL="1773847" indent="0">
              <a:buNone/>
              <a:defRPr sz="1088"/>
            </a:lvl6pPr>
            <a:lvl7pPr marL="2128616" indent="0">
              <a:buNone/>
              <a:defRPr sz="1088"/>
            </a:lvl7pPr>
            <a:lvl8pPr marL="2483386" indent="0">
              <a:buNone/>
              <a:defRPr sz="1088"/>
            </a:lvl8pPr>
            <a:lvl9pPr marL="2838155" indent="0">
              <a:buNone/>
              <a:defRPr sz="10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1521" y="4869662"/>
            <a:ext cx="3888432" cy="27384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95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0"/>
          <p:cNvSpPr>
            <a:spLocks noChangeArrowheads="1"/>
          </p:cNvSpPr>
          <p:nvPr userDrawn="1"/>
        </p:nvSpPr>
        <p:spPr bwMode="auto">
          <a:xfrm>
            <a:off x="4178906" y="4996947"/>
            <a:ext cx="784174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21836" eaLnBrk="0" hangingPunct="0">
              <a:defRPr/>
            </a:pPr>
            <a:fld id="{DAA38E43-6A4E-42E1-9AA8-A568FF5BCB24}" type="slidenum">
              <a:rPr lang="de-DE" altLang="de-DE" sz="1225">
                <a:solidFill>
                  <a:schemeClr val="bg1"/>
                </a:solidFill>
                <a:cs typeface="+mn-cs"/>
              </a:rPr>
              <a:pPr algn="ctr" defTabSz="621836" eaLnBrk="0" hangingPunct="0">
                <a:defRPr/>
              </a:pPr>
              <a:t>‹#›</a:t>
            </a:fld>
            <a:r>
              <a:rPr lang="de-DE" altLang="de-DE" sz="1225" dirty="0">
                <a:solidFill>
                  <a:schemeClr val="bg1"/>
                </a:solidFill>
                <a:cs typeface="+mn-cs"/>
              </a:rPr>
              <a:t> </a:t>
            </a:r>
            <a:endParaRPr lang="de-DE" altLang="de-DE" sz="1225" b="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78" y="33453"/>
            <a:ext cx="983627" cy="2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91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89" y="113110"/>
            <a:ext cx="1935773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31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2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354" y="1653779"/>
            <a:ext cx="3928697" cy="31932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728" y="1653779"/>
            <a:ext cx="3928696" cy="31932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335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>
                <a:solidFill>
                  <a:schemeClr val="bg1"/>
                </a:solidFill>
                <a:latin typeface="PF Square Sans Pro" charset="0"/>
                <a:ea typeface="PF Square Sans Pro" charset="0"/>
                <a:cs typeface="PF Square Sans Pro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1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31.tiff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1.tiff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67.emf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66.pn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65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1" y="4700784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4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9BE3B9-5A4B-204E-9DCC-797C15DAE97A}"/>
              </a:ext>
            </a:extLst>
          </p:cNvPr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F1B31-4574-1348-9F93-5C00A509F1C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623888"/>
          </a:xfrm>
          <a:prstGeom prst="rect">
            <a:avLst/>
          </a:prstGeom>
          <a:solidFill>
            <a:srgbClr val="62C4DD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575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54" y="1653779"/>
            <a:ext cx="7998069" cy="30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354" y="833438"/>
            <a:ext cx="799806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2053" name="Line 9"/>
          <p:cNvSpPr>
            <a:spLocks noChangeShapeType="1"/>
          </p:cNvSpPr>
          <p:nvPr userDrawn="1"/>
        </p:nvSpPr>
        <p:spPr bwMode="auto">
          <a:xfrm>
            <a:off x="8579827" y="5036344"/>
            <a:ext cx="0" cy="9286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 sz="1350"/>
          </a:p>
        </p:txBody>
      </p:sp>
      <p:pic>
        <p:nvPicPr>
          <p:cNvPr id="2054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89" y="113110"/>
            <a:ext cx="1935773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312627" y="4939903"/>
            <a:ext cx="485042" cy="203597"/>
          </a:xfrm>
          <a:prstGeom prst="rect">
            <a:avLst/>
          </a:prstGeom>
          <a:solidFill>
            <a:srgbClr val="7F7F7F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575">
              <a:solidFill>
                <a:srgbClr val="7F7F7F"/>
              </a:solidFill>
            </a:endParaRPr>
          </a:p>
        </p:txBody>
      </p:sp>
      <p:pic>
        <p:nvPicPr>
          <p:cNvPr id="2056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7" y="4788694"/>
            <a:ext cx="111662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59968" y="4923021"/>
            <a:ext cx="1380881" cy="197100"/>
          </a:xfrm>
          <a:prstGeom prst="rect">
            <a:avLst/>
          </a:prstGeom>
          <a:ln/>
        </p:spPr>
        <p:txBody>
          <a:bodyPr/>
          <a:lstStyle>
            <a:lvl1pPr algn="ctr">
              <a:defRPr sz="1050" b="1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4D040BB9-1E30-A94E-9D02-07598F62FC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2014_Editable_ECMWF_Master_Logo_white_NS_.png"/>
          <p:cNvPicPr>
            <a:picLocks noChangeAspect="1"/>
          </p:cNvPicPr>
          <p:nvPr userDrawn="1"/>
        </p:nvPicPr>
        <p:blipFill rotWithShape="1">
          <a:blip r:embed="rId14" cstate="print"/>
          <a:srcRect t="-1" b="-2824"/>
          <a:stretch/>
        </p:blipFill>
        <p:spPr bwMode="auto">
          <a:xfrm>
            <a:off x="401299" y="4928520"/>
            <a:ext cx="1109675" cy="19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677075" y="5091024"/>
            <a:ext cx="848621" cy="37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75" b="1" i="0" u="none" strike="noStrike" cap="none" normalizeH="0" baseline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1827"/>
            <a:ext cx="9144000" cy="6185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75" b="1" i="0" u="none" strike="noStrike" cap="none" normalizeH="0" baseline="0">
              <a:ln>
                <a:noFill/>
              </a:ln>
              <a:solidFill>
                <a:srgbClr val="00468C"/>
              </a:solidFill>
              <a:effectLst/>
              <a:latin typeface="Arial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89" y="124876"/>
            <a:ext cx="1935773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6070884" y="90655"/>
            <a:ext cx="2265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Copernicus Atmosphere  Monitoring Service</a:t>
            </a:r>
            <a:endParaRPr lang="en-US" sz="1350" b="1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3052" r="-707" b="5199"/>
          <a:stretch/>
        </p:blipFill>
        <p:spPr>
          <a:xfrm>
            <a:off x="8397814" y="74353"/>
            <a:ext cx="562710" cy="513000"/>
          </a:xfrm>
          <a:prstGeom prst="rect">
            <a:avLst/>
          </a:prstGeom>
        </p:spPr>
      </p:pic>
      <p:pic>
        <p:nvPicPr>
          <p:cNvPr id="17" name="Picture 16" descr="C3Siconwhite copy.eps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b="6504"/>
          <a:stretch/>
        </p:blipFill>
        <p:spPr>
          <a:xfrm>
            <a:off x="170934" y="80558"/>
            <a:ext cx="552860" cy="48098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07829" y="78674"/>
            <a:ext cx="2265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50" b="1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Copernicus Climate  Change Service</a:t>
            </a:r>
            <a:endParaRPr lang="en-US" sz="1350" b="1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9029700" y="-3496"/>
            <a:ext cx="127234" cy="623888"/>
          </a:xfrm>
          <a:prstGeom prst="rect">
            <a:avLst/>
          </a:prstGeom>
          <a:solidFill>
            <a:srgbClr val="62C4DD"/>
          </a:solidFill>
          <a:ln>
            <a:solidFill>
              <a:srgbClr val="62C4DD"/>
            </a:solidFill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575"/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5793" y="-3496"/>
            <a:ext cx="127234" cy="623888"/>
          </a:xfrm>
          <a:prstGeom prst="rect">
            <a:avLst/>
          </a:prstGeom>
          <a:solidFill>
            <a:srgbClr val="941333"/>
          </a:solidFill>
          <a:ln>
            <a:solidFill>
              <a:srgbClr val="941333"/>
            </a:solidFill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1575"/>
          </a:p>
        </p:txBody>
      </p:sp>
    </p:spTree>
    <p:extLst>
      <p:ext uri="{BB962C8B-B14F-4D97-AF65-F5344CB8AC3E}">
        <p14:creationId xmlns:p14="http://schemas.microsoft.com/office/powerpoint/2010/main" val="387564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425" b="1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425" b="1">
          <a:solidFill>
            <a:srgbClr val="00468C"/>
          </a:solidFill>
          <a:latin typeface="Arial" charset="0"/>
        </a:defRPr>
      </a:lvl9pPr>
    </p:titleStyle>
    <p:bodyStyle>
      <a:lvl1pPr marL="339329" indent="-339329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425" b="0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1pPr>
      <a:lvl2pPr marL="603647" indent="-263129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b="0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2pPr>
      <a:lvl3pPr marL="816769" indent="-211931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275" b="0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3pPr>
      <a:lvl4pPr marL="1016794" indent="-19883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1200" b="0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4pPr>
      <a:lvl5pPr marL="1187054" indent="-169069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125" b="0" i="0">
          <a:solidFill>
            <a:srgbClr val="00468C"/>
          </a:solidFill>
          <a:latin typeface="Calibri Light" charset="0"/>
          <a:ea typeface="Calibri Light" charset="0"/>
          <a:cs typeface="Calibri Light" charset="0"/>
        </a:defRPr>
      </a:lvl5pPr>
      <a:lvl6pPr marL="1529954" indent="-169069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125">
          <a:solidFill>
            <a:srgbClr val="00468C"/>
          </a:solidFill>
          <a:latin typeface="+mn-lt"/>
        </a:defRPr>
      </a:lvl6pPr>
      <a:lvl7pPr marL="1872854" indent="-169069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125">
          <a:solidFill>
            <a:srgbClr val="00468C"/>
          </a:solidFill>
          <a:latin typeface="+mn-lt"/>
        </a:defRPr>
      </a:lvl7pPr>
      <a:lvl8pPr marL="2215754" indent="-169069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125">
          <a:solidFill>
            <a:srgbClr val="00468C"/>
          </a:solidFill>
          <a:latin typeface="+mn-lt"/>
        </a:defRPr>
      </a:lvl8pPr>
      <a:lvl9pPr marL="2558654" indent="-169069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125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424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26500" y="4671579"/>
            <a:ext cx="286893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 b="1" i="0" dirty="0">
                <a:solidFill>
                  <a:srgbClr val="141464"/>
                </a:solidFill>
                <a:latin typeface="Arial" charset="0"/>
                <a:ea typeface="Arial" charset="0"/>
                <a:cs typeface="Arial" charset="0"/>
              </a:rPr>
              <a:t>CO</a:t>
            </a:r>
            <a:r>
              <a:rPr lang="en-US" sz="750" b="1" i="0" baseline="-25000" dirty="0">
                <a:solidFill>
                  <a:srgbClr val="141464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750" b="1" i="0" dirty="0">
                <a:solidFill>
                  <a:srgbClr val="141464"/>
                </a:solidFill>
                <a:latin typeface="Arial" charset="0"/>
                <a:ea typeface="Arial" charset="0"/>
                <a:cs typeface="Arial" charset="0"/>
              </a:rPr>
              <a:t> HUMAN EMISSIONS</a:t>
            </a:r>
          </a:p>
        </p:txBody>
      </p:sp>
    </p:spTree>
    <p:extLst>
      <p:ext uri="{BB962C8B-B14F-4D97-AF65-F5344CB8AC3E}">
        <p14:creationId xmlns:p14="http://schemas.microsoft.com/office/powerpoint/2010/main" val="130138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75" b="0" i="0" kern="1200">
          <a:solidFill>
            <a:srgbClr val="FF8C7F"/>
          </a:solidFill>
          <a:latin typeface="Arial" charset="0"/>
          <a:ea typeface="Arial" charset="0"/>
          <a:cs typeface="Arial" charset="0"/>
        </a:defRPr>
      </a:lvl1pPr>
      <a:lvl2pPr marL="0" indent="-108000" algn="l" defTabSz="685800" rtl="0" eaLnBrk="1" latinLnBrk="0" hangingPunct="1">
        <a:lnSpc>
          <a:spcPct val="90000"/>
        </a:lnSpc>
        <a:spcBef>
          <a:spcPts val="1013"/>
        </a:spcBef>
        <a:buClr>
          <a:srgbClr val="FF8C7F"/>
        </a:buClr>
        <a:buFont typeface="Arial"/>
        <a:buChar char="•"/>
        <a:defRPr sz="150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2pPr>
      <a:lvl3pPr marL="297000" indent="-189000" algn="l" defTabSz="685800" rtl="0" eaLnBrk="1" latinLnBrk="0" hangingPunct="1">
        <a:lnSpc>
          <a:spcPts val="1500"/>
        </a:lnSpc>
        <a:spcBef>
          <a:spcPts val="825"/>
        </a:spcBef>
        <a:buClr>
          <a:srgbClr val="FF8C7F"/>
        </a:buClr>
        <a:buSzPct val="91000"/>
        <a:buFont typeface="Monaco" charset="0"/>
        <a:buChar char="-"/>
        <a:defRPr sz="1294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3pPr>
      <a:lvl4pPr marL="513000" indent="-216000" algn="l" defTabSz="685800" rtl="0" eaLnBrk="1" latinLnBrk="0" hangingPunct="1">
        <a:lnSpc>
          <a:spcPts val="1500"/>
        </a:lnSpc>
        <a:spcBef>
          <a:spcPts val="848"/>
        </a:spcBef>
        <a:buClr>
          <a:srgbClr val="FF8C7F"/>
        </a:buClr>
        <a:buSzPct val="91000"/>
        <a:buFont typeface="Monaco" charset="0"/>
        <a:buChar char="-"/>
        <a:defRPr sz="1294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3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67" r:id="rId8"/>
    <p:sldLayoutId id="2147483781" r:id="rId9"/>
    <p:sldLayoutId id="2147483782" r:id="rId10"/>
    <p:sldLayoutId id="2147483783" r:id="rId11"/>
    <p:sldLayoutId id="2147483789" r:id="rId12"/>
    <p:sldLayoutId id="214748380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13" Type="http://schemas.openxmlformats.org/officeDocument/2006/relationships/image" Target="../media/image127.tiff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tiff"/><Relationship Id="rId4" Type="http://schemas.openxmlformats.org/officeDocument/2006/relationships/image" Target="../media/image118.png"/><Relationship Id="rId9" Type="http://schemas.openxmlformats.org/officeDocument/2006/relationships/image" Target="../media/image123.tiff"/><Relationship Id="rId1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file:///O:\my_perm\Documents\AGU2018\poster_images\curtains\MC0001_ATom1.OM_aer.obs.lat-p.pacific.png" TargetMode="External"/><Relationship Id="rId3" Type="http://schemas.openxmlformats.org/officeDocument/2006/relationships/image" Target="file:///\\tsclient\hugetmp\cxzk\vprof\IFSfc43r1-46r1_ATom1_stat_plots\IFSfc43r1-46r1_ATom1.OM_aer.log.bias-error.png" TargetMode="External"/><Relationship Id="rId7" Type="http://schemas.openxmlformats.org/officeDocument/2006/relationships/image" Target="file:///O:\my_perm\Documents\AGU2018\poster_images\curtains\RDgzis_ATom1.OM_aer.ratio.lat-p.atlantic.png" TargetMode="External"/><Relationship Id="rId12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6.png"/><Relationship Id="rId11" Type="http://schemas.openxmlformats.org/officeDocument/2006/relationships/image" Target="file:///O:\my_perm\Documents\AGU2018\poster_images\curtains\RDgzis_ATom1.OM_aer.model.lat-p.atlantic.png" TargetMode="External"/><Relationship Id="rId5" Type="http://schemas.openxmlformats.org/officeDocument/2006/relationships/image" Target="file:///O:\my_perm\Documents\AGU2018\poster_images\curtains\RDgzis_ATom1.OM_aer.ratio.lat-p.pacific.png" TargetMode="External"/><Relationship Id="rId15" Type="http://schemas.openxmlformats.org/officeDocument/2006/relationships/image" Target="file:///O:\my_perm\Documents\AGU2018\poster_images\curtains\MC0001_ATom1.OM_aer.obs.lat-p.atlantic.png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file:///O:\my_perm\Documents\AGU2018\poster_images\curtains\RDgzis_ATom1.OM_aer.model.lat-p.pacific.png" TargetMode="External"/><Relationship Id="rId1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2558072" y="3075806"/>
            <a:ext cx="5614328" cy="115212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600" b="1" spc="300" dirty="0"/>
              <a:t>Vincent-Henri </a:t>
            </a:r>
            <a:r>
              <a:rPr lang="en-US" sz="1600" b="1" spc="300" dirty="0" err="1"/>
              <a:t>Peuch</a:t>
            </a:r>
            <a:r>
              <a:rPr lang="en-US" sz="1600" b="1" spc="300" dirty="0"/>
              <a:t> &amp; the CAMS teams</a:t>
            </a:r>
          </a:p>
          <a:p>
            <a:r>
              <a:rPr lang="en-US" sz="1600" i="1" spc="300" dirty="0"/>
              <a:t>MUSICA kick-off meeting, NCAR, Boulder </a:t>
            </a:r>
          </a:p>
          <a:p>
            <a:r>
              <a:rPr lang="en-US" sz="1600" i="1" spc="300" dirty="0"/>
              <a:t>21-22 May 2019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0304" y="1635646"/>
            <a:ext cx="525205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spc="300" dirty="0" err="1"/>
              <a:t>Modeling</a:t>
            </a:r>
            <a:r>
              <a:rPr lang="en-GB" sz="4000" b="1" spc="300" dirty="0"/>
              <a:t> @ECMWF</a:t>
            </a:r>
          </a:p>
        </p:txBody>
      </p:sp>
    </p:spTree>
    <p:extLst>
      <p:ext uri="{BB962C8B-B14F-4D97-AF65-F5344CB8AC3E}">
        <p14:creationId xmlns:p14="http://schemas.microsoft.com/office/powerpoint/2010/main" val="381515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7FFA-DE27-C748-83AB-2AFB6A00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IN IFS: IFS-AER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29CEC-9A92-EA45-BC36-B0F8AEB71F48}"/>
              </a:ext>
            </a:extLst>
          </p:cNvPr>
          <p:cNvSpPr txBox="1"/>
          <p:nvPr/>
        </p:nvSpPr>
        <p:spPr>
          <a:xfrm>
            <a:off x="8264830" y="4243395"/>
            <a:ext cx="737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S. Rémy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CB64C-5E5E-6D4C-81FC-BCFA7C7AA9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9582"/>
            <a:ext cx="4386880" cy="3469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38D90C-9260-1842-B2E7-63349385B0B7}"/>
              </a:ext>
            </a:extLst>
          </p:cNvPr>
          <p:cNvSpPr txBox="1"/>
          <p:nvPr/>
        </p:nvSpPr>
        <p:spPr>
          <a:xfrm>
            <a:off x="755576" y="439343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36957A-5C1E-8540-B2A4-F27B4E9A1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39" y="916073"/>
            <a:ext cx="3449261" cy="19604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2E7F4B-5289-4B41-89BD-65395988EE32}"/>
              </a:ext>
            </a:extLst>
          </p:cNvPr>
          <p:cNvSpPr txBox="1"/>
          <p:nvPr/>
        </p:nvSpPr>
        <p:spPr>
          <a:xfrm>
            <a:off x="5142456" y="3008441"/>
            <a:ext cx="3860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Since </a:t>
            </a:r>
            <a:r>
              <a:rPr lang="en-GB" sz="1200" dirty="0" err="1"/>
              <a:t>Morcrette</a:t>
            </a:r>
            <a:r>
              <a:rPr lang="en-GB" sz="1200" dirty="0"/>
              <a:t> et al. (2009), many components have been reviewed, and two new species (nitrate and ammonium) were added in Cycle 45R1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In Cycle 46R1 dust production and wet scavenging have undergone a major upgrade.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On-going work on using SOA production rates provided by the gas chemistry scheme.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969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DC5F-0343-6C47-9C4D-14174078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UNCERTAINTY DUE TO CHEMISTRY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2F2CB-54EE-5E4E-BDA2-B2D0B09744DF}"/>
              </a:ext>
            </a:extLst>
          </p:cNvPr>
          <p:cNvSpPr txBox="1"/>
          <p:nvPr/>
        </p:nvSpPr>
        <p:spPr>
          <a:xfrm>
            <a:off x="8238440" y="4350635"/>
            <a:ext cx="89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V. </a:t>
            </a:r>
            <a:r>
              <a:rPr lang="en-GB" sz="1350" dirty="0" err="1">
                <a:solidFill>
                  <a:srgbClr val="FF0000"/>
                </a:solidFill>
              </a:rPr>
              <a:t>Huijnen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2FBC0-A682-AF45-B2AC-53BD47C8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08" y="843558"/>
            <a:ext cx="3960440" cy="4184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04469-3FDB-374D-BD28-896017DAD68F}"/>
              </a:ext>
            </a:extLst>
          </p:cNvPr>
          <p:cNvSpPr txBox="1"/>
          <p:nvPr/>
        </p:nvSpPr>
        <p:spPr>
          <a:xfrm>
            <a:off x="1444714" y="555526"/>
            <a:ext cx="92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IFS-CB05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A087E-092F-1B4D-B187-1FFF0158F4E1}"/>
              </a:ext>
            </a:extLst>
          </p:cNvPr>
          <p:cNvSpPr txBox="1"/>
          <p:nvPr/>
        </p:nvSpPr>
        <p:spPr>
          <a:xfrm>
            <a:off x="2661806" y="555526"/>
            <a:ext cx="1242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IFS-MOZART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55AC0-BC52-C147-AD21-118E514EB11C}"/>
              </a:ext>
            </a:extLst>
          </p:cNvPr>
          <p:cNvSpPr txBox="1"/>
          <p:nvPr/>
        </p:nvSpPr>
        <p:spPr>
          <a:xfrm>
            <a:off x="3948185" y="555526"/>
            <a:ext cx="1271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IFS-MOCAGE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BE276-3678-3549-9DFE-0235A37821DE}"/>
              </a:ext>
            </a:extLst>
          </p:cNvPr>
          <p:cNvSpPr txBox="1"/>
          <p:nvPr/>
        </p:nvSpPr>
        <p:spPr>
          <a:xfrm>
            <a:off x="818991" y="113159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O</a:t>
            </a:r>
            <a:r>
              <a:rPr lang="en-US" sz="1600" b="1" baseline="-25000" dirty="0">
                <a:solidFill>
                  <a:srgbClr val="25409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13CAE-0353-EE42-A411-9BDC2BCAD79E}"/>
              </a:ext>
            </a:extLst>
          </p:cNvPr>
          <p:cNvSpPr txBox="1"/>
          <p:nvPr/>
        </p:nvSpPr>
        <p:spPr>
          <a:xfrm>
            <a:off x="799691" y="2161188"/>
            <a:ext cx="431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8E919-EF53-E74F-8800-4DC7FF8EE358}"/>
              </a:ext>
            </a:extLst>
          </p:cNvPr>
          <p:cNvSpPr txBox="1"/>
          <p:nvPr/>
        </p:nvSpPr>
        <p:spPr>
          <a:xfrm>
            <a:off x="755576" y="3241308"/>
            <a:ext cx="51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NO</a:t>
            </a:r>
            <a:r>
              <a:rPr lang="en-US" sz="1600" b="1" baseline="-25000" dirty="0">
                <a:solidFill>
                  <a:srgbClr val="25409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C2998-2D8A-CA4E-948F-D11E3B34FEBE}"/>
              </a:ext>
            </a:extLst>
          </p:cNvPr>
          <p:cNvSpPr txBox="1"/>
          <p:nvPr/>
        </p:nvSpPr>
        <p:spPr>
          <a:xfrm>
            <a:off x="788534" y="4299942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OH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DC7F3-79B2-7748-AECE-9CB941862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57674"/>
            <a:ext cx="2178686" cy="1665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ECBACF-F07F-764D-98B4-5D184E1687BE}"/>
              </a:ext>
            </a:extLst>
          </p:cNvPr>
          <p:cNvSpPr txBox="1"/>
          <p:nvPr/>
        </p:nvSpPr>
        <p:spPr>
          <a:xfrm>
            <a:off x="5292080" y="2134347"/>
            <a:ext cx="37595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similar patterns and magnitudes for CO, O</a:t>
            </a:r>
            <a:r>
              <a:rPr lang="en-GB" sz="1200" baseline="-25000" dirty="0"/>
              <a:t>3</a:t>
            </a:r>
            <a:r>
              <a:rPr lang="en-GB" sz="1200" dirty="0"/>
              <a:t>, CH</a:t>
            </a:r>
            <a:r>
              <a:rPr lang="en-GB" sz="1200" baseline="-25000" dirty="0"/>
              <a:t>2</a:t>
            </a:r>
            <a:r>
              <a:rPr lang="en-GB" sz="1200" dirty="0"/>
              <a:t>O, C</a:t>
            </a:r>
            <a:r>
              <a:rPr lang="en-GB" sz="1200" baseline="-25000" dirty="0"/>
              <a:t>2</a:t>
            </a:r>
            <a:r>
              <a:rPr lang="en-GB" sz="1200" dirty="0"/>
              <a:t>H</a:t>
            </a:r>
            <a:r>
              <a:rPr lang="en-GB" sz="1200" baseline="-25000" dirty="0"/>
              <a:t>4</a:t>
            </a:r>
            <a:r>
              <a:rPr lang="en-GB" sz="1200" dirty="0"/>
              <a:t> and C</a:t>
            </a:r>
            <a:r>
              <a:rPr lang="en-GB" sz="1200" baseline="-25000" dirty="0"/>
              <a:t>2</a:t>
            </a:r>
            <a:r>
              <a:rPr lang="en-GB" sz="1200" dirty="0"/>
              <a:t>H</a:t>
            </a:r>
            <a:r>
              <a:rPr lang="en-GB" sz="1200" baseline="-25000" dirty="0"/>
              <a:t>6</a:t>
            </a:r>
            <a:r>
              <a:rPr lang="en-GB" sz="12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O</a:t>
            </a:r>
            <a:r>
              <a:rPr lang="en-GB" sz="1200" baseline="-25000" dirty="0"/>
              <a:t>3</a:t>
            </a:r>
            <a:r>
              <a:rPr lang="en-GB" sz="1200" dirty="0"/>
              <a:t> (CO) are within 10 % (20 %) throughout the </a:t>
            </a:r>
            <a:r>
              <a:rPr lang="en-GB" sz="1200" dirty="0" err="1"/>
              <a:t>tropo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except for C</a:t>
            </a:r>
            <a:r>
              <a:rPr lang="en-GB" sz="1200" baseline="-25000" dirty="0"/>
              <a:t>2</a:t>
            </a:r>
            <a:r>
              <a:rPr lang="en-GB" sz="1200" dirty="0"/>
              <a:t>H</a:t>
            </a:r>
            <a:r>
              <a:rPr lang="en-GB" sz="1200" baseline="-25000" dirty="0"/>
              <a:t>6</a:t>
            </a:r>
            <a:r>
              <a:rPr lang="en-GB" sz="1200" dirty="0"/>
              <a:t> and C</a:t>
            </a:r>
            <a:r>
              <a:rPr lang="en-GB" sz="1200" baseline="-25000" dirty="0"/>
              <a:t>2</a:t>
            </a:r>
            <a:r>
              <a:rPr lang="en-GB" sz="1200" dirty="0"/>
              <a:t>H</a:t>
            </a:r>
            <a:r>
              <a:rPr lang="en-GB" sz="1200" baseline="-25000" dirty="0"/>
              <a:t>4</a:t>
            </a:r>
            <a:r>
              <a:rPr lang="en-GB" sz="1200" dirty="0"/>
              <a:t>, all these trace gases are reproduced with an uncertainty-weighted bias well within 1</a:t>
            </a:r>
            <a:r>
              <a:rPr lang="en-GB" sz="1200" dirty="0">
                <a:latin typeface="Symbol" pitchFamily="2" charset="2"/>
              </a:rPr>
              <a:t>s</a:t>
            </a:r>
            <a:r>
              <a:rPr lang="en-GB" sz="1200" dirty="0"/>
              <a:t> against A/C observations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OH levels may vary by up to 50 % particularly at high latitudes, which may explain the larger spread for C</a:t>
            </a:r>
            <a:r>
              <a:rPr lang="en-GB" sz="1200" baseline="-25000" dirty="0"/>
              <a:t>2</a:t>
            </a:r>
            <a:r>
              <a:rPr lang="en-GB" sz="1200" dirty="0"/>
              <a:t>H</a:t>
            </a:r>
            <a:r>
              <a:rPr lang="en-GB" sz="1200" baseline="-25000" dirty="0"/>
              <a:t>4</a:t>
            </a:r>
            <a:r>
              <a:rPr lang="en-GB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larger discrepancies exist for NO</a:t>
            </a:r>
            <a:r>
              <a:rPr lang="en-GB" sz="1200" baseline="-25000" dirty="0"/>
              <a:t>2</a:t>
            </a:r>
            <a:r>
              <a:rPr lang="en-GB" sz="1200" dirty="0"/>
              <a:t>, SO</a:t>
            </a:r>
            <a:r>
              <a:rPr lang="en-GB" sz="1200" baseline="-25000" dirty="0"/>
              <a:t>2</a:t>
            </a:r>
            <a:r>
              <a:rPr lang="en-GB" sz="1200" dirty="0"/>
              <a:t> and HNO</a:t>
            </a:r>
            <a:r>
              <a:rPr lang="en-GB" sz="1200" baseline="-25000" dirty="0"/>
              <a:t>3</a:t>
            </a:r>
            <a:r>
              <a:rPr lang="en-GB" sz="1200" dirty="0"/>
              <a:t> due to processes such as photolysis, heterogeneous chemistry and conversion to aerosol through gas- and aqueous-phase oxidation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aspects point to emissions uncertainties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081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A102-3F73-2546-A24D-E60CC15F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600" dirty="0"/>
              <a:t>CAMS BOTTOM-UP EMISSIONS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BD3E2-EAAE-694F-A433-273BB9C9C6CC}"/>
              </a:ext>
            </a:extLst>
          </p:cNvPr>
          <p:cNvSpPr txBox="1"/>
          <p:nvPr/>
        </p:nvSpPr>
        <p:spPr>
          <a:xfrm>
            <a:off x="683568" y="372387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Emissions are both an input to CAMS global and regional systems and a popular product. Entirely new datasets have been released covering 2003 to 2019 (extrapolation). Example: CO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emissions from shipping activities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(provider: FMI, Finland).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C:\netcdf\CO2_sum_2016.png">
            <a:extLst>
              <a:ext uri="{FF2B5EF4-FFF2-40B4-BE49-F238E27FC236}">
                <a16:creationId xmlns:a16="http://schemas.microsoft.com/office/drawing/2014/main" id="{48C250EB-8193-BA40-91C4-DF686D684B50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 r="11553" b="3261"/>
          <a:stretch/>
        </p:blipFill>
        <p:spPr bwMode="auto">
          <a:xfrm>
            <a:off x="1115616" y="843559"/>
            <a:ext cx="2520280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netcdf\CO2_global_sum_2016.png">
            <a:extLst>
              <a:ext uri="{FF2B5EF4-FFF2-40B4-BE49-F238E27FC236}">
                <a16:creationId xmlns:a16="http://schemas.microsoft.com/office/drawing/2014/main" id="{2E960E4A-2D06-7149-9276-4D5F2981E2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b="3277"/>
          <a:stretch/>
        </p:blipFill>
        <p:spPr bwMode="auto">
          <a:xfrm>
            <a:off x="3779912" y="843558"/>
            <a:ext cx="4906888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43E2D-4139-9140-9FF9-FD0DAC8202F0}"/>
              </a:ext>
            </a:extLst>
          </p:cNvPr>
          <p:cNvSpPr txBox="1"/>
          <p:nvPr/>
        </p:nvSpPr>
        <p:spPr>
          <a:xfrm>
            <a:off x="8172400" y="4222893"/>
            <a:ext cx="8880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C. </a:t>
            </a:r>
            <a:r>
              <a:rPr lang="en-GB" sz="1350" dirty="0" err="1">
                <a:solidFill>
                  <a:srgbClr val="FF0000"/>
                </a:solidFill>
              </a:rPr>
              <a:t>Granier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6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41A4C-75A4-FE40-A745-49206E8A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INFLUENCE OF RESOLUTION: CASE OF CO</a:t>
            </a:r>
            <a:r>
              <a:rPr lang="en-US" spc="300" baseline="-25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FA7D7-3EA3-B549-93E8-74A99AE25059}"/>
              </a:ext>
            </a:extLst>
          </p:cNvPr>
          <p:cNvSpPr txBox="1"/>
          <p:nvPr/>
        </p:nvSpPr>
        <p:spPr>
          <a:xfrm>
            <a:off x="7589049" y="4222893"/>
            <a:ext cx="15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A. </a:t>
            </a:r>
            <a:r>
              <a:rPr lang="en-GB" sz="1350" dirty="0" err="1">
                <a:solidFill>
                  <a:srgbClr val="FF0000"/>
                </a:solidFill>
              </a:rPr>
              <a:t>Agusti-Panareda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D008D-C89A-984C-BA15-9138737C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0" y="1171600"/>
            <a:ext cx="3856640" cy="136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E5D12-52B8-9846-B26C-5885BE98303C}"/>
              </a:ext>
            </a:extLst>
          </p:cNvPr>
          <p:cNvSpPr txBox="1"/>
          <p:nvPr/>
        </p:nvSpPr>
        <p:spPr>
          <a:xfrm>
            <a:off x="1619672" y="756436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Winds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E0C2B-09D2-ED47-89AD-B130DC348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63845"/>
            <a:ext cx="4542653" cy="1656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43884-AF83-3A45-B4C8-1A54AFD46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"/>
          <a:stretch/>
        </p:blipFill>
        <p:spPr>
          <a:xfrm>
            <a:off x="1259632" y="2787774"/>
            <a:ext cx="3014102" cy="1008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A4538-CBB3-7E4B-99D7-B1015A64EA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27779"/>
            <a:ext cx="3091622" cy="1008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C56CC8-CB2A-A04E-81EC-24C02F030D2D}"/>
              </a:ext>
            </a:extLst>
          </p:cNvPr>
          <p:cNvSpPr txBox="1"/>
          <p:nvPr/>
        </p:nvSpPr>
        <p:spPr>
          <a:xfrm>
            <a:off x="687038" y="3605409"/>
            <a:ext cx="500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4090"/>
                </a:solidFill>
              </a:rPr>
              <a:t>CO</a:t>
            </a:r>
            <a:r>
              <a:rPr lang="en-US" sz="1600" b="1" baseline="-25000" dirty="0">
                <a:solidFill>
                  <a:srgbClr val="25409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F2E5A-C0ED-894A-A09B-30D55FE6388B}"/>
              </a:ext>
            </a:extLst>
          </p:cNvPr>
          <p:cNvSpPr txBox="1"/>
          <p:nvPr/>
        </p:nvSpPr>
        <p:spPr>
          <a:xfrm>
            <a:off x="4933491" y="955528"/>
            <a:ext cx="385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9 km resolution instead of 80 km leads to a general improvement in the simulated variability of hourly near-surface and column-averaged atmospheric CO</a:t>
            </a:r>
            <a:r>
              <a:rPr lang="en-GB" sz="12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higher horizontal resolution has a consistent positive impact on the error reduction at all forecast lead times, from day 1 to day 10</a:t>
            </a:r>
          </a:p>
        </p:txBody>
      </p:sp>
    </p:spTree>
    <p:extLst>
      <p:ext uri="{BB962C8B-B14F-4D97-AF65-F5344CB8AC3E}">
        <p14:creationId xmlns:p14="http://schemas.microsoft.com/office/powerpoint/2010/main" val="134853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9A669-0F8C-4F9B-88B2-D349020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69" y="2902645"/>
            <a:ext cx="2950534" cy="2212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12188B-312C-6F4B-9BAB-1BB150FCBE27}"/>
              </a:ext>
            </a:extLst>
          </p:cNvPr>
          <p:cNvSpPr/>
          <p:nvPr/>
        </p:nvSpPr>
        <p:spPr>
          <a:xfrm>
            <a:off x="4572000" y="3507854"/>
            <a:ext cx="360040" cy="23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06FB7-0B0D-4D80-92E3-3282A36C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600" dirty="0"/>
              <a:t>MASS CONSERVATION ISSUES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AF2AF-C466-49D2-AA31-30AD2AC6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59" y="2950663"/>
            <a:ext cx="2822488" cy="2116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4411E-67F7-460C-88A1-20F77AC5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0" y="533151"/>
            <a:ext cx="3181871" cy="2386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D40E8-7266-4681-8F9C-5E582CAB6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31" y="620486"/>
            <a:ext cx="2996508" cy="2212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14C421-031F-4211-BF3C-8E8A6E8FFEFC}"/>
              </a:ext>
            </a:extLst>
          </p:cNvPr>
          <p:cNvCxnSpPr/>
          <p:nvPr/>
        </p:nvCxnSpPr>
        <p:spPr>
          <a:xfrm flipV="1">
            <a:off x="4015946" y="846438"/>
            <a:ext cx="1210962" cy="1482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ECB0AC-FF4D-4D4F-97C0-1D797F0F1F5A}"/>
              </a:ext>
            </a:extLst>
          </p:cNvPr>
          <p:cNvCxnSpPr/>
          <p:nvPr/>
        </p:nvCxnSpPr>
        <p:spPr>
          <a:xfrm>
            <a:off x="4015947" y="2401486"/>
            <a:ext cx="1223318" cy="22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E1B2FC-E566-4AE8-AAE8-724BB95191ED}"/>
              </a:ext>
            </a:extLst>
          </p:cNvPr>
          <p:cNvSpPr txBox="1"/>
          <p:nvPr/>
        </p:nvSpPr>
        <p:spPr>
          <a:xfrm>
            <a:off x="7740352" y="4299942"/>
            <a:ext cx="1279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M. </a:t>
            </a:r>
            <a:r>
              <a:rPr lang="en-GB" sz="1350" dirty="0" err="1">
                <a:solidFill>
                  <a:srgbClr val="FF0000"/>
                </a:solidFill>
              </a:rPr>
              <a:t>Diamantakis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3381E-87D9-3A48-8C3B-59FCBAE2643C}"/>
              </a:ext>
            </a:extLst>
          </p:cNvPr>
          <p:cNvSpPr txBox="1"/>
          <p:nvPr/>
        </p:nvSpPr>
        <p:spPr>
          <a:xfrm>
            <a:off x="2966642" y="1659273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54090"/>
                </a:solidFill>
              </a:rPr>
              <a:t>SL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C7882-A1B5-3F4C-8DC1-C0496E79C535}"/>
              </a:ext>
            </a:extLst>
          </p:cNvPr>
          <p:cNvSpPr txBox="1"/>
          <p:nvPr/>
        </p:nvSpPr>
        <p:spPr>
          <a:xfrm>
            <a:off x="6228184" y="135313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254090"/>
                </a:solidFill>
              </a:rPr>
              <a:t>SL+fix</a:t>
            </a:r>
            <a:endParaRPr lang="en-US" sz="1200" dirty="0">
              <a:solidFill>
                <a:srgbClr val="25409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1FE7D-2E9B-C447-AB56-78633838B220}"/>
              </a:ext>
            </a:extLst>
          </p:cNvPr>
          <p:cNvSpPr txBox="1"/>
          <p:nvPr/>
        </p:nvSpPr>
        <p:spPr>
          <a:xfrm>
            <a:off x="1585194" y="1067140"/>
            <a:ext cx="127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Plumes (e.g. volcanic…) = worst case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BBCAC-B92F-DF4B-BF4B-1BC8291F39BC}"/>
              </a:ext>
            </a:extLst>
          </p:cNvPr>
          <p:cNvSpPr txBox="1"/>
          <p:nvPr/>
        </p:nvSpPr>
        <p:spPr>
          <a:xfrm>
            <a:off x="6773526" y="1678037"/>
            <a:ext cx="85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Mass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conserving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528AE8-7181-EB46-A95F-7F983550B408}"/>
              </a:ext>
            </a:extLst>
          </p:cNvPr>
          <p:cNvSpPr/>
          <p:nvPr/>
        </p:nvSpPr>
        <p:spPr>
          <a:xfrm>
            <a:off x="6966313" y="2735357"/>
            <a:ext cx="2068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/>
            <a:r>
              <a:rPr lang="en-GB" sz="1200" dirty="0"/>
              <a:t>Added complexity because of </a:t>
            </a:r>
            <a:r>
              <a:rPr lang="en-GB" sz="1200" dirty="0" err="1"/>
              <a:t>P</a:t>
            </a:r>
            <a:r>
              <a:rPr lang="en-GB" sz="1200" baseline="-25000" dirty="0" err="1"/>
              <a:t>surf</a:t>
            </a:r>
            <a:r>
              <a:rPr lang="en-GB" sz="1200" dirty="0"/>
              <a:t>  and moist air (rather than dry): adding dry-wet term to continuity equation requires non-trivial change to dynamics code)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273DC-A68B-6D4A-AC3A-8B53A2236C64}"/>
              </a:ext>
            </a:extLst>
          </p:cNvPr>
          <p:cNvSpPr txBox="1"/>
          <p:nvPr/>
        </p:nvSpPr>
        <p:spPr>
          <a:xfrm>
            <a:off x="4050748" y="3293571"/>
            <a:ext cx="108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accumulation for GHG</a:t>
            </a:r>
          </a:p>
        </p:txBody>
      </p:sp>
    </p:spTree>
    <p:extLst>
      <p:ext uri="{BB962C8B-B14F-4D97-AF65-F5344CB8AC3E}">
        <p14:creationId xmlns:p14="http://schemas.microsoft.com/office/powerpoint/2010/main" val="764510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965A1A-9089-A047-8C9A-3A80EB098317}"/>
              </a:ext>
            </a:extLst>
          </p:cNvPr>
          <p:cNvSpPr/>
          <p:nvPr/>
        </p:nvSpPr>
        <p:spPr>
          <a:xfrm>
            <a:off x="7668344" y="4543824"/>
            <a:ext cx="1359955" cy="52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FBD3D-69D7-DB43-A18A-9BC5A0AC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TESTING PROGNOSTICS AEROSOL AND OZONE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CBE25C-01A6-044A-8211-DEA2FC8D10D4}"/>
              </a:ext>
            </a:extLst>
          </p:cNvPr>
          <p:cNvSpPr txBox="1">
            <a:spLocks/>
          </p:cNvSpPr>
          <p:nvPr/>
        </p:nvSpPr>
        <p:spPr>
          <a:xfrm>
            <a:off x="954741" y="627534"/>
            <a:ext cx="7732060" cy="38230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CAMS o-suite (TL511L137) uses prognostics aerosol and ozone in the radiation scheme since 45r1 (June 2018)</a:t>
            </a:r>
          </a:p>
          <a:p>
            <a:r>
              <a:rPr lang="en-GB" sz="1500" dirty="0"/>
              <a:t> Control forecast run using CAMS based ozone and aerosol </a:t>
            </a:r>
            <a:r>
              <a:rPr lang="en-GB" sz="1500" dirty="0" err="1"/>
              <a:t>climatologies</a:t>
            </a:r>
            <a:r>
              <a:rPr lang="en-GB" sz="1500" dirty="0"/>
              <a:t> in the radiation scheme (as in NWP application of IFS, no aerosol background term)</a:t>
            </a:r>
          </a:p>
          <a:p>
            <a:r>
              <a:rPr lang="en-GB" sz="1500" dirty="0"/>
              <a:t>Evaluation against own CAMS o-suite analysis </a:t>
            </a:r>
          </a:p>
          <a:p>
            <a:r>
              <a:rPr lang="en-GB" sz="1500" dirty="0"/>
              <a:t>More testing of prognostic aerosols needed to find robust improvement in NWP scores 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4C09CF-EA87-0447-9821-60734C0D97EF}"/>
              </a:ext>
            </a:extLst>
          </p:cNvPr>
          <p:cNvGrpSpPr/>
          <p:nvPr/>
        </p:nvGrpSpPr>
        <p:grpSpPr>
          <a:xfrm>
            <a:off x="4572000" y="2406087"/>
            <a:ext cx="3402768" cy="2554941"/>
            <a:chOff x="6055121" y="3091882"/>
            <a:chExt cx="4537024" cy="34065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7DBB70-1DC4-CB40-9B40-9910F1BBD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04" b="50327"/>
            <a:stretch/>
          </p:blipFill>
          <p:spPr>
            <a:xfrm>
              <a:off x="6055121" y="3091882"/>
              <a:ext cx="4015696" cy="34065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074742-6AE6-364D-BDEB-AF3A1420E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76"/>
            <a:stretch/>
          </p:blipFill>
          <p:spPr>
            <a:xfrm flipH="1">
              <a:off x="9874969" y="3100141"/>
              <a:ext cx="717176" cy="33983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E4CB88A-AAD0-E843-B7AF-48B9F833D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9" b="38431"/>
          <a:stretch/>
        </p:blipFill>
        <p:spPr>
          <a:xfrm>
            <a:off x="948791" y="2433012"/>
            <a:ext cx="3024518" cy="2630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D1AA0-F356-654C-BDD8-E0614AA9B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2" t="8193" r="255" b="7875"/>
          <a:stretch/>
        </p:blipFill>
        <p:spPr>
          <a:xfrm>
            <a:off x="4081693" y="2493263"/>
            <a:ext cx="519344" cy="2380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216563-A8B0-CC4A-93B4-AB4E8BDE195A}"/>
              </a:ext>
            </a:extLst>
          </p:cNvPr>
          <p:cNvSpPr txBox="1"/>
          <p:nvPr/>
        </p:nvSpPr>
        <p:spPr>
          <a:xfrm>
            <a:off x="8028384" y="3165728"/>
            <a:ext cx="106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Biomass burning imprint in improvements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19A398-FE7F-4249-917B-7F438B26E58A}"/>
              </a:ext>
            </a:extLst>
          </p:cNvPr>
          <p:cNvSpPr txBox="1"/>
          <p:nvPr/>
        </p:nvSpPr>
        <p:spPr>
          <a:xfrm>
            <a:off x="-154238" y="3165728"/>
            <a:ext cx="106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/>
              <a:t>Prognostics stratospheric ozone had good impacts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9872E7-3B7A-C941-99D5-6212037C526E}"/>
              </a:ext>
            </a:extLst>
          </p:cNvPr>
          <p:cNvSpPr txBox="1"/>
          <p:nvPr/>
        </p:nvSpPr>
        <p:spPr>
          <a:xfrm>
            <a:off x="8028384" y="4300566"/>
            <a:ext cx="1015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J. </a:t>
            </a:r>
            <a:r>
              <a:rPr lang="en-GB" sz="1350" dirty="0" err="1">
                <a:solidFill>
                  <a:srgbClr val="FF0000"/>
                </a:solidFill>
              </a:rPr>
              <a:t>Flemming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22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46B5-113C-0642-9E08-9970E279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E934E-ECD0-B042-BDDD-B45CF0D3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32704"/>
            <a:ext cx="3632312" cy="2181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F000E-2B29-D74E-99DE-DDFDF601768B}"/>
              </a:ext>
            </a:extLst>
          </p:cNvPr>
          <p:cNvSpPr txBox="1"/>
          <p:nvPr/>
        </p:nvSpPr>
        <p:spPr>
          <a:xfrm>
            <a:off x="3125566" y="3873388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16 km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D9BB1-DD05-4446-A62C-9C2EDBA0986D}"/>
              </a:ext>
            </a:extLst>
          </p:cNvPr>
          <p:cNvSpPr txBox="1"/>
          <p:nvPr/>
        </p:nvSpPr>
        <p:spPr>
          <a:xfrm>
            <a:off x="2117454" y="3873388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40 km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0C10C-66F1-4542-A181-0582AC608179}"/>
              </a:ext>
            </a:extLst>
          </p:cNvPr>
          <p:cNvSpPr txBox="1"/>
          <p:nvPr/>
        </p:nvSpPr>
        <p:spPr>
          <a:xfrm>
            <a:off x="1115616" y="3873388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80 km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86841D9-5A0D-5C4C-9129-1B791979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50041"/>
            <a:ext cx="3035600" cy="1831344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DD89592-DE3C-A347-90DB-995D8153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707969"/>
            <a:ext cx="3041101" cy="183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0F1E66-2C59-9D4A-84BD-DE06385C0327}"/>
              </a:ext>
            </a:extLst>
          </p:cNvPr>
          <p:cNvSpPr txBox="1"/>
          <p:nvPr/>
        </p:nvSpPr>
        <p:spPr>
          <a:xfrm rot="16200000">
            <a:off x="6849524" y="1752930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x 2.5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E5667-CCB2-F34B-B2ED-012F5E7CA06F}"/>
              </a:ext>
            </a:extLst>
          </p:cNvPr>
          <p:cNvSpPr txBox="1"/>
          <p:nvPr/>
        </p:nvSpPr>
        <p:spPr>
          <a:xfrm rot="16200000">
            <a:off x="5985428" y="1611856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x 4.0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F9B82-424C-FE42-8792-34DB5A194825}"/>
              </a:ext>
            </a:extLst>
          </p:cNvPr>
          <p:cNvSpPr txBox="1"/>
          <p:nvPr/>
        </p:nvSpPr>
        <p:spPr>
          <a:xfrm>
            <a:off x="1172047" y="2211710"/>
            <a:ext cx="139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64A1"/>
                </a:solidFill>
              </a:rPr>
              <a:t>“old” coupled system was extremely inefficient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21493-4A8C-C646-98EA-2198E1829575}"/>
              </a:ext>
            </a:extLst>
          </p:cNvPr>
          <p:cNvSpPr txBox="1"/>
          <p:nvPr/>
        </p:nvSpPr>
        <p:spPr>
          <a:xfrm>
            <a:off x="8028384" y="4300566"/>
            <a:ext cx="1015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J. </a:t>
            </a:r>
            <a:r>
              <a:rPr lang="en-GB" sz="1350" dirty="0" err="1">
                <a:solidFill>
                  <a:srgbClr val="FF0000"/>
                </a:solidFill>
              </a:rPr>
              <a:t>Flemming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67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2AA8F6-DA41-B646-8553-F1F97A4B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600" dirty="0"/>
              <a:t>BEYOND FORECASTING: SCIENCE TO SERVICES</a:t>
            </a:r>
            <a:endParaRPr lang="en-US" spc="6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4294967295"/>
          </p:nvPr>
        </p:nvSpPr>
        <p:spPr>
          <a:xfrm>
            <a:off x="978142" y="627534"/>
            <a:ext cx="8165858" cy="648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For the European capitals, daily analysis of local versus large scale contribution to air pollutant concentrations. Where does pollution come from? What is the chemical composition of PM?</a:t>
            </a: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A96F5AD-9BC8-EE45-AA91-CDE53C776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9" y="1299089"/>
            <a:ext cx="2742059" cy="3487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938D67-C872-AA47-ACDE-510684B2FEBE}"/>
              </a:ext>
            </a:extLst>
          </p:cNvPr>
          <p:cNvSpPr txBox="1"/>
          <p:nvPr/>
        </p:nvSpPr>
        <p:spPr>
          <a:xfrm>
            <a:off x="3109790" y="1299089"/>
            <a:ext cx="52610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Brussels</a:t>
            </a:r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64D7F4F7-6EE4-8146-B376-7A924D0D3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25" y="1275606"/>
            <a:ext cx="2583641" cy="3309701"/>
          </a:xfrm>
          <a:prstGeom prst="rect">
            <a:avLst/>
          </a:prstGeom>
        </p:spPr>
      </p:pic>
      <p:pic>
        <p:nvPicPr>
          <p:cNvPr id="13" name="Picture 12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A74C311-B73E-4A44-BD09-C8B845A8D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63" y="1369417"/>
            <a:ext cx="2455238" cy="3102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5E0BC-BD76-5E4F-A4B2-7020A51CDB50}"/>
              </a:ext>
            </a:extLst>
          </p:cNvPr>
          <p:cNvSpPr txBox="1"/>
          <p:nvPr/>
        </p:nvSpPr>
        <p:spPr>
          <a:xfrm>
            <a:off x="4753216" y="4636667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M. Schulz</a:t>
            </a:r>
          </a:p>
        </p:txBody>
      </p:sp>
    </p:spTree>
    <p:extLst>
      <p:ext uri="{BB962C8B-B14F-4D97-AF65-F5344CB8AC3E}">
        <p14:creationId xmlns:p14="http://schemas.microsoft.com/office/powerpoint/2010/main" val="20801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2AA8F6-DA41-B646-8553-F1F97A4B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600" dirty="0"/>
              <a:t>THE CAMS AIR CONTROL TOOLBOX</a:t>
            </a:r>
            <a:endParaRPr lang="en-US" spc="600" dirty="0"/>
          </a:p>
        </p:txBody>
      </p:sp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D5E5E32-654E-344F-9DBF-43685B99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4" y="987574"/>
            <a:ext cx="3007438" cy="3491267"/>
          </a:xfrm>
          <a:prstGeom prst="rect">
            <a:avLst/>
          </a:prstGeom>
        </p:spPr>
      </p:pic>
      <p:pic>
        <p:nvPicPr>
          <p:cNvPr id="10" name="Picture 9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288BDDD4-0216-EB47-A1C4-AB7CD9626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58" y="987574"/>
            <a:ext cx="2092603" cy="2020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5F2E6-9CCE-F140-9333-1FF5F4E44710}"/>
              </a:ext>
            </a:extLst>
          </p:cNvPr>
          <p:cNvSpPr txBox="1"/>
          <p:nvPr/>
        </p:nvSpPr>
        <p:spPr>
          <a:xfrm>
            <a:off x="6422665" y="1124247"/>
            <a:ext cx="2264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What happens today if emissions from agriculture are cut by 50%</a:t>
            </a:r>
          </a:p>
        </p:txBody>
      </p:sp>
      <p:pic>
        <p:nvPicPr>
          <p:cNvPr id="15" name="Picture 14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FBF74C4C-9466-B343-8F9D-4EC76CA18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24" y="2351506"/>
            <a:ext cx="2069816" cy="20204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68B119-6163-D147-945E-A8EA9B52E1EF}"/>
              </a:ext>
            </a:extLst>
          </p:cNvPr>
          <p:cNvSpPr txBox="1"/>
          <p:nvPr/>
        </p:nvSpPr>
        <p:spPr>
          <a:xfrm>
            <a:off x="4051026" y="3184063"/>
            <a:ext cx="2264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What happens today if emissions from traffic are cut by 50%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AE930-72EF-4F42-B0B7-FB0B09989C0D}"/>
              </a:ext>
            </a:extLst>
          </p:cNvPr>
          <p:cNvSpPr txBox="1"/>
          <p:nvPr/>
        </p:nvSpPr>
        <p:spPr>
          <a:xfrm>
            <a:off x="7715257" y="4221909"/>
            <a:ext cx="8745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A. Colette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1039D9-77BC-934D-A973-74EB4079F226}"/>
              </a:ext>
            </a:extLst>
          </p:cNvPr>
          <p:cNvSpPr txBox="1"/>
          <p:nvPr/>
        </p:nvSpPr>
        <p:spPr>
          <a:xfrm>
            <a:off x="1835696" y="4186453"/>
            <a:ext cx="373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Live! Using a surrogate model combining a dozen actual forecast runs.</a:t>
            </a:r>
          </a:p>
        </p:txBody>
      </p:sp>
    </p:spTree>
    <p:extLst>
      <p:ext uri="{BB962C8B-B14F-4D97-AF65-F5344CB8AC3E}">
        <p14:creationId xmlns:p14="http://schemas.microsoft.com/office/powerpoint/2010/main" val="391431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9403-7CFA-0F4D-AB34-A4A4339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 S-5P: BEFORE AND 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7CF6B-3AA1-D148-9565-B29F498E5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2029"/>
            <a:ext cx="4968552" cy="3619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BC654-32FE-0B4B-A3C1-1D8CBEC3CA5D}"/>
              </a:ext>
            </a:extLst>
          </p:cNvPr>
          <p:cNvSpPr txBox="1"/>
          <p:nvPr/>
        </p:nvSpPr>
        <p:spPr>
          <a:xfrm>
            <a:off x="1115616" y="4455293"/>
            <a:ext cx="3451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Example: 13/02/2019, tropospheric NO</a:t>
            </a:r>
            <a:r>
              <a:rPr lang="en-US" sz="1400" i="1" baseline="-25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C2449-8C77-FC4F-B458-566C5DDE3C32}"/>
              </a:ext>
            </a:extLst>
          </p:cNvPr>
          <p:cNvSpPr txBox="1"/>
          <p:nvPr/>
        </p:nvSpPr>
        <p:spPr>
          <a:xfrm>
            <a:off x="6300192" y="863590"/>
            <a:ext cx="238660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S-5P is triggering unprecedented interest in the air quality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And GEMS, TEMPO and S4 will combine high spatial and high temporal resolution</a:t>
            </a:r>
          </a:p>
        </p:txBody>
      </p:sp>
    </p:spTree>
    <p:extLst>
      <p:ext uri="{BB962C8B-B14F-4D97-AF65-F5344CB8AC3E}">
        <p14:creationId xmlns:p14="http://schemas.microsoft.com/office/powerpoint/2010/main" val="67623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CONTEXT: CAMS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700088"/>
            <a:ext cx="7743825" cy="38227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en-GB" sz="1800" dirty="0"/>
              <a:t>In end 2014, following a decade of R&amp;D (GEMS, MACC, MACC-II, MACC-III), </a:t>
            </a:r>
            <a:r>
              <a:rPr lang="en-GB" sz="1800" b="1" dirty="0">
                <a:solidFill>
                  <a:srgbClr val="174195"/>
                </a:solidFill>
              </a:rPr>
              <a:t>ECMWF</a:t>
            </a:r>
            <a:r>
              <a:rPr lang="en-GB" sz="1800" dirty="0"/>
              <a:t> has been entrusted with the management of the Copernicus Atmosphere Monitoring Service (</a:t>
            </a:r>
            <a:r>
              <a:rPr lang="en-GB" sz="1800" b="1" dirty="0">
                <a:solidFill>
                  <a:srgbClr val="174195"/>
                </a:solidFill>
              </a:rPr>
              <a:t>CAMS</a:t>
            </a:r>
            <a:r>
              <a:rPr lang="en-GB" sz="1800" dirty="0"/>
              <a:t>), one of 6 thematic Services of </a:t>
            </a:r>
            <a:r>
              <a:rPr lang="en-GB" sz="1800" dirty="0" err="1"/>
              <a:t>theEU</a:t>
            </a:r>
            <a:r>
              <a:rPr lang="en-GB" sz="1800" dirty="0"/>
              <a:t> Space flagship programme </a:t>
            </a:r>
            <a:r>
              <a:rPr lang="en-GB" sz="1800" b="1" dirty="0">
                <a:solidFill>
                  <a:srgbClr val="174195"/>
                </a:solidFill>
              </a:rPr>
              <a:t>Copernicus</a:t>
            </a:r>
          </a:p>
        </p:txBody>
      </p:sp>
      <p:pic>
        <p:nvPicPr>
          <p:cNvPr id="4" name="Picture 3" descr="first_gems_grg_forecast_co_animated.gif">
            <a:extLst>
              <a:ext uri="{FF2B5EF4-FFF2-40B4-BE49-F238E27FC236}">
                <a16:creationId xmlns:a16="http://schemas.microsoft.com/office/drawing/2014/main" id="{5699FCE5-2CB4-514C-BA81-4C3E0054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68" y="2065162"/>
            <a:ext cx="4608512" cy="25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C102B-EC96-2B49-9308-A6F69696ED39}"/>
              </a:ext>
            </a:extLst>
          </p:cNvPr>
          <p:cNvSpPr txBox="1"/>
          <p:nvPr/>
        </p:nvSpPr>
        <p:spPr>
          <a:xfrm>
            <a:off x="6228184" y="2571750"/>
            <a:ext cx="178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12 years of continuous daily global atmospheric composition forecasts at ECMWF</a:t>
            </a:r>
          </a:p>
        </p:txBody>
      </p:sp>
    </p:spTree>
    <p:extLst>
      <p:ext uri="{BB962C8B-B14F-4D97-AF65-F5344CB8AC3E}">
        <p14:creationId xmlns:p14="http://schemas.microsoft.com/office/powerpoint/2010/main" val="61251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4B32F-B762-D941-BCA0-BEF50B582545}"/>
              </a:ext>
            </a:extLst>
          </p:cNvPr>
          <p:cNvSpPr/>
          <p:nvPr/>
        </p:nvSpPr>
        <p:spPr>
          <a:xfrm>
            <a:off x="323528" y="1347614"/>
            <a:ext cx="2016224" cy="2448272"/>
          </a:xfrm>
          <a:prstGeom prst="rect">
            <a:avLst/>
          </a:prstGeom>
          <a:solidFill>
            <a:srgbClr val="61C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18FDE5-F67C-BB45-B39D-07BC629E43AB}"/>
              </a:ext>
            </a:extLst>
          </p:cNvPr>
          <p:cNvGrpSpPr>
            <a:grpSpLocks noChangeAspect="1"/>
          </p:cNvGrpSpPr>
          <p:nvPr/>
        </p:nvGrpSpPr>
        <p:grpSpPr>
          <a:xfrm rot="475165">
            <a:off x="1219643" y="939762"/>
            <a:ext cx="1400265" cy="1606964"/>
            <a:chOff x="4764653" y="1841500"/>
            <a:chExt cx="4053883" cy="4652290"/>
          </a:xfrm>
        </p:grpSpPr>
        <p:pic>
          <p:nvPicPr>
            <p:cNvPr id="9" name="Picture 8" descr="A picture containing iPod, monitor, sitting&#13;&#10;&#13;&#10;Description automatically generated">
              <a:extLst>
                <a:ext uri="{FF2B5EF4-FFF2-40B4-BE49-F238E27FC236}">
                  <a16:creationId xmlns:a16="http://schemas.microsoft.com/office/drawing/2014/main" id="{B7942ED9-75DB-CC41-8051-E9E1E2D46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653" y="1841500"/>
              <a:ext cx="4053883" cy="4652290"/>
            </a:xfrm>
            <a:prstGeom prst="rect">
              <a:avLst/>
            </a:prstGeom>
          </p:spPr>
        </p:pic>
        <p:pic>
          <p:nvPicPr>
            <p:cNvPr id="10" name="Picture 9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9B3C44C3-15A2-F34A-A8B4-91E128F8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7814" y="2565555"/>
              <a:ext cx="1984957" cy="337078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4055E1-0AD9-804A-9C17-14F0E124372E}"/>
              </a:ext>
            </a:extLst>
          </p:cNvPr>
          <p:cNvGrpSpPr>
            <a:grpSpLocks noChangeAspect="1"/>
          </p:cNvGrpSpPr>
          <p:nvPr/>
        </p:nvGrpSpPr>
        <p:grpSpPr>
          <a:xfrm rot="21421451">
            <a:off x="2222346" y="883235"/>
            <a:ext cx="1575497" cy="1808062"/>
            <a:chOff x="7319291" y="1841500"/>
            <a:chExt cx="4053883" cy="4652290"/>
          </a:xfrm>
        </p:grpSpPr>
        <p:pic>
          <p:nvPicPr>
            <p:cNvPr id="12" name="Picture 11" descr="A picture containing iPod, monitor, sitting&#13;&#10;&#13;&#10;Description automatically generated">
              <a:extLst>
                <a:ext uri="{FF2B5EF4-FFF2-40B4-BE49-F238E27FC236}">
                  <a16:creationId xmlns:a16="http://schemas.microsoft.com/office/drawing/2014/main" id="{6FFAC437-62BA-CE4D-9122-5227880C7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9291" y="1841500"/>
              <a:ext cx="4053883" cy="4652290"/>
            </a:xfrm>
            <a:prstGeom prst="rect">
              <a:avLst/>
            </a:prstGeom>
          </p:spPr>
        </p:pic>
        <p:pic>
          <p:nvPicPr>
            <p:cNvPr id="13" name="Picture 12" descr="A black and silver text on a screen&#13;&#10;&#13;&#10;Description automatically generated">
              <a:extLst>
                <a:ext uri="{FF2B5EF4-FFF2-40B4-BE49-F238E27FC236}">
                  <a16:creationId xmlns:a16="http://schemas.microsoft.com/office/drawing/2014/main" id="{61054228-E028-5B45-B717-8E950318005D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8583" y="2490045"/>
              <a:ext cx="2037600" cy="33552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359E94-1FDD-5742-BB64-D85BF6272F60}"/>
              </a:ext>
            </a:extLst>
          </p:cNvPr>
          <p:cNvGrpSpPr>
            <a:grpSpLocks noChangeAspect="1"/>
          </p:cNvGrpSpPr>
          <p:nvPr/>
        </p:nvGrpSpPr>
        <p:grpSpPr>
          <a:xfrm>
            <a:off x="61822" y="1314148"/>
            <a:ext cx="1308346" cy="1858982"/>
            <a:chOff x="2682853" y="1477290"/>
            <a:chExt cx="3530600" cy="5016500"/>
          </a:xfrm>
        </p:grpSpPr>
        <p:pic>
          <p:nvPicPr>
            <p:cNvPr id="15" name="Picture 14" descr="A screenshot of a cell phone&#13;&#10;&#13;&#10;Description automatically generated">
              <a:extLst>
                <a:ext uri="{FF2B5EF4-FFF2-40B4-BE49-F238E27FC236}">
                  <a16:creationId xmlns:a16="http://schemas.microsoft.com/office/drawing/2014/main" id="{13470C7F-3C2E-E348-A857-791B345E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7210" y="2106841"/>
              <a:ext cx="1910695" cy="3424163"/>
            </a:xfrm>
            <a:prstGeom prst="rect">
              <a:avLst/>
            </a:prstGeom>
          </p:spPr>
        </p:pic>
        <p:pic>
          <p:nvPicPr>
            <p:cNvPr id="16" name="Picture 15" descr="A hand holding a cellphone&#13;&#10;&#13;&#10;Description automatically generated">
              <a:extLst>
                <a:ext uri="{FF2B5EF4-FFF2-40B4-BE49-F238E27FC236}">
                  <a16:creationId xmlns:a16="http://schemas.microsoft.com/office/drawing/2014/main" id="{B235EE3C-3882-9648-A4DD-13B47EEE4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2853" y="1477290"/>
              <a:ext cx="3530600" cy="50165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C5F1801-56D7-6246-8B94-1853DB238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994" y="2859782"/>
            <a:ext cx="494783" cy="494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FE2532-59D4-5942-9465-73E365AF4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771" y="2867527"/>
            <a:ext cx="878890" cy="494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D67EEE-6E11-A048-B358-0F83F6B97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088" y="3665987"/>
            <a:ext cx="3402665" cy="8506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A67C594-304B-7044-886D-70A7AB9DE5A8}"/>
              </a:ext>
            </a:extLst>
          </p:cNvPr>
          <p:cNvSpPr/>
          <p:nvPr/>
        </p:nvSpPr>
        <p:spPr>
          <a:xfrm>
            <a:off x="395536" y="168281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</a:rPr>
              <a:t>… NOW REACHING A GLOBAL COMMERCIAL AUDIENCE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4BD857-E61E-D541-BB5C-112ABA94AF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1"/>
          <a:stretch/>
        </p:blipFill>
        <p:spPr>
          <a:xfrm>
            <a:off x="3652169" y="609122"/>
            <a:ext cx="2403907" cy="14769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B109E-4E3E-2C49-8FE5-4EAE68FA5C2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3" b="24884"/>
          <a:stretch/>
        </p:blipFill>
        <p:spPr>
          <a:xfrm>
            <a:off x="3717139" y="1883550"/>
            <a:ext cx="612443" cy="1577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2E599B-94B4-9241-85FB-400EFF089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5172" y="2390516"/>
            <a:ext cx="2733329" cy="13666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04C669-A40E-1F4E-B34E-4FC24FB98D7B}"/>
              </a:ext>
            </a:extLst>
          </p:cNvPr>
          <p:cNvSpPr txBox="1"/>
          <p:nvPr/>
        </p:nvSpPr>
        <p:spPr>
          <a:xfrm>
            <a:off x="4203007" y="2931189"/>
            <a:ext cx="894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Plume Labs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DB35BE-7816-3D4A-AB37-C9F428593609}"/>
              </a:ext>
            </a:extLst>
          </p:cNvPr>
          <p:cNvSpPr txBox="1"/>
          <p:nvPr/>
        </p:nvSpPr>
        <p:spPr>
          <a:xfrm>
            <a:off x="1331640" y="3721549"/>
            <a:ext cx="98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Breezometer</a:t>
            </a:r>
            <a:endParaRPr lang="en-US" sz="1200" dirty="0"/>
          </a:p>
        </p:txBody>
      </p:sp>
      <p:pic>
        <p:nvPicPr>
          <p:cNvPr id="28" name="Picture 27" descr="../../../Downloads/Artboard25@2x.png">
            <a:extLst>
              <a:ext uri="{FF2B5EF4-FFF2-40B4-BE49-F238E27FC236}">
                <a16:creationId xmlns:a16="http://schemas.microsoft.com/office/drawing/2014/main" id="{614DF48B-5A63-D04A-B3F9-5CD0038527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02" y="859936"/>
            <a:ext cx="2612291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19CECC-2220-5646-B773-D2BC72EBED76}"/>
              </a:ext>
            </a:extLst>
          </p:cNvPr>
          <p:cNvSpPr txBox="1"/>
          <p:nvPr/>
        </p:nvSpPr>
        <p:spPr>
          <a:xfrm>
            <a:off x="6372200" y="84355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Windy</a:t>
            </a:r>
          </a:p>
        </p:txBody>
      </p:sp>
    </p:spTree>
    <p:extLst>
      <p:ext uri="{BB962C8B-B14F-4D97-AF65-F5344CB8AC3E}">
        <p14:creationId xmlns:p14="http://schemas.microsoft.com/office/powerpoint/2010/main" val="44728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B5361-9855-8F45-8C04-979B4E73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DAILY ANALYSES AND FORECASTS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791E7-442F-0A40-9677-49067E08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43558"/>
            <a:ext cx="4752528" cy="3564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2AF3B-46C6-2447-A76D-10ED1CAA4192}"/>
              </a:ext>
            </a:extLst>
          </p:cNvPr>
          <p:cNvSpPr txBox="1"/>
          <p:nvPr/>
        </p:nvSpPr>
        <p:spPr>
          <a:xfrm>
            <a:off x="6084168" y="699542"/>
            <a:ext cx="26642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Twice daily (based 00, 12) NRT global analyses and forecasts up to +120h, 40km resolution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Daily (based 00) NRT European analyses and forecasts up to +96h, 10 km resolution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Delayed mode (4 day behind) global analyses and forecasts of CO</a:t>
            </a:r>
            <a:r>
              <a:rPr lang="en-US" baseline="-25000" dirty="0"/>
              <a:t>2</a:t>
            </a:r>
            <a:r>
              <a:rPr lang="en-US" dirty="0"/>
              <a:t> and CH</a:t>
            </a:r>
            <a:r>
              <a:rPr lang="en-US" baseline="-25000" dirty="0"/>
              <a:t>4</a:t>
            </a:r>
            <a:r>
              <a:rPr lang="en-US" dirty="0"/>
              <a:t>, 9km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9A8ED-2783-CD42-8841-0EA9928E5086}"/>
              </a:ext>
            </a:extLst>
          </p:cNvPr>
          <p:cNvSpPr txBox="1"/>
          <p:nvPr/>
        </p:nvSpPr>
        <p:spPr>
          <a:xfrm>
            <a:off x="1043608" y="445558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CAMS regional forecasts seen in the highly successful Windy app and website (operational service starting next month).</a:t>
            </a:r>
          </a:p>
        </p:txBody>
      </p:sp>
    </p:spTree>
    <p:extLst>
      <p:ext uri="{BB962C8B-B14F-4D97-AF65-F5344CB8AC3E}">
        <p14:creationId xmlns:p14="http://schemas.microsoft.com/office/powerpoint/2010/main" val="265089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3;&#10;&#13;&#10;Description automatically generated">
            <a:extLst>
              <a:ext uri="{FF2B5EF4-FFF2-40B4-BE49-F238E27FC236}">
                <a16:creationId xmlns:a16="http://schemas.microsoft.com/office/drawing/2014/main" id="{DB504CF9-1C43-D642-96D4-6733DB830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"/>
            <a:ext cx="9144000" cy="5137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CDFC4-44C0-3547-BAA2-36FA2567C924}"/>
              </a:ext>
            </a:extLst>
          </p:cNvPr>
          <p:cNvSpPr txBox="1"/>
          <p:nvPr/>
        </p:nvSpPr>
        <p:spPr>
          <a:xfrm>
            <a:off x="251520" y="915566"/>
            <a:ext cx="845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CAMS: a truly European effort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133 entities from 28 EU/ECMWF countries, 48 contracts</a:t>
            </a:r>
          </a:p>
        </p:txBody>
      </p:sp>
    </p:spTree>
    <p:extLst>
      <p:ext uri="{BB962C8B-B14F-4D97-AF65-F5344CB8AC3E}">
        <p14:creationId xmlns:p14="http://schemas.microsoft.com/office/powerpoint/2010/main" val="222772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0185" r="-3444" b="3294"/>
          <a:stretch/>
        </p:blipFill>
        <p:spPr>
          <a:xfrm>
            <a:off x="2339752" y="987574"/>
            <a:ext cx="5679611" cy="3000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IFS: A VERY GOOD NWP AND DA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618242"/>
            <a:ext cx="760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IFS (Integrated Forecasting System) is the tool behind ECMWF’s successful NWP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8360" y="3939902"/>
            <a:ext cx="6856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part of </a:t>
            </a:r>
            <a:r>
              <a:rPr lang="en-US"/>
              <a:t>ECMWF’s strategy</a:t>
            </a:r>
            <a:r>
              <a:rPr lang="en-US" dirty="0"/>
              <a:t>, IFS is increasingly becoming an Earth-System Model, i.e. even more Integrated: surface, cryosphere</a:t>
            </a:r>
            <a:r>
              <a:rPr lang="mr-IN" dirty="0"/>
              <a:t>…</a:t>
            </a:r>
            <a:r>
              <a:rPr lang="en-GB" dirty="0"/>
              <a:t> and composition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3" y="3027050"/>
            <a:ext cx="1357735" cy="192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58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80 DATA STREAMS USED DAILY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8367"/>
            <a:ext cx="4608512" cy="325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HS-composi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613908"/>
            <a:ext cx="1565154" cy="117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915566"/>
            <a:ext cx="3143272" cy="2972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3918978"/>
            <a:ext cx="3456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https://atmosphere.copernicus.eu/cams-input-data</a:t>
            </a:r>
          </a:p>
        </p:txBody>
      </p:sp>
    </p:spTree>
    <p:extLst>
      <p:ext uri="{BB962C8B-B14F-4D97-AF65-F5344CB8AC3E}">
        <p14:creationId xmlns:p14="http://schemas.microsoft.com/office/powerpoint/2010/main" val="156221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D165D90-4036-C64A-AE15-D58588A23D39}"/>
              </a:ext>
            </a:extLst>
          </p:cNvPr>
          <p:cNvSpPr/>
          <p:nvPr/>
        </p:nvSpPr>
        <p:spPr>
          <a:xfrm>
            <a:off x="5868144" y="4587974"/>
            <a:ext cx="32758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IFS: COMPOSITION CONFIGURATIONS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600" y="665277"/>
            <a:ext cx="7289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A. Inness et al., </a:t>
            </a:r>
            <a:r>
              <a:rPr lang="en-GB" sz="1400" dirty="0"/>
              <a:t>The CAMS reanalysis of atmospheric composition, ACP, https://</a:t>
            </a:r>
            <a:r>
              <a:rPr lang="en-GB" sz="1400" dirty="0" err="1"/>
              <a:t>doi.org</a:t>
            </a:r>
            <a:r>
              <a:rPr lang="en-GB" sz="1400" dirty="0"/>
              <a:t>/10.5194/acp-19-3515-2019, 2019.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GB" sz="1400" dirty="0"/>
              <a:t>A. </a:t>
            </a:r>
            <a:r>
              <a:rPr lang="en-GB" sz="1400" dirty="0" err="1"/>
              <a:t>Agusti-Panareda</a:t>
            </a:r>
            <a:r>
              <a:rPr lang="en-GB" sz="1400" dirty="0"/>
              <a:t> et al., Modelling CO</a:t>
            </a:r>
            <a:r>
              <a:rPr lang="en-GB" sz="1400" baseline="-25000" dirty="0"/>
              <a:t>2</a:t>
            </a:r>
            <a:r>
              <a:rPr lang="en-GB" sz="1400" dirty="0"/>
              <a:t> weather – why horizontal resolution matters?, ACP, https://</a:t>
            </a:r>
            <a:r>
              <a:rPr lang="en-GB" sz="1400" dirty="0" err="1"/>
              <a:t>doi.org</a:t>
            </a:r>
            <a:r>
              <a:rPr lang="en-GB" sz="1400" dirty="0"/>
              <a:t>/10.5194/acp-2019-177, 2019.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S. Rémy et al., </a:t>
            </a:r>
            <a:r>
              <a:rPr lang="en-GB" sz="1400" dirty="0"/>
              <a:t>Description and evaluation of the tropospheric aerosol scheme in the Integrated Forecasting System (IFS-AER, cycle 45R1) of ECMWF, GMDD, 2019 (submitted).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V. </a:t>
            </a:r>
            <a:r>
              <a:rPr lang="en-GB" sz="1400" dirty="0" err="1"/>
              <a:t>Huijnen</a:t>
            </a:r>
            <a:r>
              <a:rPr lang="en-GB" sz="1400" dirty="0"/>
              <a:t> et al., Quantifying uncertainties due to chemistry modelling – evaluation of tropospheric composition simulations in the CAMS model (cycle 43R1), GMD, https://</a:t>
            </a:r>
            <a:r>
              <a:rPr lang="en-GB" sz="1400" dirty="0" err="1"/>
              <a:t>doi.org</a:t>
            </a:r>
            <a:r>
              <a:rPr lang="en-GB" sz="1400" dirty="0"/>
              <a:t>/10.5194/gmd-12-1725-2019.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61F8B1-E496-5343-AE5A-654853AAB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15766"/>
            <a:ext cx="4434767" cy="21972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19835D-28D1-C945-ACD3-2A32E5F5A363}"/>
              </a:ext>
            </a:extLst>
          </p:cNvPr>
          <p:cNvSpPr txBox="1"/>
          <p:nvPr/>
        </p:nvSpPr>
        <p:spPr>
          <a:xfrm>
            <a:off x="971600" y="3267729"/>
            <a:ext cx="29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54090"/>
                </a:solidFill>
              </a:rPr>
              <a:t>Upcoming upgrade (July)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IFS Cy46r1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T511 (unchanged, ~40km)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L137 (was L60)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CEF68-4271-2345-85A2-DACE10CB7911}"/>
              </a:ext>
            </a:extLst>
          </p:cNvPr>
          <p:cNvSpPr txBox="1"/>
          <p:nvPr/>
        </p:nvSpPr>
        <p:spPr>
          <a:xfrm>
            <a:off x="4784447" y="4815031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(GEOSCHEM)</a:t>
            </a:r>
          </a:p>
        </p:txBody>
      </p:sp>
    </p:spTree>
    <p:extLst>
      <p:ext uri="{BB962C8B-B14F-4D97-AF65-F5344CB8AC3E}">
        <p14:creationId xmlns:p14="http://schemas.microsoft.com/office/powerpoint/2010/main" val="406526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C48F-7433-E84E-B74C-77B3840A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600" dirty="0">
                <a:latin typeface="Calibri" panose="020F0502020204030204" pitchFamily="34" charset="0"/>
                <a:cs typeface="Calibri" panose="020F0502020204030204" pitchFamily="34" charset="0"/>
              </a:rPr>
              <a:t>THE CAMS REANALYSIS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1391D-334F-7845-A585-EDD2ADC8F431}"/>
              </a:ext>
            </a:extLst>
          </p:cNvPr>
          <p:cNvSpPr txBox="1"/>
          <p:nvPr/>
        </p:nvSpPr>
        <p:spPr>
          <a:xfrm>
            <a:off x="1123872" y="568429"/>
            <a:ext cx="78190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dataset covers the period 2003 to end 2017. This </a:t>
            </a:r>
            <a:r>
              <a:rPr lang="en-US" sz="1350" b="1" dirty="0">
                <a:solidFill>
                  <a:srgbClr val="FF0000"/>
                </a:solidFill>
              </a:rPr>
              <a:t>reanalysis</a:t>
            </a:r>
            <a:r>
              <a:rPr lang="en-US" sz="1350" dirty="0"/>
              <a:t> is a marked improvement over our previous datasets (</a:t>
            </a:r>
            <a:r>
              <a:rPr lang="en-US" sz="1350" b="1" dirty="0">
                <a:solidFill>
                  <a:srgbClr val="00B050"/>
                </a:solidFill>
              </a:rPr>
              <a:t>MACC reanalysis </a:t>
            </a:r>
            <a:r>
              <a:rPr lang="en-US" sz="1350" dirty="0"/>
              <a:t>and </a:t>
            </a:r>
            <a:r>
              <a:rPr lang="en-US" sz="1350" b="1" dirty="0">
                <a:solidFill>
                  <a:srgbClr val="0737F4"/>
                </a:solidFill>
              </a:rPr>
              <a:t>CAMS interim reanalysis</a:t>
            </a:r>
            <a:r>
              <a:rPr lang="en-US" sz="1350" dirty="0"/>
              <a:t>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F93C0B-C948-844B-91E4-D034F4E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0687" r="11465" b="68406"/>
          <a:stretch/>
        </p:blipFill>
        <p:spPr>
          <a:xfrm>
            <a:off x="1266593" y="1361902"/>
            <a:ext cx="2645579" cy="11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4ADD1A-ACC3-7F47-84B1-2B2296A54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41536" r="12020" b="37971"/>
          <a:stretch/>
        </p:blipFill>
        <p:spPr>
          <a:xfrm>
            <a:off x="1252566" y="2647685"/>
            <a:ext cx="2621648" cy="1174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55A449-9E63-AA45-8FF4-FC3AB9401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73018" r="12561" b="5893"/>
          <a:stretch/>
        </p:blipFill>
        <p:spPr>
          <a:xfrm>
            <a:off x="1252566" y="3905731"/>
            <a:ext cx="2613754" cy="12113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1D1FF2-35DF-4845-85B2-DD14CB9219A2}"/>
              </a:ext>
            </a:extLst>
          </p:cNvPr>
          <p:cNvSpPr txBox="1"/>
          <p:nvPr/>
        </p:nvSpPr>
        <p:spPr>
          <a:xfrm>
            <a:off x="1252566" y="2412769"/>
            <a:ext cx="1498324" cy="28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38" b="1" dirty="0">
                <a:solidFill>
                  <a:srgbClr val="0B27EC"/>
                </a:solidFill>
              </a:rPr>
              <a:t>CIRA (2003-2016)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A7A9E-2BA5-6B4E-80E6-A65FA3DFEA48}"/>
              </a:ext>
            </a:extLst>
          </p:cNvPr>
          <p:cNvSpPr txBox="1"/>
          <p:nvPr/>
        </p:nvSpPr>
        <p:spPr>
          <a:xfrm>
            <a:off x="1252565" y="3686656"/>
            <a:ext cx="2256702" cy="28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38" b="1" dirty="0">
                <a:solidFill>
                  <a:srgbClr val="00B050"/>
                </a:solidFill>
              </a:rPr>
              <a:t>MACCRA (2003-2012)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F1A28-B5DA-F040-B355-C2A69D345CA7}"/>
              </a:ext>
            </a:extLst>
          </p:cNvPr>
          <p:cNvSpPr txBox="1"/>
          <p:nvPr/>
        </p:nvSpPr>
        <p:spPr>
          <a:xfrm>
            <a:off x="1252565" y="1132421"/>
            <a:ext cx="1767213" cy="28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38" b="1" dirty="0">
                <a:solidFill>
                  <a:srgbClr val="FF0000"/>
                </a:solidFill>
              </a:rPr>
              <a:t>CAMSRA (2003-2016)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0F26B2-22E4-7A45-8DDB-B909FB830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057" y="1484994"/>
            <a:ext cx="502760" cy="1881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34FF9C-7DA2-A44F-A8C4-ACBBC93A1F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5" t="24638" b="26522"/>
          <a:stretch/>
        </p:blipFill>
        <p:spPr>
          <a:xfrm>
            <a:off x="4254538" y="1556177"/>
            <a:ext cx="4033079" cy="3031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E7E135-9C0A-534D-9DA4-75981ED4B9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74" y="1136332"/>
            <a:ext cx="702094" cy="41984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66EFF88-5C49-8B4F-8050-D175295CA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6886"/>
              </p:ext>
            </p:extLst>
          </p:nvPr>
        </p:nvGraphicFramePr>
        <p:xfrm>
          <a:off x="5940419" y="1765404"/>
          <a:ext cx="2086215" cy="168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405">
                  <a:extLst>
                    <a:ext uri="{9D8B030D-6E8A-4147-A177-3AD203B41FA5}">
                      <a16:colId xmlns:a16="http://schemas.microsoft.com/office/drawing/2014/main" val="2937075674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670242115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750089710"/>
                    </a:ext>
                  </a:extLst>
                </a:gridCol>
              </a:tblGrid>
              <a:tr h="168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B050"/>
                          </a:solidFill>
                          <a:effectLst/>
                        </a:rPr>
                        <a:t>4.49 ± 5.04</a:t>
                      </a:r>
                      <a:endParaRPr lang="en-GB" sz="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FF"/>
                          </a:solidFill>
                          <a:effectLst/>
                        </a:rPr>
                        <a:t>2.99 ± 3.02</a:t>
                      </a:r>
                      <a:endParaRPr lang="en-GB" sz="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0000"/>
                          </a:solidFill>
                          <a:effectLst/>
                        </a:rPr>
                        <a:t>-0.54 ± 2.95</a:t>
                      </a:r>
                      <a:endParaRPr lang="en-GB" sz="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16944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E621451-B9C6-6A4B-BCC6-5A29A9CB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95363"/>
              </p:ext>
            </p:extLst>
          </p:nvPr>
        </p:nvGraphicFramePr>
        <p:xfrm>
          <a:off x="5408659" y="3370210"/>
          <a:ext cx="2355036" cy="168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012">
                  <a:extLst>
                    <a:ext uri="{9D8B030D-6E8A-4147-A177-3AD203B41FA5}">
                      <a16:colId xmlns:a16="http://schemas.microsoft.com/office/drawing/2014/main" val="2533844491"/>
                    </a:ext>
                  </a:extLst>
                </a:gridCol>
                <a:gridCol w="785012">
                  <a:extLst>
                    <a:ext uri="{9D8B030D-6E8A-4147-A177-3AD203B41FA5}">
                      <a16:colId xmlns:a16="http://schemas.microsoft.com/office/drawing/2014/main" val="264714591"/>
                    </a:ext>
                  </a:extLst>
                </a:gridCol>
                <a:gridCol w="785012">
                  <a:extLst>
                    <a:ext uri="{9D8B030D-6E8A-4147-A177-3AD203B41FA5}">
                      <a16:colId xmlns:a16="http://schemas.microsoft.com/office/drawing/2014/main" val="1732044665"/>
                    </a:ext>
                  </a:extLst>
                </a:gridCol>
              </a:tblGrid>
              <a:tr h="1684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B050"/>
                          </a:solidFill>
                          <a:effectLst/>
                        </a:rPr>
                        <a:t>4.55 ± 4.50</a:t>
                      </a:r>
                      <a:endParaRPr lang="en-GB" sz="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FF"/>
                          </a:solidFill>
                          <a:effectLst/>
                        </a:rPr>
                        <a:t>7.30 ± 4.42</a:t>
                      </a:r>
                      <a:endParaRPr lang="en-GB" sz="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0000"/>
                          </a:solidFill>
                          <a:effectLst/>
                        </a:rPr>
                        <a:t>1.96 ± 5.06</a:t>
                      </a:r>
                      <a:endParaRPr lang="en-GB" sz="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84058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641D4ED-098F-DE44-920A-3F0EDC152230}"/>
              </a:ext>
            </a:extLst>
          </p:cNvPr>
          <p:cNvSpPr/>
          <p:nvPr/>
        </p:nvSpPr>
        <p:spPr>
          <a:xfrm>
            <a:off x="4318215" y="1556177"/>
            <a:ext cx="140677" cy="20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B10927-463F-3E4D-8EE6-50F179F19207}"/>
              </a:ext>
            </a:extLst>
          </p:cNvPr>
          <p:cNvSpPr/>
          <p:nvPr/>
        </p:nvSpPr>
        <p:spPr>
          <a:xfrm>
            <a:off x="4362176" y="3023202"/>
            <a:ext cx="140677" cy="20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C3618-2065-264D-B09A-6EEA5E69BC13}"/>
              </a:ext>
            </a:extLst>
          </p:cNvPr>
          <p:cNvSpPr txBox="1"/>
          <p:nvPr/>
        </p:nvSpPr>
        <p:spPr>
          <a:xfrm>
            <a:off x="4502853" y="1162894"/>
            <a:ext cx="22744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Evaluation of total column CO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A41F36-20B6-D241-AFFD-541D3A6CF5BA}"/>
              </a:ext>
            </a:extLst>
          </p:cNvPr>
          <p:cNvSpPr txBox="1"/>
          <p:nvPr/>
        </p:nvSpPr>
        <p:spPr>
          <a:xfrm rot="16200000">
            <a:off x="-476951" y="3128853"/>
            <a:ext cx="26825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Evaluation of Aerosol Optical Depth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B44BE-12AE-D14C-A363-EA83AA1574A5}"/>
              </a:ext>
            </a:extLst>
          </p:cNvPr>
          <p:cNvSpPr txBox="1"/>
          <p:nvPr/>
        </p:nvSpPr>
        <p:spPr>
          <a:xfrm>
            <a:off x="5593296" y="1738823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bias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B3EED7-0DC2-EB46-893C-F4ECDFC93488}"/>
              </a:ext>
            </a:extLst>
          </p:cNvPr>
          <p:cNvSpPr txBox="1"/>
          <p:nvPr/>
        </p:nvSpPr>
        <p:spPr>
          <a:xfrm>
            <a:off x="5053787" y="3337732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bias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FF33E9-34B2-D54E-87A4-780B6CA14310}"/>
              </a:ext>
            </a:extLst>
          </p:cNvPr>
          <p:cNvSpPr txBox="1"/>
          <p:nvPr/>
        </p:nvSpPr>
        <p:spPr>
          <a:xfrm>
            <a:off x="8244408" y="4222893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I. Inness</a:t>
            </a:r>
          </a:p>
        </p:txBody>
      </p:sp>
    </p:spTree>
    <p:extLst>
      <p:ext uri="{BB962C8B-B14F-4D97-AF65-F5344CB8AC3E}">
        <p14:creationId xmlns:p14="http://schemas.microsoft.com/office/powerpoint/2010/main" val="94238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1BC4F-9F8E-D54A-90AB-DFE26CA8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ORGANIC AEROSOL: IFS vs ATOM-1 (JUL/AUG 2016)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8E70DD-8453-2C44-9AF1-883DE8E961EE}"/>
              </a:ext>
            </a:extLst>
          </p:cNvPr>
          <p:cNvGrpSpPr/>
          <p:nvPr/>
        </p:nvGrpSpPr>
        <p:grpSpPr>
          <a:xfrm>
            <a:off x="4753663" y="1312070"/>
            <a:ext cx="2769064" cy="1836728"/>
            <a:chOff x="6051408" y="1032495"/>
            <a:chExt cx="1418149" cy="9406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90843-D768-E54B-B86F-E026AB4BE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r:link="rId3"/>
            <a:srcRect l="4442" t="9273" r="3542" b="5781"/>
            <a:stretch>
              <a:fillRect/>
            </a:stretch>
          </p:blipFill>
          <p:spPr>
            <a:xfrm>
              <a:off x="6051408" y="1045750"/>
              <a:ext cx="1418149" cy="9274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30405E-19DF-6142-BF73-7CB38F0DE6F9}"/>
                </a:ext>
              </a:extLst>
            </p:cNvPr>
            <p:cNvSpPr/>
            <p:nvPr/>
          </p:nvSpPr>
          <p:spPr>
            <a:xfrm>
              <a:off x="6305073" y="1032495"/>
              <a:ext cx="1112145" cy="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25000" lnSpcReduction="20000"/>
            </a:bodyPr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F83DE9A-FEED-D849-A0E9-9C0788E9B9F4}"/>
              </a:ext>
            </a:extLst>
          </p:cNvPr>
          <p:cNvSpPr txBox="1"/>
          <p:nvPr/>
        </p:nvSpPr>
        <p:spPr>
          <a:xfrm>
            <a:off x="1333739" y="3640227"/>
            <a:ext cx="2277931" cy="322957"/>
          </a:xfrm>
          <a:prstGeom prst="rect">
            <a:avLst/>
          </a:prstGeom>
          <a:noFill/>
        </p:spPr>
        <p:txBody>
          <a:bodyPr wrap="none" rtlCol="0">
            <a:normAutofit fontScale="32500" lnSpcReduction="20000"/>
          </a:bodyPr>
          <a:lstStyle/>
          <a:p>
            <a:pPr algn="ctr"/>
            <a:r>
              <a:rPr lang="en-GB" sz="4800" b="1" dirty="0">
                <a:solidFill>
                  <a:srgbClr val="254090"/>
                </a:solidFill>
              </a:rPr>
              <a:t>IFS 45r1 / </a:t>
            </a:r>
            <a:r>
              <a:rPr lang="en-GB" sz="4800" b="1" dirty="0" err="1">
                <a:solidFill>
                  <a:srgbClr val="254090"/>
                </a:solidFill>
              </a:rPr>
              <a:t>obs</a:t>
            </a:r>
            <a:endParaRPr lang="en-GB" sz="4800" b="1" dirty="0">
              <a:solidFill>
                <a:srgbClr val="25409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84A51-0D6E-9149-BE0D-973C20C3F90E}"/>
              </a:ext>
            </a:extLst>
          </p:cNvPr>
          <p:cNvSpPr txBox="1"/>
          <p:nvPr/>
        </p:nvSpPr>
        <p:spPr>
          <a:xfrm>
            <a:off x="1343206" y="2128059"/>
            <a:ext cx="2274498" cy="322957"/>
          </a:xfrm>
          <a:prstGeom prst="rect">
            <a:avLst/>
          </a:prstGeom>
          <a:noFill/>
        </p:spPr>
        <p:txBody>
          <a:bodyPr wrap="none" rtlCol="0">
            <a:normAutofit fontScale="32500" lnSpcReduction="20000"/>
          </a:bodyPr>
          <a:lstStyle/>
          <a:p>
            <a:pPr algn="ctr"/>
            <a:r>
              <a:rPr lang="en-GB" sz="4800" b="1" dirty="0">
                <a:solidFill>
                  <a:srgbClr val="254090"/>
                </a:solidFill>
              </a:rPr>
              <a:t>IFS 45r1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B5806-F38D-9E43-B151-6955D2B4F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/>
          <a:srcRect l="3691" t="8099" r="9195" b="6956"/>
          <a:stretch>
            <a:fillRect/>
          </a:stretch>
        </p:blipFill>
        <p:spPr>
          <a:xfrm>
            <a:off x="1043608" y="3869551"/>
            <a:ext cx="1698163" cy="1173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4BD461-658E-F94C-BF4D-97E09884851B}"/>
              </a:ext>
            </a:extLst>
          </p:cNvPr>
          <p:cNvSpPr/>
          <p:nvPr/>
        </p:nvSpPr>
        <p:spPr>
          <a:xfrm>
            <a:off x="1333739" y="3855095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46BDA7-D0FC-8946-A482-38D9098E2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/>
          <a:srcRect l="18575" t="8099" r="9195" b="6956"/>
          <a:stretch>
            <a:fillRect/>
          </a:stretch>
        </p:blipFill>
        <p:spPr>
          <a:xfrm>
            <a:off x="2475124" y="3869549"/>
            <a:ext cx="1408031" cy="1173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2BE2A3-E9D2-B941-AC50-EA481AAB8574}"/>
              </a:ext>
            </a:extLst>
          </p:cNvPr>
          <p:cNvSpPr/>
          <p:nvPr/>
        </p:nvSpPr>
        <p:spPr>
          <a:xfrm>
            <a:off x="2475123" y="3855095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1A6F3D-4D94-A74A-9B6B-EA4FF610A7E2}"/>
              </a:ext>
            </a:extLst>
          </p:cNvPr>
          <p:cNvPicPr>
            <a:picLocks noChangeAspect="1"/>
          </p:cNvPicPr>
          <p:nvPr/>
        </p:nvPicPr>
        <p:blipFill rotWithShape="1">
          <a:blip r:embed="rId8" r:link="rId9"/>
          <a:srcRect l="3207" t="8099" r="9195" b="6956"/>
          <a:stretch>
            <a:fillRect/>
          </a:stretch>
        </p:blipFill>
        <p:spPr>
          <a:xfrm>
            <a:off x="1043608" y="2362264"/>
            <a:ext cx="1707631" cy="11730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36778B-B28B-8A42-AFE0-89562A4781D9}"/>
              </a:ext>
            </a:extLst>
          </p:cNvPr>
          <p:cNvSpPr/>
          <p:nvPr/>
        </p:nvSpPr>
        <p:spPr>
          <a:xfrm>
            <a:off x="1343207" y="2347809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8EA73-19E3-C943-97A2-7E1EF1D32E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r:link="rId11"/>
          <a:srcRect l="18576" t="8099" r="8070" b="6956"/>
          <a:stretch>
            <a:fillRect/>
          </a:stretch>
        </p:blipFill>
        <p:spPr>
          <a:xfrm>
            <a:off x="2481158" y="2362265"/>
            <a:ext cx="1429976" cy="1173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29E34F-21DE-E34B-8334-4D3FAA0AB3CC}"/>
              </a:ext>
            </a:extLst>
          </p:cNvPr>
          <p:cNvSpPr/>
          <p:nvPr/>
        </p:nvSpPr>
        <p:spPr>
          <a:xfrm>
            <a:off x="2481158" y="2347809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F1324-CC56-3F41-AF38-00B0ECB23E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r:link="rId13"/>
          <a:srcRect l="3542" t="8160" b="6896"/>
          <a:stretch>
            <a:fillRect/>
          </a:stretch>
        </p:blipFill>
        <p:spPr>
          <a:xfrm>
            <a:off x="1043608" y="854976"/>
            <a:ext cx="1880356" cy="11730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6ADB18-876C-E141-89E6-FBE7BB9F9C92}"/>
              </a:ext>
            </a:extLst>
          </p:cNvPr>
          <p:cNvSpPr/>
          <p:nvPr/>
        </p:nvSpPr>
        <p:spPr>
          <a:xfrm>
            <a:off x="1336476" y="844221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68E143-69C7-0349-AABD-1EDF116503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r:link="rId15"/>
          <a:srcRect l="18565" t="8160" r="8469" b="6896"/>
          <a:stretch>
            <a:fillRect/>
          </a:stretch>
        </p:blipFill>
        <p:spPr>
          <a:xfrm>
            <a:off x="2480456" y="854976"/>
            <a:ext cx="1422380" cy="11730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C89C22-0BCF-754C-9523-A26D43B548E1}"/>
              </a:ext>
            </a:extLst>
          </p:cNvPr>
          <p:cNvSpPr/>
          <p:nvPr/>
        </p:nvSpPr>
        <p:spPr>
          <a:xfrm>
            <a:off x="2480456" y="844221"/>
            <a:ext cx="1136546" cy="55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25000" lnSpcReduction="20000"/>
          </a:bodyPr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8F02B-DD9F-F842-95E2-66D273C1C597}"/>
              </a:ext>
            </a:extLst>
          </p:cNvPr>
          <p:cNvSpPr txBox="1"/>
          <p:nvPr/>
        </p:nvSpPr>
        <p:spPr>
          <a:xfrm>
            <a:off x="1336473" y="615891"/>
            <a:ext cx="2273496" cy="322957"/>
          </a:xfrm>
          <a:prstGeom prst="rect">
            <a:avLst/>
          </a:prstGeom>
          <a:noFill/>
        </p:spPr>
        <p:txBody>
          <a:bodyPr wrap="none" rtlCol="0">
            <a:normAutofit fontScale="32500" lnSpcReduction="20000"/>
          </a:bodyPr>
          <a:lstStyle/>
          <a:p>
            <a:pPr algn="ctr"/>
            <a:r>
              <a:rPr lang="en-GB" sz="4800" b="1" dirty="0">
                <a:solidFill>
                  <a:srgbClr val="254090"/>
                </a:solidFill>
              </a:rPr>
              <a:t>ATom-1 </a:t>
            </a:r>
            <a:r>
              <a:rPr lang="en-GB" sz="4800" b="1" dirty="0" err="1">
                <a:solidFill>
                  <a:srgbClr val="254090"/>
                </a:solidFill>
              </a:rPr>
              <a:t>obs</a:t>
            </a:r>
            <a:r>
              <a:rPr lang="en-GB" sz="4800" b="1" dirty="0">
                <a:solidFill>
                  <a:srgbClr val="254090"/>
                </a:solidFill>
              </a:rPr>
              <a:t> (HR-</a:t>
            </a:r>
            <a:r>
              <a:rPr lang="en-GB" sz="4800" b="1" dirty="0" err="1">
                <a:solidFill>
                  <a:srgbClr val="254090"/>
                </a:solidFill>
              </a:rPr>
              <a:t>ToF</a:t>
            </a:r>
            <a:r>
              <a:rPr lang="en-GB" sz="4800" b="1" dirty="0">
                <a:solidFill>
                  <a:srgbClr val="254090"/>
                </a:solidFill>
              </a:rPr>
              <a:t>-AMS)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356A60-9D4A-6D44-B1D3-1069117E786F}"/>
              </a:ext>
            </a:extLst>
          </p:cNvPr>
          <p:cNvSpPr txBox="1"/>
          <p:nvPr/>
        </p:nvSpPr>
        <p:spPr>
          <a:xfrm>
            <a:off x="4572000" y="701171"/>
            <a:ext cx="3271903" cy="554942"/>
          </a:xfrm>
          <a:prstGeom prst="rect">
            <a:avLst/>
          </a:prstGeom>
          <a:noFill/>
        </p:spPr>
        <p:txBody>
          <a:bodyPr wrap="none" rtlCol="0">
            <a:normAutofit lnSpcReduction="10000"/>
          </a:bodyPr>
          <a:lstStyle/>
          <a:p>
            <a:pPr algn="ctr"/>
            <a:r>
              <a:rPr lang="en-GB" sz="1600" b="1" dirty="0">
                <a:solidFill>
                  <a:srgbClr val="254090"/>
                </a:solidFill>
              </a:rPr>
              <a:t>Normalised bias &amp; RMSE</a:t>
            </a:r>
            <a:br>
              <a:rPr lang="en-GB" sz="1600" b="1" dirty="0">
                <a:solidFill>
                  <a:srgbClr val="254090"/>
                </a:solidFill>
              </a:rPr>
            </a:br>
            <a:r>
              <a:rPr lang="en-GB" sz="1600" b="1" dirty="0">
                <a:solidFill>
                  <a:srgbClr val="254090"/>
                </a:solidFill>
              </a:rPr>
              <a:t>of log(</a:t>
            </a:r>
            <a:r>
              <a:rPr lang="en-GB" sz="1600" b="1" i="1" dirty="0">
                <a:solidFill>
                  <a:srgbClr val="254090"/>
                </a:solidFill>
              </a:rPr>
              <a:t>OM MMR) </a:t>
            </a:r>
            <a:r>
              <a:rPr lang="en-GB" sz="1600" b="1" dirty="0">
                <a:solidFill>
                  <a:srgbClr val="254090"/>
                </a:solidFill>
              </a:rPr>
              <a:t>across IFS cycles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5D27AC-DAD6-1642-B1B5-9C05AD71D51D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449606" y="2200066"/>
            <a:ext cx="983038" cy="1911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B1344A-3DF9-C047-8401-12E81D4FE619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449606" y="2632114"/>
            <a:ext cx="1354644" cy="1479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C504E4-8FF3-AE40-9248-13D3CF5389B3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449606" y="2403688"/>
            <a:ext cx="1170918" cy="1707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B4563B-E52B-1E4F-A88E-2C15018118F8}"/>
              </a:ext>
            </a:extLst>
          </p:cNvPr>
          <p:cNvCxnSpPr>
            <a:cxnSpLocks/>
          </p:cNvCxnSpPr>
          <p:nvPr/>
        </p:nvCxnSpPr>
        <p:spPr>
          <a:xfrm flipH="1" flipV="1">
            <a:off x="6656526" y="2425143"/>
            <a:ext cx="111716" cy="15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7103D2B-AE38-624F-973B-C37D53D7C9A5}"/>
              </a:ext>
            </a:extLst>
          </p:cNvPr>
          <p:cNvCxnSpPr>
            <a:cxnSpLocks/>
          </p:cNvCxnSpPr>
          <p:nvPr/>
        </p:nvCxnSpPr>
        <p:spPr>
          <a:xfrm flipH="1" flipV="1">
            <a:off x="6456720" y="2214029"/>
            <a:ext cx="111716" cy="15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7AA5FAD-CC43-A346-AC73-0361931E47AD}"/>
              </a:ext>
            </a:extLst>
          </p:cNvPr>
          <p:cNvSpPr txBox="1"/>
          <p:nvPr/>
        </p:nvSpPr>
        <p:spPr>
          <a:xfrm>
            <a:off x="4442492" y="4111324"/>
            <a:ext cx="201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Improving from 43r1 to 46r1 in model-only mode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94E2D-E0DD-E94A-B4B6-FB85FF3EC646}"/>
              </a:ext>
            </a:extLst>
          </p:cNvPr>
          <p:cNvSpPr txBox="1"/>
          <p:nvPr/>
        </p:nvSpPr>
        <p:spPr>
          <a:xfrm>
            <a:off x="6432640" y="3377226"/>
            <a:ext cx="1955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o-suite at this time was older (41r1), and also assimilating MODIS AOD</a:t>
            </a:r>
          </a:p>
        </p:txBody>
      </p:sp>
      <p:sp>
        <p:nvSpPr>
          <p:cNvPr id="29" name="Freeform: Shape 68">
            <a:extLst>
              <a:ext uri="{FF2B5EF4-FFF2-40B4-BE49-F238E27FC236}">
                <a16:creationId xmlns:a16="http://schemas.microsoft.com/office/drawing/2014/main" id="{80F552B9-658F-D745-8392-DFB1C50B7C65}"/>
              </a:ext>
            </a:extLst>
          </p:cNvPr>
          <p:cNvSpPr/>
          <p:nvPr/>
        </p:nvSpPr>
        <p:spPr>
          <a:xfrm>
            <a:off x="6691035" y="2152129"/>
            <a:ext cx="1202894" cy="1278964"/>
          </a:xfrm>
          <a:custGeom>
            <a:avLst/>
            <a:gdLst>
              <a:gd name="connsiteX0" fmla="*/ 0 w 948508"/>
              <a:gd name="connsiteY0" fmla="*/ 0 h 1775011"/>
              <a:gd name="connsiteX1" fmla="*/ 920376 w 948508"/>
              <a:gd name="connsiteY1" fmla="*/ 1261035 h 1775011"/>
              <a:gd name="connsiteX2" fmla="*/ 621553 w 948508"/>
              <a:gd name="connsiteY2" fmla="*/ 1775011 h 1775011"/>
              <a:gd name="connsiteX0" fmla="*/ 0 w 1174603"/>
              <a:gd name="connsiteY0" fmla="*/ 0 h 1345251"/>
              <a:gd name="connsiteX1" fmla="*/ 920376 w 1174603"/>
              <a:gd name="connsiteY1" fmla="*/ 1261035 h 1345251"/>
              <a:gd name="connsiteX2" fmla="*/ 1087717 w 1174603"/>
              <a:gd name="connsiteY2" fmla="*/ 1302870 h 1345251"/>
              <a:gd name="connsiteX0" fmla="*/ 0 w 1201605"/>
              <a:gd name="connsiteY0" fmla="*/ 0 h 1302870"/>
              <a:gd name="connsiteX1" fmla="*/ 1015999 w 1201605"/>
              <a:gd name="connsiteY1" fmla="*/ 508000 h 1302870"/>
              <a:gd name="connsiteX2" fmla="*/ 1087717 w 1201605"/>
              <a:gd name="connsiteY2" fmla="*/ 1302870 h 1302870"/>
              <a:gd name="connsiteX0" fmla="*/ 0 w 1201605"/>
              <a:gd name="connsiteY0" fmla="*/ 0 h 1302870"/>
              <a:gd name="connsiteX1" fmla="*/ 1015999 w 1201605"/>
              <a:gd name="connsiteY1" fmla="*/ 508000 h 1302870"/>
              <a:gd name="connsiteX2" fmla="*/ 1087717 w 1201605"/>
              <a:gd name="connsiteY2" fmla="*/ 1302870 h 1302870"/>
              <a:gd name="connsiteX0" fmla="*/ 0 w 1087717"/>
              <a:gd name="connsiteY0" fmla="*/ 0 h 1302870"/>
              <a:gd name="connsiteX1" fmla="*/ 1087717 w 1087717"/>
              <a:gd name="connsiteY1" fmla="*/ 1302870 h 1302870"/>
              <a:gd name="connsiteX0" fmla="*/ 0 w 1087717"/>
              <a:gd name="connsiteY0" fmla="*/ 0 h 1302870"/>
              <a:gd name="connsiteX1" fmla="*/ 1087717 w 1087717"/>
              <a:gd name="connsiteY1" fmla="*/ 1302870 h 1302870"/>
              <a:gd name="connsiteX0" fmla="*/ 0 w 1094997"/>
              <a:gd name="connsiteY0" fmla="*/ 0 h 1302870"/>
              <a:gd name="connsiteX1" fmla="*/ 1087717 w 1094997"/>
              <a:gd name="connsiteY1" fmla="*/ 1302870 h 1302870"/>
              <a:gd name="connsiteX0" fmla="*/ 0 w 1179462"/>
              <a:gd name="connsiteY0" fmla="*/ 0 h 1302870"/>
              <a:gd name="connsiteX1" fmla="*/ 1087717 w 1179462"/>
              <a:gd name="connsiteY1" fmla="*/ 1302870 h 1302870"/>
              <a:gd name="connsiteX0" fmla="*/ 0 w 1281753"/>
              <a:gd name="connsiteY0" fmla="*/ 0 h 1302870"/>
              <a:gd name="connsiteX1" fmla="*/ 1087717 w 1281753"/>
              <a:gd name="connsiteY1" fmla="*/ 1302870 h 1302870"/>
              <a:gd name="connsiteX0" fmla="*/ 0 w 1194862"/>
              <a:gd name="connsiteY0" fmla="*/ 0 h 1278964"/>
              <a:gd name="connsiteX1" fmla="*/ 974164 w 1194862"/>
              <a:gd name="connsiteY1" fmla="*/ 1278964 h 1278964"/>
              <a:gd name="connsiteX0" fmla="*/ 0 w 1202894"/>
              <a:gd name="connsiteY0" fmla="*/ 0 h 1278964"/>
              <a:gd name="connsiteX1" fmla="*/ 974164 w 1202894"/>
              <a:gd name="connsiteY1" fmla="*/ 1278964 h 127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2894" h="1278964">
                <a:moveTo>
                  <a:pt x="0" y="0"/>
                </a:moveTo>
                <a:cubicBezTo>
                  <a:pt x="1324782" y="117537"/>
                  <a:pt x="1394510" y="689286"/>
                  <a:pt x="974164" y="1278964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8F1B4-29CA-C741-9908-48C49F4F1A33}"/>
              </a:ext>
            </a:extLst>
          </p:cNvPr>
          <p:cNvSpPr txBox="1"/>
          <p:nvPr/>
        </p:nvSpPr>
        <p:spPr>
          <a:xfrm rot="16200000">
            <a:off x="2739444" y="1976718"/>
            <a:ext cx="2522252" cy="27876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10000"/>
                  </a:schemeClr>
                </a:solidFill>
              </a:rPr>
              <a:t>Organic aerosol mass mixing ratio / ng kg</a:t>
            </a:r>
            <a:r>
              <a:rPr lang="en-GB" sz="1000" baseline="30000" dirty="0">
                <a:solidFill>
                  <a:schemeClr val="bg2">
                    <a:lumMod val="10000"/>
                  </a:schemeClr>
                </a:solidFill>
              </a:rPr>
              <a:t>-1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A4EF61-620C-C740-ACCF-D7D8B56BD366}"/>
              </a:ext>
            </a:extLst>
          </p:cNvPr>
          <p:cNvSpPr txBox="1"/>
          <p:nvPr/>
        </p:nvSpPr>
        <p:spPr>
          <a:xfrm rot="16200000">
            <a:off x="3406824" y="4309458"/>
            <a:ext cx="1187496" cy="27876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10000"/>
                  </a:schemeClr>
                </a:solidFill>
              </a:rPr>
              <a:t>Ratio (model / </a:t>
            </a:r>
            <a:r>
              <a:rPr lang="en-GB" sz="1000" dirty="0" err="1">
                <a:solidFill>
                  <a:schemeClr val="bg2">
                    <a:lumMod val="10000"/>
                  </a:schemeClr>
                </a:solidFill>
              </a:rPr>
              <a:t>obs</a:t>
            </a:r>
            <a:r>
              <a:rPr lang="en-GB" sz="1000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GB" sz="10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0E5F61-B48B-C34F-B498-A90A75E67AF9}"/>
              </a:ext>
            </a:extLst>
          </p:cNvPr>
          <p:cNvSpPr txBox="1"/>
          <p:nvPr/>
        </p:nvSpPr>
        <p:spPr>
          <a:xfrm>
            <a:off x="1336474" y="868186"/>
            <a:ext cx="1143279" cy="25646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Pacific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AEDA4-D7B1-DE47-AE85-2B9B4B2B9752}"/>
              </a:ext>
            </a:extLst>
          </p:cNvPr>
          <p:cNvSpPr txBox="1"/>
          <p:nvPr/>
        </p:nvSpPr>
        <p:spPr>
          <a:xfrm>
            <a:off x="2487188" y="876113"/>
            <a:ext cx="1129814" cy="24674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Atlantic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713CDC-A44E-A145-8E6F-60CE23149E8A}"/>
              </a:ext>
            </a:extLst>
          </p:cNvPr>
          <p:cNvSpPr txBox="1"/>
          <p:nvPr/>
        </p:nvSpPr>
        <p:spPr>
          <a:xfrm>
            <a:off x="1336474" y="2375240"/>
            <a:ext cx="1143279" cy="25646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Pacific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BFE4DB-C38C-F24C-8B22-B8F0AEF951C0}"/>
              </a:ext>
            </a:extLst>
          </p:cNvPr>
          <p:cNvSpPr txBox="1"/>
          <p:nvPr/>
        </p:nvSpPr>
        <p:spPr>
          <a:xfrm>
            <a:off x="2487188" y="2383167"/>
            <a:ext cx="1129814" cy="24674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Atlantic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1DD4C7-9C5E-A046-B45E-BE3E9A57CE4D}"/>
              </a:ext>
            </a:extLst>
          </p:cNvPr>
          <p:cNvSpPr txBox="1"/>
          <p:nvPr/>
        </p:nvSpPr>
        <p:spPr>
          <a:xfrm>
            <a:off x="1336474" y="3869546"/>
            <a:ext cx="1143279" cy="25646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Pacific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BA3A6A-9932-0842-B6C7-44EA5B22331F}"/>
              </a:ext>
            </a:extLst>
          </p:cNvPr>
          <p:cNvSpPr txBox="1"/>
          <p:nvPr/>
        </p:nvSpPr>
        <p:spPr>
          <a:xfrm>
            <a:off x="2487188" y="3877473"/>
            <a:ext cx="1129814" cy="246749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GB" sz="1000" i="1" dirty="0">
                <a:solidFill>
                  <a:schemeClr val="bg2">
                    <a:lumMod val="10000"/>
                  </a:schemeClr>
                </a:solidFill>
              </a:rPr>
              <a:t>Atlantic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F05B30-2F3D-C74E-9CB1-1C32D7876717}"/>
              </a:ext>
            </a:extLst>
          </p:cNvPr>
          <p:cNvSpPr txBox="1"/>
          <p:nvPr/>
        </p:nvSpPr>
        <p:spPr>
          <a:xfrm>
            <a:off x="8172400" y="4222893"/>
            <a:ext cx="822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Z. Kipling</a:t>
            </a:r>
          </a:p>
        </p:txBody>
      </p:sp>
    </p:spTree>
    <p:extLst>
      <p:ext uri="{BB962C8B-B14F-4D97-AF65-F5344CB8AC3E}">
        <p14:creationId xmlns:p14="http://schemas.microsoft.com/office/powerpoint/2010/main" val="1026942289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Generic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1-SC6 Background Materials- Copernicus General Presentation_010916 v5" id="{C36636FD-34C6-574F-A363-57C0D96BE1F9}" vid="{FB8370DA-A470-5E4B-98A4-C4B4BD3B749D}"/>
    </a:ext>
  </a:extLst>
</a:theme>
</file>

<file path=ppt/theme/theme13.xml><?xml version="1.0" encoding="utf-8"?>
<a:theme xmlns:a="http://schemas.openxmlformats.org/drawingml/2006/main" name="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ullet master with 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356 CHE_PowerPoint_template_V2" id="{DF97CBF6-114C-0845-ADB9-16F9AB9D8A47}" vid="{EF2EA57D-C40F-E24D-8D16-526E0A9B6F58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28207</TotalTime>
  <Words>1162</Words>
  <Application>Microsoft Macintosh PowerPoint</Application>
  <PresentationFormat>On-screen Show (16:9)</PresentationFormat>
  <Paragraphs>139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</vt:lpstr>
      <vt:lpstr>Calibri</vt:lpstr>
      <vt:lpstr>Calibri Light</vt:lpstr>
      <vt:lpstr>Monaco</vt:lpstr>
      <vt:lpstr>PF Square Sans Pro</vt:lpstr>
      <vt:lpstr>Symbol</vt:lpstr>
      <vt:lpstr>Times New Roman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1_Climate Change</vt:lpstr>
      <vt:lpstr>Generic</vt:lpstr>
      <vt:lpstr>1_New Powerpoint Template</vt:lpstr>
      <vt:lpstr>1_Bullet master with graphic</vt:lpstr>
      <vt:lpstr>PowerPoint Presentation</vt:lpstr>
      <vt:lpstr>CONTEXT: CAMS</vt:lpstr>
      <vt:lpstr>CAMS DAILY ANALYSES AND FORECASTS</vt:lpstr>
      <vt:lpstr>PowerPoint Presentation</vt:lpstr>
      <vt:lpstr>IFS: A VERY GOOD NWP AND DA SYSTEM</vt:lpstr>
      <vt:lpstr>OVER 80 DATA STREAMS USED DAILY</vt:lpstr>
      <vt:lpstr>IFS: COMPOSITION CONFIGURATIONS</vt:lpstr>
      <vt:lpstr>THE CAMS REANALYSIS</vt:lpstr>
      <vt:lpstr>ORGANIC AEROSOL: IFS vs ATOM-1 (JUL/AUG 2016)</vt:lpstr>
      <vt:lpstr>AEROSOL IN IFS: IFS-AER</vt:lpstr>
      <vt:lpstr>UNCERTAINTY DUE TO CHEMISTRY MODELING</vt:lpstr>
      <vt:lpstr>CAMS BOTTOM-UP EMISSIONS</vt:lpstr>
      <vt:lpstr>INFLUENCE OF RESOLUTION: CASE OF CO2</vt:lpstr>
      <vt:lpstr>MASS CONSERVATION ISSUES </vt:lpstr>
      <vt:lpstr>TESTING PROGNOSTICS AEROSOL AND OZONE</vt:lpstr>
      <vt:lpstr>COMPUTING COSTS</vt:lpstr>
      <vt:lpstr>BEYOND FORECASTING: SCIENCE TO SERVICES</vt:lpstr>
      <vt:lpstr>THE CAMS AIR CONTROL TOOLBOX</vt:lpstr>
      <vt:lpstr>ANNO S-5P: BEFORE AND AFTER</vt:lpstr>
      <vt:lpstr>PowerPoint Presentation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Vincent-Henri Peuch</cp:lastModifiedBy>
  <cp:revision>987</cp:revision>
  <cp:lastPrinted>2016-11-16T16:14:03Z</cp:lastPrinted>
  <dcterms:created xsi:type="dcterms:W3CDTF">2016-08-05T07:21:09Z</dcterms:created>
  <dcterms:modified xsi:type="dcterms:W3CDTF">2019-05-21T13:54:06Z</dcterms:modified>
</cp:coreProperties>
</file>