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32" r:id="rId4"/>
    <p:sldMasterId id="2147483744" r:id="rId5"/>
    <p:sldMasterId id="2147483763" r:id="rId6"/>
    <p:sldMasterId id="2147483775" r:id="rId7"/>
  </p:sldMasterIdLst>
  <p:notesMasterIdLst>
    <p:notesMasterId r:id="rId21"/>
  </p:notesMasterIdLst>
  <p:sldIdLst>
    <p:sldId id="256" r:id="rId8"/>
    <p:sldId id="509" r:id="rId9"/>
    <p:sldId id="508" r:id="rId10"/>
    <p:sldId id="374" r:id="rId11"/>
    <p:sldId id="835" r:id="rId12"/>
    <p:sldId id="839" r:id="rId13"/>
    <p:sldId id="827" r:id="rId14"/>
    <p:sldId id="840" r:id="rId15"/>
    <p:sldId id="257" r:id="rId16"/>
    <p:sldId id="258" r:id="rId17"/>
    <p:sldId id="516" r:id="rId18"/>
    <p:sldId id="515" r:id="rId19"/>
    <p:sldId id="5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van Ahmadov" initials="RA"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9"/>
    <p:restoredTop sz="94617"/>
  </p:normalViewPr>
  <p:slideViewPr>
    <p:cSldViewPr snapToGrid="0" snapToObjects="1">
      <p:cViewPr varScale="1">
        <p:scale>
          <a:sx n="94" d="100"/>
          <a:sy n="94"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7T12:43:48.032" idx="5">
    <p:pos x="10" y="10"/>
    <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41288-57B7-9649-A4F9-DF56AAFD695A}" type="datetimeFigureOut">
              <a:rPr lang="en-US" smtClean="0"/>
              <a:t>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E0EB9-3C85-F644-972C-2D90DDDC81B1}" type="slidenum">
              <a:rPr lang="en-US" smtClean="0"/>
              <a:t>‹#›</a:t>
            </a:fld>
            <a:endParaRPr lang="en-US"/>
          </a:p>
        </p:txBody>
      </p:sp>
    </p:spTree>
    <p:extLst>
      <p:ext uri="{BB962C8B-B14F-4D97-AF65-F5344CB8AC3E}">
        <p14:creationId xmlns:p14="http://schemas.microsoft.com/office/powerpoint/2010/main" val="142034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ws.noaa.gov/com/weatherreadynation/files/NWS_FallPartners_Evolve_OWA_2016.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n.wikipedia.org/wiki/Colusa_County,_California" TargetMode="External"/><Relationship Id="rId13" Type="http://schemas.openxmlformats.org/officeDocument/2006/relationships/hyperlink" Target="https://en.wikipedia.org/wiki/Thomas_Fire" TargetMode="External"/><Relationship Id="rId3" Type="http://schemas.openxmlformats.org/officeDocument/2006/relationships/hyperlink" Target="https://en.wikipedia.org/wiki/List_of_California_wildfires" TargetMode="External"/><Relationship Id="rId7" Type="http://schemas.openxmlformats.org/officeDocument/2006/relationships/hyperlink" Target="https://en.wikipedia.org/wiki/Lake_County,_California" TargetMode="External"/><Relationship Id="rId12" Type="http://schemas.openxmlformats.org/officeDocument/2006/relationships/hyperlink" Target="https://en.wikipedia.org/wiki/Mendocino_Complex_Fire#cite_note-Mendocino_Complex-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Mendocino_County,_California" TargetMode="External"/><Relationship Id="rId11" Type="http://schemas.openxmlformats.org/officeDocument/2006/relationships/hyperlink" Target="https://en.wikipedia.org/wiki/Hopland,_California" TargetMode="External"/><Relationship Id="rId5" Type="http://schemas.openxmlformats.org/officeDocument/2006/relationships/hyperlink" Target="https://en.wikipedia.org/wiki/Wildfire" TargetMode="External"/><Relationship Id="rId10" Type="http://schemas.openxmlformats.org/officeDocument/2006/relationships/hyperlink" Target="https://en.wikipedia.org/wiki/Ukiah,_California" TargetMode="External"/><Relationship Id="rId4" Type="http://schemas.openxmlformats.org/officeDocument/2006/relationships/hyperlink" Target="https://en.wikipedia.org/wiki/Mendocino_Complex_Fire#cite_note-California_wildfires:_Eight_images_that_reveal_scale_of_devastation-8" TargetMode="External"/><Relationship Id="rId9" Type="http://schemas.openxmlformats.org/officeDocument/2006/relationships/hyperlink" Target="https://en.wikipedia.org/wiki/Glenn_County,_Californi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u="sng">
                <a:solidFill>
                  <a:schemeClr val="hlink"/>
                </a:solidFill>
                <a:hlinkClick r:id="rId3"/>
              </a:rPr>
              <a:t>http://www.nws.noaa.gov/com/weatherreadynation/files/NWS_FallPartners_Evolve_OWA_2016.pdf</a:t>
            </a:r>
          </a:p>
          <a:p>
            <a:pPr lvl="0" rtl="0">
              <a:spcBef>
                <a:spcPts val="0"/>
              </a:spcBef>
              <a:buNone/>
            </a:pPr>
            <a:endParaRPr/>
          </a:p>
          <a:p>
            <a:pPr lvl="0" rtl="0">
              <a:spcBef>
                <a:spcPts val="0"/>
              </a:spcBef>
              <a:buNone/>
            </a:pPr>
            <a:r>
              <a:rPr lang="en" sz="1050">
                <a:solidFill>
                  <a:srgbClr val="333333"/>
                </a:solidFill>
                <a:highlight>
                  <a:srgbClr val="FAFAFA"/>
                </a:highlight>
              </a:rPr>
              <a:t>So far this decade, the U.S. has endured 46 separate severe storm and tornado outbreaks that each caused more than $1 billion in damage</a:t>
            </a:r>
          </a:p>
        </p:txBody>
      </p:sp>
    </p:spTree>
    <p:extLst>
      <p:ext uri="{BB962C8B-B14F-4D97-AF65-F5344CB8AC3E}">
        <p14:creationId xmlns:p14="http://schemas.microsoft.com/office/powerpoint/2010/main" val="2509546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9E3837-B442-2B4F-8B6C-9D9907074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58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Revise diagram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DFDE0-7E87-4D0C-A795-403F4C50FD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026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Mendocino Complex Fire</a:t>
            </a:r>
            <a:r>
              <a:rPr lang="en-US" dirty="0"/>
              <a:t> was the largest recorded fire complex in </a:t>
            </a:r>
            <a:r>
              <a:rPr lang="en-US" dirty="0">
                <a:hlinkClick r:id="rId3" tooltip="List of California wildfires"/>
              </a:rPr>
              <a:t>California history</a:t>
            </a:r>
            <a:r>
              <a:rPr lang="en-US" dirty="0"/>
              <a:t>.</a:t>
            </a:r>
            <a:r>
              <a:rPr lang="en-US" baseline="30000" dirty="0">
                <a:hlinkClick r:id="rId4"/>
              </a:rPr>
              <a:t>[8]</a:t>
            </a:r>
            <a:r>
              <a:rPr lang="en-US" dirty="0"/>
              <a:t> It was a large complex of two </a:t>
            </a:r>
            <a:r>
              <a:rPr lang="en-US" dirty="0">
                <a:hlinkClick r:id="rId5" tooltip="Wildfire"/>
              </a:rPr>
              <a:t>wildfires</a:t>
            </a:r>
            <a:r>
              <a:rPr lang="en-US" dirty="0"/>
              <a:t>, the </a:t>
            </a:r>
            <a:r>
              <a:rPr lang="en-US" b="1" dirty="0"/>
              <a:t>River Fire</a:t>
            </a:r>
            <a:r>
              <a:rPr lang="en-US" dirty="0"/>
              <a:t> and </a:t>
            </a:r>
            <a:r>
              <a:rPr lang="en-US" b="1" dirty="0"/>
              <a:t>Ranch Fire</a:t>
            </a:r>
            <a:r>
              <a:rPr lang="en-US" dirty="0"/>
              <a:t>, which burned in </a:t>
            </a:r>
            <a:r>
              <a:rPr lang="en-US" dirty="0">
                <a:hlinkClick r:id="rId6" tooltip="Mendocino County, California"/>
              </a:rPr>
              <a:t>Mendocino</a:t>
            </a:r>
            <a:r>
              <a:rPr lang="en-US" dirty="0"/>
              <a:t>, </a:t>
            </a:r>
            <a:r>
              <a:rPr lang="en-US" dirty="0">
                <a:hlinkClick r:id="rId7" tooltip="Lake County, California"/>
              </a:rPr>
              <a:t>Lake</a:t>
            </a:r>
            <a:r>
              <a:rPr lang="en-US" dirty="0"/>
              <a:t>, </a:t>
            </a:r>
            <a:r>
              <a:rPr lang="en-US" dirty="0">
                <a:hlinkClick r:id="rId8" tooltip="Colusa County, California"/>
              </a:rPr>
              <a:t>Colusa</a:t>
            </a:r>
            <a:r>
              <a:rPr lang="en-US" dirty="0"/>
              <a:t>, and </a:t>
            </a:r>
            <a:r>
              <a:rPr lang="en-US" dirty="0">
                <a:hlinkClick r:id="rId9" tooltip="Glenn County, California"/>
              </a:rPr>
              <a:t>Glenn</a:t>
            </a:r>
            <a:r>
              <a:rPr lang="en-US" dirty="0"/>
              <a:t> Counties in the U.S. State of California, with the Ranch Fire being California's single-largest recorded wildfire. The Ranch Fire burned eight miles northeast of </a:t>
            </a:r>
            <a:r>
              <a:rPr lang="en-US" dirty="0">
                <a:hlinkClick r:id="rId10" tooltip="Ukiah, California"/>
              </a:rPr>
              <a:t>Ukiah</a:t>
            </a:r>
            <a:r>
              <a:rPr lang="en-US" dirty="0"/>
              <a:t>, and the River Fire burned six miles north of </a:t>
            </a:r>
            <a:r>
              <a:rPr lang="en-US" dirty="0">
                <a:hlinkClick r:id="rId11" tooltip="Hopland, California"/>
              </a:rPr>
              <a:t>Hopland</a:t>
            </a:r>
            <a:r>
              <a:rPr lang="en-US" dirty="0"/>
              <a:t>, to the south of the larger Ranch Fire. First reported on July 27, 2018, both fires burned a combined total of 459,123 acres (1,858 km</a:t>
            </a:r>
            <a:r>
              <a:rPr lang="en-US" baseline="30000" dirty="0"/>
              <a:t>2</a:t>
            </a:r>
            <a:r>
              <a:rPr lang="en-US" dirty="0"/>
              <a:t>), before they were collectively 100% contained on September 18;</a:t>
            </a:r>
            <a:r>
              <a:rPr lang="en-US" baseline="30000" dirty="0">
                <a:hlinkClick r:id="rId12"/>
              </a:rPr>
              <a:t>[1]</a:t>
            </a:r>
            <a:r>
              <a:rPr lang="en-US" dirty="0"/>
              <a:t> the Ranch Fire alone burned 410,203 acres (1,660 km</a:t>
            </a:r>
            <a:r>
              <a:rPr lang="en-US" baseline="30000" dirty="0"/>
              <a:t>2</a:t>
            </a:r>
            <a:r>
              <a:rPr lang="en-US" dirty="0"/>
              <a:t>), surpassing the </a:t>
            </a:r>
            <a:r>
              <a:rPr lang="en-US" dirty="0">
                <a:hlinkClick r:id="rId13" tooltip="Thomas Fire"/>
              </a:rPr>
              <a:t>Thomas Fire</a:t>
            </a:r>
            <a:r>
              <a:rPr lang="en-US" dirty="0"/>
              <a:t> to become the single-largest </a:t>
            </a:r>
            <a:r>
              <a:rPr lang="en-US" dirty="0">
                <a:hlinkClick r:id="rId3" tooltip="List of California wildfires"/>
              </a:rPr>
              <a:t>modern California wildfire</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6BEF8-4803-E946-87C3-6F2FBBBAB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64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6BEF8-4803-E946-87C3-6F2FBBBAB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2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Curve0- mean (</a:t>
            </a:r>
            <a:r>
              <a:rPr lang="en-US" sz="1200" b="0" i="0" u="none" strike="noStrike" kern="1200" dirty="0" err="1">
                <a:solidFill>
                  <a:schemeClr val="tx1"/>
                </a:solidFill>
                <a:effectLst/>
                <a:latin typeface="+mn-lt"/>
                <a:ea typeface="+mn-ea"/>
                <a:cs typeface="+mn-cs"/>
              </a:rPr>
              <a:t>fdb</a:t>
            </a:r>
            <a:r>
              <a:rPr lang="en-US" sz="1200" b="0" i="0" u="none" strike="noStrike" kern="1200" dirty="0">
                <a:solidFill>
                  <a:schemeClr val="tx1"/>
                </a:solidFill>
                <a:effectLst/>
                <a:latin typeface="+mn-lt"/>
                <a:ea typeface="+mn-ea"/>
                <a:cs typeface="+mn-cs"/>
              </a:rPr>
              <a:t>) = 2.668 </a:t>
            </a:r>
          </a:p>
          <a:p>
            <a:r>
              <a:rPr lang="en-US" sz="1200" b="0" i="0" u="none" strike="noStrike" kern="1200" dirty="0">
                <a:solidFill>
                  <a:schemeClr val="tx1"/>
                </a:solidFill>
                <a:effectLst/>
                <a:latin typeface="+mn-lt"/>
                <a:ea typeface="+mn-ea"/>
                <a:cs typeface="+mn-cs"/>
              </a:rPr>
              <a:t>Curve1- mean (no </a:t>
            </a:r>
            <a:r>
              <a:rPr lang="en-US" sz="1200" b="0" i="0" u="none" strike="noStrike" kern="1200" dirty="0" err="1">
                <a:solidFill>
                  <a:schemeClr val="tx1"/>
                </a:solidFill>
                <a:effectLst/>
                <a:latin typeface="+mn-lt"/>
                <a:ea typeface="+mn-ea"/>
                <a:cs typeface="+mn-cs"/>
              </a:rPr>
              <a:t>fdb</a:t>
            </a:r>
            <a:r>
              <a:rPr lang="en-US" sz="1200" b="0" i="0" u="none" strike="noStrike" kern="1200" dirty="0">
                <a:solidFill>
                  <a:schemeClr val="tx1"/>
                </a:solidFill>
                <a:effectLst/>
                <a:latin typeface="+mn-lt"/>
                <a:ea typeface="+mn-ea"/>
                <a:cs typeface="+mn-cs"/>
              </a:rPr>
              <a:t>) = 2.743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6BEF8-4803-E946-87C3-6F2FBBBABA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45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noRot="1" noChangeAspect="1"/>
          </p:cNvSpPr>
          <p:nvPr>
            <p:ph type="sldImg"/>
          </p:nvPr>
        </p:nvSpPr>
        <p:spPr>
          <a:xfrm>
            <a:off x="533520" y="764280"/>
            <a:ext cx="6704280" cy="3771000"/>
          </a:xfrm>
          <a:prstGeom prst="rect">
            <a:avLst/>
          </a:prstGeom>
        </p:spPr>
      </p:sp>
      <p:sp>
        <p:nvSpPr>
          <p:cNvPr id="136" name="PlaceHolder 2"/>
          <p:cNvSpPr>
            <a:spLocks noGrp="1"/>
          </p:cNvSpPr>
          <p:nvPr>
            <p:ph type="body"/>
          </p:nvPr>
        </p:nvSpPr>
        <p:spPr>
          <a:xfrm>
            <a:off x="777240" y="4777560"/>
            <a:ext cx="6217200" cy="4525560"/>
          </a:xfrm>
          <a:prstGeom prst="rect">
            <a:avLst/>
          </a:prstGeom>
        </p:spPr>
        <p:txBody>
          <a:bodyPr lIns="0" tIns="0" rIns="0" bIns="0"/>
          <a:lstStyle/>
          <a:p>
            <a:pPr marL="216000" indent="-215640">
              <a:lnSpc>
                <a:spcPct val="100000"/>
              </a:lnSpc>
              <a:buClr>
                <a:srgbClr val="000000"/>
              </a:buClr>
              <a:buSzPct val="45000"/>
              <a:buFont typeface="Wingdings" charset="2"/>
              <a:buChar char=""/>
            </a:pPr>
            <a:r>
              <a:rPr lang="en-US" sz="1000" b="0" strike="noStrike" spc="-1">
                <a:latin typeface="Arial"/>
              </a:rPr>
              <a:t>To study and explain the properties of the cloud deck in the POC, and to explore potential effects of the biomass burning smoke on cloud properties in the POC, we ran Lagrangian LES along trajectories that follow the POC for much of its life cycle.</a:t>
            </a:r>
          </a:p>
          <a:p>
            <a:pPr marL="216000" indent="-215640">
              <a:lnSpc>
                <a:spcPct val="100000"/>
              </a:lnSpc>
              <a:buClr>
                <a:srgbClr val="000000"/>
              </a:buClr>
              <a:buSzPct val="45000"/>
              <a:buFont typeface="Wingdings" charset="2"/>
              <a:buChar char=""/>
            </a:pPr>
            <a:r>
              <a:rPr lang="en-US" sz="1000" b="0" strike="noStrike" spc="-1">
                <a:latin typeface="Arial"/>
              </a:rPr>
              <a:t>The blue trajectory follows the POC at a location with larger cells, the red trajectory at a location with smaller cells. The inserts show zoomed-in areas from the MODIS satellite image.</a:t>
            </a:r>
          </a:p>
          <a:p>
            <a:pPr marL="216000" indent="-215640">
              <a:lnSpc>
                <a:spcPct val="100000"/>
              </a:lnSpc>
              <a:buClr>
                <a:srgbClr val="000000"/>
              </a:buClr>
              <a:buSzPct val="45000"/>
              <a:buFont typeface="Wingdings" charset="2"/>
              <a:buChar char=""/>
            </a:pPr>
            <a:r>
              <a:rPr lang="en-US" sz="1000" b="0" strike="noStrike" spc="-1">
                <a:latin typeface="Arial"/>
              </a:rPr>
              <a:t>We know from work by Rob Wood and Dennis Hartmann that larger cells exist in deeper boundary layers. Indeed, the boundary layer is deeper along the blue trajectory and shallower along the red trajectory. The time series here is taken from the LES along these trajectories. This means that ERA5 contains meteorological information that is relevant for cloud morphology in the POC.</a:t>
            </a:r>
          </a:p>
        </p:txBody>
      </p:sp>
    </p:spTree>
    <p:extLst>
      <p:ext uri="{BB962C8B-B14F-4D97-AF65-F5344CB8AC3E}">
        <p14:creationId xmlns:p14="http://schemas.microsoft.com/office/powerpoint/2010/main" val="3238520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56726-642B-6049-9054-CC8D99DF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E17B30-6DD3-0D4B-85BD-E12C7084A5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F0AC92-5ED8-CB4E-BC7C-4CEB3553F9F4}"/>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5" name="Footer Placeholder 4">
            <a:extLst>
              <a:ext uri="{FF2B5EF4-FFF2-40B4-BE49-F238E27FC236}">
                <a16:creationId xmlns:a16="http://schemas.microsoft.com/office/drawing/2014/main" id="{FA3F2F93-5A91-CB45-9429-4F049791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C5749-5DBD-4349-813F-5A50ECBA1EF2}"/>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76953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99E7-CF61-0B44-BDE6-740B63706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5F5B0-504A-CA49-9795-F32A62EB4B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A1475-4A69-B049-ABD3-18423902CD54}"/>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5" name="Footer Placeholder 4">
            <a:extLst>
              <a:ext uri="{FF2B5EF4-FFF2-40B4-BE49-F238E27FC236}">
                <a16:creationId xmlns:a16="http://schemas.microsoft.com/office/drawing/2014/main" id="{E4CD7DDB-F413-EC4F-A37D-6679985D4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DE8A6F-7B42-7746-B02E-304212B606D1}"/>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31500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1846D-404A-0345-A601-651BE350F7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0FED2F-EE4B-9B4D-B1C3-8E3FC77840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CB9EA-9E42-8B41-9D14-6A1D1A834EB7}"/>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5" name="Footer Placeholder 4">
            <a:extLst>
              <a:ext uri="{FF2B5EF4-FFF2-40B4-BE49-F238E27FC236}">
                <a16:creationId xmlns:a16="http://schemas.microsoft.com/office/drawing/2014/main" id="{45228BBA-C528-4F49-A225-FD65EC405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A41FF-CB01-1D44-84E7-605167E5CCE1}"/>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2427298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5800373" y="3807169"/>
            <a:ext cx="591452" cy="140843"/>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sz="2400"/>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sz="2400"/>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lvl="0">
                <a:spcBef>
                  <a:spcPts val="0"/>
                </a:spcBef>
                <a:buNone/>
              </a:pPr>
              <a:endParaRPr sz="2400"/>
            </a:p>
          </p:txBody>
        </p:sp>
      </p:grpSp>
      <p:sp>
        <p:nvSpPr>
          <p:cNvPr id="14" name="Shape 14"/>
          <p:cNvSpPr txBox="1">
            <a:spLocks noGrp="1"/>
          </p:cNvSpPr>
          <p:nvPr>
            <p:ph type="ctrTitle"/>
          </p:nvPr>
        </p:nvSpPr>
        <p:spPr>
          <a:xfrm>
            <a:off x="895011" y="1321067"/>
            <a:ext cx="10402000" cy="2306800"/>
          </a:xfrm>
          <a:prstGeom prst="rect">
            <a:avLst/>
          </a:prstGeom>
        </p:spPr>
        <p:txBody>
          <a:bodyPr wrap="square" lIns="91425" tIns="91425" rIns="91425" bIns="91425" anchor="b" anchorCtr="0"/>
          <a:lstStyle>
            <a:lvl1pPr lvl="0" algn="ctr">
              <a:spcBef>
                <a:spcPts val="0"/>
              </a:spcBef>
              <a:buSzPct val="100000"/>
              <a:defRPr sz="6400"/>
            </a:lvl1pPr>
            <a:lvl2pPr lvl="1" algn="ctr">
              <a:spcBef>
                <a:spcPts val="0"/>
              </a:spcBef>
              <a:buSzPct val="100000"/>
              <a:defRPr sz="6400"/>
            </a:lvl2pPr>
            <a:lvl3pPr lvl="2" algn="ctr">
              <a:spcBef>
                <a:spcPts val="0"/>
              </a:spcBef>
              <a:buSzPct val="100000"/>
              <a:defRPr sz="6400"/>
            </a:lvl3pPr>
            <a:lvl4pPr lvl="3" algn="ctr">
              <a:spcBef>
                <a:spcPts val="0"/>
              </a:spcBef>
              <a:buSzPct val="100000"/>
              <a:defRPr sz="6400"/>
            </a:lvl4pPr>
            <a:lvl5pPr lvl="4" algn="ctr">
              <a:spcBef>
                <a:spcPts val="0"/>
              </a:spcBef>
              <a:buSzPct val="100000"/>
              <a:defRPr sz="6400"/>
            </a:lvl5pPr>
            <a:lvl6pPr lvl="5" algn="ctr">
              <a:spcBef>
                <a:spcPts val="0"/>
              </a:spcBef>
              <a:buSzPct val="100000"/>
              <a:defRPr sz="6400"/>
            </a:lvl6pPr>
            <a:lvl7pPr lvl="6" algn="ctr">
              <a:spcBef>
                <a:spcPts val="0"/>
              </a:spcBef>
              <a:buSzPct val="100000"/>
              <a:defRPr sz="6400"/>
            </a:lvl7pPr>
            <a:lvl8pPr lvl="7" algn="ctr">
              <a:spcBef>
                <a:spcPts val="0"/>
              </a:spcBef>
              <a:buSzPct val="100000"/>
              <a:defRPr sz="6400"/>
            </a:lvl8pPr>
            <a:lvl9pPr lvl="8" algn="ctr">
              <a:spcBef>
                <a:spcPts val="0"/>
              </a:spcBef>
              <a:buSzPct val="100000"/>
              <a:defRPr sz="6400"/>
            </a:lvl9pPr>
          </a:lstStyle>
          <a:p>
            <a:endParaRPr/>
          </a:p>
        </p:txBody>
      </p:sp>
      <p:sp>
        <p:nvSpPr>
          <p:cNvPr id="15" name="Shape 15"/>
          <p:cNvSpPr txBox="1">
            <a:spLocks noGrp="1"/>
          </p:cNvSpPr>
          <p:nvPr>
            <p:ph type="subTitle" idx="1"/>
          </p:nvPr>
        </p:nvSpPr>
        <p:spPr>
          <a:xfrm>
            <a:off x="895000" y="4233168"/>
            <a:ext cx="10402000" cy="10568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Tree>
    <p:extLst>
      <p:ext uri="{BB962C8B-B14F-4D97-AF65-F5344CB8AC3E}">
        <p14:creationId xmlns:p14="http://schemas.microsoft.com/office/powerpoint/2010/main" val="1190726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95000" y="2855000"/>
            <a:ext cx="10469600" cy="1148000"/>
          </a:xfrm>
          <a:prstGeom prst="rect">
            <a:avLst/>
          </a:prstGeom>
        </p:spPr>
        <p:txBody>
          <a:bodyPr wrap="square"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Tree>
    <p:extLst>
      <p:ext uri="{BB962C8B-B14F-4D97-AF65-F5344CB8AC3E}">
        <p14:creationId xmlns:p14="http://schemas.microsoft.com/office/powerpoint/2010/main" val="287419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11360800" cy="455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3301540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415600" y="1536633"/>
            <a:ext cx="5333200" cy="4555200"/>
          </a:xfrm>
          <a:prstGeom prst="rect">
            <a:avLst/>
          </a:prstGeom>
        </p:spPr>
        <p:txBody>
          <a:bodyPr wrap="square"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7" name="Shape 27"/>
          <p:cNvSpPr txBox="1">
            <a:spLocks noGrp="1"/>
          </p:cNvSpPr>
          <p:nvPr>
            <p:ph type="body" idx="2"/>
          </p:nvPr>
        </p:nvSpPr>
        <p:spPr>
          <a:xfrm>
            <a:off x="6443200" y="1536633"/>
            <a:ext cx="5333200" cy="4555200"/>
          </a:xfrm>
          <a:prstGeom prst="rect">
            <a:avLst/>
          </a:prstGeom>
        </p:spPr>
        <p:txBody>
          <a:bodyPr wrap="square"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Tree>
    <p:extLst>
      <p:ext uri="{BB962C8B-B14F-4D97-AF65-F5344CB8AC3E}">
        <p14:creationId xmlns:p14="http://schemas.microsoft.com/office/powerpoint/2010/main" val="861186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593367"/>
            <a:ext cx="11360800" cy="7636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4114502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15600" y="740800"/>
            <a:ext cx="3744000" cy="1007600"/>
          </a:xfrm>
          <a:prstGeom prst="rect">
            <a:avLst/>
          </a:prstGeom>
        </p:spPr>
        <p:txBody>
          <a:bodyPr wrap="square" lIns="91425" tIns="91425" rIns="91425" bIns="91425" anchor="b" anchorCtr="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4" name="Shape 34"/>
          <p:cNvSpPr txBox="1">
            <a:spLocks noGrp="1"/>
          </p:cNvSpPr>
          <p:nvPr>
            <p:ph type="body" idx="1"/>
          </p:nvPr>
        </p:nvSpPr>
        <p:spPr>
          <a:xfrm>
            <a:off x="415600" y="1852800"/>
            <a:ext cx="3744000" cy="4239200"/>
          </a:xfrm>
          <a:prstGeom prst="rect">
            <a:avLst/>
          </a:prstGeom>
        </p:spPr>
        <p:txBody>
          <a:bodyPr wrap="square"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Tree>
    <p:extLst>
      <p:ext uri="{BB962C8B-B14F-4D97-AF65-F5344CB8AC3E}">
        <p14:creationId xmlns:p14="http://schemas.microsoft.com/office/powerpoint/2010/main" val="3867806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53667" y="701800"/>
            <a:ext cx="8302800" cy="5454400"/>
          </a:xfrm>
          <a:prstGeom prst="rect">
            <a:avLst/>
          </a:prstGeom>
        </p:spPr>
        <p:txBody>
          <a:bodyPr wrap="square" lIns="91425" tIns="91425" rIns="91425" bIns="91425" anchor="ctr" anchorCtr="0"/>
          <a:lstStyle>
            <a:lvl1pPr lvl="0">
              <a:spcBef>
                <a:spcPts val="0"/>
              </a:spcBef>
              <a:buClr>
                <a:schemeClr val="lt1"/>
              </a:buClr>
              <a:buSzPct val="100000"/>
              <a:defRPr sz="6400">
                <a:solidFill>
                  <a:schemeClr val="lt1"/>
                </a:solidFill>
              </a:defRPr>
            </a:lvl1pPr>
            <a:lvl2pPr lvl="1">
              <a:spcBef>
                <a:spcPts val="0"/>
              </a:spcBef>
              <a:buClr>
                <a:schemeClr val="lt1"/>
              </a:buClr>
              <a:buSzPct val="100000"/>
              <a:defRPr sz="6400">
                <a:solidFill>
                  <a:schemeClr val="lt1"/>
                </a:solidFill>
              </a:defRPr>
            </a:lvl2pPr>
            <a:lvl3pPr lvl="2">
              <a:spcBef>
                <a:spcPts val="0"/>
              </a:spcBef>
              <a:buClr>
                <a:schemeClr val="lt1"/>
              </a:buClr>
              <a:buSzPct val="100000"/>
              <a:defRPr sz="6400">
                <a:solidFill>
                  <a:schemeClr val="lt1"/>
                </a:solidFill>
              </a:defRPr>
            </a:lvl3pPr>
            <a:lvl4pPr lvl="3">
              <a:spcBef>
                <a:spcPts val="0"/>
              </a:spcBef>
              <a:buClr>
                <a:schemeClr val="lt1"/>
              </a:buClr>
              <a:buSzPct val="100000"/>
              <a:defRPr sz="6400">
                <a:solidFill>
                  <a:schemeClr val="lt1"/>
                </a:solidFill>
              </a:defRPr>
            </a:lvl4pPr>
            <a:lvl5pPr lvl="4">
              <a:spcBef>
                <a:spcPts val="0"/>
              </a:spcBef>
              <a:buClr>
                <a:schemeClr val="lt1"/>
              </a:buClr>
              <a:buSzPct val="100000"/>
              <a:defRPr sz="6400">
                <a:solidFill>
                  <a:schemeClr val="lt1"/>
                </a:solidFill>
              </a:defRPr>
            </a:lvl5pPr>
            <a:lvl6pPr lvl="5">
              <a:spcBef>
                <a:spcPts val="0"/>
              </a:spcBef>
              <a:buClr>
                <a:schemeClr val="lt1"/>
              </a:buClr>
              <a:buSzPct val="100000"/>
              <a:defRPr sz="6400">
                <a:solidFill>
                  <a:schemeClr val="lt1"/>
                </a:solidFill>
              </a:defRPr>
            </a:lvl6pPr>
            <a:lvl7pPr lvl="6">
              <a:spcBef>
                <a:spcPts val="0"/>
              </a:spcBef>
              <a:buClr>
                <a:schemeClr val="lt1"/>
              </a:buClr>
              <a:buSzPct val="100000"/>
              <a:defRPr sz="6400">
                <a:solidFill>
                  <a:schemeClr val="lt1"/>
                </a:solidFill>
              </a:defRPr>
            </a:lvl7pPr>
            <a:lvl8pPr lvl="7">
              <a:spcBef>
                <a:spcPts val="0"/>
              </a:spcBef>
              <a:buClr>
                <a:schemeClr val="lt1"/>
              </a:buClr>
              <a:buSzPct val="100000"/>
              <a:defRPr sz="6400">
                <a:solidFill>
                  <a:schemeClr val="lt1"/>
                </a:solidFill>
              </a:defRPr>
            </a:lvl8pPr>
            <a:lvl9pPr lvl="8">
              <a:spcBef>
                <a:spcPts val="0"/>
              </a:spcBef>
              <a:buClr>
                <a:schemeClr val="lt1"/>
              </a:buClr>
              <a:buSzPct val="100000"/>
              <a:defRPr sz="6400">
                <a:solidFill>
                  <a:schemeClr val="lt1"/>
                </a:solidFill>
              </a:defRPr>
            </a:lvl9pPr>
          </a:lstStyle>
          <a:p>
            <a:endParaRPr/>
          </a:p>
        </p:txBody>
      </p:sp>
    </p:spTree>
    <p:extLst>
      <p:ext uri="{BB962C8B-B14F-4D97-AF65-F5344CB8AC3E}">
        <p14:creationId xmlns:p14="http://schemas.microsoft.com/office/powerpoint/2010/main" val="1370273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6096000" y="0"/>
            <a:ext cx="6096000" cy="6858000"/>
          </a:xfrm>
          <a:prstGeom prst="rect">
            <a:avLst/>
          </a:prstGeom>
          <a:solidFill>
            <a:schemeClr val="dk1"/>
          </a:solidFill>
          <a:ln>
            <a:noFill/>
          </a:ln>
        </p:spPr>
        <p:txBody>
          <a:bodyPr wrap="square" lIns="121900" tIns="121900" rIns="121900" bIns="121900" anchor="ctr" anchorCtr="0">
            <a:noAutofit/>
          </a:bodyPr>
          <a:lstStyle/>
          <a:p>
            <a:pPr lvl="0">
              <a:spcBef>
                <a:spcPts val="0"/>
              </a:spcBef>
              <a:buNone/>
            </a:pPr>
            <a:endParaRPr sz="2400"/>
          </a:p>
        </p:txBody>
      </p:sp>
      <p:cxnSp>
        <p:nvCxnSpPr>
          <p:cNvPr id="41" name="Shape 41"/>
          <p:cNvCxnSpPr/>
          <p:nvPr/>
        </p:nvCxnSpPr>
        <p:spPr>
          <a:xfrm>
            <a:off x="6706233" y="5994000"/>
            <a:ext cx="6244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354000" y="1441867"/>
            <a:ext cx="5393600" cy="2280400"/>
          </a:xfrm>
          <a:prstGeom prst="rect">
            <a:avLst/>
          </a:prstGeom>
        </p:spPr>
        <p:txBody>
          <a:bodyPr wrap="square" lIns="91425" tIns="91425" rIns="91425" bIns="91425" anchor="b" anchorCtr="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a:endParaRPr/>
          </a:p>
        </p:txBody>
      </p:sp>
      <p:sp>
        <p:nvSpPr>
          <p:cNvPr id="43" name="Shape 43"/>
          <p:cNvSpPr txBox="1">
            <a:spLocks noGrp="1"/>
          </p:cNvSpPr>
          <p:nvPr>
            <p:ph type="subTitle" idx="1"/>
          </p:nvPr>
        </p:nvSpPr>
        <p:spPr>
          <a:xfrm>
            <a:off x="354000" y="3793601"/>
            <a:ext cx="5393600" cy="17940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ct val="100000"/>
              <a:buNone/>
              <a:defRPr sz="2800">
                <a:solidFill>
                  <a:schemeClr val="dk1"/>
                </a:solidFill>
              </a:defRPr>
            </a:lvl1pPr>
            <a:lvl2pPr lvl="1" algn="ctr">
              <a:lnSpc>
                <a:spcPct val="100000"/>
              </a:lnSpc>
              <a:spcBef>
                <a:spcPts val="0"/>
              </a:spcBef>
              <a:spcAft>
                <a:spcPts val="0"/>
              </a:spcAft>
              <a:buClr>
                <a:schemeClr val="dk1"/>
              </a:buClr>
              <a:buSzPct val="100000"/>
              <a:buNone/>
              <a:defRPr sz="2800">
                <a:solidFill>
                  <a:schemeClr val="dk1"/>
                </a:solidFill>
              </a:defRPr>
            </a:lvl2pPr>
            <a:lvl3pPr lvl="2" algn="ctr">
              <a:lnSpc>
                <a:spcPct val="100000"/>
              </a:lnSpc>
              <a:spcBef>
                <a:spcPts val="0"/>
              </a:spcBef>
              <a:spcAft>
                <a:spcPts val="0"/>
              </a:spcAft>
              <a:buClr>
                <a:schemeClr val="dk1"/>
              </a:buClr>
              <a:buSzPct val="100000"/>
              <a:buNone/>
              <a:defRPr sz="2800">
                <a:solidFill>
                  <a:schemeClr val="dk1"/>
                </a:solidFill>
              </a:defRPr>
            </a:lvl3pPr>
            <a:lvl4pPr lvl="3" algn="ctr">
              <a:lnSpc>
                <a:spcPct val="100000"/>
              </a:lnSpc>
              <a:spcBef>
                <a:spcPts val="0"/>
              </a:spcBef>
              <a:spcAft>
                <a:spcPts val="0"/>
              </a:spcAft>
              <a:buClr>
                <a:schemeClr val="dk1"/>
              </a:buClr>
              <a:buSzPct val="100000"/>
              <a:buNone/>
              <a:defRPr sz="2800">
                <a:solidFill>
                  <a:schemeClr val="dk1"/>
                </a:solidFill>
              </a:defRPr>
            </a:lvl4pPr>
            <a:lvl5pPr lvl="4" algn="ctr">
              <a:lnSpc>
                <a:spcPct val="100000"/>
              </a:lnSpc>
              <a:spcBef>
                <a:spcPts val="0"/>
              </a:spcBef>
              <a:spcAft>
                <a:spcPts val="0"/>
              </a:spcAft>
              <a:buClr>
                <a:schemeClr val="dk1"/>
              </a:buClr>
              <a:buSzPct val="100000"/>
              <a:buNone/>
              <a:defRPr sz="2800">
                <a:solidFill>
                  <a:schemeClr val="dk1"/>
                </a:solidFill>
              </a:defRPr>
            </a:lvl5pPr>
            <a:lvl6pPr lvl="5" algn="ctr">
              <a:lnSpc>
                <a:spcPct val="100000"/>
              </a:lnSpc>
              <a:spcBef>
                <a:spcPts val="0"/>
              </a:spcBef>
              <a:spcAft>
                <a:spcPts val="0"/>
              </a:spcAft>
              <a:buClr>
                <a:schemeClr val="dk1"/>
              </a:buClr>
              <a:buSzPct val="100000"/>
              <a:buNone/>
              <a:defRPr sz="2800">
                <a:solidFill>
                  <a:schemeClr val="dk1"/>
                </a:solidFill>
              </a:defRPr>
            </a:lvl6pPr>
            <a:lvl7pPr lvl="6" algn="ctr">
              <a:lnSpc>
                <a:spcPct val="100000"/>
              </a:lnSpc>
              <a:spcBef>
                <a:spcPts val="0"/>
              </a:spcBef>
              <a:spcAft>
                <a:spcPts val="0"/>
              </a:spcAft>
              <a:buClr>
                <a:schemeClr val="dk1"/>
              </a:buClr>
              <a:buSzPct val="100000"/>
              <a:buNone/>
              <a:defRPr sz="2800">
                <a:solidFill>
                  <a:schemeClr val="dk1"/>
                </a:solidFill>
              </a:defRPr>
            </a:lvl7pPr>
            <a:lvl8pPr lvl="7" algn="ctr">
              <a:lnSpc>
                <a:spcPct val="100000"/>
              </a:lnSpc>
              <a:spcBef>
                <a:spcPts val="0"/>
              </a:spcBef>
              <a:spcAft>
                <a:spcPts val="0"/>
              </a:spcAft>
              <a:buClr>
                <a:schemeClr val="dk1"/>
              </a:buClr>
              <a:buSzPct val="100000"/>
              <a:buNone/>
              <a:defRPr sz="2800">
                <a:solidFill>
                  <a:schemeClr val="dk1"/>
                </a:solidFill>
              </a:defRPr>
            </a:lvl8pPr>
            <a:lvl9pPr lvl="8" algn="ctr">
              <a:lnSpc>
                <a:spcPct val="100000"/>
              </a:lnSpc>
              <a:spcBef>
                <a:spcPts val="0"/>
              </a:spcBef>
              <a:spcAft>
                <a:spcPts val="0"/>
              </a:spcAft>
              <a:buClr>
                <a:schemeClr val="dk1"/>
              </a:buClr>
              <a:buSzPct val="100000"/>
              <a:buNone/>
              <a:defRPr sz="2800">
                <a:solidFill>
                  <a:schemeClr val="dk1"/>
                </a:solidFill>
              </a:defRPr>
            </a:lvl9pPr>
          </a:lstStyle>
          <a:p>
            <a:endParaRPr/>
          </a:p>
        </p:txBody>
      </p:sp>
      <p:sp>
        <p:nvSpPr>
          <p:cNvPr id="44" name="Shape 44"/>
          <p:cNvSpPr txBox="1">
            <a:spLocks noGrp="1"/>
          </p:cNvSpPr>
          <p:nvPr>
            <p:ph type="body" idx="2"/>
          </p:nvPr>
        </p:nvSpPr>
        <p:spPr>
          <a:xfrm>
            <a:off x="6586000" y="965600"/>
            <a:ext cx="5116000" cy="4926800"/>
          </a:xfrm>
          <a:prstGeom prst="rect">
            <a:avLst/>
          </a:prstGeom>
        </p:spPr>
        <p:txBody>
          <a:bodyPr wrap="square"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Tree>
    <p:extLst>
      <p:ext uri="{BB962C8B-B14F-4D97-AF65-F5344CB8AC3E}">
        <p14:creationId xmlns:p14="http://schemas.microsoft.com/office/powerpoint/2010/main" val="4188510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5002-B1B9-B846-8AA0-B5913214F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0E1AB-AF8E-324B-AB8E-10A0EBAC46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A4AC6-4A15-8A4C-8AF6-46B1E3774512}"/>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5" name="Footer Placeholder 4">
            <a:extLst>
              <a:ext uri="{FF2B5EF4-FFF2-40B4-BE49-F238E27FC236}">
                <a16:creationId xmlns:a16="http://schemas.microsoft.com/office/drawing/2014/main" id="{0EDC0045-9C86-D24B-BAC8-9FF6B9B35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98953-FF48-0542-9831-FF11C55286FB}"/>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4275723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415600" y="5640767"/>
            <a:ext cx="7998400" cy="806800"/>
          </a:xfrm>
          <a:prstGeom prst="rect">
            <a:avLst/>
          </a:prstGeom>
        </p:spPr>
        <p:txBody>
          <a:bodyPr wrap="square" lIns="91425" tIns="91425" rIns="91425" bIns="91425" anchor="ctr" anchorCtr="0"/>
          <a:lstStyle>
            <a:lvl1pPr lvl="0">
              <a:lnSpc>
                <a:spcPct val="100000"/>
              </a:lnSpc>
              <a:spcBef>
                <a:spcPts val="0"/>
              </a:spcBef>
              <a:spcAft>
                <a:spcPts val="0"/>
              </a:spcAft>
              <a:buClr>
                <a:schemeClr val="dk1"/>
              </a:buClr>
              <a:buSzPct val="100000"/>
              <a:buFont typeface="Oswald"/>
              <a:buNone/>
              <a:defRPr sz="2800">
                <a:solidFill>
                  <a:schemeClr val="dk1"/>
                </a:solidFill>
                <a:latin typeface="Oswald"/>
                <a:ea typeface="Oswald"/>
                <a:cs typeface="Oswald"/>
                <a:sym typeface="Oswald"/>
              </a:defRPr>
            </a:lvl1pPr>
          </a:lstStyle>
          <a:p>
            <a:endParaRPr/>
          </a:p>
        </p:txBody>
      </p:sp>
    </p:spTree>
    <p:extLst>
      <p:ext uri="{BB962C8B-B14F-4D97-AF65-F5344CB8AC3E}">
        <p14:creationId xmlns:p14="http://schemas.microsoft.com/office/powerpoint/2010/main" val="124596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15600" y="1673700"/>
            <a:ext cx="11360800" cy="2520800"/>
          </a:xfrm>
          <a:prstGeom prst="rect">
            <a:avLst/>
          </a:prstGeom>
        </p:spPr>
        <p:txBody>
          <a:bodyPr wrap="square" lIns="91425" tIns="91425" rIns="91425" bIns="91425" anchor="b" anchorCtr="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a:endParaRPr/>
          </a:p>
        </p:txBody>
      </p:sp>
      <p:sp>
        <p:nvSpPr>
          <p:cNvPr id="51" name="Shape 51"/>
          <p:cNvSpPr txBox="1">
            <a:spLocks noGrp="1"/>
          </p:cNvSpPr>
          <p:nvPr>
            <p:ph type="body" idx="1"/>
          </p:nvPr>
        </p:nvSpPr>
        <p:spPr>
          <a:xfrm>
            <a:off x="415600" y="4304567"/>
            <a:ext cx="11360800" cy="17344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Tree>
    <p:extLst>
      <p:ext uri="{BB962C8B-B14F-4D97-AF65-F5344CB8AC3E}">
        <p14:creationId xmlns:p14="http://schemas.microsoft.com/office/powerpoint/2010/main" val="2616749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257277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CD900D-A5F8-E846-9EE5-6190398B37F8}"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407274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CD900D-A5F8-E846-9EE5-6190398B37F8}"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671935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CD900D-A5F8-E846-9EE5-6190398B37F8}"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77298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CD900D-A5F8-E846-9EE5-6190398B37F8}"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424621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CD900D-A5F8-E846-9EE5-6190398B37F8}" type="datetimeFigureOut">
              <a:rPr lang="en-US" smtClean="0"/>
              <a:t>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467124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CD900D-A5F8-E846-9EE5-6190398B37F8}" type="datetimeFigureOut">
              <a:rPr lang="en-US" smtClean="0"/>
              <a:t>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587506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D900D-A5F8-E846-9EE5-6190398B37F8}" type="datetimeFigureOut">
              <a:rPr lang="en-US" smtClean="0"/>
              <a:t>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280138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F4279-38D9-6A49-B1B4-BD024A19F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FAB8B5-6896-2446-8876-01755E6B12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6A45EFD-B762-2146-8930-C49B6132BF17}"/>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5" name="Footer Placeholder 4">
            <a:extLst>
              <a:ext uri="{FF2B5EF4-FFF2-40B4-BE49-F238E27FC236}">
                <a16:creationId xmlns:a16="http://schemas.microsoft.com/office/drawing/2014/main" id="{3183E460-89AA-484C-B6E7-FC8C320F8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A0AF2-64B3-2740-896D-93E77B58A3BF}"/>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4127419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8CD900D-A5F8-E846-9EE5-6190398B37F8}"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880068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8CD900D-A5F8-E846-9EE5-6190398B37F8}" type="datetimeFigureOut">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520635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CD900D-A5F8-E846-9EE5-6190398B37F8}"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2175409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CD900D-A5F8-E846-9EE5-6190398B37F8}" type="datetimeFigureOut">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3659174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590F-9E98-0B4C-80BA-44BD83D37A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EBA925-2680-0541-9896-55B03F0217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E2C1E6-1296-B341-8D46-684C041EDDE0}"/>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5" name="Footer Placeholder 4">
            <a:extLst>
              <a:ext uri="{FF2B5EF4-FFF2-40B4-BE49-F238E27FC236}">
                <a16:creationId xmlns:a16="http://schemas.microsoft.com/office/drawing/2014/main" id="{A31A83CA-41FF-7B4A-9449-DDD919F06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DE667-79B5-C449-B6C7-8195DF884ACF}"/>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1250221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13BF-95A2-1949-885C-34A14F83E7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3FDB1-01E6-D34A-9059-126118D4F3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32905-9B8F-BA49-ABBB-E8D5CD4A9B80}"/>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5" name="Footer Placeholder 4">
            <a:extLst>
              <a:ext uri="{FF2B5EF4-FFF2-40B4-BE49-F238E27FC236}">
                <a16:creationId xmlns:a16="http://schemas.microsoft.com/office/drawing/2014/main" id="{BFEFC648-B5F0-5948-B7C5-72781BF30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542F2-5FC5-4748-8491-5329F4B502C6}"/>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3656892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DBD7-7A32-8442-B1BF-8E936E42F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7AA544-8E02-EE49-B016-6620F9FC9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3038C5-85FE-6F4D-818E-C090C7DA518D}"/>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5" name="Footer Placeholder 4">
            <a:extLst>
              <a:ext uri="{FF2B5EF4-FFF2-40B4-BE49-F238E27FC236}">
                <a16:creationId xmlns:a16="http://schemas.microsoft.com/office/drawing/2014/main" id="{6175F7A4-8BE1-5E4F-87F0-1E16A9772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AF73C-49CC-654D-B7A9-6C2F2EDE4E86}"/>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2638825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B0280-8735-3948-A7D3-71E3BA403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F49E20-8F5C-E348-A0E2-C0463C15CE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6FB0C-E418-9E45-A25D-FD284B9BA0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1D5518-FCA0-4947-92DF-E382C38037E8}"/>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6" name="Footer Placeholder 5">
            <a:extLst>
              <a:ext uri="{FF2B5EF4-FFF2-40B4-BE49-F238E27FC236}">
                <a16:creationId xmlns:a16="http://schemas.microsoft.com/office/drawing/2014/main" id="{CC37BFA8-9F21-2142-B518-F1C7A52D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FD8F7-46CC-EB48-B878-E0DB6A44BA51}"/>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1994462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18287-A138-E54C-9C80-AC3DD7457F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CE596A-BC3E-CF4F-BF3E-3297DB2B38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B7E90C-D82F-1E45-97B2-7352D83CC9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8482C6-A0A2-0B43-A0BB-703FD89BD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28A307-C9E4-6144-B4AC-D5B5C9B8A2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D23CD-5145-544E-8435-E35EE80C013F}"/>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8" name="Footer Placeholder 7">
            <a:extLst>
              <a:ext uri="{FF2B5EF4-FFF2-40B4-BE49-F238E27FC236}">
                <a16:creationId xmlns:a16="http://schemas.microsoft.com/office/drawing/2014/main" id="{9654BB37-9A3D-8D47-83C0-2049F5FC4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7700FF-E441-D244-B4AD-7C0FEAB34B7B}"/>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1666035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3EF5-4CD5-6442-B64F-EE717F6BBC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732170-F92E-634E-BE6E-A6FE775D31D9}"/>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4" name="Footer Placeholder 3">
            <a:extLst>
              <a:ext uri="{FF2B5EF4-FFF2-40B4-BE49-F238E27FC236}">
                <a16:creationId xmlns:a16="http://schemas.microsoft.com/office/drawing/2014/main" id="{5488CCD6-DCAE-974E-BAE6-E783585CB3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98D1AE-8CCB-1E42-B3AC-2DB6CEAD0AE5}"/>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172952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A2C00-A87C-DB4F-8930-C58EC7278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003A9-2344-984F-ABDD-D467388456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74EAA-A8D1-5F4F-B2C2-0CFBF5B8E2E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36F72B-9911-2641-BC74-6C9A65B87F8A}"/>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6" name="Footer Placeholder 5">
            <a:extLst>
              <a:ext uri="{FF2B5EF4-FFF2-40B4-BE49-F238E27FC236}">
                <a16:creationId xmlns:a16="http://schemas.microsoft.com/office/drawing/2014/main" id="{E868EBA4-70CE-4F4B-BF01-10688EFCF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32ECB-DAB9-5F41-AC39-EDCADAE645F9}"/>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1369513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FE178-A675-A54E-8B43-E3F1BDA38490}"/>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3" name="Footer Placeholder 2">
            <a:extLst>
              <a:ext uri="{FF2B5EF4-FFF2-40B4-BE49-F238E27FC236}">
                <a16:creationId xmlns:a16="http://schemas.microsoft.com/office/drawing/2014/main" id="{15D723FE-AFE5-574B-B53C-E2EEA63C66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8CE4CD-F196-F240-9609-E6653C94A2BB}"/>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3627806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9A0B9-4831-3841-A889-834A826C7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7D199-EAB2-0E4C-B141-84249EEFD2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D5206A-3308-F344-993B-D72D01D0B5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07DF4A-62FD-504B-8D32-B5EC030A2372}"/>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6" name="Footer Placeholder 5">
            <a:extLst>
              <a:ext uri="{FF2B5EF4-FFF2-40B4-BE49-F238E27FC236}">
                <a16:creationId xmlns:a16="http://schemas.microsoft.com/office/drawing/2014/main" id="{82526EF6-C9CC-6549-8B56-2F7198F1EF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CF3BCB-BFE9-E540-888E-DD391A9A1CAD}"/>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3029232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885D-A599-E744-882A-4E04438A5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A8A67E-2AF9-F347-9F74-4666CE315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B0CB3-0A12-2946-8980-9AAA5E4E66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7168FA-DA1E-2643-9ABC-664DF259E2E7}"/>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6" name="Footer Placeholder 5">
            <a:extLst>
              <a:ext uri="{FF2B5EF4-FFF2-40B4-BE49-F238E27FC236}">
                <a16:creationId xmlns:a16="http://schemas.microsoft.com/office/drawing/2014/main" id="{C367C1B6-02EE-334D-9AE5-F78FE148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740589-098E-4B45-9F95-DFF05D047073}"/>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3358510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8A64-554C-CB47-8462-15B6BE48E7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1CCC5-D475-FD4C-8CC6-BDE00A07ED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A88E1-0078-F74E-8337-C42AC6BBFB83}"/>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5" name="Footer Placeholder 4">
            <a:extLst>
              <a:ext uri="{FF2B5EF4-FFF2-40B4-BE49-F238E27FC236}">
                <a16:creationId xmlns:a16="http://schemas.microsoft.com/office/drawing/2014/main" id="{53F4159A-19E1-B04F-9E17-6500E148C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07086-3BA9-7542-A60F-7F1B55D948E6}"/>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3257712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A3E2FD-AD42-8F43-B3EE-07709D34A0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0C3A3-0261-9F46-BBE1-BD4D0E8141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73430-A5D7-194E-BA11-A0D3F84890F1}"/>
              </a:ext>
            </a:extLst>
          </p:cNvPr>
          <p:cNvSpPr>
            <a:spLocks noGrp="1"/>
          </p:cNvSpPr>
          <p:nvPr>
            <p:ph type="dt" sz="half" idx="10"/>
          </p:nvPr>
        </p:nvSpPr>
        <p:spPr/>
        <p:txBody>
          <a:bodyPr/>
          <a:lstStyle/>
          <a:p>
            <a:fld id="{0BCAE7E3-357B-B948-9012-735597AE4BE5}" type="datetimeFigureOut">
              <a:rPr lang="en-US" smtClean="0"/>
              <a:t>5/20/19</a:t>
            </a:fld>
            <a:endParaRPr lang="en-US"/>
          </a:p>
        </p:txBody>
      </p:sp>
      <p:sp>
        <p:nvSpPr>
          <p:cNvPr id="5" name="Footer Placeholder 4">
            <a:extLst>
              <a:ext uri="{FF2B5EF4-FFF2-40B4-BE49-F238E27FC236}">
                <a16:creationId xmlns:a16="http://schemas.microsoft.com/office/drawing/2014/main" id="{A6937E3E-C56D-8E4C-BB32-0BBEBACCA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11922-349E-F048-AF76-A53E98CB6F6E}"/>
              </a:ext>
            </a:extLst>
          </p:cNvPr>
          <p:cNvSpPr>
            <a:spLocks noGrp="1"/>
          </p:cNvSpPr>
          <p:nvPr>
            <p:ph type="sldNum" sz="quarter" idx="12"/>
          </p:nvPr>
        </p:nvSpPr>
        <p:spPr/>
        <p:txBody>
          <a:bodyPr/>
          <a:lstStyle/>
          <a:p>
            <a:fld id="{3DAF7EF7-878A-3F47-AD3E-5C9BBE180707}" type="slidenum">
              <a:rPr lang="en-US" smtClean="0"/>
              <a:t>‹#›</a:t>
            </a:fld>
            <a:endParaRPr lang="en-US"/>
          </a:p>
        </p:txBody>
      </p:sp>
    </p:spTree>
    <p:extLst>
      <p:ext uri="{BB962C8B-B14F-4D97-AF65-F5344CB8AC3E}">
        <p14:creationId xmlns:p14="http://schemas.microsoft.com/office/powerpoint/2010/main" val="361466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981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41" name="PlaceHolder 2"/>
          <p:cNvSpPr>
            <a:spLocks noGrp="1"/>
          </p:cNvSpPr>
          <p:nvPr>
            <p:ph type="subTitle"/>
          </p:nvPr>
        </p:nvSpPr>
        <p:spPr>
          <a:xfrm>
            <a:off x="609319" y="1604412"/>
            <a:ext cx="10972092" cy="3977061"/>
          </a:xfrm>
          <a:prstGeom prst="rect">
            <a:avLst/>
          </a:prstGeom>
        </p:spPr>
        <p:txBody>
          <a:bodyPr lIns="0" tIns="0" rIns="0" bIns="0" anchor="ctr"/>
          <a:lstStyle/>
          <a:p>
            <a:pPr algn="ctr"/>
            <a:endParaRPr lang="en-US" sz="3871" b="0" strike="noStrike" spc="-1">
              <a:latin typeface="Arial"/>
            </a:endParaRPr>
          </a:p>
        </p:txBody>
      </p:sp>
    </p:spTree>
    <p:extLst>
      <p:ext uri="{BB962C8B-B14F-4D97-AF65-F5344CB8AC3E}">
        <p14:creationId xmlns:p14="http://schemas.microsoft.com/office/powerpoint/2010/main" val="431928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43" name="PlaceHolder 2"/>
          <p:cNvSpPr>
            <a:spLocks noGrp="1"/>
          </p:cNvSpPr>
          <p:nvPr>
            <p:ph type="body"/>
          </p:nvPr>
        </p:nvSpPr>
        <p:spPr>
          <a:xfrm>
            <a:off x="609319" y="1604412"/>
            <a:ext cx="10972092" cy="3977061"/>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655049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45" name="PlaceHolder 2"/>
          <p:cNvSpPr>
            <a:spLocks noGrp="1"/>
          </p:cNvSpPr>
          <p:nvPr>
            <p:ph type="body"/>
          </p:nvPr>
        </p:nvSpPr>
        <p:spPr>
          <a:xfrm>
            <a:off x="609319" y="1604412"/>
            <a:ext cx="5354078" cy="3977061"/>
          </a:xfrm>
          <a:prstGeom prst="rect">
            <a:avLst/>
          </a:prstGeom>
        </p:spPr>
        <p:txBody>
          <a:bodyPr lIns="0" tIns="0" rIns="0" bIns="0">
            <a:normAutofit/>
          </a:bodyPr>
          <a:lstStyle/>
          <a:p>
            <a:endParaRPr lang="en-US" sz="3871" b="0" strike="noStrike" spc="-1">
              <a:latin typeface="Arial"/>
            </a:endParaRPr>
          </a:p>
        </p:txBody>
      </p:sp>
      <p:sp>
        <p:nvSpPr>
          <p:cNvPr id="46" name="PlaceHolder 3"/>
          <p:cNvSpPr>
            <a:spLocks noGrp="1"/>
          </p:cNvSpPr>
          <p:nvPr>
            <p:ph type="body"/>
          </p:nvPr>
        </p:nvSpPr>
        <p:spPr>
          <a:xfrm>
            <a:off x="6231688" y="1604412"/>
            <a:ext cx="5354078" cy="3977061"/>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550327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Tree>
    <p:extLst>
      <p:ext uri="{BB962C8B-B14F-4D97-AF65-F5344CB8AC3E}">
        <p14:creationId xmlns:p14="http://schemas.microsoft.com/office/powerpoint/2010/main" val="183262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464E-1C2C-FC40-887C-13D3360640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7749A-2DA0-004D-8F34-265695F09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4F868C-5800-B14F-94A8-984ACA75D1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1655A-74F3-AB4C-B8E1-9B6D0A7EA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1277E5-19F1-394C-9E38-6F761062F6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3EE26B-1B79-9541-8E6F-F96834D54995}"/>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8" name="Footer Placeholder 7">
            <a:extLst>
              <a:ext uri="{FF2B5EF4-FFF2-40B4-BE49-F238E27FC236}">
                <a16:creationId xmlns:a16="http://schemas.microsoft.com/office/drawing/2014/main" id="{05FEA6A5-A50F-5B4A-AFF4-EC7D8DCE58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DDBE3-C96C-1F4F-93D2-8F3FE2EDBDEB}"/>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372347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319" y="273499"/>
            <a:ext cx="10972092" cy="5306668"/>
          </a:xfrm>
          <a:prstGeom prst="rect">
            <a:avLst/>
          </a:prstGeom>
        </p:spPr>
        <p:txBody>
          <a:bodyPr lIns="0" tIns="0" rIns="0" bIns="0" anchor="ctr"/>
          <a:lstStyle/>
          <a:p>
            <a:pPr algn="ctr"/>
            <a:endParaRPr lang="en-US" sz="3871" b="0" strike="noStrike" spc="-1">
              <a:latin typeface="Arial"/>
            </a:endParaRPr>
          </a:p>
        </p:txBody>
      </p:sp>
    </p:spTree>
    <p:extLst>
      <p:ext uri="{BB962C8B-B14F-4D97-AF65-F5344CB8AC3E}">
        <p14:creationId xmlns:p14="http://schemas.microsoft.com/office/powerpoint/2010/main" val="1420435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50" name="PlaceHolder 2"/>
          <p:cNvSpPr>
            <a:spLocks noGrp="1"/>
          </p:cNvSpPr>
          <p:nvPr>
            <p:ph type="body"/>
          </p:nvPr>
        </p:nvSpPr>
        <p:spPr>
          <a:xfrm>
            <a:off x="609319" y="1604412"/>
            <a:ext cx="5354078" cy="1896638"/>
          </a:xfrm>
          <a:prstGeom prst="rect">
            <a:avLst/>
          </a:prstGeom>
        </p:spPr>
        <p:txBody>
          <a:bodyPr lIns="0" tIns="0" rIns="0" bIns="0">
            <a:normAutofit/>
          </a:bodyPr>
          <a:lstStyle/>
          <a:p>
            <a:endParaRPr lang="en-US" sz="3871" b="0" strike="noStrike" spc="-1">
              <a:latin typeface="Arial"/>
            </a:endParaRPr>
          </a:p>
        </p:txBody>
      </p:sp>
      <p:sp>
        <p:nvSpPr>
          <p:cNvPr id="51" name="PlaceHolder 3"/>
          <p:cNvSpPr>
            <a:spLocks noGrp="1"/>
          </p:cNvSpPr>
          <p:nvPr>
            <p:ph type="body"/>
          </p:nvPr>
        </p:nvSpPr>
        <p:spPr>
          <a:xfrm>
            <a:off x="6231688" y="1604412"/>
            <a:ext cx="5354078" cy="3977061"/>
          </a:xfrm>
          <a:prstGeom prst="rect">
            <a:avLst/>
          </a:prstGeom>
        </p:spPr>
        <p:txBody>
          <a:bodyPr lIns="0" tIns="0" rIns="0" bIns="0">
            <a:normAutofit/>
          </a:bodyPr>
          <a:lstStyle/>
          <a:p>
            <a:endParaRPr lang="en-US" sz="3871" b="0" strike="noStrike" spc="-1">
              <a:latin typeface="Arial"/>
            </a:endParaRPr>
          </a:p>
        </p:txBody>
      </p:sp>
      <p:sp>
        <p:nvSpPr>
          <p:cNvPr id="52" name="PlaceHolder 4"/>
          <p:cNvSpPr>
            <a:spLocks noGrp="1"/>
          </p:cNvSpPr>
          <p:nvPr>
            <p:ph type="body"/>
          </p:nvPr>
        </p:nvSpPr>
        <p:spPr>
          <a:xfrm>
            <a:off x="609319" y="3681787"/>
            <a:ext cx="5354078" cy="1896638"/>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1555325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54" name="PlaceHolder 2"/>
          <p:cNvSpPr>
            <a:spLocks noGrp="1"/>
          </p:cNvSpPr>
          <p:nvPr>
            <p:ph type="body"/>
          </p:nvPr>
        </p:nvSpPr>
        <p:spPr>
          <a:xfrm>
            <a:off x="609319" y="1604412"/>
            <a:ext cx="5354078" cy="3977061"/>
          </a:xfrm>
          <a:prstGeom prst="rect">
            <a:avLst/>
          </a:prstGeom>
        </p:spPr>
        <p:txBody>
          <a:bodyPr lIns="0" tIns="0" rIns="0" bIns="0">
            <a:normAutofit/>
          </a:bodyPr>
          <a:lstStyle/>
          <a:p>
            <a:endParaRPr lang="en-US" sz="3871" b="0" strike="noStrike" spc="-1">
              <a:latin typeface="Arial"/>
            </a:endParaRPr>
          </a:p>
        </p:txBody>
      </p:sp>
      <p:sp>
        <p:nvSpPr>
          <p:cNvPr id="55" name="PlaceHolder 3"/>
          <p:cNvSpPr>
            <a:spLocks noGrp="1"/>
          </p:cNvSpPr>
          <p:nvPr>
            <p:ph type="body"/>
          </p:nvPr>
        </p:nvSpPr>
        <p:spPr>
          <a:xfrm>
            <a:off x="6231688" y="1604412"/>
            <a:ext cx="5354078" cy="1896638"/>
          </a:xfrm>
          <a:prstGeom prst="rect">
            <a:avLst/>
          </a:prstGeom>
        </p:spPr>
        <p:txBody>
          <a:bodyPr lIns="0" tIns="0" rIns="0" bIns="0">
            <a:normAutofit/>
          </a:bodyPr>
          <a:lstStyle/>
          <a:p>
            <a:endParaRPr lang="en-US" sz="3871" b="0" strike="noStrike" spc="-1">
              <a:latin typeface="Arial"/>
            </a:endParaRPr>
          </a:p>
        </p:txBody>
      </p:sp>
      <p:sp>
        <p:nvSpPr>
          <p:cNvPr id="56" name="PlaceHolder 4"/>
          <p:cNvSpPr>
            <a:spLocks noGrp="1"/>
          </p:cNvSpPr>
          <p:nvPr>
            <p:ph type="body"/>
          </p:nvPr>
        </p:nvSpPr>
        <p:spPr>
          <a:xfrm>
            <a:off x="6231688" y="3681787"/>
            <a:ext cx="5354078" cy="1896638"/>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4199572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58" name="PlaceHolder 2"/>
          <p:cNvSpPr>
            <a:spLocks noGrp="1"/>
          </p:cNvSpPr>
          <p:nvPr>
            <p:ph type="body"/>
          </p:nvPr>
        </p:nvSpPr>
        <p:spPr>
          <a:xfrm>
            <a:off x="609319" y="1604412"/>
            <a:ext cx="5354078" cy="1896638"/>
          </a:xfrm>
          <a:prstGeom prst="rect">
            <a:avLst/>
          </a:prstGeom>
        </p:spPr>
        <p:txBody>
          <a:bodyPr lIns="0" tIns="0" rIns="0" bIns="0">
            <a:normAutofit/>
          </a:bodyPr>
          <a:lstStyle/>
          <a:p>
            <a:endParaRPr lang="en-US" sz="3871" b="0" strike="noStrike" spc="-1">
              <a:latin typeface="Arial"/>
            </a:endParaRPr>
          </a:p>
        </p:txBody>
      </p:sp>
      <p:sp>
        <p:nvSpPr>
          <p:cNvPr id="59" name="PlaceHolder 3"/>
          <p:cNvSpPr>
            <a:spLocks noGrp="1"/>
          </p:cNvSpPr>
          <p:nvPr>
            <p:ph type="body"/>
          </p:nvPr>
        </p:nvSpPr>
        <p:spPr>
          <a:xfrm>
            <a:off x="6231688" y="1604412"/>
            <a:ext cx="5354078" cy="1896638"/>
          </a:xfrm>
          <a:prstGeom prst="rect">
            <a:avLst/>
          </a:prstGeom>
        </p:spPr>
        <p:txBody>
          <a:bodyPr lIns="0" tIns="0" rIns="0" bIns="0">
            <a:normAutofit/>
          </a:bodyPr>
          <a:lstStyle/>
          <a:p>
            <a:endParaRPr lang="en-US" sz="3871" b="0" strike="noStrike" spc="-1">
              <a:latin typeface="Arial"/>
            </a:endParaRPr>
          </a:p>
        </p:txBody>
      </p:sp>
      <p:sp>
        <p:nvSpPr>
          <p:cNvPr id="60" name="PlaceHolder 4"/>
          <p:cNvSpPr>
            <a:spLocks noGrp="1"/>
          </p:cNvSpPr>
          <p:nvPr>
            <p:ph type="body"/>
          </p:nvPr>
        </p:nvSpPr>
        <p:spPr>
          <a:xfrm>
            <a:off x="609319" y="3681787"/>
            <a:ext cx="10972092" cy="1896638"/>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4118970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62" name="PlaceHolder 2"/>
          <p:cNvSpPr>
            <a:spLocks noGrp="1"/>
          </p:cNvSpPr>
          <p:nvPr>
            <p:ph type="body"/>
          </p:nvPr>
        </p:nvSpPr>
        <p:spPr>
          <a:xfrm>
            <a:off x="609319" y="1604412"/>
            <a:ext cx="10972092" cy="1896638"/>
          </a:xfrm>
          <a:prstGeom prst="rect">
            <a:avLst/>
          </a:prstGeom>
        </p:spPr>
        <p:txBody>
          <a:bodyPr lIns="0" tIns="0" rIns="0" bIns="0">
            <a:normAutofit/>
          </a:bodyPr>
          <a:lstStyle/>
          <a:p>
            <a:endParaRPr lang="en-US" sz="3871" b="0" strike="noStrike" spc="-1">
              <a:latin typeface="Arial"/>
            </a:endParaRPr>
          </a:p>
        </p:txBody>
      </p:sp>
      <p:sp>
        <p:nvSpPr>
          <p:cNvPr id="63" name="PlaceHolder 3"/>
          <p:cNvSpPr>
            <a:spLocks noGrp="1"/>
          </p:cNvSpPr>
          <p:nvPr>
            <p:ph type="body"/>
          </p:nvPr>
        </p:nvSpPr>
        <p:spPr>
          <a:xfrm>
            <a:off x="609319" y="3681787"/>
            <a:ext cx="10972092" cy="1896638"/>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3334248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65" name="PlaceHolder 2"/>
          <p:cNvSpPr>
            <a:spLocks noGrp="1"/>
          </p:cNvSpPr>
          <p:nvPr>
            <p:ph type="body"/>
          </p:nvPr>
        </p:nvSpPr>
        <p:spPr>
          <a:xfrm>
            <a:off x="609319" y="1604412"/>
            <a:ext cx="5354078" cy="1896638"/>
          </a:xfrm>
          <a:prstGeom prst="rect">
            <a:avLst/>
          </a:prstGeom>
        </p:spPr>
        <p:txBody>
          <a:bodyPr lIns="0" tIns="0" rIns="0" bIns="0">
            <a:normAutofit/>
          </a:bodyPr>
          <a:lstStyle/>
          <a:p>
            <a:endParaRPr lang="en-US" sz="3871" b="0" strike="noStrike" spc="-1">
              <a:latin typeface="Arial"/>
            </a:endParaRPr>
          </a:p>
        </p:txBody>
      </p:sp>
      <p:sp>
        <p:nvSpPr>
          <p:cNvPr id="66" name="PlaceHolder 3"/>
          <p:cNvSpPr>
            <a:spLocks noGrp="1"/>
          </p:cNvSpPr>
          <p:nvPr>
            <p:ph type="body"/>
          </p:nvPr>
        </p:nvSpPr>
        <p:spPr>
          <a:xfrm>
            <a:off x="6231688" y="1604412"/>
            <a:ext cx="5354078" cy="1896638"/>
          </a:xfrm>
          <a:prstGeom prst="rect">
            <a:avLst/>
          </a:prstGeom>
        </p:spPr>
        <p:txBody>
          <a:bodyPr lIns="0" tIns="0" rIns="0" bIns="0">
            <a:normAutofit/>
          </a:bodyPr>
          <a:lstStyle/>
          <a:p>
            <a:endParaRPr lang="en-US" sz="3871" b="0" strike="noStrike" spc="-1">
              <a:latin typeface="Arial"/>
            </a:endParaRPr>
          </a:p>
        </p:txBody>
      </p:sp>
      <p:sp>
        <p:nvSpPr>
          <p:cNvPr id="67" name="PlaceHolder 4"/>
          <p:cNvSpPr>
            <a:spLocks noGrp="1"/>
          </p:cNvSpPr>
          <p:nvPr>
            <p:ph type="body"/>
          </p:nvPr>
        </p:nvSpPr>
        <p:spPr>
          <a:xfrm>
            <a:off x="609319" y="3681787"/>
            <a:ext cx="5354078" cy="1896638"/>
          </a:xfrm>
          <a:prstGeom prst="rect">
            <a:avLst/>
          </a:prstGeom>
        </p:spPr>
        <p:txBody>
          <a:bodyPr lIns="0" tIns="0" rIns="0" bIns="0">
            <a:normAutofit/>
          </a:bodyPr>
          <a:lstStyle/>
          <a:p>
            <a:endParaRPr lang="en-US" sz="3871" b="0" strike="noStrike" spc="-1">
              <a:latin typeface="Arial"/>
            </a:endParaRPr>
          </a:p>
        </p:txBody>
      </p:sp>
      <p:sp>
        <p:nvSpPr>
          <p:cNvPr id="68" name="PlaceHolder 5"/>
          <p:cNvSpPr>
            <a:spLocks noGrp="1"/>
          </p:cNvSpPr>
          <p:nvPr>
            <p:ph type="body"/>
          </p:nvPr>
        </p:nvSpPr>
        <p:spPr>
          <a:xfrm>
            <a:off x="6231688" y="3681787"/>
            <a:ext cx="5354078" cy="1896638"/>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3973138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319" y="273499"/>
            <a:ext cx="10972092" cy="1144516"/>
          </a:xfrm>
          <a:prstGeom prst="rect">
            <a:avLst/>
          </a:prstGeom>
        </p:spPr>
        <p:txBody>
          <a:bodyPr lIns="0" tIns="0" rIns="0" bIns="0" anchor="ctr"/>
          <a:lstStyle/>
          <a:p>
            <a:pPr algn="ctr"/>
            <a:endParaRPr lang="en-US" sz="5323" b="0" strike="noStrike" spc="-1">
              <a:latin typeface="Arial"/>
            </a:endParaRPr>
          </a:p>
        </p:txBody>
      </p:sp>
      <p:sp>
        <p:nvSpPr>
          <p:cNvPr id="70" name="PlaceHolder 2"/>
          <p:cNvSpPr>
            <a:spLocks noGrp="1"/>
          </p:cNvSpPr>
          <p:nvPr>
            <p:ph type="body"/>
          </p:nvPr>
        </p:nvSpPr>
        <p:spPr>
          <a:xfrm>
            <a:off x="609319" y="1604412"/>
            <a:ext cx="3532655" cy="1896638"/>
          </a:xfrm>
          <a:prstGeom prst="rect">
            <a:avLst/>
          </a:prstGeom>
        </p:spPr>
        <p:txBody>
          <a:bodyPr lIns="0" tIns="0" rIns="0" bIns="0">
            <a:normAutofit/>
          </a:bodyPr>
          <a:lstStyle/>
          <a:p>
            <a:endParaRPr lang="en-US" sz="3871" b="0" strike="noStrike" spc="-1">
              <a:latin typeface="Arial"/>
            </a:endParaRPr>
          </a:p>
        </p:txBody>
      </p:sp>
      <p:sp>
        <p:nvSpPr>
          <p:cNvPr id="71" name="PlaceHolder 3"/>
          <p:cNvSpPr>
            <a:spLocks noGrp="1"/>
          </p:cNvSpPr>
          <p:nvPr>
            <p:ph type="body"/>
          </p:nvPr>
        </p:nvSpPr>
        <p:spPr>
          <a:xfrm>
            <a:off x="4319238" y="1604412"/>
            <a:ext cx="3532655" cy="1896638"/>
          </a:xfrm>
          <a:prstGeom prst="rect">
            <a:avLst/>
          </a:prstGeom>
        </p:spPr>
        <p:txBody>
          <a:bodyPr lIns="0" tIns="0" rIns="0" bIns="0">
            <a:normAutofit/>
          </a:bodyPr>
          <a:lstStyle/>
          <a:p>
            <a:endParaRPr lang="en-US" sz="3871" b="0" strike="noStrike" spc="-1">
              <a:latin typeface="Arial"/>
            </a:endParaRPr>
          </a:p>
        </p:txBody>
      </p:sp>
      <p:sp>
        <p:nvSpPr>
          <p:cNvPr id="72" name="PlaceHolder 4"/>
          <p:cNvSpPr>
            <a:spLocks noGrp="1"/>
          </p:cNvSpPr>
          <p:nvPr>
            <p:ph type="body"/>
          </p:nvPr>
        </p:nvSpPr>
        <p:spPr>
          <a:xfrm>
            <a:off x="8028721" y="1604412"/>
            <a:ext cx="3532655" cy="1896638"/>
          </a:xfrm>
          <a:prstGeom prst="rect">
            <a:avLst/>
          </a:prstGeom>
        </p:spPr>
        <p:txBody>
          <a:bodyPr lIns="0" tIns="0" rIns="0" bIns="0">
            <a:normAutofit/>
          </a:bodyPr>
          <a:lstStyle/>
          <a:p>
            <a:endParaRPr lang="en-US" sz="3871" b="0" strike="noStrike" spc="-1">
              <a:latin typeface="Arial"/>
            </a:endParaRPr>
          </a:p>
        </p:txBody>
      </p:sp>
      <p:sp>
        <p:nvSpPr>
          <p:cNvPr id="73" name="PlaceHolder 5"/>
          <p:cNvSpPr>
            <a:spLocks noGrp="1"/>
          </p:cNvSpPr>
          <p:nvPr>
            <p:ph type="body"/>
          </p:nvPr>
        </p:nvSpPr>
        <p:spPr>
          <a:xfrm>
            <a:off x="609319" y="3681787"/>
            <a:ext cx="3532655" cy="1896638"/>
          </a:xfrm>
          <a:prstGeom prst="rect">
            <a:avLst/>
          </a:prstGeom>
        </p:spPr>
        <p:txBody>
          <a:bodyPr lIns="0" tIns="0" rIns="0" bIns="0">
            <a:normAutofit/>
          </a:bodyPr>
          <a:lstStyle/>
          <a:p>
            <a:endParaRPr lang="en-US" sz="3871" b="0" strike="noStrike" spc="-1">
              <a:latin typeface="Arial"/>
            </a:endParaRPr>
          </a:p>
        </p:txBody>
      </p:sp>
      <p:sp>
        <p:nvSpPr>
          <p:cNvPr id="74" name="PlaceHolder 6"/>
          <p:cNvSpPr>
            <a:spLocks noGrp="1"/>
          </p:cNvSpPr>
          <p:nvPr>
            <p:ph type="body"/>
          </p:nvPr>
        </p:nvSpPr>
        <p:spPr>
          <a:xfrm>
            <a:off x="4319238" y="3681787"/>
            <a:ext cx="3532655" cy="1896638"/>
          </a:xfrm>
          <a:prstGeom prst="rect">
            <a:avLst/>
          </a:prstGeom>
        </p:spPr>
        <p:txBody>
          <a:bodyPr lIns="0" tIns="0" rIns="0" bIns="0">
            <a:normAutofit/>
          </a:bodyPr>
          <a:lstStyle/>
          <a:p>
            <a:endParaRPr lang="en-US" sz="3871" b="0" strike="noStrike" spc="-1">
              <a:latin typeface="Arial"/>
            </a:endParaRPr>
          </a:p>
        </p:txBody>
      </p:sp>
      <p:sp>
        <p:nvSpPr>
          <p:cNvPr id="75" name="PlaceHolder 7"/>
          <p:cNvSpPr>
            <a:spLocks noGrp="1"/>
          </p:cNvSpPr>
          <p:nvPr>
            <p:ph type="body"/>
          </p:nvPr>
        </p:nvSpPr>
        <p:spPr>
          <a:xfrm>
            <a:off x="8028721" y="3681787"/>
            <a:ext cx="3532655" cy="1896638"/>
          </a:xfrm>
          <a:prstGeom prst="rect">
            <a:avLst/>
          </a:prstGeom>
        </p:spPr>
        <p:txBody>
          <a:bodyPr lIns="0" tIns="0" rIns="0" bIns="0">
            <a:normAutofit/>
          </a:bodyPr>
          <a:lstStyle/>
          <a:p>
            <a:endParaRPr lang="en-US" sz="3871" b="0" strike="noStrike" spc="-1">
              <a:latin typeface="Arial"/>
            </a:endParaRPr>
          </a:p>
        </p:txBody>
      </p:sp>
    </p:spTree>
    <p:extLst>
      <p:ext uri="{BB962C8B-B14F-4D97-AF65-F5344CB8AC3E}">
        <p14:creationId xmlns:p14="http://schemas.microsoft.com/office/powerpoint/2010/main" val="2902074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959ACEB2-D9F2-4733-A7B0-87A00CFFFC8B}" type="datetime1">
              <a:rPr lang="en-US" smtClean="0"/>
              <a:t>5/20/19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1AFC670D-CF47-9A40-8B67-553CB3AB9C16}" type="slidenum">
              <a:rPr lang="en-US" smtClean="0"/>
              <a:pPr/>
              <a:t>‹#›</a:t>
            </a:fld>
            <a:endParaRPr lang="en-US" dirty="0"/>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p>
        </p:txBody>
      </p:sp>
      <p:pic>
        <p:nvPicPr>
          <p:cNvPr id="15" name="Picture 4" descr="dtc_wordmark_pms203.jpg">
            <a:extLst>
              <a:ext uri="{FF2B5EF4-FFF2-40B4-BE49-F238E27FC236}">
                <a16:creationId xmlns:a16="http://schemas.microsoft.com/office/drawing/2014/main" id="{83A3B39D-1619-B746-A945-5BD8C1D3AC29}"/>
              </a:ext>
            </a:extLst>
          </p:cNvPr>
          <p:cNvPicPr>
            <a:picLocks noChangeAspect="1"/>
          </p:cNvPicPr>
          <p:nvPr userDrawn="1"/>
        </p:nvPicPr>
        <p:blipFill>
          <a:blip r:embed="rId2" cstate="print"/>
          <a:srcRect/>
          <a:stretch>
            <a:fillRect/>
          </a:stretch>
        </p:blipFill>
        <p:spPr bwMode="auto">
          <a:xfrm>
            <a:off x="0" y="6081714"/>
            <a:ext cx="3860800" cy="776287"/>
          </a:xfrm>
          <a:prstGeom prst="rect">
            <a:avLst/>
          </a:prstGeom>
          <a:noFill/>
          <a:ln w="9525">
            <a:noFill/>
            <a:miter lim="800000"/>
            <a:headEnd/>
            <a:tailEnd/>
          </a:ln>
        </p:spPr>
      </p:pic>
    </p:spTree>
    <p:extLst>
      <p:ext uri="{BB962C8B-B14F-4D97-AF65-F5344CB8AC3E}">
        <p14:creationId xmlns:p14="http://schemas.microsoft.com/office/powerpoint/2010/main" val="396282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DE30F766-13CF-4C84-AEBD-5005782C89CD}" type="datetime1">
              <a:rPr lang="en-US" smtClean="0"/>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FC670D-CF47-9A40-8B67-553CB3AB9C16}" type="slidenum">
              <a:rPr lang="en-US" smtClean="0"/>
              <a:pPr/>
              <a:t>‹#›</a:t>
            </a:fld>
            <a:endParaRPr lang="en-US" dirty="0"/>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43598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DE0BFA2-F976-41F9-8389-8B844C7D71BA}" type="datetime1">
              <a:rPr lang="en-US" smtClean="0"/>
              <a:t>5/20/19</a:t>
            </a:fld>
            <a:endParaRPr lang="en-US" dirty="0"/>
          </a:p>
        </p:txBody>
      </p:sp>
      <p:sp>
        <p:nvSpPr>
          <p:cNvPr id="5" name="Footer Placeholder 4"/>
          <p:cNvSpPr>
            <a:spLocks noGrp="1"/>
          </p:cNvSpPr>
          <p:nvPr>
            <p:ph type="ftr" sz="quarter" idx="11"/>
          </p:nvPr>
        </p:nvSpPr>
        <p:spPr>
          <a:xfrm>
            <a:off x="1066800" y="6172200"/>
            <a:ext cx="5334000" cy="457200"/>
          </a:xfrm>
        </p:spPr>
        <p:txBody>
          <a:bodyPr/>
          <a:lstStyle/>
          <a:p>
            <a:endParaRPr lang="en-US" dirty="0"/>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6" name="Slide Number Placeholder 5"/>
          <p:cNvSpPr>
            <a:spLocks noGrp="1"/>
          </p:cNvSpPr>
          <p:nvPr>
            <p:ph type="sldNum" sz="quarter" idx="12"/>
          </p:nvPr>
        </p:nvSpPr>
        <p:spPr>
          <a:xfrm>
            <a:off x="11387328" y="6219428"/>
            <a:ext cx="609600" cy="457200"/>
          </a:xfrm>
        </p:spPr>
        <p:txBody>
          <a:bodyPr/>
          <a:lstStyle/>
          <a:p>
            <a:fld id="{1AFC670D-CF47-9A40-8B67-553CB3AB9C16}" type="slidenum">
              <a:rPr lang="en-US" smtClean="0"/>
              <a:pPr/>
              <a:t>‹#›</a:t>
            </a:fld>
            <a:endParaRPr lang="en-US" dirty="0"/>
          </a:p>
        </p:txBody>
      </p:sp>
      <p:pic>
        <p:nvPicPr>
          <p:cNvPr id="13" name="Picture 4" descr="dtc_wordmark_pms203.jpg">
            <a:extLst>
              <a:ext uri="{FF2B5EF4-FFF2-40B4-BE49-F238E27FC236}">
                <a16:creationId xmlns:a16="http://schemas.microsoft.com/office/drawing/2014/main" id="{3AD6EFAE-7093-9745-BE57-AE8A92704306}"/>
              </a:ext>
            </a:extLst>
          </p:cNvPr>
          <p:cNvPicPr>
            <a:picLocks noChangeAspect="1"/>
          </p:cNvPicPr>
          <p:nvPr userDrawn="1"/>
        </p:nvPicPr>
        <p:blipFill>
          <a:blip r:embed="rId2" cstate="print"/>
          <a:srcRect/>
          <a:stretch>
            <a:fillRect/>
          </a:stretch>
        </p:blipFill>
        <p:spPr bwMode="auto">
          <a:xfrm>
            <a:off x="0" y="6081714"/>
            <a:ext cx="3860800" cy="776287"/>
          </a:xfrm>
          <a:prstGeom prst="rect">
            <a:avLst/>
          </a:prstGeom>
          <a:noFill/>
          <a:ln w="9525">
            <a:noFill/>
            <a:miter lim="800000"/>
            <a:headEnd/>
            <a:tailEnd/>
          </a:ln>
        </p:spPr>
      </p:pic>
    </p:spTree>
    <p:extLst>
      <p:ext uri="{BB962C8B-B14F-4D97-AF65-F5344CB8AC3E}">
        <p14:creationId xmlns:p14="http://schemas.microsoft.com/office/powerpoint/2010/main" val="76833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8FD1-4022-9746-A0B7-83FC7F0FEC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B80AFF-9A8C-5D40-8C71-8F2B9F835F67}"/>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4" name="Footer Placeholder 3">
            <a:extLst>
              <a:ext uri="{FF2B5EF4-FFF2-40B4-BE49-F238E27FC236}">
                <a16:creationId xmlns:a16="http://schemas.microsoft.com/office/drawing/2014/main" id="{5FC517B5-1E71-844F-8913-794BB0DA77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B8334D-C187-C74C-98CA-4D2A73E611BD}"/>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4005199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4624F577-C3EC-44E0-8FE5-4DAEEC560801}" type="datetime1">
              <a:rPr lang="en-US" smtClean="0"/>
              <a:t>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FC670D-CF47-9A40-8B67-553CB3AB9C16}" type="slidenum">
              <a:rPr lang="en-US" smtClean="0"/>
              <a:pPr/>
              <a:t>‹#›</a:t>
            </a:fld>
            <a:endParaRPr lang="en-US" dirty="0"/>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8" name="Picture 4" descr="dtc_wordmark_pms203.jpg">
            <a:extLst>
              <a:ext uri="{FF2B5EF4-FFF2-40B4-BE49-F238E27FC236}">
                <a16:creationId xmlns:a16="http://schemas.microsoft.com/office/drawing/2014/main" id="{655FE051-E467-324F-87E7-CD9904DB7EF5}"/>
              </a:ext>
            </a:extLst>
          </p:cNvPr>
          <p:cNvPicPr>
            <a:picLocks noChangeAspect="1"/>
          </p:cNvPicPr>
          <p:nvPr userDrawn="1"/>
        </p:nvPicPr>
        <p:blipFill>
          <a:blip r:embed="rId2" cstate="print"/>
          <a:srcRect/>
          <a:stretch>
            <a:fillRect/>
          </a:stretch>
        </p:blipFill>
        <p:spPr bwMode="auto">
          <a:xfrm>
            <a:off x="0" y="6081714"/>
            <a:ext cx="3860800" cy="776287"/>
          </a:xfrm>
          <a:prstGeom prst="rect">
            <a:avLst/>
          </a:prstGeom>
          <a:noFill/>
          <a:ln w="9525">
            <a:noFill/>
            <a:miter lim="800000"/>
            <a:headEnd/>
            <a:tailEnd/>
          </a:ln>
        </p:spPr>
      </p:pic>
    </p:spTree>
    <p:extLst>
      <p:ext uri="{BB962C8B-B14F-4D97-AF65-F5344CB8AC3E}">
        <p14:creationId xmlns:p14="http://schemas.microsoft.com/office/powerpoint/2010/main" val="398662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FD19F22-4B46-4035-8B5E-A997DAD1A8C0}" type="datetime1">
              <a:rPr lang="en-US" smtClean="0"/>
              <a:t>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FC670D-CF47-9A40-8B67-553CB3AB9C16}" type="slidenum">
              <a:rPr lang="en-US" smtClean="0"/>
              <a:pPr/>
              <a:t>‹#›</a:t>
            </a:fld>
            <a:endParaRPr lang="en-US" dirty="0"/>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65373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227AA05-4D67-41CE-AE10-929360A7D4A7}" type="datetime1">
              <a:rPr lang="en-US" smtClean="0"/>
              <a:t>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D4DA5C-23D0-E348-8BB5-17BFDAB1A6B5}"/>
              </a:ext>
            </a:extLst>
          </p:cNvPr>
          <p:cNvSpPr>
            <a:spLocks noGrp="1"/>
          </p:cNvSpPr>
          <p:nvPr>
            <p:ph type="sldNum" sz="quarter" idx="12"/>
          </p:nvPr>
        </p:nvSpPr>
        <p:spPr>
          <a:xfrm>
            <a:off x="11391893" y="6215064"/>
            <a:ext cx="609600" cy="457200"/>
          </a:xfrm>
        </p:spPr>
        <p:txBody>
          <a:bodyPr/>
          <a:lstStyle/>
          <a:p>
            <a:fld id="{1AFC670D-CF47-9A40-8B67-553CB3AB9C16}" type="slidenum">
              <a:rPr lang="en-US" smtClean="0"/>
              <a:pPr/>
              <a:t>‹#›</a:t>
            </a:fld>
            <a:endParaRPr lang="en-US" dirty="0"/>
          </a:p>
        </p:txBody>
      </p:sp>
    </p:spTree>
    <p:extLst>
      <p:ext uri="{BB962C8B-B14F-4D97-AF65-F5344CB8AC3E}">
        <p14:creationId xmlns:p14="http://schemas.microsoft.com/office/powerpoint/2010/main" val="5111721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A420C2-DB56-4DCC-A56C-44E4B960048B}" type="datetime1">
              <a:rPr lang="en-US" smtClean="0"/>
              <a:t>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FC670D-CF47-9A40-8B67-553CB3AB9C16}" type="slidenum">
              <a:rPr lang="en-US" smtClean="0"/>
              <a:pPr/>
              <a:t>‹#›</a:t>
            </a:fld>
            <a:endParaRPr lang="en-US" dirty="0"/>
          </a:p>
        </p:txBody>
      </p:sp>
    </p:spTree>
    <p:extLst>
      <p:ext uri="{BB962C8B-B14F-4D97-AF65-F5344CB8AC3E}">
        <p14:creationId xmlns:p14="http://schemas.microsoft.com/office/powerpoint/2010/main" val="2337879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588DF09-41AE-42C0-97D1-D4BD3A577B96}" type="datetime1">
              <a:rPr lang="en-US" smtClean="0"/>
              <a:t>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FC670D-CF47-9A40-8B67-553CB3AB9C16}" type="slidenum">
              <a:rPr lang="en-US" smtClean="0"/>
              <a:pPr/>
              <a:t>‹#›</a:t>
            </a:fld>
            <a:endParaRPr lang="en-US" dirty="0"/>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4" descr="dtc_wordmark_pms203.jpg">
            <a:extLst>
              <a:ext uri="{FF2B5EF4-FFF2-40B4-BE49-F238E27FC236}">
                <a16:creationId xmlns:a16="http://schemas.microsoft.com/office/drawing/2014/main" id="{5609843E-95CB-C049-8CDC-0141CA0A6627}"/>
              </a:ext>
            </a:extLst>
          </p:cNvPr>
          <p:cNvPicPr>
            <a:picLocks noChangeAspect="1"/>
          </p:cNvPicPr>
          <p:nvPr userDrawn="1"/>
        </p:nvPicPr>
        <p:blipFill>
          <a:blip r:embed="rId2" cstate="print"/>
          <a:srcRect/>
          <a:stretch>
            <a:fillRect/>
          </a:stretch>
        </p:blipFill>
        <p:spPr bwMode="auto">
          <a:xfrm>
            <a:off x="0" y="6081714"/>
            <a:ext cx="3860800" cy="776287"/>
          </a:xfrm>
          <a:prstGeom prst="rect">
            <a:avLst/>
          </a:prstGeom>
          <a:noFill/>
          <a:ln w="9525">
            <a:noFill/>
            <a:miter lim="800000"/>
            <a:headEnd/>
            <a:tailEnd/>
          </a:ln>
        </p:spPr>
      </p:pic>
    </p:spTree>
    <p:extLst>
      <p:ext uri="{BB962C8B-B14F-4D97-AF65-F5344CB8AC3E}">
        <p14:creationId xmlns:p14="http://schemas.microsoft.com/office/powerpoint/2010/main" val="2646139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5" name="Date Placeholder 4"/>
          <p:cNvSpPr>
            <a:spLocks noGrp="1"/>
          </p:cNvSpPr>
          <p:nvPr>
            <p:ph type="dt" sz="half" idx="10"/>
          </p:nvPr>
        </p:nvSpPr>
        <p:spPr/>
        <p:txBody>
          <a:bodyPr/>
          <a:lstStyle/>
          <a:p>
            <a:fld id="{E1E01C5B-888F-4A9A-89D4-8177C8E5901E}" type="datetime1">
              <a:rPr lang="en-US" smtClean="0"/>
              <a:t>5/20/19</a:t>
            </a:fld>
            <a:endParaRPr lang="en-US" dirty="0"/>
          </a:p>
        </p:txBody>
      </p:sp>
      <p:sp>
        <p:nvSpPr>
          <p:cNvPr id="6" name="Footer Placeholder 5"/>
          <p:cNvSpPr>
            <a:spLocks noGrp="1"/>
          </p:cNvSpPr>
          <p:nvPr>
            <p:ph type="ftr" sz="quarter" idx="11"/>
          </p:nvPr>
        </p:nvSpPr>
        <p:spPr>
          <a:xfrm>
            <a:off x="1219200" y="6172200"/>
            <a:ext cx="5181600" cy="457200"/>
          </a:xfrm>
        </p:spPr>
        <p:txBody>
          <a:bodyPr/>
          <a:lstStyle/>
          <a:p>
            <a:endParaRPr lang="en-US" dirty="0"/>
          </a:p>
        </p:txBody>
      </p:sp>
      <p:sp>
        <p:nvSpPr>
          <p:cNvPr id="7" name="Slide Number Placeholder 6"/>
          <p:cNvSpPr>
            <a:spLocks noGrp="1"/>
          </p:cNvSpPr>
          <p:nvPr>
            <p:ph type="sldNum" sz="quarter" idx="12"/>
          </p:nvPr>
        </p:nvSpPr>
        <p:spPr>
          <a:xfrm>
            <a:off x="11387328" y="6217920"/>
            <a:ext cx="609600" cy="457200"/>
          </a:xfrm>
        </p:spPr>
        <p:txBody>
          <a:bodyPr/>
          <a:lstStyle/>
          <a:p>
            <a:fld id="{1AFC670D-CF47-9A40-8B67-553CB3AB9C16}" type="slidenum">
              <a:rPr lang="en-US" smtClean="0"/>
              <a:pPr/>
              <a:t>‹#›</a:t>
            </a:fld>
            <a:endParaRPr lang="en-US" dirty="0"/>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1805923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E64A805-BC14-4BE7-B594-C646FAF10077}" type="datetime1">
              <a:rPr lang="en-US" smtClean="0"/>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FC670D-CF47-9A40-8B67-553CB3AB9C16}" type="slidenum">
              <a:rPr lang="en-US" smtClean="0"/>
              <a:pPr/>
              <a:t>‹#›</a:t>
            </a:fld>
            <a:endParaRPr lang="en-US" dirty="0"/>
          </a:p>
        </p:txBody>
      </p:sp>
    </p:spTree>
    <p:extLst>
      <p:ext uri="{BB962C8B-B14F-4D97-AF65-F5344CB8AC3E}">
        <p14:creationId xmlns:p14="http://schemas.microsoft.com/office/powerpoint/2010/main" val="2333583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B73328B-AC89-4AE4-9E1A-AE966ABF4F00}" type="datetime1">
              <a:rPr lang="en-US" smtClean="0"/>
              <a:t>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FC670D-CF47-9A40-8B67-553CB3AB9C16}" type="slidenum">
              <a:rPr lang="en-US" smtClean="0"/>
              <a:pPr/>
              <a:t>‹#›</a:t>
            </a:fld>
            <a:endParaRPr lang="en-US" dirty="0"/>
          </a:p>
        </p:txBody>
      </p:sp>
    </p:spTree>
    <p:extLst>
      <p:ext uri="{BB962C8B-B14F-4D97-AF65-F5344CB8AC3E}">
        <p14:creationId xmlns:p14="http://schemas.microsoft.com/office/powerpoint/2010/main" val="4292333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63D9E1-957E-B449-8573-184ED8421049}"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50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7255-88B9-994E-B832-062D554E310D}"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570557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9A014-3099-F746-9D37-706270CFDDE3}"/>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3" name="Footer Placeholder 2">
            <a:extLst>
              <a:ext uri="{FF2B5EF4-FFF2-40B4-BE49-F238E27FC236}">
                <a16:creationId xmlns:a16="http://schemas.microsoft.com/office/drawing/2014/main" id="{AC52CA56-101F-984D-A36B-3A99E07D53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11053C-85DB-B043-94E9-518E6AF44716}"/>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3888787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72F46-FBA6-4E41-A10B-DD04BD03FB0B}"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404630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22E022-9EDD-AC46-A7BC-40882C346FD9}" type="datetime1">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7972594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2D323B-EB6A-BA46-A969-8E1EE2381930}" type="datetime1">
              <a:rPr lang="en-US" smtClean="0"/>
              <a:t>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3325991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415AE8-71B1-254D-AB2E-2ED0C242D491}" type="datetime1">
              <a:rPr lang="en-US" smtClean="0"/>
              <a:t>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3920094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339DD-1CE0-1E43-84A7-1F0FD482DE45}" type="datetime1">
              <a:rPr lang="en-US" smtClean="0"/>
              <a:t>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2556569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7AFDE4-4970-894E-A632-42952DAC87AD}" type="datetime1">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166462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54D805-4BF6-D547-95FA-07FA2372CFC7}" type="datetime1">
              <a:rPr lang="en-US" smtClean="0"/>
              <a:t>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760625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048CB89-0FBA-D440-A2FD-0AC4CD8F1930}" type="datetime1">
              <a:rPr lang="en-US" smtClean="0"/>
              <a:t>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51642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DF506A-E092-AF4C-A4C6-C511710F92DF}"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54830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470164-B0BA-5B46-B976-88C116452FC0}"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4035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AC00-7829-614B-B231-66B6AF053D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119772-C4E8-B741-88D5-2A3256EB7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F784FA-54C1-884E-BF6D-55FB8CEFA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F3EFD8-0AD3-C04B-A9BC-41E54F33D69C}"/>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6" name="Footer Placeholder 5">
            <a:extLst>
              <a:ext uri="{FF2B5EF4-FFF2-40B4-BE49-F238E27FC236}">
                <a16:creationId xmlns:a16="http://schemas.microsoft.com/office/drawing/2014/main" id="{5B2D8D5D-4E29-6B44-A41E-1FCF721649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01551-2244-274C-93A4-095F183764D9}"/>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2350057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F8A86C-0AEE-6F4B-92F8-2F2275B782AD}"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2778714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92E752-39E9-0B4D-A479-37F0EE05CF3C}"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47969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DAB5CA-76AC-0A4D-962B-69B004C99425}"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0119843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3E726A-1E7A-134C-9286-818479BE2437}"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28318242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A9D004-1F08-F845-A9C1-1099B6318DF9}" type="datetime1">
              <a:rPr lang="en-US" smtClean="0"/>
              <a:t>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11D6C-DC13-D74B-A577-8208257F148E}" type="slidenum">
              <a:rPr lang="en-US" smtClean="0"/>
              <a:t>‹#›</a:t>
            </a:fld>
            <a:endParaRPr lang="en-US"/>
          </a:p>
        </p:txBody>
      </p:sp>
    </p:spTree>
    <p:extLst>
      <p:ext uri="{BB962C8B-B14F-4D97-AF65-F5344CB8AC3E}">
        <p14:creationId xmlns:p14="http://schemas.microsoft.com/office/powerpoint/2010/main" val="162322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2FFE-F08A-414A-8083-47FC97F51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AB763E-4732-004F-9380-896879493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FC0C86-82C4-114C-8E2F-A366B8719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1F5690-7D57-0A4F-B43B-B12D19E70F16}"/>
              </a:ext>
            </a:extLst>
          </p:cNvPr>
          <p:cNvSpPr>
            <a:spLocks noGrp="1"/>
          </p:cNvSpPr>
          <p:nvPr>
            <p:ph type="dt" sz="half" idx="10"/>
          </p:nvPr>
        </p:nvSpPr>
        <p:spPr/>
        <p:txBody>
          <a:bodyPr/>
          <a:lstStyle/>
          <a:p>
            <a:fld id="{47F9CE72-1994-9741-A27B-3A9899451C58}" type="datetimeFigureOut">
              <a:rPr lang="en-US" smtClean="0"/>
              <a:t>5/20/19</a:t>
            </a:fld>
            <a:endParaRPr lang="en-US"/>
          </a:p>
        </p:txBody>
      </p:sp>
      <p:sp>
        <p:nvSpPr>
          <p:cNvPr id="6" name="Footer Placeholder 5">
            <a:extLst>
              <a:ext uri="{FF2B5EF4-FFF2-40B4-BE49-F238E27FC236}">
                <a16:creationId xmlns:a16="http://schemas.microsoft.com/office/drawing/2014/main" id="{893798DF-DA1E-0A4F-8C54-B46292792B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76BDC-58F1-7F4B-B2CB-E0729682C8C7}"/>
              </a:ext>
            </a:extLst>
          </p:cNvPr>
          <p:cNvSpPr>
            <a:spLocks noGrp="1"/>
          </p:cNvSpPr>
          <p:nvPr>
            <p:ph type="sldNum" sz="quarter" idx="12"/>
          </p:nvPr>
        </p:nvSpPr>
        <p:spPr/>
        <p:txBody>
          <a:bodyPr/>
          <a:lstStyle/>
          <a:p>
            <a:fld id="{B3051415-CA8D-AA4C-84D7-474E278F71C9}" type="slidenum">
              <a:rPr lang="en-US" smtClean="0"/>
              <a:t>‹#›</a:t>
            </a:fld>
            <a:endParaRPr lang="en-US"/>
          </a:p>
        </p:txBody>
      </p:sp>
    </p:spTree>
    <p:extLst>
      <p:ext uri="{BB962C8B-B14F-4D97-AF65-F5344CB8AC3E}">
        <p14:creationId xmlns:p14="http://schemas.microsoft.com/office/powerpoint/2010/main" val="1376098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64757-C4AC-C34A-AA30-3B983998C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BE5F07-54FA-7947-9A9A-14E86742D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B6622-91B5-8C45-AC6D-8BE72FD1B9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9CE72-1994-9741-A27B-3A9899451C58}" type="datetimeFigureOut">
              <a:rPr lang="en-US" smtClean="0"/>
              <a:t>5/20/19</a:t>
            </a:fld>
            <a:endParaRPr lang="en-US"/>
          </a:p>
        </p:txBody>
      </p:sp>
      <p:sp>
        <p:nvSpPr>
          <p:cNvPr id="5" name="Footer Placeholder 4">
            <a:extLst>
              <a:ext uri="{FF2B5EF4-FFF2-40B4-BE49-F238E27FC236}">
                <a16:creationId xmlns:a16="http://schemas.microsoft.com/office/drawing/2014/main" id="{4B8E90D2-1716-9349-ABE1-CB7F76156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0F0303-E24B-C64E-AD23-C4CE324AE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51415-CA8D-AA4C-84D7-474E278F71C9}" type="slidenum">
              <a:rPr lang="en-US" smtClean="0"/>
              <a:t>‹#›</a:t>
            </a:fld>
            <a:endParaRPr lang="en-US"/>
          </a:p>
        </p:txBody>
      </p:sp>
    </p:spTree>
    <p:extLst>
      <p:ext uri="{BB962C8B-B14F-4D97-AF65-F5344CB8AC3E}">
        <p14:creationId xmlns:p14="http://schemas.microsoft.com/office/powerpoint/2010/main" val="3351679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wrap="square"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3"/>
              </a:buClr>
              <a:buSzPct val="100000"/>
              <a:buFont typeface="Average"/>
              <a:buChar char="●"/>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buChar char="■"/>
              <a:defRPr>
                <a:solidFill>
                  <a:schemeClr val="accent3"/>
                </a:solidFill>
                <a:latin typeface="Average"/>
                <a:ea typeface="Average"/>
                <a:cs typeface="Average"/>
                <a:sym typeface="Average"/>
              </a:defRPr>
            </a:lvl9pPr>
          </a:lstStyle>
          <a:p>
            <a:endParaRPr/>
          </a:p>
        </p:txBody>
      </p:sp>
    </p:spTree>
    <p:extLst>
      <p:ext uri="{BB962C8B-B14F-4D97-AF65-F5344CB8AC3E}">
        <p14:creationId xmlns:p14="http://schemas.microsoft.com/office/powerpoint/2010/main" val="42231354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8CD900D-A5F8-E846-9EE5-6190398B37F8}" type="datetimeFigureOut">
              <a:rPr lang="en-US" smtClean="0"/>
              <a:t>5/20/19</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39D3D7F-37A4-5243-9883-D3C05210EC5A}" type="slidenum">
              <a:rPr lang="en-US" smtClean="0"/>
              <a:t>‹#›</a:t>
            </a:fld>
            <a:endParaRPr lang="en-US"/>
          </a:p>
        </p:txBody>
      </p:sp>
    </p:spTree>
    <p:extLst>
      <p:ext uri="{BB962C8B-B14F-4D97-AF65-F5344CB8AC3E}">
        <p14:creationId xmlns:p14="http://schemas.microsoft.com/office/powerpoint/2010/main" val="33232140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A206A-1EDF-E24C-998C-91BDBF0D4E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ACFF4A-8DD5-C44F-BADA-0C7BC4E29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2E33C-2A4D-A946-91F1-501490EFA7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AE7E3-357B-B948-9012-735597AE4BE5}" type="datetimeFigureOut">
              <a:rPr lang="en-US" smtClean="0"/>
              <a:t>5/20/19</a:t>
            </a:fld>
            <a:endParaRPr lang="en-US"/>
          </a:p>
        </p:txBody>
      </p:sp>
      <p:sp>
        <p:nvSpPr>
          <p:cNvPr id="5" name="Footer Placeholder 4">
            <a:extLst>
              <a:ext uri="{FF2B5EF4-FFF2-40B4-BE49-F238E27FC236}">
                <a16:creationId xmlns:a16="http://schemas.microsoft.com/office/drawing/2014/main" id="{22E9ADCA-D73B-0542-8124-D2E242C70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FB4458-2CD6-2942-9B00-2B82ED0086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F7EF7-878A-3F47-AD3E-5C9BBE180707}" type="slidenum">
              <a:rPr lang="en-US" smtClean="0"/>
              <a:t>‹#›</a:t>
            </a:fld>
            <a:endParaRPr lang="en-US"/>
          </a:p>
        </p:txBody>
      </p:sp>
    </p:spTree>
    <p:extLst>
      <p:ext uri="{BB962C8B-B14F-4D97-AF65-F5344CB8AC3E}">
        <p14:creationId xmlns:p14="http://schemas.microsoft.com/office/powerpoint/2010/main" val="91600077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9319" y="273499"/>
            <a:ext cx="10972092" cy="1144516"/>
          </a:xfrm>
          <a:prstGeom prst="rect">
            <a:avLst/>
          </a:prstGeom>
        </p:spPr>
        <p:txBody>
          <a:bodyPr lIns="0" tIns="0" rIns="0" bIns="0" anchor="ctr"/>
          <a:lstStyle/>
          <a:p>
            <a:pPr algn="ctr"/>
            <a:r>
              <a:rPr lang="en-US" sz="5323" b="0" strike="noStrike" spc="-1">
                <a:latin typeface="Arial"/>
              </a:rPr>
              <a:t>Click to edit the title text format</a:t>
            </a:r>
          </a:p>
        </p:txBody>
      </p:sp>
      <p:sp>
        <p:nvSpPr>
          <p:cNvPr id="39" name="PlaceHolder 2"/>
          <p:cNvSpPr>
            <a:spLocks noGrp="1"/>
          </p:cNvSpPr>
          <p:nvPr>
            <p:ph type="body"/>
          </p:nvPr>
        </p:nvSpPr>
        <p:spPr>
          <a:xfrm>
            <a:off x="609319" y="1604412"/>
            <a:ext cx="10972092" cy="3977061"/>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871" b="0" strike="noStrike" spc="-1">
                <a:latin typeface="Arial"/>
              </a:rPr>
              <a:t>Click to edit the outline text format</a:t>
            </a:r>
          </a:p>
          <a:p>
            <a:pPr marL="1045181" lvl="1" indent="-391943">
              <a:spcBef>
                <a:spcPts val="1372"/>
              </a:spcBef>
              <a:buClr>
                <a:srgbClr val="000000"/>
              </a:buClr>
              <a:buSzPct val="75000"/>
              <a:buFont typeface="Symbol" charset="2"/>
              <a:buChar char=""/>
            </a:pPr>
            <a:r>
              <a:rPr lang="en-US" sz="3387" b="0" strike="noStrike" spc="-1">
                <a:latin typeface="Arial"/>
              </a:rPr>
              <a:t>Second Outline Level</a:t>
            </a:r>
          </a:p>
          <a:p>
            <a:pPr marL="1567771" lvl="2" indent="-348394">
              <a:spcBef>
                <a:spcPts val="1028"/>
              </a:spcBef>
              <a:buClr>
                <a:srgbClr val="000000"/>
              </a:buClr>
              <a:buSzPct val="45000"/>
              <a:buFont typeface="Wingdings" charset="2"/>
              <a:buChar char=""/>
            </a:pPr>
            <a:r>
              <a:rPr lang="en-US" sz="2903" b="0" strike="noStrike" spc="-1">
                <a:latin typeface="Arial"/>
              </a:rPr>
              <a:t>Third Outline Level</a:t>
            </a:r>
          </a:p>
          <a:p>
            <a:pPr marL="2090362" lvl="3" indent="-261295">
              <a:spcBef>
                <a:spcPts val="686"/>
              </a:spcBef>
              <a:buClr>
                <a:srgbClr val="000000"/>
              </a:buClr>
              <a:buSzPct val="75000"/>
              <a:buFont typeface="Symbol" charset="2"/>
              <a:buChar char=""/>
            </a:pPr>
            <a:r>
              <a:rPr lang="en-US" sz="2419" b="0" strike="noStrike" spc="-1">
                <a:latin typeface="Arial"/>
              </a:rPr>
              <a:t>Fourth Outline Level</a:t>
            </a:r>
          </a:p>
          <a:p>
            <a:pPr marL="2612952" lvl="4" indent="-261295">
              <a:spcBef>
                <a:spcPts val="342"/>
              </a:spcBef>
              <a:buClr>
                <a:srgbClr val="000000"/>
              </a:buClr>
              <a:buSzPct val="45000"/>
              <a:buFont typeface="Wingdings" charset="2"/>
              <a:buChar char=""/>
            </a:pPr>
            <a:r>
              <a:rPr lang="en-US" sz="2419" b="0" strike="noStrike" spc="-1">
                <a:latin typeface="Arial"/>
              </a:rPr>
              <a:t>Fifth Outline Level</a:t>
            </a:r>
          </a:p>
          <a:p>
            <a:pPr marL="3135542" lvl="5" indent="-261295">
              <a:spcBef>
                <a:spcPts val="342"/>
              </a:spcBef>
              <a:buClr>
                <a:srgbClr val="000000"/>
              </a:buClr>
              <a:buSzPct val="45000"/>
              <a:buFont typeface="Wingdings" charset="2"/>
              <a:buChar char=""/>
            </a:pPr>
            <a:r>
              <a:rPr lang="en-US" sz="2419" b="0" strike="noStrike" spc="-1">
                <a:latin typeface="Arial"/>
              </a:rPr>
              <a:t>Sixth Outline Level</a:t>
            </a:r>
          </a:p>
          <a:p>
            <a:pPr marL="3658133" lvl="6" indent="-261295">
              <a:spcBef>
                <a:spcPts val="342"/>
              </a:spcBef>
              <a:buClr>
                <a:srgbClr val="000000"/>
              </a:buClr>
              <a:buSzPct val="45000"/>
              <a:buFont typeface="Wingdings" charset="2"/>
              <a:buChar char=""/>
            </a:pPr>
            <a:r>
              <a:rPr lang="en-US" sz="2419" b="0" strike="noStrike" spc="-1">
                <a:latin typeface="Arial"/>
              </a:rPr>
              <a:t>Seventh Outline Level</a:t>
            </a:r>
          </a:p>
        </p:txBody>
      </p:sp>
    </p:spTree>
    <p:extLst>
      <p:ext uri="{BB962C8B-B14F-4D97-AF65-F5344CB8AC3E}">
        <p14:creationId xmlns:p14="http://schemas.microsoft.com/office/powerpoint/2010/main" val="78126716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1106150" rtl="0" eaLnBrk="1" latinLnBrk="0" hangingPunct="1">
        <a:lnSpc>
          <a:spcPct val="90000"/>
        </a:lnSpc>
        <a:spcBef>
          <a:spcPct val="0"/>
        </a:spcBef>
        <a:buNone/>
        <a:defRPr sz="5323" kern="1200">
          <a:solidFill>
            <a:schemeClr val="tx1"/>
          </a:solidFill>
          <a:latin typeface="+mj-lt"/>
          <a:ea typeface="+mj-ea"/>
          <a:cs typeface="+mj-cs"/>
        </a:defRPr>
      </a:lvl1pPr>
    </p:titleStyle>
    <p:bodyStyle>
      <a:lvl1pPr marL="522590" indent="-391943" algn="l" defTabSz="1106150" rtl="0" eaLnBrk="1" latinLnBrk="0" hangingPunct="1">
        <a:lnSpc>
          <a:spcPct val="90000"/>
        </a:lnSpc>
        <a:spcBef>
          <a:spcPts val="1714"/>
        </a:spcBef>
        <a:buClr>
          <a:srgbClr val="000000"/>
        </a:buClr>
        <a:buSzPct val="45000"/>
        <a:buFont typeface="Wingdings" charset="2"/>
        <a:buChar char=""/>
        <a:defRPr sz="3387" kern="1200">
          <a:solidFill>
            <a:schemeClr val="tx1"/>
          </a:solidFill>
          <a:latin typeface="+mn-lt"/>
          <a:ea typeface="+mn-ea"/>
          <a:cs typeface="+mn-cs"/>
        </a:defRPr>
      </a:lvl1pPr>
      <a:lvl2pPr marL="829612" indent="-276537" algn="l" defTabSz="1106150"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687" indent="-276537" algn="l" defTabSz="1106150"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762"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837"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912"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986"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8061"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701136" indent="-276537" algn="l" defTabSz="1106150"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1106150" rtl="0" eaLnBrk="1" latinLnBrk="0" hangingPunct="1">
        <a:defRPr sz="2177" kern="1200">
          <a:solidFill>
            <a:schemeClr val="tx1"/>
          </a:solidFill>
          <a:latin typeface="+mn-lt"/>
          <a:ea typeface="+mn-ea"/>
          <a:cs typeface="+mn-cs"/>
        </a:defRPr>
      </a:lvl1pPr>
      <a:lvl2pPr marL="553075" algn="l" defTabSz="1106150" rtl="0" eaLnBrk="1" latinLnBrk="0" hangingPunct="1">
        <a:defRPr sz="2177" kern="1200">
          <a:solidFill>
            <a:schemeClr val="tx1"/>
          </a:solidFill>
          <a:latin typeface="+mn-lt"/>
          <a:ea typeface="+mn-ea"/>
          <a:cs typeface="+mn-cs"/>
        </a:defRPr>
      </a:lvl2pPr>
      <a:lvl3pPr marL="1106150" algn="l" defTabSz="1106150" rtl="0" eaLnBrk="1" latinLnBrk="0" hangingPunct="1">
        <a:defRPr sz="2177" kern="1200">
          <a:solidFill>
            <a:schemeClr val="tx1"/>
          </a:solidFill>
          <a:latin typeface="+mn-lt"/>
          <a:ea typeface="+mn-ea"/>
          <a:cs typeface="+mn-cs"/>
        </a:defRPr>
      </a:lvl3pPr>
      <a:lvl4pPr marL="1659225" algn="l" defTabSz="1106150" rtl="0" eaLnBrk="1" latinLnBrk="0" hangingPunct="1">
        <a:defRPr sz="2177" kern="1200">
          <a:solidFill>
            <a:schemeClr val="tx1"/>
          </a:solidFill>
          <a:latin typeface="+mn-lt"/>
          <a:ea typeface="+mn-ea"/>
          <a:cs typeface="+mn-cs"/>
        </a:defRPr>
      </a:lvl4pPr>
      <a:lvl5pPr marL="2212299" algn="l" defTabSz="1106150" rtl="0" eaLnBrk="1" latinLnBrk="0" hangingPunct="1">
        <a:defRPr sz="2177" kern="1200">
          <a:solidFill>
            <a:schemeClr val="tx1"/>
          </a:solidFill>
          <a:latin typeface="+mn-lt"/>
          <a:ea typeface="+mn-ea"/>
          <a:cs typeface="+mn-cs"/>
        </a:defRPr>
      </a:lvl5pPr>
      <a:lvl6pPr marL="2765374" algn="l" defTabSz="1106150" rtl="0" eaLnBrk="1" latinLnBrk="0" hangingPunct="1">
        <a:defRPr sz="2177" kern="1200">
          <a:solidFill>
            <a:schemeClr val="tx1"/>
          </a:solidFill>
          <a:latin typeface="+mn-lt"/>
          <a:ea typeface="+mn-ea"/>
          <a:cs typeface="+mn-cs"/>
        </a:defRPr>
      </a:lvl6pPr>
      <a:lvl7pPr marL="3318449" algn="l" defTabSz="1106150" rtl="0" eaLnBrk="1" latinLnBrk="0" hangingPunct="1">
        <a:defRPr sz="2177" kern="1200">
          <a:solidFill>
            <a:schemeClr val="tx1"/>
          </a:solidFill>
          <a:latin typeface="+mn-lt"/>
          <a:ea typeface="+mn-ea"/>
          <a:cs typeface="+mn-cs"/>
        </a:defRPr>
      </a:lvl7pPr>
      <a:lvl8pPr marL="3871524" algn="l" defTabSz="1106150" rtl="0" eaLnBrk="1" latinLnBrk="0" hangingPunct="1">
        <a:defRPr sz="2177" kern="1200">
          <a:solidFill>
            <a:schemeClr val="tx1"/>
          </a:solidFill>
          <a:latin typeface="+mn-lt"/>
          <a:ea typeface="+mn-ea"/>
          <a:cs typeface="+mn-cs"/>
        </a:defRPr>
      </a:lvl8pPr>
      <a:lvl9pPr marL="4424599" algn="l" defTabSz="1106150" rtl="0" eaLnBrk="1" latinLnBrk="0" hangingPunct="1">
        <a:defRPr sz="217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B3AFCB77-6A5E-43D3-9405-75570B75F011}" type="datetime1">
              <a:rPr lang="en-US" smtClean="0"/>
              <a:t>5/20/19</a:t>
            </a:fld>
            <a:endParaRPr lang="en-US" dirty="0"/>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1391893" y="6215064"/>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AFC670D-CF47-9A40-8B67-553CB3AB9C16}" type="slidenum">
              <a:rPr lang="en-US" smtClean="0"/>
              <a:pPr/>
              <a:t>‹#›</a:t>
            </a:fld>
            <a:endParaRPr lang="en-US" dirty="0"/>
          </a:p>
        </p:txBody>
      </p:sp>
      <p:pic>
        <p:nvPicPr>
          <p:cNvPr id="10" name="Picture 4" descr="dtc_wordmark_pms203.jpg">
            <a:extLst>
              <a:ext uri="{FF2B5EF4-FFF2-40B4-BE49-F238E27FC236}">
                <a16:creationId xmlns:a16="http://schemas.microsoft.com/office/drawing/2014/main" id="{E7724818-5D24-E74B-9DBA-51D7189B5B77}"/>
              </a:ext>
            </a:extLst>
          </p:cNvPr>
          <p:cNvPicPr>
            <a:picLocks noChangeAspect="1"/>
          </p:cNvPicPr>
          <p:nvPr userDrawn="1"/>
        </p:nvPicPr>
        <p:blipFill>
          <a:blip r:embed="rId13" cstate="print"/>
          <a:srcRect/>
          <a:stretch>
            <a:fillRect/>
          </a:stretch>
        </p:blipFill>
        <p:spPr bwMode="auto">
          <a:xfrm>
            <a:off x="0" y="6081714"/>
            <a:ext cx="3860800" cy="776287"/>
          </a:xfrm>
          <a:prstGeom prst="rect">
            <a:avLst/>
          </a:prstGeom>
          <a:noFill/>
          <a:ln w="9525">
            <a:noFill/>
            <a:miter lim="800000"/>
            <a:headEnd/>
            <a:tailEnd/>
          </a:ln>
        </p:spPr>
      </p:pic>
    </p:spTree>
    <p:extLst>
      <p:ext uri="{BB962C8B-B14F-4D97-AF65-F5344CB8AC3E}">
        <p14:creationId xmlns:p14="http://schemas.microsoft.com/office/powerpoint/2010/main" val="285915673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43090FC-AF7F-A945-946C-ECB2E7FC5405}" type="datetime1">
              <a:rPr lang="en-US" smtClean="0"/>
              <a:t>5/20/19</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0C11D6C-DC13-D74B-A577-8208257F148E}" type="slidenum">
              <a:rPr lang="en-US" smtClean="0"/>
              <a:t>‹#›</a:t>
            </a:fld>
            <a:endParaRPr lang="en-US"/>
          </a:p>
        </p:txBody>
      </p:sp>
    </p:spTree>
    <p:extLst>
      <p:ext uri="{BB962C8B-B14F-4D97-AF65-F5344CB8AC3E}">
        <p14:creationId xmlns:p14="http://schemas.microsoft.com/office/powerpoint/2010/main" val="1534624036"/>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BC6C-E9F2-D747-89CE-20FEF40DC02E}"/>
              </a:ext>
            </a:extLst>
          </p:cNvPr>
          <p:cNvSpPr>
            <a:spLocks noGrp="1"/>
          </p:cNvSpPr>
          <p:nvPr>
            <p:ph type="ctrTitle"/>
          </p:nvPr>
        </p:nvSpPr>
        <p:spPr>
          <a:xfrm>
            <a:off x="127379" y="272955"/>
            <a:ext cx="12064621" cy="1419368"/>
          </a:xfrm>
        </p:spPr>
        <p:txBody>
          <a:bodyPr anchor="ctr">
            <a:normAutofit/>
          </a:bodyPr>
          <a:lstStyle/>
          <a:p>
            <a:r>
              <a:rPr lang="en-US" sz="4400" b="1" dirty="0"/>
              <a:t>Overview of ESRL Modeling Development Activities (includes GSD, CSD, some EMC)</a:t>
            </a:r>
            <a:endParaRPr lang="en-US" sz="4800" dirty="0"/>
          </a:p>
        </p:txBody>
      </p:sp>
      <p:sp>
        <p:nvSpPr>
          <p:cNvPr id="3" name="Subtitle 2">
            <a:extLst>
              <a:ext uri="{FF2B5EF4-FFF2-40B4-BE49-F238E27FC236}">
                <a16:creationId xmlns:a16="http://schemas.microsoft.com/office/drawing/2014/main" id="{37221A46-253A-D547-BCDD-5AD3CCEAD4B8}"/>
              </a:ext>
            </a:extLst>
          </p:cNvPr>
          <p:cNvSpPr>
            <a:spLocks noGrp="1"/>
          </p:cNvSpPr>
          <p:nvPr>
            <p:ph type="subTitle" idx="1"/>
          </p:nvPr>
        </p:nvSpPr>
        <p:spPr>
          <a:xfrm>
            <a:off x="1524000" y="2388358"/>
            <a:ext cx="9144000" cy="2869442"/>
          </a:xfrm>
        </p:spPr>
        <p:txBody>
          <a:bodyPr>
            <a:normAutofit/>
          </a:bodyPr>
          <a:lstStyle/>
          <a:p>
            <a:r>
              <a:rPr lang="en-US" sz="2800" b="1" dirty="0"/>
              <a:t>Georg A. Grell</a:t>
            </a:r>
          </a:p>
          <a:p>
            <a:r>
              <a:rPr lang="en-US" dirty="0"/>
              <a:t>With slides from: Stuart McKeen, Jan </a:t>
            </a:r>
            <a:r>
              <a:rPr lang="en-US" dirty="0" err="1"/>
              <a:t>Kazil</a:t>
            </a:r>
            <a:r>
              <a:rPr lang="en-US" dirty="0"/>
              <a:t>, </a:t>
            </a:r>
            <a:r>
              <a:rPr lang="en-US" dirty="0" err="1"/>
              <a:t>Ravan</a:t>
            </a:r>
            <a:r>
              <a:rPr lang="en-US" dirty="0"/>
              <a:t> </a:t>
            </a:r>
            <a:r>
              <a:rPr lang="en-US" dirty="0" err="1"/>
              <a:t>Ahmadov</a:t>
            </a:r>
            <a:r>
              <a:rPr lang="en-US" dirty="0"/>
              <a:t>, Ligia </a:t>
            </a:r>
            <a:r>
              <a:rPr lang="en-US" dirty="0" err="1"/>
              <a:t>Bernadet</a:t>
            </a:r>
            <a:r>
              <a:rPr lang="en-US" dirty="0"/>
              <a:t>, Joseph Olson</a:t>
            </a:r>
          </a:p>
        </p:txBody>
      </p:sp>
    </p:spTree>
    <p:extLst>
      <p:ext uri="{BB962C8B-B14F-4D97-AF65-F5344CB8AC3E}">
        <p14:creationId xmlns:p14="http://schemas.microsoft.com/office/powerpoint/2010/main" val="2213861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A4686BC-B840-5C47-8C11-3631E583A3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91" r="24513"/>
          <a:stretch/>
        </p:blipFill>
        <p:spPr>
          <a:xfrm>
            <a:off x="4259907" y="949353"/>
            <a:ext cx="3375997" cy="4979810"/>
          </a:xfrm>
          <a:prstGeom prst="rect">
            <a:avLst/>
          </a:prstGeom>
        </p:spPr>
      </p:pic>
      <p:sp>
        <p:nvSpPr>
          <p:cNvPr id="8" name="TextBox 7"/>
          <p:cNvSpPr txBox="1"/>
          <p:nvPr/>
        </p:nvSpPr>
        <p:spPr>
          <a:xfrm>
            <a:off x="115500" y="162160"/>
            <a:ext cx="118334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NOAA/ESRL/CSD WRF-</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Chem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modeling of the LISTOS campaign (June 29 – August 16, 2018)</a:t>
            </a:r>
          </a:p>
        </p:txBody>
      </p:sp>
      <p:sp>
        <p:nvSpPr>
          <p:cNvPr id="25" name="Rectangle 24">
            <a:extLst>
              <a:ext uri="{FF2B5EF4-FFF2-40B4-BE49-F238E27FC236}">
                <a16:creationId xmlns:a16="http://schemas.microsoft.com/office/drawing/2014/main" id="{B2AD99FA-8AF9-C04D-9D0D-D08E527B8019}"/>
              </a:ext>
            </a:extLst>
          </p:cNvPr>
          <p:cNvSpPr/>
          <p:nvPr/>
        </p:nvSpPr>
        <p:spPr>
          <a:xfrm rot="1159564">
            <a:off x="10820148" y="1511814"/>
            <a:ext cx="455441" cy="230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F62D50A-14F2-9244-AC35-C7EC951778AC}"/>
              </a:ext>
            </a:extLst>
          </p:cNvPr>
          <p:cNvSpPr/>
          <p:nvPr/>
        </p:nvSpPr>
        <p:spPr>
          <a:xfrm>
            <a:off x="11133527" y="1999606"/>
            <a:ext cx="310844" cy="883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77095A4-81D1-3D44-B27B-C4D789305F1E}"/>
              </a:ext>
            </a:extLst>
          </p:cNvPr>
          <p:cNvSpPr/>
          <p:nvPr/>
        </p:nvSpPr>
        <p:spPr>
          <a:xfrm>
            <a:off x="11030913" y="2045707"/>
            <a:ext cx="310844" cy="977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3D5A80E5-7B63-C14D-A52A-FCEF91181F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891" t="-694" r="14704" b="694"/>
          <a:stretch/>
        </p:blipFill>
        <p:spPr>
          <a:xfrm>
            <a:off x="89922" y="920478"/>
            <a:ext cx="4422541" cy="4979810"/>
          </a:xfrm>
          <a:prstGeom prst="rect">
            <a:avLst/>
          </a:prstGeom>
        </p:spPr>
      </p:pic>
      <p:pic>
        <p:nvPicPr>
          <p:cNvPr id="41" name="Picture 40">
            <a:extLst>
              <a:ext uri="{FF2B5EF4-FFF2-40B4-BE49-F238E27FC236}">
                <a16:creationId xmlns:a16="http://schemas.microsoft.com/office/drawing/2014/main" id="{AF98B4D9-304E-E24C-8CCC-794299C3C2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335" r="15031"/>
          <a:stretch/>
        </p:blipFill>
        <p:spPr>
          <a:xfrm>
            <a:off x="7621583" y="949353"/>
            <a:ext cx="4445438" cy="4979810"/>
          </a:xfrm>
          <a:prstGeom prst="rect">
            <a:avLst/>
          </a:prstGeom>
        </p:spPr>
      </p:pic>
      <p:sp>
        <p:nvSpPr>
          <p:cNvPr id="42" name="TextBox 41">
            <a:extLst>
              <a:ext uri="{FF2B5EF4-FFF2-40B4-BE49-F238E27FC236}">
                <a16:creationId xmlns:a16="http://schemas.microsoft.com/office/drawing/2014/main" id="{7D3C19C4-8CC3-7246-9E2D-403FCFC1315C}"/>
              </a:ext>
            </a:extLst>
          </p:cNvPr>
          <p:cNvSpPr txBox="1"/>
          <p:nvPr/>
        </p:nvSpPr>
        <p:spPr>
          <a:xfrm>
            <a:off x="4030171" y="515556"/>
            <a:ext cx="30283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(Meng Li, Brian McDonald)</a:t>
            </a:r>
          </a:p>
        </p:txBody>
      </p:sp>
      <p:sp>
        <p:nvSpPr>
          <p:cNvPr id="45" name="TextBox 44">
            <a:extLst>
              <a:ext uri="{FF2B5EF4-FFF2-40B4-BE49-F238E27FC236}">
                <a16:creationId xmlns:a16="http://schemas.microsoft.com/office/drawing/2014/main" id="{8AF18FEE-3FFD-B546-BBEC-0ACFEB922809}"/>
              </a:ext>
            </a:extLst>
          </p:cNvPr>
          <p:cNvSpPr txBox="1"/>
          <p:nvPr/>
        </p:nvSpPr>
        <p:spPr>
          <a:xfrm>
            <a:off x="4331887" y="930362"/>
            <a:ext cx="333007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July 1 – July 20, 2018 averages</a:t>
            </a:r>
          </a:p>
        </p:txBody>
      </p:sp>
      <p:sp>
        <p:nvSpPr>
          <p:cNvPr id="46" name="TextBox 45">
            <a:extLst>
              <a:ext uri="{FF2B5EF4-FFF2-40B4-BE49-F238E27FC236}">
                <a16:creationId xmlns:a16="http://schemas.microsoft.com/office/drawing/2014/main" id="{2E6D15F0-6FF6-7044-8F26-7D93CCDE5269}"/>
              </a:ext>
            </a:extLst>
          </p:cNvPr>
          <p:cNvSpPr txBox="1"/>
          <p:nvPr/>
        </p:nvSpPr>
        <p:spPr>
          <a:xfrm>
            <a:off x="496689" y="5443549"/>
            <a:ext cx="267855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TROPOMI satellite NO</a:t>
            </a:r>
            <a:r>
              <a:rPr kumimoji="0" lang="en-US"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47" name="TextBox 46">
            <a:extLst>
              <a:ext uri="{FF2B5EF4-FFF2-40B4-BE49-F238E27FC236}">
                <a16:creationId xmlns:a16="http://schemas.microsoft.com/office/drawing/2014/main" id="{691F9396-114A-DD48-8A3B-1DD472C8A0B2}"/>
              </a:ext>
            </a:extLst>
          </p:cNvPr>
          <p:cNvSpPr txBox="1"/>
          <p:nvPr/>
        </p:nvSpPr>
        <p:spPr>
          <a:xfrm>
            <a:off x="4727746" y="5443549"/>
            <a:ext cx="2703304"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WRF-</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Chem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column NO</a:t>
            </a:r>
            <a:r>
              <a:rPr kumimoji="0" lang="en-US" sz="2000" b="1" i="0" u="none" strike="noStrike" kern="1200" cap="none" spc="0" normalizeH="0" baseline="-25000" noProof="0" dirty="0">
                <a:ln>
                  <a:noFill/>
                </a:ln>
                <a:solidFill>
                  <a:prstClr val="black"/>
                </a:solidFill>
                <a:effectLst/>
                <a:uLnTx/>
                <a:uFillTx/>
                <a:latin typeface="Calibri" panose="020F0502020204030204"/>
                <a:ea typeface="+mn-ea"/>
                <a:cs typeface="+mn-cs"/>
              </a:rPr>
              <a:t>2</a:t>
            </a:r>
          </a:p>
        </p:txBody>
      </p:sp>
      <p:sp>
        <p:nvSpPr>
          <p:cNvPr id="48" name="TextBox 47">
            <a:extLst>
              <a:ext uri="{FF2B5EF4-FFF2-40B4-BE49-F238E27FC236}">
                <a16:creationId xmlns:a16="http://schemas.microsoft.com/office/drawing/2014/main" id="{8267BD7A-84C5-8F4A-ABB4-2FE46EBE9342}"/>
              </a:ext>
            </a:extLst>
          </p:cNvPr>
          <p:cNvSpPr txBox="1"/>
          <p:nvPr/>
        </p:nvSpPr>
        <p:spPr>
          <a:xfrm>
            <a:off x="7795680" y="5420820"/>
            <a:ext cx="4184159"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Difference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(WRF-</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minus TROPOMI)</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599161F7-1C61-E94F-89B3-F2EAC943D451}"/>
              </a:ext>
            </a:extLst>
          </p:cNvPr>
          <p:cNvSpPr/>
          <p:nvPr/>
        </p:nvSpPr>
        <p:spPr>
          <a:xfrm>
            <a:off x="582743" y="5958038"/>
            <a:ext cx="1089896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WRF-</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Chem</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framework and TROPOMI satellite data used to evaluate NOx emissions.</a:t>
            </a:r>
          </a:p>
        </p:txBody>
      </p:sp>
    </p:spTree>
    <p:extLst>
      <p:ext uri="{BB962C8B-B14F-4D97-AF65-F5344CB8AC3E}">
        <p14:creationId xmlns:p14="http://schemas.microsoft.com/office/powerpoint/2010/main" val="201500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9F00-5221-784C-8C2D-8A77F2A7B8EA}"/>
              </a:ext>
            </a:extLst>
          </p:cNvPr>
          <p:cNvSpPr>
            <a:spLocks noGrp="1"/>
          </p:cNvSpPr>
          <p:nvPr>
            <p:ph type="title"/>
          </p:nvPr>
        </p:nvSpPr>
        <p:spPr>
          <a:xfrm>
            <a:off x="609319" y="27839"/>
            <a:ext cx="10972092" cy="709140"/>
          </a:xfrm>
        </p:spPr>
        <p:txBody>
          <a:bodyPr/>
          <a:lstStyle/>
          <a:p>
            <a:pPr algn="ctr"/>
            <a:r>
              <a:rPr lang="en-US" sz="3600" b="1" dirty="0"/>
              <a:t>LES modeling at CSD (J. </a:t>
            </a:r>
            <a:r>
              <a:rPr lang="en-US" sz="3600" b="1" dirty="0" err="1"/>
              <a:t>Kazil</a:t>
            </a:r>
            <a:r>
              <a:rPr lang="en-US" sz="3600" b="1" dirty="0"/>
              <a:t>, G. Feingold,…)</a:t>
            </a:r>
          </a:p>
        </p:txBody>
      </p:sp>
      <p:sp>
        <p:nvSpPr>
          <p:cNvPr id="3" name="Text Placeholder 2">
            <a:extLst>
              <a:ext uri="{FF2B5EF4-FFF2-40B4-BE49-F238E27FC236}">
                <a16:creationId xmlns:a16="http://schemas.microsoft.com/office/drawing/2014/main" id="{651D5B95-5DF6-2443-BF09-6FF2E2D486A4}"/>
              </a:ext>
            </a:extLst>
          </p:cNvPr>
          <p:cNvSpPr>
            <a:spLocks noGrp="1"/>
          </p:cNvSpPr>
          <p:nvPr>
            <p:ph type="body"/>
          </p:nvPr>
        </p:nvSpPr>
        <p:spPr>
          <a:xfrm>
            <a:off x="609319" y="968991"/>
            <a:ext cx="10972092" cy="5451737"/>
          </a:xfrm>
        </p:spPr>
        <p:txBody>
          <a:bodyPr>
            <a:normAutofit fontScale="55000" lnSpcReduction="20000"/>
          </a:bodyPr>
          <a:lstStyle/>
          <a:p>
            <a:r>
              <a:rPr lang="en-US" sz="4200" dirty="0">
                <a:latin typeface="Times New Roman" panose="02020603050405020304" pitchFamily="18" charset="0"/>
                <a:cs typeface="Times New Roman" panose="02020603050405020304" pitchFamily="18" charset="0"/>
              </a:rPr>
              <a:t>System for Atmospheric Modeling (</a:t>
            </a:r>
            <a:r>
              <a:rPr lang="en-US" sz="4200" dirty="0" err="1">
                <a:latin typeface="Times New Roman" panose="02020603050405020304" pitchFamily="18" charset="0"/>
                <a:cs typeface="Times New Roman" panose="02020603050405020304" pitchFamily="18" charset="0"/>
              </a:rPr>
              <a:t>Khairoutdinov</a:t>
            </a:r>
            <a:r>
              <a:rPr lang="en-US" sz="4200" dirty="0">
                <a:latin typeface="Times New Roman" panose="02020603050405020304" pitchFamily="18" charset="0"/>
                <a:cs typeface="Times New Roman" panose="02020603050405020304" pitchFamily="18" charset="0"/>
              </a:rPr>
              <a:t> and Randall) </a:t>
            </a:r>
          </a:p>
          <a:p>
            <a:r>
              <a:rPr lang="en-US" sz="4200" dirty="0">
                <a:latin typeface="Times New Roman" panose="02020603050405020304" pitchFamily="18" charset="0"/>
                <a:cs typeface="Times New Roman" panose="02020603050405020304" pitchFamily="18" charset="0"/>
              </a:rPr>
              <a:t>Solves the </a:t>
            </a:r>
            <a:r>
              <a:rPr lang="en-US" sz="4200" dirty="0" err="1">
                <a:latin typeface="Times New Roman" panose="02020603050405020304" pitchFamily="18" charset="0"/>
                <a:cs typeface="Times New Roman" panose="02020603050405020304" pitchFamily="18" charset="0"/>
              </a:rPr>
              <a:t>anelastic</a:t>
            </a:r>
            <a:r>
              <a:rPr lang="en-US" sz="4200" dirty="0">
                <a:latin typeface="Times New Roman" panose="02020603050405020304" pitchFamily="18" charset="0"/>
                <a:cs typeface="Times New Roman" panose="02020603050405020304" pitchFamily="18" charset="0"/>
              </a:rPr>
              <a:t> approximation of the </a:t>
            </a:r>
            <a:r>
              <a:rPr lang="en-US" sz="4200" dirty="0" err="1">
                <a:latin typeface="Times New Roman" panose="02020603050405020304" pitchFamily="18" charset="0"/>
                <a:cs typeface="Times New Roman" panose="02020603050405020304" pitchFamily="18" charset="0"/>
              </a:rPr>
              <a:t>Navier</a:t>
            </a:r>
            <a:r>
              <a:rPr lang="en-US" sz="4200" dirty="0">
                <a:latin typeface="Times New Roman" panose="02020603050405020304" pitchFamily="18" charset="0"/>
                <a:cs typeface="Times New Roman" panose="02020603050405020304" pitchFamily="18" charset="0"/>
              </a:rPr>
              <a:t>-Stokes equations</a:t>
            </a:r>
          </a:p>
          <a:p>
            <a:r>
              <a:rPr lang="en-US" sz="4200" dirty="0" err="1">
                <a:latin typeface="Times New Roman" panose="02020603050405020304" pitchFamily="18" charset="0"/>
                <a:cs typeface="Times New Roman" panose="02020603050405020304" pitchFamily="18" charset="0"/>
              </a:rPr>
              <a:t>RRTMg</a:t>
            </a:r>
            <a:r>
              <a:rPr lang="en-US" sz="4200" dirty="0">
                <a:latin typeface="Times New Roman" panose="02020603050405020304" pitchFamily="18" charset="0"/>
                <a:cs typeface="Times New Roman" panose="02020603050405020304" pitchFamily="18" charset="0"/>
              </a:rPr>
              <a:t> SW and LW radiation based on time and location of the simulation domain</a:t>
            </a:r>
          </a:p>
          <a:p>
            <a:r>
              <a:rPr lang="en-US" sz="4200" dirty="0">
                <a:latin typeface="Times New Roman" panose="02020603050405020304" pitchFamily="18" charset="0"/>
                <a:cs typeface="Times New Roman" panose="02020603050405020304" pitchFamily="18" charset="0"/>
              </a:rPr>
              <a:t>Two-moment bin-emulating method that calculates mass and number mixing ratios of cloud droplets and raindrops (Feingold), interacts with aerosol (activation, scavenging, re-generation, wet deposition)</a:t>
            </a:r>
          </a:p>
          <a:p>
            <a:r>
              <a:rPr lang="en-US" sz="4200" dirty="0">
                <a:latin typeface="Times New Roman" panose="02020603050405020304" pitchFamily="18" charset="0"/>
                <a:cs typeface="Times New Roman" panose="02020603050405020304" pitchFamily="18" charset="0"/>
              </a:rPr>
              <a:t>Simple modal aerosol representation</a:t>
            </a:r>
          </a:p>
          <a:p>
            <a:r>
              <a:rPr lang="en-US" sz="4200" dirty="0">
                <a:latin typeface="Times New Roman" panose="02020603050405020304" pitchFamily="18" charset="0"/>
                <a:cs typeface="Times New Roman" panose="02020603050405020304" pitchFamily="18" charset="0"/>
              </a:rPr>
              <a:t>dx = </a:t>
            </a:r>
            <a:r>
              <a:rPr lang="en-US" sz="4200" dirty="0" err="1">
                <a:latin typeface="Times New Roman" panose="02020603050405020304" pitchFamily="18" charset="0"/>
                <a:cs typeface="Times New Roman" panose="02020603050405020304" pitchFamily="18" charset="0"/>
              </a:rPr>
              <a:t>dy</a:t>
            </a:r>
            <a:r>
              <a:rPr lang="en-US" sz="4200" dirty="0">
                <a:latin typeface="Times New Roman" panose="02020603050405020304" pitchFamily="18" charset="0"/>
                <a:cs typeface="Times New Roman" panose="02020603050405020304" pitchFamily="18" charset="0"/>
              </a:rPr>
              <a:t> = 200 m, </a:t>
            </a:r>
            <a:r>
              <a:rPr lang="en-US" sz="4200" dirty="0" err="1">
                <a:latin typeface="Times New Roman" panose="02020603050405020304" pitchFamily="18" charset="0"/>
                <a:cs typeface="Times New Roman" panose="02020603050405020304" pitchFamily="18" charset="0"/>
              </a:rPr>
              <a:t>dz</a:t>
            </a:r>
            <a:r>
              <a:rPr lang="en-US" sz="4200" dirty="0">
                <a:latin typeface="Times New Roman" panose="02020603050405020304" pitchFamily="18" charset="0"/>
                <a:cs typeface="Times New Roman" panose="02020603050405020304" pitchFamily="18" charset="0"/>
              </a:rPr>
              <a:t> = 20 m, 10 m around inversion, </a:t>
            </a:r>
            <a:r>
              <a:rPr lang="en-US" sz="4200" dirty="0" err="1">
                <a:latin typeface="Times New Roman" panose="02020603050405020304" pitchFamily="18" charset="0"/>
                <a:cs typeface="Times New Roman" panose="02020603050405020304" pitchFamily="18" charset="0"/>
              </a:rPr>
              <a:t>dt</a:t>
            </a:r>
            <a:r>
              <a:rPr lang="en-US" sz="4200" dirty="0">
                <a:latin typeface="Times New Roman" panose="02020603050405020304" pitchFamily="18" charset="0"/>
                <a:cs typeface="Times New Roman" panose="02020603050405020304" pitchFamily="18" charset="0"/>
              </a:rPr>
              <a:t> = 1 s</a:t>
            </a:r>
          </a:p>
          <a:p>
            <a:r>
              <a:rPr lang="en-US" sz="4200" dirty="0">
                <a:latin typeface="Times New Roman" panose="02020603050405020304" pitchFamily="18" charset="0"/>
                <a:cs typeface="Times New Roman" panose="02020603050405020304" pitchFamily="18" charset="0"/>
              </a:rPr>
              <a:t>Mean meteorological state in the LES is nudged towards ERA5, with the exception of temperature and moisture in the boundary layer</a:t>
            </a:r>
          </a:p>
          <a:p>
            <a:r>
              <a:rPr lang="en-US" sz="4200" dirty="0">
                <a:latin typeface="Times New Roman" panose="02020603050405020304" pitchFamily="18" charset="0"/>
                <a:cs typeface="Times New Roman" panose="02020603050405020304" pitchFamily="18" charset="0"/>
              </a:rPr>
              <a:t>Interactive surface fluxes of sensible and latent heat, sea spray aerosol</a:t>
            </a:r>
          </a:p>
          <a:p>
            <a:r>
              <a:rPr lang="en-US" sz="4200" dirty="0">
                <a:latin typeface="Times New Roman" panose="02020603050405020304" pitchFamily="18" charset="0"/>
                <a:cs typeface="Times New Roman" panose="02020603050405020304" pitchFamily="18" charset="0"/>
              </a:rPr>
              <a:t>Radiation interacts with the aerosol, and optical properties for different aerosol types (e.g. biomass burning aerosol) can be specified.</a:t>
            </a:r>
          </a:p>
          <a:p>
            <a:endParaRPr lang="en-US" dirty="0"/>
          </a:p>
        </p:txBody>
      </p:sp>
    </p:spTree>
    <p:extLst>
      <p:ext uri="{BB962C8B-B14F-4D97-AF65-F5344CB8AC3E}">
        <p14:creationId xmlns:p14="http://schemas.microsoft.com/office/powerpoint/2010/main" val="2575809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650"/>
          <p:cNvPicPr/>
          <p:nvPr/>
        </p:nvPicPr>
        <p:blipFill>
          <a:blip r:embed="rId3"/>
          <a:stretch/>
        </p:blipFill>
        <p:spPr>
          <a:xfrm>
            <a:off x="1826513" y="74908"/>
            <a:ext cx="10480506" cy="6456845"/>
          </a:xfrm>
          <a:prstGeom prst="rect">
            <a:avLst/>
          </a:prstGeom>
          <a:ln>
            <a:noFill/>
          </a:ln>
        </p:spPr>
      </p:pic>
      <p:pic>
        <p:nvPicPr>
          <p:cNvPr id="121" name="Picture 651"/>
          <p:cNvPicPr/>
          <p:nvPr/>
        </p:nvPicPr>
        <p:blipFill>
          <a:blip r:embed="rId4"/>
          <a:stretch/>
        </p:blipFill>
        <p:spPr>
          <a:xfrm>
            <a:off x="7007319" y="621035"/>
            <a:ext cx="1165420" cy="1132321"/>
          </a:xfrm>
          <a:prstGeom prst="rect">
            <a:avLst/>
          </a:prstGeom>
          <a:ln w="29160">
            <a:solidFill>
              <a:srgbClr val="FF0000"/>
            </a:solidFill>
            <a:round/>
          </a:ln>
        </p:spPr>
      </p:pic>
      <p:pic>
        <p:nvPicPr>
          <p:cNvPr id="122" name="Picture 652"/>
          <p:cNvPicPr/>
          <p:nvPr/>
        </p:nvPicPr>
        <p:blipFill>
          <a:blip r:embed="rId5"/>
          <a:stretch/>
        </p:blipFill>
        <p:spPr>
          <a:xfrm>
            <a:off x="4206566" y="2986716"/>
            <a:ext cx="2331711" cy="2327792"/>
          </a:xfrm>
          <a:prstGeom prst="rect">
            <a:avLst/>
          </a:prstGeom>
          <a:ln w="29160">
            <a:solidFill>
              <a:srgbClr val="0000FF"/>
            </a:solidFill>
            <a:round/>
          </a:ln>
        </p:spPr>
      </p:pic>
      <p:sp>
        <p:nvSpPr>
          <p:cNvPr id="123" name="Line 1"/>
          <p:cNvSpPr/>
          <p:nvPr/>
        </p:nvSpPr>
        <p:spPr>
          <a:xfrm flipV="1">
            <a:off x="5586256" y="2369165"/>
            <a:ext cx="403281" cy="587936"/>
          </a:xfrm>
          <a:prstGeom prst="line">
            <a:avLst/>
          </a:prstGeom>
          <a:ln w="38160" cap="rnd">
            <a:solidFill>
              <a:srgbClr val="0000FF"/>
            </a:solidFill>
            <a:custDash>
              <a:ds d="100000" sp="100000"/>
            </a:custDash>
            <a:round/>
          </a:ln>
        </p:spPr>
        <p:style>
          <a:lnRef idx="0">
            <a:scrgbClr r="0" g="0" b="0"/>
          </a:lnRef>
          <a:fillRef idx="0">
            <a:scrgbClr r="0" g="0" b="0"/>
          </a:fillRef>
          <a:effectRef idx="0">
            <a:scrgbClr r="0" g="0" b="0"/>
          </a:effectRef>
          <a:fontRef idx="minor"/>
        </p:style>
      </p:sp>
      <p:sp>
        <p:nvSpPr>
          <p:cNvPr id="124" name="Line 2"/>
          <p:cNvSpPr/>
          <p:nvPr/>
        </p:nvSpPr>
        <p:spPr>
          <a:xfrm flipV="1">
            <a:off x="6591409" y="1778616"/>
            <a:ext cx="395877" cy="147637"/>
          </a:xfrm>
          <a:prstGeom prst="line">
            <a:avLst/>
          </a:prstGeom>
          <a:ln w="38160" cap="rnd">
            <a:solidFill>
              <a:srgbClr val="FF0000"/>
            </a:solidFill>
            <a:custDash>
              <a:ds d="100000" sp="100000"/>
            </a:custDash>
            <a:round/>
          </a:ln>
        </p:spPr>
        <p:style>
          <a:lnRef idx="0">
            <a:scrgbClr r="0" g="0" b="0"/>
          </a:lnRef>
          <a:fillRef idx="0">
            <a:scrgbClr r="0" g="0" b="0"/>
          </a:fillRef>
          <a:effectRef idx="0">
            <a:scrgbClr r="0" g="0" b="0"/>
          </a:effectRef>
          <a:fontRef idx="minor"/>
        </p:style>
      </p:sp>
      <p:sp>
        <p:nvSpPr>
          <p:cNvPr id="125" name="CustomShape 3"/>
          <p:cNvSpPr/>
          <p:nvPr/>
        </p:nvSpPr>
        <p:spPr>
          <a:xfrm>
            <a:off x="3868611" y="5301878"/>
            <a:ext cx="2039921" cy="364520"/>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lstStyle/>
          <a:p>
            <a:pPr algn="ctr" defTabSz="1106150"/>
            <a:r>
              <a:rPr lang="en-US" sz="1694" b="1" spc="-1">
                <a:solidFill>
                  <a:srgbClr val="0000FF"/>
                </a:solidFill>
                <a:latin typeface="Calibri"/>
                <a:ea typeface="Source Han Sans CN Regular"/>
              </a:rPr>
              <a:t>76.8 km</a:t>
            </a:r>
            <a:endParaRPr lang="en-US" sz="1694" spc="-1">
              <a:solidFill>
                <a:prstClr val="black"/>
              </a:solidFill>
              <a:latin typeface="Arial"/>
            </a:endParaRPr>
          </a:p>
        </p:txBody>
      </p:sp>
      <p:sp>
        <p:nvSpPr>
          <p:cNvPr id="126" name="CustomShape 4"/>
          <p:cNvSpPr/>
          <p:nvPr/>
        </p:nvSpPr>
        <p:spPr>
          <a:xfrm>
            <a:off x="6624072" y="1786020"/>
            <a:ext cx="2039921" cy="364520"/>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lstStyle/>
          <a:p>
            <a:pPr algn="ctr" defTabSz="1106150"/>
            <a:r>
              <a:rPr lang="en-US" sz="1694" b="1" spc="-1">
                <a:solidFill>
                  <a:srgbClr val="FF0000"/>
                </a:solidFill>
                <a:latin typeface="Calibri"/>
                <a:ea typeface="Source Han Sans CN Regular"/>
              </a:rPr>
              <a:t>38.4 km</a:t>
            </a:r>
            <a:endParaRPr lang="en-US" sz="1694" spc="-1">
              <a:solidFill>
                <a:prstClr val="black"/>
              </a:solidFill>
              <a:latin typeface="Arial"/>
            </a:endParaRPr>
          </a:p>
        </p:txBody>
      </p:sp>
      <p:sp>
        <p:nvSpPr>
          <p:cNvPr id="127" name="CustomShape 5"/>
          <p:cNvSpPr/>
          <p:nvPr/>
        </p:nvSpPr>
        <p:spPr>
          <a:xfrm>
            <a:off x="8927475" y="6280465"/>
            <a:ext cx="3280684" cy="327502"/>
          </a:xfrm>
          <a:prstGeom prst="rect">
            <a:avLst/>
          </a:prstGeom>
          <a:noFill/>
          <a:ln>
            <a:noFill/>
          </a:ln>
        </p:spPr>
        <p:style>
          <a:lnRef idx="0">
            <a:scrgbClr r="0" g="0" b="0"/>
          </a:lnRef>
          <a:fillRef idx="0">
            <a:scrgbClr r="0" g="0" b="0"/>
          </a:fillRef>
          <a:effectRef idx="0">
            <a:scrgbClr r="0" g="0" b="0"/>
          </a:effectRef>
          <a:fontRef idx="minor"/>
        </p:style>
        <p:txBody>
          <a:bodyPr lIns="108877" tIns="54439" rIns="108877" bIns="54439"/>
          <a:lstStyle/>
          <a:p>
            <a:pPr algn="ctr" defTabSz="1106150"/>
            <a:r>
              <a:rPr lang="en-US" sz="1452" b="1" spc="-1">
                <a:solidFill>
                  <a:srgbClr val="000000"/>
                </a:solidFill>
                <a:latin typeface="Calibri"/>
                <a:ea typeface="Source Han Sans CN Regular"/>
              </a:rPr>
              <a:t>MODIS (Terra) 2017-09-05  10h45 UT</a:t>
            </a:r>
            <a:endParaRPr lang="en-US" sz="1452" spc="-1">
              <a:solidFill>
                <a:prstClr val="black"/>
              </a:solidFill>
              <a:latin typeface="Arial"/>
            </a:endParaRPr>
          </a:p>
        </p:txBody>
      </p:sp>
      <p:sp>
        <p:nvSpPr>
          <p:cNvPr id="128" name="CustomShape 6"/>
          <p:cNvSpPr/>
          <p:nvPr/>
        </p:nvSpPr>
        <p:spPr>
          <a:xfrm>
            <a:off x="8468449" y="1019090"/>
            <a:ext cx="2320388" cy="1789503"/>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sp>
      <p:pic>
        <p:nvPicPr>
          <p:cNvPr id="129" name="Picture 673"/>
          <p:cNvPicPr/>
          <p:nvPr/>
        </p:nvPicPr>
        <p:blipFill>
          <a:blip r:embed="rId6"/>
          <a:stretch/>
        </p:blipFill>
        <p:spPr>
          <a:xfrm>
            <a:off x="8653540" y="908906"/>
            <a:ext cx="2433620" cy="1935834"/>
          </a:xfrm>
          <a:prstGeom prst="rect">
            <a:avLst/>
          </a:prstGeom>
          <a:ln>
            <a:noFill/>
          </a:ln>
        </p:spPr>
      </p:pic>
      <p:sp>
        <p:nvSpPr>
          <p:cNvPr id="130" name="CustomShape 7"/>
          <p:cNvSpPr/>
          <p:nvPr/>
        </p:nvSpPr>
        <p:spPr>
          <a:xfrm>
            <a:off x="121498" y="3796326"/>
            <a:ext cx="3872104" cy="299237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sp>
      <p:pic>
        <p:nvPicPr>
          <p:cNvPr id="131" name="Picture 677"/>
          <p:cNvPicPr/>
          <p:nvPr/>
        </p:nvPicPr>
        <p:blipFill>
          <a:blip r:embed="rId7"/>
          <a:stretch/>
        </p:blipFill>
        <p:spPr>
          <a:xfrm>
            <a:off x="181163" y="3178775"/>
            <a:ext cx="4911662" cy="3882556"/>
          </a:xfrm>
          <a:prstGeom prst="rect">
            <a:avLst/>
          </a:prstGeom>
          <a:ln>
            <a:noFill/>
          </a:ln>
        </p:spPr>
      </p:pic>
      <p:sp>
        <p:nvSpPr>
          <p:cNvPr id="132" name="TextShape 8"/>
          <p:cNvSpPr txBox="1"/>
          <p:nvPr/>
        </p:nvSpPr>
        <p:spPr>
          <a:xfrm>
            <a:off x="156774" y="47035"/>
            <a:ext cx="5734773" cy="1384481"/>
          </a:xfrm>
          <a:prstGeom prst="rect">
            <a:avLst/>
          </a:prstGeom>
          <a:solidFill>
            <a:srgbClr val="FFFFFF"/>
          </a:solidFill>
          <a:ln w="12600">
            <a:solidFill>
              <a:srgbClr val="000000"/>
            </a:solidFill>
            <a:round/>
          </a:ln>
        </p:spPr>
        <p:txBody>
          <a:bodyPr lIns="116281" tIns="61842" rIns="116281" bIns="61842"/>
          <a:lstStyle/>
          <a:p>
            <a:pPr defTabSz="1106150"/>
            <a:r>
              <a:rPr lang="en-US" sz="3508" b="1" spc="-1">
                <a:solidFill>
                  <a:prstClr val="black"/>
                </a:solidFill>
                <a:latin typeface="Arial"/>
              </a:rPr>
              <a:t>Realistic Lagrangian LES</a:t>
            </a:r>
          </a:p>
          <a:p>
            <a:pPr defTabSz="1106150"/>
            <a:r>
              <a:rPr lang="en-US" sz="2298" b="1" spc="-1">
                <a:solidFill>
                  <a:prstClr val="black"/>
                </a:solidFill>
                <a:latin typeface="Arial"/>
              </a:rPr>
              <a:t>J. Kazil, G. Feingold, T. Yamaguchi</a:t>
            </a:r>
          </a:p>
          <a:p>
            <a:pPr defTabSz="1106150"/>
            <a:r>
              <a:rPr lang="en-US" sz="1936" b="1" spc="-1">
                <a:solidFill>
                  <a:prstClr val="black"/>
                </a:solidFill>
                <a:latin typeface="Arial"/>
              </a:rPr>
              <a:t>NOAA Chemical Sciences Division</a:t>
            </a:r>
          </a:p>
        </p:txBody>
      </p:sp>
      <p:sp>
        <p:nvSpPr>
          <p:cNvPr id="133" name="TextShape 9"/>
          <p:cNvSpPr txBox="1"/>
          <p:nvPr/>
        </p:nvSpPr>
        <p:spPr>
          <a:xfrm>
            <a:off x="2870862" y="6373664"/>
            <a:ext cx="756913" cy="418959"/>
          </a:xfrm>
          <a:prstGeom prst="rect">
            <a:avLst/>
          </a:prstGeom>
          <a:noFill/>
          <a:ln>
            <a:noFill/>
          </a:ln>
        </p:spPr>
        <p:txBody>
          <a:bodyPr lIns="108877" tIns="54439" rIns="108877" bIns="54439"/>
          <a:lstStyle/>
          <a:p>
            <a:pPr defTabSz="1106150"/>
            <a:r>
              <a:rPr lang="en-US" sz="2177" b="1" spc="-1">
                <a:solidFill>
                  <a:srgbClr val="000000"/>
                </a:solidFill>
                <a:latin typeface="Arial"/>
              </a:rPr>
              <a:t>LES</a:t>
            </a:r>
            <a:endParaRPr lang="en-US" sz="2177" spc="-1">
              <a:solidFill>
                <a:srgbClr val="000000"/>
              </a:solidFill>
              <a:latin typeface="Arial"/>
            </a:endParaRPr>
          </a:p>
        </p:txBody>
      </p:sp>
      <p:sp>
        <p:nvSpPr>
          <p:cNvPr id="134" name="TextShape 10"/>
          <p:cNvSpPr txBox="1"/>
          <p:nvPr/>
        </p:nvSpPr>
        <p:spPr>
          <a:xfrm>
            <a:off x="10146463" y="2488930"/>
            <a:ext cx="578355" cy="315743"/>
          </a:xfrm>
          <a:prstGeom prst="rect">
            <a:avLst/>
          </a:prstGeom>
          <a:noFill/>
          <a:ln>
            <a:noFill/>
          </a:ln>
        </p:spPr>
        <p:txBody>
          <a:bodyPr lIns="108877" tIns="54439" rIns="108877" bIns="54439"/>
          <a:lstStyle/>
          <a:p>
            <a:pPr defTabSz="1106150"/>
            <a:r>
              <a:rPr lang="en-US" sz="1452" b="1" spc="-1">
                <a:solidFill>
                  <a:srgbClr val="000000"/>
                </a:solidFill>
                <a:latin typeface="Arial"/>
              </a:rPr>
              <a:t>LES</a:t>
            </a:r>
            <a:endParaRPr lang="en-US" sz="1452" spc="-1">
              <a:solidFill>
                <a:srgbClr val="000000"/>
              </a:solidFill>
              <a:latin typeface="Arial"/>
            </a:endParaRPr>
          </a:p>
        </p:txBody>
      </p:sp>
    </p:spTree>
    <p:extLst>
      <p:ext uri="{BB962C8B-B14F-4D97-AF65-F5344CB8AC3E}">
        <p14:creationId xmlns:p14="http://schemas.microsoft.com/office/powerpoint/2010/main" val="10531404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A4A5-FA32-C344-92A5-0EB2DD7C6DCE}"/>
              </a:ext>
            </a:extLst>
          </p:cNvPr>
          <p:cNvSpPr>
            <a:spLocks noGrp="1"/>
          </p:cNvSpPr>
          <p:nvPr>
            <p:ph type="title"/>
          </p:nvPr>
        </p:nvSpPr>
        <p:spPr>
          <a:xfrm>
            <a:off x="838200" y="119465"/>
            <a:ext cx="10515600" cy="685753"/>
          </a:xfrm>
        </p:spPr>
        <p:txBody>
          <a:bodyPr>
            <a:normAutofit fontScale="90000"/>
          </a:bodyPr>
          <a:lstStyle/>
          <a:p>
            <a:pPr algn="ctr"/>
            <a:r>
              <a:rPr lang="en-US" b="1" dirty="0"/>
              <a:t>What will the future bring?</a:t>
            </a:r>
          </a:p>
        </p:txBody>
      </p:sp>
      <p:sp>
        <p:nvSpPr>
          <p:cNvPr id="3" name="Content Placeholder 2">
            <a:extLst>
              <a:ext uri="{FF2B5EF4-FFF2-40B4-BE49-F238E27FC236}">
                <a16:creationId xmlns:a16="http://schemas.microsoft.com/office/drawing/2014/main" id="{6DED3D01-3CF3-264E-91F7-01A38E8FCA82}"/>
              </a:ext>
            </a:extLst>
          </p:cNvPr>
          <p:cNvSpPr>
            <a:spLocks noGrp="1"/>
          </p:cNvSpPr>
          <p:nvPr>
            <p:ph idx="1"/>
          </p:nvPr>
        </p:nvSpPr>
        <p:spPr>
          <a:xfrm>
            <a:off x="838200" y="1253331"/>
            <a:ext cx="10515600" cy="4351338"/>
          </a:xfrm>
        </p:spPr>
        <p:txBody>
          <a:bodyPr>
            <a:normAutofit fontScale="77500" lnSpcReduction="20000"/>
          </a:bodyPr>
          <a:lstStyle/>
          <a:p>
            <a:r>
              <a:rPr lang="en-US" dirty="0"/>
              <a:t>Much work with coupled modeling for UFS on FV3GFS-MOM6-CICE-Chem</a:t>
            </a:r>
          </a:p>
          <a:p>
            <a:r>
              <a:rPr lang="en-US" dirty="0"/>
              <a:t>Air-quality prediction: Include CMAQ chemistry modules in regional FV3GFS (Stand Alone Version, SAR-FV3)</a:t>
            </a:r>
          </a:p>
          <a:p>
            <a:r>
              <a:rPr lang="en-US" dirty="0"/>
              <a:t>Moving some chemistry options from WRF-</a:t>
            </a:r>
            <a:r>
              <a:rPr lang="en-US" dirty="0" err="1"/>
              <a:t>Chem</a:t>
            </a:r>
            <a:r>
              <a:rPr lang="en-US" dirty="0"/>
              <a:t> to SAR-FV3 (regional UFS)</a:t>
            </a:r>
          </a:p>
          <a:p>
            <a:r>
              <a:rPr lang="en-US" dirty="0"/>
              <a:t>Participation in field experiments: FIRE-EX, MAP-AQ</a:t>
            </a:r>
          </a:p>
          <a:p>
            <a:r>
              <a:rPr lang="en-US" dirty="0"/>
              <a:t>Participate in WGNE phase 2 on aerosol impacts (focused on S2S)</a:t>
            </a:r>
          </a:p>
          <a:p>
            <a:r>
              <a:rPr lang="en-US" dirty="0"/>
              <a:t>Close collaboration with JEDI data assimilation development groups</a:t>
            </a:r>
          </a:p>
          <a:p>
            <a:r>
              <a:rPr lang="en-US" dirty="0"/>
              <a:t>Much work with physics efforts that will focus on advanced physics parameterizations within FV3GFS (global, regional, storm-scale), and interactions with atmospheric composition – simple approaches suitable possibly for operations</a:t>
            </a:r>
          </a:p>
          <a:p>
            <a:endParaRPr lang="en-US" dirty="0"/>
          </a:p>
          <a:p>
            <a:r>
              <a:rPr lang="en-US" dirty="0"/>
              <a:t>Unified Forecast System repositories……</a:t>
            </a:r>
          </a:p>
          <a:p>
            <a:endParaRPr lang="en-US" dirty="0"/>
          </a:p>
        </p:txBody>
      </p:sp>
    </p:spTree>
    <p:extLst>
      <p:ext uri="{BB962C8B-B14F-4D97-AF65-F5344CB8AC3E}">
        <p14:creationId xmlns:p14="http://schemas.microsoft.com/office/powerpoint/2010/main" val="4030583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3"/>
        <p:cNvGrpSpPr/>
        <p:nvPr/>
      </p:nvGrpSpPr>
      <p:grpSpPr>
        <a:xfrm>
          <a:off x="0" y="0"/>
          <a:ext cx="0" cy="0"/>
          <a:chOff x="0" y="0"/>
          <a:chExt cx="0" cy="0"/>
        </a:xfrm>
      </p:grpSpPr>
      <p:sp>
        <p:nvSpPr>
          <p:cNvPr id="105" name="Shape 105"/>
          <p:cNvSpPr/>
          <p:nvPr/>
        </p:nvSpPr>
        <p:spPr>
          <a:xfrm>
            <a:off x="6118933" y="1476667"/>
            <a:ext cx="5939500" cy="4334196"/>
          </a:xfrm>
          <a:prstGeom prst="rect">
            <a:avLst/>
          </a:prstGeom>
          <a:solidFill>
            <a:srgbClr val="EFEFEF"/>
          </a:solidFill>
          <a:ln w="9525" cap="flat" cmpd="sng">
            <a:solidFill>
              <a:srgbClr val="999999"/>
            </a:solidFill>
            <a:prstDash val="solid"/>
            <a:round/>
            <a:headEnd type="none" w="med" len="med"/>
            <a:tailEnd type="none" w="med" len="med"/>
          </a:ln>
        </p:spPr>
        <p:txBody>
          <a:bodyPr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Shape 107"/>
          <p:cNvSpPr/>
          <p:nvPr/>
        </p:nvSpPr>
        <p:spPr>
          <a:xfrm>
            <a:off x="344399" y="1476667"/>
            <a:ext cx="5595363" cy="4334196"/>
          </a:xfrm>
          <a:prstGeom prst="rect">
            <a:avLst/>
          </a:prstGeom>
          <a:solidFill>
            <a:srgbClr val="EFEFEF"/>
          </a:solidFill>
          <a:ln w="9525" cap="flat" cmpd="sng">
            <a:solidFill>
              <a:srgbClr val="999999"/>
            </a:solidFill>
            <a:prstDash val="solid"/>
            <a:round/>
            <a:headEnd type="none" w="med" len="med"/>
            <a:tailEnd type="none" w="med" len="med"/>
          </a:ln>
        </p:spPr>
        <p:txBody>
          <a:bodyPr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Shape 108"/>
          <p:cNvSpPr/>
          <p:nvPr/>
        </p:nvSpPr>
        <p:spPr>
          <a:xfrm>
            <a:off x="0" y="6606667"/>
            <a:ext cx="12192000" cy="251200"/>
          </a:xfrm>
          <a:prstGeom prst="rect">
            <a:avLst/>
          </a:prstGeom>
          <a:solidFill>
            <a:schemeClr val="lt1"/>
          </a:solidFill>
          <a:ln>
            <a:noFill/>
          </a:ln>
        </p:spPr>
        <p:txBody>
          <a:bodyPr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Shape 109"/>
          <p:cNvSpPr txBox="1">
            <a:spLocks noGrp="1"/>
          </p:cNvSpPr>
          <p:nvPr>
            <p:ph type="title"/>
          </p:nvPr>
        </p:nvSpPr>
        <p:spPr>
          <a:xfrm>
            <a:off x="0" y="-7867"/>
            <a:ext cx="12192000" cy="763600"/>
          </a:xfrm>
          <a:prstGeom prst="rect">
            <a:avLst/>
          </a:prstGeom>
          <a:solidFill>
            <a:schemeClr val="lt1"/>
          </a:solidFill>
        </p:spPr>
        <p:txBody>
          <a:bodyPr wrap="square" lIns="121900" tIns="121900" rIns="121900" bIns="121900" anchor="t" anchorCtr="0">
            <a:noAutofit/>
          </a:bodyPr>
          <a:lstStyle/>
          <a:p>
            <a:pPr algn="ctr"/>
            <a:r>
              <a:rPr lang="en" sz="2800" b="1" dirty="0">
                <a:latin typeface="Arial"/>
                <a:ea typeface="Arial"/>
                <a:cs typeface="Arial"/>
                <a:sym typeface="Arial"/>
              </a:rPr>
              <a:t>Modeling at ESRL GSD: An overview of activities</a:t>
            </a:r>
            <a:endParaRPr lang="en" sz="2000" dirty="0">
              <a:latin typeface="Arial"/>
              <a:ea typeface="Arial"/>
              <a:cs typeface="Arial"/>
              <a:sym typeface="Arial"/>
            </a:endParaRPr>
          </a:p>
          <a:p>
            <a:endParaRPr sz="3200" b="1" dirty="0">
              <a:latin typeface="Arial"/>
              <a:ea typeface="Arial"/>
              <a:cs typeface="Arial"/>
              <a:sym typeface="Arial"/>
            </a:endParaRPr>
          </a:p>
        </p:txBody>
      </p:sp>
      <p:sp>
        <p:nvSpPr>
          <p:cNvPr id="111" name="Shape 111"/>
          <p:cNvSpPr txBox="1"/>
          <p:nvPr/>
        </p:nvSpPr>
        <p:spPr>
          <a:xfrm>
            <a:off x="67" y="6510133"/>
            <a:ext cx="2701200" cy="381600"/>
          </a:xfrm>
          <a:prstGeom prst="rect">
            <a:avLst/>
          </a:prstGeom>
          <a:noFill/>
          <a:ln>
            <a:noFill/>
          </a:ln>
        </p:spPr>
        <p:txBody>
          <a:bodyPr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rgbClr val="FFFFFF"/>
                </a:solidFill>
                <a:effectLst/>
                <a:uLnTx/>
                <a:uFillTx/>
                <a:latin typeface="Arial"/>
                <a:ea typeface="+mn-ea"/>
                <a:cs typeface="Arial"/>
                <a:sym typeface="Arial"/>
              </a:rPr>
              <a:t>www.esrl.noaa.gov/gsd</a:t>
            </a:r>
          </a:p>
        </p:txBody>
      </p:sp>
      <p:pic>
        <p:nvPicPr>
          <p:cNvPr id="115" name="Shape 115" descr="NOAA logo transp.png"/>
          <p:cNvPicPr preferRelativeResize="0"/>
          <p:nvPr/>
        </p:nvPicPr>
        <p:blipFill>
          <a:blip r:embed="rId3">
            <a:alphaModFix/>
          </a:blip>
          <a:stretch>
            <a:fillRect/>
          </a:stretch>
        </p:blipFill>
        <p:spPr>
          <a:xfrm>
            <a:off x="11546450" y="5952765"/>
            <a:ext cx="511983" cy="512000"/>
          </a:xfrm>
          <a:prstGeom prst="rect">
            <a:avLst/>
          </a:prstGeom>
          <a:noFill/>
          <a:ln>
            <a:noFill/>
          </a:ln>
        </p:spPr>
      </p:pic>
      <p:sp>
        <p:nvSpPr>
          <p:cNvPr id="116" name="Shape 116"/>
          <p:cNvSpPr txBox="1"/>
          <p:nvPr/>
        </p:nvSpPr>
        <p:spPr>
          <a:xfrm>
            <a:off x="1808099" y="931443"/>
            <a:ext cx="2667961" cy="496957"/>
          </a:xfrm>
          <a:prstGeom prst="rect">
            <a:avLst/>
          </a:prstGeom>
          <a:noFill/>
          <a:ln>
            <a:noFill/>
          </a:ln>
        </p:spPr>
        <p:txBody>
          <a:bodyPr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1" i="0" u="none" strike="noStrike" kern="0" cap="none" spc="0" normalizeH="0" baseline="0" noProof="0" dirty="0">
                <a:ln>
                  <a:noFill/>
                </a:ln>
                <a:solidFill>
                  <a:srgbClr val="000000"/>
                </a:solidFill>
                <a:effectLst/>
                <a:uLnTx/>
                <a:uFillTx/>
                <a:latin typeface="Arial"/>
                <a:ea typeface="+mn-ea"/>
                <a:cs typeface="Arial"/>
                <a:sym typeface="Arial"/>
              </a:rPr>
              <a:t>Medium range to S2S: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7" name="Shape 117"/>
          <p:cNvSpPr txBox="1"/>
          <p:nvPr/>
        </p:nvSpPr>
        <p:spPr>
          <a:xfrm>
            <a:off x="2399268" y="1972811"/>
            <a:ext cx="1974734" cy="2505424"/>
          </a:xfrm>
          <a:prstGeom prst="rect">
            <a:avLst/>
          </a:prstGeom>
          <a:noFill/>
          <a:ln>
            <a:noFill/>
          </a:ln>
        </p:spPr>
        <p:txBody>
          <a:bodyPr wrap="square" lIns="121900" tIns="121900" rIns="121900" bIns="121900" anchor="t" anchorCtr="0">
            <a:noAutofit/>
          </a:bodyPr>
          <a:lstStyle/>
          <a:p>
            <a:pPr marL="246888" marR="0" lvl="0" indent="-210312" algn="l" defTabSz="121917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333" kern="0" dirty="0">
                <a:solidFill>
                  <a:srgbClr val="000000"/>
                </a:solidFill>
                <a:latin typeface="Arial"/>
                <a:cs typeface="Arial"/>
                <a:sym typeface="Arial"/>
              </a:rPr>
              <a:t>I</a:t>
            </a:r>
            <a:r>
              <a:rPr kumimoji="0" lang="en-US" sz="1333" b="0" i="0" u="none" strike="noStrike" kern="0" cap="none" spc="0" normalizeH="0" baseline="0" noProof="0" dirty="0" err="1">
                <a:ln>
                  <a:noFill/>
                </a:ln>
                <a:solidFill>
                  <a:srgbClr val="000000"/>
                </a:solidFill>
                <a:effectLst/>
                <a:uLnTx/>
                <a:uFillTx/>
                <a:latin typeface="Arial"/>
                <a:ea typeface="+mn-ea"/>
                <a:cs typeface="Arial"/>
                <a:sym typeface="Arial"/>
              </a:rPr>
              <a:t>nteraction</a:t>
            </a:r>
            <a:r>
              <a:rPr kumimoji="0" lang="en" sz="1333" b="0" i="0" u="none" strike="noStrike" kern="0" cap="none" spc="0" normalizeH="0" baseline="0" noProof="0" dirty="0">
                <a:ln>
                  <a:noFill/>
                </a:ln>
                <a:solidFill>
                  <a:srgbClr val="000000"/>
                </a:solidFill>
                <a:effectLst/>
                <a:uLnTx/>
                <a:uFillTx/>
                <a:latin typeface="Arial"/>
                <a:ea typeface="+mn-ea"/>
                <a:cs typeface="Arial"/>
                <a:sym typeface="Arial"/>
              </a:rPr>
              <a:t> of aerosols with </a:t>
            </a:r>
            <a:r>
              <a:rPr kumimoji="0" lang="en" sz="1333" b="0" i="0" u="none" strike="noStrike" kern="0" cap="none" spc="0" normalizeH="0" baseline="0" noProof="0" dirty="0" err="1">
                <a:ln>
                  <a:noFill/>
                </a:ln>
                <a:solidFill>
                  <a:srgbClr val="000000"/>
                </a:solidFill>
                <a:effectLst/>
                <a:uLnTx/>
                <a:uFillTx/>
                <a:latin typeface="Arial"/>
                <a:ea typeface="+mn-ea"/>
                <a:cs typeface="Arial"/>
                <a:sym typeface="Arial"/>
              </a:rPr>
              <a:t>subgrid</a:t>
            </a:r>
            <a:r>
              <a:rPr kumimoji="0" lang="en" sz="1333" b="0" i="0" u="none" strike="noStrike" kern="0" cap="none" spc="0" normalizeH="0" baseline="0" noProof="0" dirty="0">
                <a:ln>
                  <a:noFill/>
                </a:ln>
                <a:solidFill>
                  <a:srgbClr val="000000"/>
                </a:solidFill>
                <a:effectLst/>
                <a:uLnTx/>
                <a:uFillTx/>
                <a:latin typeface="Arial"/>
                <a:ea typeface="+mn-ea"/>
                <a:cs typeface="Arial"/>
                <a:sym typeface="Arial"/>
              </a:rPr>
              <a:t> scale and grid-scale clouds</a:t>
            </a:r>
          </a:p>
          <a:p>
            <a:pPr marL="246888" marR="0" lvl="0" indent="-210312" algn="l" defTabSz="121917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333" kern="0" dirty="0">
                <a:solidFill>
                  <a:srgbClr val="000000"/>
                </a:solidFill>
                <a:latin typeface="Arial"/>
                <a:cs typeface="Arial"/>
                <a:sym typeface="Arial"/>
              </a:rPr>
              <a:t>Atmospheric composition d</a:t>
            </a:r>
            <a:r>
              <a:rPr lang="en" sz="1333" kern="0" dirty="0" err="1">
                <a:solidFill>
                  <a:srgbClr val="000000"/>
                </a:solidFill>
                <a:latin typeface="Arial"/>
                <a:cs typeface="Arial"/>
                <a:sym typeface="Arial"/>
              </a:rPr>
              <a:t>ata</a:t>
            </a:r>
            <a:r>
              <a:rPr lang="en" sz="1333" kern="0" dirty="0">
                <a:solidFill>
                  <a:srgbClr val="000000"/>
                </a:solidFill>
                <a:latin typeface="Arial"/>
                <a:cs typeface="Arial"/>
                <a:sym typeface="Arial"/>
              </a:rPr>
              <a:t> </a:t>
            </a:r>
            <a:r>
              <a:rPr lang="en-US" sz="1333" kern="0" dirty="0">
                <a:solidFill>
                  <a:srgbClr val="000000"/>
                </a:solidFill>
                <a:latin typeface="Arial"/>
                <a:cs typeface="Arial"/>
                <a:sym typeface="Arial"/>
              </a:rPr>
              <a:t>assimilation</a:t>
            </a:r>
            <a:r>
              <a:rPr lang="en" sz="1333" kern="0" dirty="0">
                <a:solidFill>
                  <a:srgbClr val="000000"/>
                </a:solidFill>
                <a:latin typeface="Arial"/>
                <a:cs typeface="Arial"/>
                <a:sym typeface="Arial"/>
              </a:rPr>
              <a:t> with JEDI in near future</a:t>
            </a:r>
            <a:endParaRPr kumimoji="0" lang="en" sz="1333" b="0" i="0" u="none" strike="noStrike" kern="0" cap="none" spc="0" normalizeH="0" baseline="0" noProof="0" dirty="0">
              <a:ln>
                <a:noFill/>
              </a:ln>
              <a:solidFill>
                <a:srgbClr val="000000"/>
              </a:solidFill>
              <a:effectLst/>
              <a:uLnTx/>
              <a:uFillTx/>
              <a:latin typeface="Arial"/>
              <a:ea typeface="+mn-ea"/>
              <a:cs typeface="Arial"/>
              <a:sym typeface="Arial"/>
            </a:endParaRPr>
          </a:p>
          <a:p>
            <a:pPr marL="505878" marR="0" lvl="0" indent="-285750" algn="l" defTabSz="121917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 sz="1333"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8" name="Shape 118"/>
          <p:cNvSpPr txBox="1"/>
          <p:nvPr/>
        </p:nvSpPr>
        <p:spPr>
          <a:xfrm>
            <a:off x="6181964" y="1480003"/>
            <a:ext cx="2607600" cy="915600"/>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I</a:t>
            </a:r>
            <a:r>
              <a:rPr kumimoji="0" lang="en" sz="1600" b="1" i="0" u="none" strike="noStrike" kern="0" cap="none" spc="0" normalizeH="0" baseline="0" noProof="0" dirty="0" err="1">
                <a:ln>
                  <a:noFill/>
                </a:ln>
                <a:solidFill>
                  <a:srgbClr val="000000"/>
                </a:solidFill>
                <a:effectLst/>
                <a:uLnTx/>
                <a:uFillTx/>
                <a:latin typeface="Arial"/>
                <a:ea typeface="+mn-ea"/>
                <a:cs typeface="Arial"/>
                <a:sym typeface="Arial"/>
              </a:rPr>
              <a:t>nline</a:t>
            </a:r>
            <a:r>
              <a:rPr kumimoji="0" lang="en" sz="1600" b="1" i="0" u="none" strike="noStrike" kern="0" cap="none" spc="0" normalizeH="0" baseline="0" noProof="0" dirty="0">
                <a:ln>
                  <a:noFill/>
                </a:ln>
                <a:solidFill>
                  <a:srgbClr val="000000"/>
                </a:solidFill>
                <a:effectLst/>
                <a:uLnTx/>
                <a:uFillTx/>
                <a:latin typeface="Arial"/>
                <a:ea typeface="+mn-ea"/>
                <a:cs typeface="Arial"/>
                <a:sym typeface="Arial"/>
              </a:rPr>
              <a:t> coupling</a:t>
            </a:r>
          </a:p>
          <a:p>
            <a:pPr marL="246888" marR="0" lvl="0" indent="-210312" algn="l" defTabSz="1219170" rtl="0" eaLnBrk="1" fontAlgn="auto" latinLnBrk="0" hangingPunct="1">
              <a:lnSpc>
                <a:spcPct val="100000"/>
              </a:lnSpc>
              <a:spcBef>
                <a:spcPts val="0"/>
              </a:spcBef>
              <a:spcAft>
                <a:spcPts val="0"/>
              </a:spcAft>
              <a:buClrTx/>
              <a:buSzPct val="100000"/>
              <a:buFontTx/>
              <a:buChar char="●"/>
              <a:tabLst/>
              <a:defRPr/>
            </a:pPr>
            <a:r>
              <a:rPr kumimoji="0" lang="en" sz="1333" b="0" i="0" u="none" strike="noStrike" kern="0" cap="none" spc="0" normalizeH="0" baseline="0" noProof="0" dirty="0">
                <a:ln>
                  <a:noFill/>
                </a:ln>
                <a:solidFill>
                  <a:srgbClr val="000000"/>
                </a:solidFill>
                <a:effectLst/>
                <a:uLnTx/>
                <a:uFillTx/>
                <a:latin typeface="Arial"/>
                <a:ea typeface="+mn-ea"/>
                <a:cs typeface="Arial"/>
                <a:sym typeface="Arial"/>
              </a:rPr>
              <a:t>WRF-</a:t>
            </a:r>
            <a:r>
              <a:rPr kumimoji="0" lang="en" sz="1333" b="0" i="0" u="none" strike="noStrike" kern="0" cap="none" spc="0" normalizeH="0" baseline="0" noProof="0" dirty="0" err="1">
                <a:ln>
                  <a:noFill/>
                </a:ln>
                <a:solidFill>
                  <a:srgbClr val="000000"/>
                </a:solidFill>
                <a:effectLst/>
                <a:uLnTx/>
                <a:uFillTx/>
                <a:latin typeface="Arial"/>
                <a:ea typeface="+mn-ea"/>
                <a:cs typeface="Arial"/>
                <a:sym typeface="Arial"/>
              </a:rPr>
              <a:t>Chem</a:t>
            </a:r>
            <a:endParaRPr kumimoji="0" lang="en" sz="1333" b="0" i="0" u="none" strike="noStrike" kern="0" cap="none" spc="0" normalizeH="0" baseline="0" noProof="0" dirty="0">
              <a:ln>
                <a:noFill/>
              </a:ln>
              <a:solidFill>
                <a:srgbClr val="000000"/>
              </a:solidFill>
              <a:effectLst/>
              <a:uLnTx/>
              <a:uFillTx/>
              <a:latin typeface="Arial"/>
              <a:ea typeface="+mn-ea"/>
              <a:cs typeface="Arial"/>
              <a:sym typeface="Arial"/>
            </a:endParaRPr>
          </a:p>
          <a:p>
            <a:pPr marL="246888" marR="0" lvl="0" indent="-210312" algn="l" defTabSz="1219170" rtl="0" eaLnBrk="1" fontAlgn="auto" latinLnBrk="0" hangingPunct="1">
              <a:lnSpc>
                <a:spcPct val="100000"/>
              </a:lnSpc>
              <a:spcBef>
                <a:spcPts val="0"/>
              </a:spcBef>
              <a:spcAft>
                <a:spcPts val="0"/>
              </a:spcAft>
              <a:buClrTx/>
              <a:buSzPct val="100000"/>
              <a:buFontTx/>
              <a:buChar char="●"/>
              <a:tabLst/>
              <a:defRPr/>
            </a:pPr>
            <a:r>
              <a:rPr kumimoji="0" lang="en" sz="1333" b="0" i="0" u="none" strike="noStrike" kern="0" cap="none" spc="0" normalizeH="0" baseline="0" noProof="0" dirty="0">
                <a:ln>
                  <a:noFill/>
                </a:ln>
                <a:solidFill>
                  <a:srgbClr val="000000"/>
                </a:solidFill>
                <a:effectLst/>
                <a:uLnTx/>
                <a:uFillTx/>
                <a:latin typeface="Arial"/>
                <a:ea typeface="+mn-ea"/>
                <a:cs typeface="Arial"/>
                <a:sym typeface="Arial"/>
              </a:rPr>
              <a:t>RAP/HRRR-Smoke</a:t>
            </a:r>
            <a:endParaRPr lang="en" sz="1333" kern="0" dirty="0">
              <a:solidFill>
                <a:srgbClr val="000000"/>
              </a:solidFill>
              <a:latin typeface="Arial"/>
              <a:cs typeface="Arial"/>
              <a:sym typeface="Arial"/>
            </a:endParaRPr>
          </a:p>
          <a:p>
            <a:pPr marL="246888" marR="0" lvl="0" indent="-210312" algn="l" defTabSz="1219170" rtl="0" eaLnBrk="1" fontAlgn="auto" latinLnBrk="0" hangingPunct="1">
              <a:lnSpc>
                <a:spcPct val="100000"/>
              </a:lnSpc>
              <a:spcBef>
                <a:spcPts val="0"/>
              </a:spcBef>
              <a:spcAft>
                <a:spcPts val="0"/>
              </a:spcAft>
              <a:buClrTx/>
              <a:buSzPct val="100000"/>
              <a:buFontTx/>
              <a:buChar char="●"/>
              <a:tabLst/>
              <a:defRPr/>
            </a:pPr>
            <a:r>
              <a:rPr kumimoji="0" lang="en-US" sz="1333" b="0" i="0" u="none" strike="noStrike" kern="0" cap="none" spc="0" normalizeH="0" baseline="0" noProof="0" dirty="0">
                <a:ln>
                  <a:noFill/>
                </a:ln>
                <a:solidFill>
                  <a:srgbClr val="000000"/>
                </a:solidFill>
                <a:effectLst/>
                <a:uLnTx/>
                <a:uFillTx/>
                <a:latin typeface="Arial"/>
                <a:ea typeface="+mn-ea"/>
                <a:cs typeface="Arial"/>
                <a:sym typeface="Arial"/>
              </a:rPr>
              <a:t>I</a:t>
            </a:r>
            <a:r>
              <a:rPr kumimoji="0" lang="en" sz="1333" b="0" i="0" u="none" strike="noStrike" kern="0" cap="none" spc="0" normalizeH="0" baseline="0" noProof="0" dirty="0" err="1">
                <a:ln>
                  <a:noFill/>
                </a:ln>
                <a:solidFill>
                  <a:srgbClr val="000000"/>
                </a:solidFill>
                <a:effectLst/>
                <a:uLnTx/>
                <a:uFillTx/>
                <a:latin typeface="Arial"/>
                <a:ea typeface="+mn-ea"/>
                <a:cs typeface="Arial"/>
                <a:sym typeface="Arial"/>
              </a:rPr>
              <a:t>ntent</a:t>
            </a:r>
            <a:r>
              <a:rPr kumimoji="0" lang="en" sz="1333" b="0" i="0" u="none" strike="noStrike" kern="0" cap="none" spc="0" normalizeH="0" baseline="0" noProof="0" dirty="0">
                <a:ln>
                  <a:noFill/>
                </a:ln>
                <a:solidFill>
                  <a:srgbClr val="000000"/>
                </a:solidFill>
                <a:effectLst/>
                <a:uLnTx/>
                <a:uFillTx/>
                <a:latin typeface="Arial"/>
                <a:ea typeface="+mn-ea"/>
                <a:cs typeface="Arial"/>
                <a:sym typeface="Arial"/>
              </a:rPr>
              <a:t> is to couple some of the aerosol modules also with CCPP (no ESMF)</a:t>
            </a:r>
          </a:p>
          <a:p>
            <a:pPr marL="246888" marR="0" lvl="0" indent="-210312" algn="l" defTabSz="1219170" rtl="0" eaLnBrk="1" fontAlgn="auto" latinLnBrk="0" hangingPunct="1">
              <a:lnSpc>
                <a:spcPct val="100000"/>
              </a:lnSpc>
              <a:spcBef>
                <a:spcPts val="0"/>
              </a:spcBef>
              <a:spcAft>
                <a:spcPts val="0"/>
              </a:spcAft>
              <a:buClrTx/>
              <a:buSzPct val="100000"/>
              <a:buFontTx/>
              <a:buChar char="●"/>
              <a:tabLst/>
              <a:defRPr/>
            </a:pPr>
            <a:r>
              <a:rPr lang="en-US" sz="1333" kern="0" dirty="0">
                <a:solidFill>
                  <a:srgbClr val="000000"/>
                </a:solidFill>
                <a:latin typeface="Arial"/>
                <a:cs typeface="Arial"/>
                <a:sym typeface="Arial"/>
              </a:rPr>
              <a:t>C</a:t>
            </a:r>
            <a:r>
              <a:rPr lang="en" sz="1333" kern="0" dirty="0" err="1">
                <a:solidFill>
                  <a:srgbClr val="000000"/>
                </a:solidFill>
                <a:latin typeface="Arial"/>
                <a:cs typeface="Arial"/>
                <a:sym typeface="Arial"/>
              </a:rPr>
              <a:t>urrent</a:t>
            </a:r>
            <a:r>
              <a:rPr lang="en" sz="1333" kern="0" dirty="0">
                <a:solidFill>
                  <a:srgbClr val="000000"/>
                </a:solidFill>
                <a:latin typeface="Arial"/>
                <a:cs typeface="Arial"/>
                <a:sym typeface="Arial"/>
              </a:rPr>
              <a:t> </a:t>
            </a:r>
            <a:r>
              <a:rPr lang="en" sz="1333" kern="0" dirty="0" err="1">
                <a:solidFill>
                  <a:srgbClr val="000000"/>
                </a:solidFill>
                <a:latin typeface="Arial"/>
                <a:cs typeface="Arial"/>
                <a:sym typeface="Arial"/>
              </a:rPr>
              <a:t>GSDchem</a:t>
            </a:r>
            <a:r>
              <a:rPr lang="en" sz="1333" kern="0" dirty="0">
                <a:solidFill>
                  <a:srgbClr val="000000"/>
                </a:solidFill>
                <a:latin typeface="Arial"/>
                <a:cs typeface="Arial"/>
                <a:sym typeface="Arial"/>
              </a:rPr>
              <a:t> component could also use any of the other WRF-</a:t>
            </a:r>
            <a:r>
              <a:rPr lang="en" sz="1333" kern="0" dirty="0" err="1">
                <a:solidFill>
                  <a:srgbClr val="000000"/>
                </a:solidFill>
                <a:latin typeface="Arial"/>
                <a:cs typeface="Arial"/>
                <a:sym typeface="Arial"/>
              </a:rPr>
              <a:t>Chem</a:t>
            </a:r>
            <a:r>
              <a:rPr lang="en" sz="1333" kern="0" dirty="0">
                <a:solidFill>
                  <a:srgbClr val="000000"/>
                </a:solidFill>
                <a:latin typeface="Arial"/>
                <a:cs typeface="Arial"/>
                <a:sym typeface="Arial"/>
              </a:rPr>
              <a:t> modules</a:t>
            </a:r>
            <a:endParaRPr kumimoji="0" lang="en" sz="13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0" name="Shape 120"/>
          <p:cNvSpPr txBox="1"/>
          <p:nvPr/>
        </p:nvSpPr>
        <p:spPr>
          <a:xfrm>
            <a:off x="9248087" y="2238071"/>
            <a:ext cx="2607600" cy="915600"/>
          </a:xfrm>
          <a:prstGeom prst="rect">
            <a:avLst/>
          </a:prstGeom>
          <a:noFill/>
          <a:ln>
            <a:noFill/>
          </a:ln>
        </p:spPr>
        <p:txBody>
          <a:bodyPr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1" i="0" u="none" strike="noStrike" kern="0" cap="none" spc="0" normalizeH="0" baseline="0" noProof="0" dirty="0">
                <a:ln>
                  <a:noFill/>
                </a:ln>
                <a:solidFill>
                  <a:srgbClr val="000000"/>
                </a:solidFill>
                <a:effectLst/>
                <a:uLnTx/>
                <a:uFillTx/>
                <a:latin typeface="Arial"/>
                <a:ea typeface="+mn-ea"/>
                <a:cs typeface="Arial"/>
                <a:sym typeface="Arial"/>
              </a:rPr>
              <a:t>NOAA Environmental Software Infrastructure and Interoperability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21" name="Shape 121"/>
          <p:cNvPicPr preferRelativeResize="0"/>
          <p:nvPr/>
        </p:nvPicPr>
        <p:blipFill>
          <a:blip r:embed="rId4">
            <a:alphaModFix/>
          </a:blip>
          <a:stretch>
            <a:fillRect/>
          </a:stretch>
        </p:blipFill>
        <p:spPr>
          <a:xfrm>
            <a:off x="9355677" y="1584703"/>
            <a:ext cx="2313265" cy="676449"/>
          </a:xfrm>
          <a:prstGeom prst="rect">
            <a:avLst/>
          </a:prstGeom>
          <a:noFill/>
          <a:ln w="9525" cap="flat" cmpd="sng">
            <a:solidFill>
              <a:srgbClr val="B7B7B7"/>
            </a:solidFill>
            <a:prstDash val="solid"/>
            <a:round/>
            <a:headEnd type="none" w="med" len="med"/>
            <a:tailEnd type="none" w="med" len="med"/>
          </a:ln>
        </p:spPr>
      </p:pic>
      <p:sp>
        <p:nvSpPr>
          <p:cNvPr id="18" name="Shape 116">
            <a:extLst>
              <a:ext uri="{FF2B5EF4-FFF2-40B4-BE49-F238E27FC236}">
                <a16:creationId xmlns:a16="http://schemas.microsoft.com/office/drawing/2014/main" id="{F16DC658-65E2-8C42-9F89-42D713CCD70F}"/>
              </a:ext>
            </a:extLst>
          </p:cNvPr>
          <p:cNvSpPr txBox="1"/>
          <p:nvPr/>
        </p:nvSpPr>
        <p:spPr>
          <a:xfrm>
            <a:off x="247155" y="1504590"/>
            <a:ext cx="2308628" cy="2252964"/>
          </a:xfrm>
          <a:prstGeom prst="rect">
            <a:avLst/>
          </a:prstGeom>
          <a:noFill/>
          <a:ln>
            <a:noFill/>
          </a:ln>
        </p:spPr>
        <p:txBody>
          <a:bodyPr wrap="square" lIns="121900" tIns="121900" rIns="121900" bIns="121900" anchor="t" anchorCtr="0">
            <a:noAutofit/>
          </a:bodyPr>
          <a:lstStyle/>
          <a:p>
            <a:pPr marR="0" lvl="0" algn="ctr" defTabSz="1219170" rtl="0" eaLnBrk="1" fontAlgn="auto" latinLnBrk="0" hangingPunct="1">
              <a:lnSpc>
                <a:spcPct val="100000"/>
              </a:lnSpc>
              <a:spcBef>
                <a:spcPts val="0"/>
              </a:spcBef>
              <a:spcAft>
                <a:spcPts val="0"/>
              </a:spcAft>
              <a:buClrTx/>
              <a:buSzTx/>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Towards operations </a:t>
            </a:r>
          </a:p>
          <a:p>
            <a:pPr marL="246888" marR="0" lvl="0" indent="-210312"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0" cap="none" spc="0" normalizeH="0" baseline="0" noProof="0" dirty="0">
                <a:ln>
                  <a:noFill/>
                </a:ln>
                <a:solidFill>
                  <a:srgbClr val="000000"/>
                </a:solidFill>
                <a:effectLst/>
                <a:uLnTx/>
                <a:uFillTx/>
                <a:latin typeface="Arial"/>
                <a:ea typeface="+mn-ea"/>
                <a:cs typeface="Arial"/>
                <a:sym typeface="Arial"/>
              </a:rPr>
              <a:t>RAP/HRRR - Smoke</a:t>
            </a:r>
          </a:p>
          <a:p>
            <a:pPr marL="246888" marR="0" lvl="0" indent="-210312"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0" cap="none" spc="0" normalizeH="0" baseline="0" noProof="0" dirty="0">
                <a:ln>
                  <a:noFill/>
                </a:ln>
                <a:solidFill>
                  <a:srgbClr val="000000"/>
                </a:solidFill>
                <a:effectLst/>
                <a:uLnTx/>
                <a:uFillTx/>
                <a:latin typeface="Arial"/>
                <a:ea typeface="+mn-ea"/>
                <a:cs typeface="Arial"/>
                <a:sym typeface="Arial"/>
              </a:rPr>
              <a:t>FV3-GOCART (medium range NWP)</a:t>
            </a:r>
            <a:endParaRPr kumimoji="0" lang="en" sz="1333" b="0" i="0" u="none" strike="noStrike" kern="0" cap="none" spc="0" normalizeH="0" baseline="0" noProof="0" dirty="0">
              <a:ln>
                <a:noFill/>
              </a:ln>
              <a:solidFill>
                <a:srgbClr val="000000"/>
              </a:solidFill>
              <a:effectLst/>
              <a:uLnTx/>
              <a:uFillTx/>
              <a:latin typeface="Arial"/>
              <a:ea typeface="+mn-ea"/>
              <a:cs typeface="Arial"/>
              <a:sym typeface="Arial"/>
            </a:endParaRPr>
          </a:p>
          <a:p>
            <a:pPr marL="243825" marR="0" lvl="0" indent="-206577" algn="l" defTabSz="121917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 sz="1333" b="0" i="0" u="none" strike="noStrike" kern="0" cap="none" spc="0" normalizeH="0" baseline="0" noProof="0" dirty="0">
                <a:ln>
                  <a:noFill/>
                </a:ln>
                <a:solidFill>
                  <a:srgbClr val="000000"/>
                </a:solidFill>
                <a:effectLst/>
                <a:uLnTx/>
                <a:uFillTx/>
                <a:latin typeface="Arial"/>
                <a:ea typeface="+mn-ea"/>
                <a:cs typeface="Arial"/>
                <a:sym typeface="Arial"/>
              </a:rPr>
              <a:t>FV3-MOM6-CICE-Chem</a:t>
            </a:r>
            <a:r>
              <a:rPr kumimoji="0" lang="en-US" sz="1333" b="0" i="0" u="none" strike="noStrike" kern="0" cap="none" spc="0" normalizeH="0" baseline="0" noProof="0" dirty="0">
                <a:ln>
                  <a:noFill/>
                </a:ln>
                <a:solidFill>
                  <a:srgbClr val="000000"/>
                </a:solidFill>
                <a:effectLst/>
                <a:uLnTx/>
                <a:uFillTx/>
                <a:latin typeface="Arial"/>
                <a:ea typeface="+mn-ea"/>
                <a:cs typeface="Arial"/>
                <a:sym typeface="Arial"/>
              </a:rPr>
              <a:t> (focus on sub seasonal and seasonal (S2S)</a:t>
            </a:r>
          </a:p>
          <a:p>
            <a:pPr marL="243825" marR="0" lvl="0" indent="-206577" algn="l" defTabSz="121917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US" sz="1333" kern="0" dirty="0">
                <a:solidFill>
                  <a:srgbClr val="000000"/>
                </a:solidFill>
                <a:latin typeface="Arial"/>
                <a:cs typeface="Arial"/>
                <a:sym typeface="Arial"/>
              </a:rPr>
              <a:t>Participation in aerosol impact S2S WGNE group</a:t>
            </a:r>
            <a:endParaRPr kumimoji="0" lang="en" sz="1333"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Shape 118">
            <a:extLst>
              <a:ext uri="{FF2B5EF4-FFF2-40B4-BE49-F238E27FC236}">
                <a16:creationId xmlns:a16="http://schemas.microsoft.com/office/drawing/2014/main" id="{536CF74E-1FB6-BC43-ACB5-06C0844C1F27}"/>
              </a:ext>
            </a:extLst>
          </p:cNvPr>
          <p:cNvSpPr txBox="1"/>
          <p:nvPr/>
        </p:nvSpPr>
        <p:spPr>
          <a:xfrm>
            <a:off x="7847893" y="924069"/>
            <a:ext cx="2607600" cy="518732"/>
          </a:xfrm>
          <a:prstGeom prst="rect">
            <a:avLst/>
          </a:prstGeom>
          <a:noFill/>
          <a:ln>
            <a:noFill/>
          </a:ln>
        </p:spPr>
        <p:txBody>
          <a:bodyPr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 sz="1600" b="1" i="0" u="none" strike="noStrike" kern="0" cap="none" spc="0" normalizeH="0" baseline="0" noProof="0" dirty="0">
                <a:ln>
                  <a:noFill/>
                </a:ln>
                <a:solidFill>
                  <a:srgbClr val="000000"/>
                </a:solidFill>
                <a:effectLst/>
                <a:uLnTx/>
                <a:uFillTx/>
                <a:latin typeface="Arial"/>
                <a:ea typeface="+mn-ea"/>
                <a:cs typeface="Arial"/>
                <a:sym typeface="Arial"/>
              </a:rPr>
              <a:t>Coupled Modeling</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 name="Picture 19">
            <a:extLst>
              <a:ext uri="{FF2B5EF4-FFF2-40B4-BE49-F238E27FC236}">
                <a16:creationId xmlns:a16="http://schemas.microsoft.com/office/drawing/2014/main" id="{A628FC5F-0156-3D4F-A67E-830690379919}"/>
              </a:ext>
            </a:extLst>
          </p:cNvPr>
          <p:cNvPicPr>
            <a:picLocks noChangeAspect="1"/>
          </p:cNvPicPr>
          <p:nvPr/>
        </p:nvPicPr>
        <p:blipFill rotWithShape="1">
          <a:blip r:embed="rId5"/>
          <a:srcRect t="16939" b="19540"/>
          <a:stretch/>
        </p:blipFill>
        <p:spPr>
          <a:xfrm>
            <a:off x="38499560" y="7755725"/>
            <a:ext cx="5183926" cy="3292874"/>
          </a:xfrm>
          <a:prstGeom prst="rect">
            <a:avLst/>
          </a:prstGeom>
        </p:spPr>
      </p:pic>
      <p:sp>
        <p:nvSpPr>
          <p:cNvPr id="23" name="Shape 116">
            <a:extLst>
              <a:ext uri="{FF2B5EF4-FFF2-40B4-BE49-F238E27FC236}">
                <a16:creationId xmlns:a16="http://schemas.microsoft.com/office/drawing/2014/main" id="{3EF6A35F-A28F-0343-A6C7-A33B979DD21D}"/>
              </a:ext>
            </a:extLst>
          </p:cNvPr>
          <p:cNvSpPr txBox="1"/>
          <p:nvPr/>
        </p:nvSpPr>
        <p:spPr>
          <a:xfrm>
            <a:off x="3881822" y="1543518"/>
            <a:ext cx="2063407" cy="2498194"/>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sym typeface="Arial"/>
              </a:rPr>
              <a:t>Global Modeling Test Bed (GMTB)</a:t>
            </a:r>
            <a:endParaRPr kumimoji="0" lang="en" sz="1600" b="1" i="0" u="none" strike="noStrike" kern="0" cap="none" spc="0" normalizeH="0" baseline="0" noProof="0" dirty="0">
              <a:ln>
                <a:noFill/>
              </a:ln>
              <a:solidFill>
                <a:srgbClr val="000000"/>
              </a:solidFill>
              <a:effectLst/>
              <a:uLnTx/>
              <a:uFillTx/>
              <a:latin typeface="Arial"/>
              <a:ea typeface="+mn-ea"/>
              <a:cs typeface="Arial"/>
              <a:sym typeface="Arial"/>
            </a:endParaRPr>
          </a:p>
          <a:p>
            <a:pPr marL="429768" marR="0" lvl="0" indent="-210312"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0" b="0" i="0" u="none" strike="noStrike" kern="1200" cap="none" spc="0" normalizeH="0" baseline="0" noProof="0" dirty="0">
                <a:ln>
                  <a:noFill/>
                </a:ln>
                <a:solidFill>
                  <a:srgbClr val="E0E0E0">
                    <a:lumMod val="10000"/>
                  </a:srgbClr>
                </a:solidFill>
                <a:effectLst/>
                <a:uLnTx/>
                <a:uFillTx/>
                <a:latin typeface="Arial" panose="020B0604020202020204" pitchFamily="34" charset="0"/>
                <a:ea typeface="+mn-ea"/>
                <a:cs typeface="Arial" panose="020B0604020202020204" pitchFamily="34" charset="0"/>
              </a:rPr>
              <a:t>Infrastructure for development of parameterizations (CCPP ?)</a:t>
            </a:r>
          </a:p>
          <a:p>
            <a:pPr marL="429768" marR="0" lvl="0" indent="-210312"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0" b="0" i="0" u="none" strike="noStrike" kern="1200" cap="none" spc="0" normalizeH="0" baseline="0" noProof="0" dirty="0">
                <a:ln>
                  <a:noFill/>
                </a:ln>
                <a:solidFill>
                  <a:srgbClr val="E0E0E0">
                    <a:lumMod val="10000"/>
                  </a:srgbClr>
                </a:solidFill>
                <a:effectLst/>
                <a:uLnTx/>
                <a:uFillTx/>
                <a:latin typeface="Arial" panose="020B0604020202020204" pitchFamily="34" charset="0"/>
                <a:ea typeface="+mn-ea"/>
                <a:cs typeface="Arial" panose="020B0604020202020204" pitchFamily="34" charset="0"/>
              </a:rPr>
              <a:t>Development of hierarchical physics testbed</a:t>
            </a:r>
          </a:p>
          <a:p>
            <a:pPr marL="429768" marR="0" lvl="0" indent="-210312"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7474F"/>
              </a:solidFill>
              <a:effectLst/>
              <a:uLnTx/>
              <a:uFillTx/>
              <a:latin typeface="Perpetua"/>
              <a:ea typeface="+mn-ea"/>
              <a:cs typeface="+mn-cs"/>
            </a:endParaRPr>
          </a:p>
          <a:p>
            <a:pPr marL="429768" marR="0" lvl="0" indent="-210312"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0" b="0" i="0" u="none" strike="noStrike" kern="1200" cap="none" spc="0" normalizeH="0" baseline="0" noProof="0" dirty="0">
              <a:ln>
                <a:noFill/>
              </a:ln>
              <a:solidFill>
                <a:srgbClr val="E0E0E0">
                  <a:lumMod val="10000"/>
                </a:srgbClr>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Shape 118">
            <a:extLst>
              <a:ext uri="{FF2B5EF4-FFF2-40B4-BE49-F238E27FC236}">
                <a16:creationId xmlns:a16="http://schemas.microsoft.com/office/drawing/2014/main" id="{97F1C5AE-18F5-CF44-90B5-58DCC55C98F1}"/>
              </a:ext>
            </a:extLst>
          </p:cNvPr>
          <p:cNvSpPr txBox="1"/>
          <p:nvPr/>
        </p:nvSpPr>
        <p:spPr>
          <a:xfrm>
            <a:off x="9045341" y="2787807"/>
            <a:ext cx="2607600" cy="721002"/>
          </a:xfrm>
          <a:prstGeom prst="rect">
            <a:avLst/>
          </a:prstGeom>
          <a:noFill/>
          <a:ln>
            <a:noFill/>
          </a:ln>
        </p:spPr>
        <p:txBody>
          <a:bodyPr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 sz="1600" b="1" i="0" u="none" strike="noStrike" kern="0" cap="none" spc="0" normalizeH="0" baseline="0" noProof="0" dirty="0">
              <a:ln>
                <a:noFill/>
              </a:ln>
              <a:solidFill>
                <a:srgbClr val="000000"/>
              </a:solidFill>
              <a:effectLst/>
              <a:uLnTx/>
              <a:uFillTx/>
              <a:latin typeface="Arial"/>
              <a:ea typeface="+mn-ea"/>
              <a:cs typeface="Arial"/>
              <a:sym typeface="Arial"/>
            </a:endParaRPr>
          </a:p>
          <a:p>
            <a:pPr marL="609585" marR="0" lvl="0" indent="-389457" algn="l" defTabSz="1219170" rtl="0" eaLnBrk="1" fontAlgn="auto" latinLnBrk="0" hangingPunct="1">
              <a:lnSpc>
                <a:spcPct val="100000"/>
              </a:lnSpc>
              <a:spcBef>
                <a:spcPts val="0"/>
              </a:spcBef>
              <a:spcAft>
                <a:spcPts val="0"/>
              </a:spcAft>
              <a:buClrTx/>
              <a:buSzPct val="100000"/>
              <a:buFontTx/>
              <a:buChar char="●"/>
              <a:tabLst/>
              <a:defRPr/>
            </a:pPr>
            <a:r>
              <a:rPr kumimoji="0" lang="en-US" sz="1333" b="0" i="0" u="none" strike="noStrike" kern="0" cap="none" spc="0" normalizeH="0" baseline="0" noProof="0" dirty="0">
                <a:ln>
                  <a:noFill/>
                </a:ln>
                <a:solidFill>
                  <a:srgbClr val="000000"/>
                </a:solidFill>
                <a:effectLst/>
                <a:uLnTx/>
                <a:uFillTx/>
                <a:latin typeface="Arial"/>
                <a:ea typeface="+mn-ea"/>
                <a:cs typeface="Arial"/>
                <a:sym typeface="Arial"/>
              </a:rPr>
              <a:t>FV3-GSDChem</a:t>
            </a:r>
          </a:p>
          <a:p>
            <a:pPr marL="609585" marR="0" lvl="0" indent="-389457" algn="l" defTabSz="1219170" rtl="0" eaLnBrk="1" fontAlgn="auto" latinLnBrk="0" hangingPunct="1">
              <a:lnSpc>
                <a:spcPct val="100000"/>
              </a:lnSpc>
              <a:spcBef>
                <a:spcPts val="0"/>
              </a:spcBef>
              <a:spcAft>
                <a:spcPts val="0"/>
              </a:spcAft>
              <a:buClrTx/>
              <a:buSzPct val="100000"/>
              <a:buFontTx/>
              <a:buChar char="●"/>
              <a:tabLst/>
              <a:defRPr/>
            </a:pPr>
            <a:r>
              <a:rPr kumimoji="0" lang="en-US" sz="1333" b="0" i="0" u="none" strike="noStrike" kern="0" cap="none" spc="0" normalizeH="0" baseline="0" noProof="0" dirty="0">
                <a:ln>
                  <a:noFill/>
                </a:ln>
                <a:solidFill>
                  <a:srgbClr val="000000"/>
                </a:solidFill>
                <a:effectLst/>
                <a:uLnTx/>
                <a:uFillTx/>
                <a:latin typeface="Arial"/>
                <a:ea typeface="+mn-ea"/>
                <a:cs typeface="Arial"/>
                <a:sym typeface="Arial"/>
              </a:rPr>
              <a:t>FV3-MOM6-CICE</a:t>
            </a:r>
          </a:p>
          <a:p>
            <a:pPr marL="609585" marR="0" lvl="0" indent="-389457" algn="l" defTabSz="1219170" rtl="0" eaLnBrk="1" fontAlgn="auto" latinLnBrk="0" hangingPunct="1">
              <a:lnSpc>
                <a:spcPct val="100000"/>
              </a:lnSpc>
              <a:spcBef>
                <a:spcPts val="0"/>
              </a:spcBef>
              <a:spcAft>
                <a:spcPts val="0"/>
              </a:spcAft>
              <a:buClrTx/>
              <a:buSzPct val="100000"/>
              <a:buFontTx/>
              <a:buChar char="●"/>
              <a:tabLst/>
              <a:defRPr/>
            </a:pPr>
            <a:r>
              <a:rPr lang="en-US" sz="1333" kern="0" dirty="0">
                <a:solidFill>
                  <a:srgbClr val="000000"/>
                </a:solidFill>
                <a:latin typeface="Arial"/>
                <a:cs typeface="Arial"/>
                <a:sym typeface="Arial"/>
              </a:rPr>
              <a:t>FV3-CMAQ</a:t>
            </a:r>
            <a:endParaRPr kumimoji="0" lang="en-US" sz="1333"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0524AA1B-5B13-3A4C-B1C2-FBBC90D50791}"/>
              </a:ext>
            </a:extLst>
          </p:cNvPr>
          <p:cNvGrpSpPr/>
          <p:nvPr/>
        </p:nvGrpSpPr>
        <p:grpSpPr>
          <a:xfrm>
            <a:off x="2227349" y="3840940"/>
            <a:ext cx="3616506" cy="1810090"/>
            <a:chOff x="2898450" y="3846437"/>
            <a:chExt cx="4050094" cy="1747854"/>
          </a:xfrm>
        </p:grpSpPr>
        <p:pic>
          <p:nvPicPr>
            <p:cNvPr id="25" name="Content Placeholder 4" descr="sandy-wind-barbs-title.jpg">
              <a:extLst>
                <a:ext uri="{FF2B5EF4-FFF2-40B4-BE49-F238E27FC236}">
                  <a16:creationId xmlns:a16="http://schemas.microsoft.com/office/drawing/2014/main" id="{E2B54011-F2BA-A242-BA06-05D9CA4DCE2B}"/>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2964132" y="3846437"/>
              <a:ext cx="3984412" cy="1747854"/>
            </a:xfrm>
            <a:prstGeom prst="rect">
              <a:avLst/>
            </a:prstGeom>
            <a:noFill/>
            <a:ln>
              <a:noFill/>
            </a:ln>
          </p:spPr>
        </p:pic>
        <p:sp>
          <p:nvSpPr>
            <p:cNvPr id="26" name="TextBox 25">
              <a:extLst>
                <a:ext uri="{FF2B5EF4-FFF2-40B4-BE49-F238E27FC236}">
                  <a16:creationId xmlns:a16="http://schemas.microsoft.com/office/drawing/2014/main" id="{D1C1E455-DA83-7C44-9C28-CE5165515E21}"/>
                </a:ext>
              </a:extLst>
            </p:cNvPr>
            <p:cNvSpPr txBox="1"/>
            <p:nvPr/>
          </p:nvSpPr>
          <p:spPr>
            <a:xfrm>
              <a:off x="2898450" y="3902941"/>
              <a:ext cx="2087025" cy="15156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Hebrew" pitchFamily="2" charset="-79"/>
                  <a:ea typeface="+mn-ea"/>
                  <a:cs typeface="Arial Hebrew" pitchFamily="2" charset="-79"/>
                </a:rPr>
                <a:t>GMTB is within the Developmental Testbed Center (DTC) created to accelerate transition of physics (and chemistry?) developments by the community onto  NOAA’s Unified Forecast System</a:t>
              </a:r>
            </a:p>
          </p:txBody>
        </p:sp>
      </p:grpSp>
      <p:pic>
        <p:nvPicPr>
          <p:cNvPr id="1026" name="Picture 2" descr="https://lh6.googleusercontent.com/kpR3Z9AOXsdRYCvpENC4URuTTa1WUOb5BlRS88g66z0c5KzqiAGigqTaZmPrayjU5-cbd7_v2pwXXu4MCDzsjM9OVYGjp3cqiDrnN36x-vD8fJUuTIkeilyypu7ndKcYVAEktRaiRgYW67I84g">
            <a:extLst>
              <a:ext uri="{FF2B5EF4-FFF2-40B4-BE49-F238E27FC236}">
                <a16:creationId xmlns:a16="http://schemas.microsoft.com/office/drawing/2014/main" id="{9DD49B5A-4AAE-684E-B31A-3EC2F43564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642" y="3933567"/>
            <a:ext cx="1863596" cy="1863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F06D88-F27F-E74C-A315-08D8DB39EACC}"/>
              </a:ext>
            </a:extLst>
          </p:cNvPr>
          <p:cNvSpPr txBox="1"/>
          <p:nvPr/>
        </p:nvSpPr>
        <p:spPr>
          <a:xfrm>
            <a:off x="-982639" y="1241946"/>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98FD5F85-9A1B-C741-B4D6-02DD24DF79B4}"/>
              </a:ext>
            </a:extLst>
          </p:cNvPr>
          <p:cNvPicPr>
            <a:picLocks noChangeAspect="1"/>
          </p:cNvPicPr>
          <p:nvPr/>
        </p:nvPicPr>
        <p:blipFill>
          <a:blip r:embed="rId8"/>
          <a:stretch>
            <a:fillRect/>
          </a:stretch>
        </p:blipFill>
        <p:spPr>
          <a:xfrm>
            <a:off x="6169880" y="3796282"/>
            <a:ext cx="2607600" cy="1935784"/>
          </a:xfrm>
          <a:prstGeom prst="rect">
            <a:avLst/>
          </a:prstGeom>
        </p:spPr>
      </p:pic>
      <p:pic>
        <p:nvPicPr>
          <p:cNvPr id="6" name="Picture 5">
            <a:extLst>
              <a:ext uri="{FF2B5EF4-FFF2-40B4-BE49-F238E27FC236}">
                <a16:creationId xmlns:a16="http://schemas.microsoft.com/office/drawing/2014/main" id="{A024D3ED-031B-4948-8108-9112E91DAE03}"/>
              </a:ext>
            </a:extLst>
          </p:cNvPr>
          <p:cNvPicPr>
            <a:picLocks noChangeAspect="1"/>
          </p:cNvPicPr>
          <p:nvPr/>
        </p:nvPicPr>
        <p:blipFill>
          <a:blip r:embed="rId9"/>
          <a:stretch>
            <a:fillRect/>
          </a:stretch>
        </p:blipFill>
        <p:spPr>
          <a:xfrm>
            <a:off x="8827638" y="3775407"/>
            <a:ext cx="3180636" cy="1961577"/>
          </a:xfrm>
          <a:prstGeom prst="rect">
            <a:avLst/>
          </a:prstGeom>
        </p:spPr>
      </p:pic>
    </p:spTree>
    <p:extLst>
      <p:ext uri="{BB962C8B-B14F-4D97-AF65-F5344CB8AC3E}">
        <p14:creationId xmlns:p14="http://schemas.microsoft.com/office/powerpoint/2010/main" val="3356386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6810" y="0"/>
            <a:ext cx="11636572"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0"/>
                </a:solidFill>
                <a:effectLst/>
                <a:uLnTx/>
                <a:uFillTx/>
                <a:latin typeface="Arial"/>
                <a:ea typeface="+mn-ea"/>
                <a:cs typeface="Arial"/>
              </a:rPr>
              <a:t>ESRL work on Physical Processes &amp; Parameterizations</a:t>
            </a:r>
          </a:p>
        </p:txBody>
      </p:sp>
      <p:sp>
        <p:nvSpPr>
          <p:cNvPr id="13" name="Slide Number Placeholder 11"/>
          <p:cNvSpPr>
            <a:spLocks noGrp="1"/>
          </p:cNvSpPr>
          <p:nvPr>
            <p:ph type="sldNum" sz="quarter" idx="12"/>
          </p:nvPr>
        </p:nvSpPr>
        <p:spPr>
          <a:xfrm>
            <a:off x="11379200" y="6457949"/>
            <a:ext cx="711200" cy="400051"/>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0623A093-28FF-41ED-B809-977C58BD55F4}" type="slidenum">
              <a:rPr kumimoji="0" lang="en-US" sz="2133" b="1" i="0" u="none" strike="noStrike" kern="1200" cap="none" spc="0" normalizeH="0" baseline="0" noProof="0">
                <a:ln>
                  <a:noFill/>
                </a:ln>
                <a:solidFill>
                  <a:srgbClr val="003399"/>
                </a:solidFill>
                <a:effectLst/>
                <a:uLnTx/>
                <a:uFillTx/>
                <a:latin typeface="Calibri"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US" sz="2133" b="1" i="0" u="none" strike="noStrike" kern="1200" cap="none" spc="0" normalizeH="0" baseline="0" noProof="0" dirty="0">
              <a:ln>
                <a:noFill/>
              </a:ln>
              <a:solidFill>
                <a:srgbClr val="003399"/>
              </a:solidFill>
              <a:effectLst/>
              <a:uLnTx/>
              <a:uFillTx/>
              <a:latin typeface="Calibri" pitchFamily="34" charset="0"/>
              <a:ea typeface="+mn-ea"/>
              <a:cs typeface="+mn-cs"/>
            </a:endParaRPr>
          </a:p>
        </p:txBody>
      </p:sp>
      <p:graphicFrame>
        <p:nvGraphicFramePr>
          <p:cNvPr id="63" name="Table 62"/>
          <p:cNvGraphicFramePr>
            <a:graphicFrameLocks noGrp="1"/>
          </p:cNvGraphicFramePr>
          <p:nvPr>
            <p:extLst>
              <p:ext uri="{D42A27DB-BD31-4B8C-83A1-F6EECF244321}">
                <p14:modId xmlns:p14="http://schemas.microsoft.com/office/powerpoint/2010/main" val="876137457"/>
              </p:ext>
            </p:extLst>
          </p:nvPr>
        </p:nvGraphicFramePr>
        <p:xfrm>
          <a:off x="3" y="615554"/>
          <a:ext cx="12191996" cy="6223934"/>
        </p:xfrm>
        <a:graphic>
          <a:graphicData uri="http://schemas.openxmlformats.org/drawingml/2006/table">
            <a:tbl>
              <a:tblPr firstRow="1" bandRow="1">
                <a:effectLst>
                  <a:outerShdw blurRad="50800" dist="38100" dir="2700000" algn="tl" rotWithShape="0">
                    <a:srgbClr val="000000">
                      <a:alpha val="72000"/>
                    </a:srgbClr>
                  </a:outerShdw>
                </a:effectLst>
                <a:tableStyleId>{5C22544A-7EE6-4342-B048-85BDC9FD1C3A}</a:tableStyleId>
              </a:tblPr>
              <a:tblGrid>
                <a:gridCol w="2104344">
                  <a:extLst>
                    <a:ext uri="{9D8B030D-6E8A-4147-A177-3AD203B41FA5}">
                      <a16:colId xmlns:a16="http://schemas.microsoft.com/office/drawing/2014/main" val="20000"/>
                    </a:ext>
                  </a:extLst>
                </a:gridCol>
                <a:gridCol w="2941939">
                  <a:extLst>
                    <a:ext uri="{9D8B030D-6E8A-4147-A177-3AD203B41FA5}">
                      <a16:colId xmlns:a16="http://schemas.microsoft.com/office/drawing/2014/main" val="20001"/>
                    </a:ext>
                  </a:extLst>
                </a:gridCol>
                <a:gridCol w="4275973">
                  <a:extLst>
                    <a:ext uri="{9D8B030D-6E8A-4147-A177-3AD203B41FA5}">
                      <a16:colId xmlns:a16="http://schemas.microsoft.com/office/drawing/2014/main" val="20002"/>
                    </a:ext>
                  </a:extLst>
                </a:gridCol>
                <a:gridCol w="2869740">
                  <a:extLst>
                    <a:ext uri="{9D8B030D-6E8A-4147-A177-3AD203B41FA5}">
                      <a16:colId xmlns:a16="http://schemas.microsoft.com/office/drawing/2014/main" val="20003"/>
                    </a:ext>
                  </a:extLst>
                </a:gridCol>
              </a:tblGrid>
              <a:tr h="944880">
                <a:tc>
                  <a:txBody>
                    <a:bodyPr/>
                    <a:lstStyle/>
                    <a:p>
                      <a:pPr algn="ctr"/>
                      <a:r>
                        <a:rPr lang="en-US" sz="1900" dirty="0">
                          <a:solidFill>
                            <a:schemeClr val="bg1"/>
                          </a:solidFill>
                        </a:rPr>
                        <a:t>Model Component </a:t>
                      </a:r>
                    </a:p>
                  </a:txBody>
                  <a:tcPr marL="121920" marR="121920" anchor="ctr">
                    <a:solidFill>
                      <a:schemeClr val="tx2"/>
                    </a:solidFill>
                  </a:tcPr>
                </a:tc>
                <a:tc>
                  <a:txBody>
                    <a:bodyPr/>
                    <a:lstStyle/>
                    <a:p>
                      <a:pPr algn="ctr"/>
                      <a:r>
                        <a:rPr lang="en-US" sz="1900" dirty="0">
                          <a:solidFill>
                            <a:schemeClr val="bg1"/>
                          </a:solidFill>
                        </a:rPr>
                        <a:t>Currently</a:t>
                      </a:r>
                      <a:r>
                        <a:rPr lang="en-US" sz="1900" baseline="0" dirty="0">
                          <a:solidFill>
                            <a:schemeClr val="bg1"/>
                          </a:solidFill>
                        </a:rPr>
                        <a:t> under development  (operational in RAP/HRRR)</a:t>
                      </a:r>
                      <a:endParaRPr lang="en-US" sz="1900" dirty="0">
                        <a:solidFill>
                          <a:schemeClr val="bg1"/>
                        </a:solidFill>
                      </a:endParaRPr>
                    </a:p>
                  </a:txBody>
                  <a:tcPr marL="121920" marR="121920" anchor="ctr">
                    <a:solidFill>
                      <a:schemeClr val="tx2"/>
                    </a:solidFill>
                  </a:tcPr>
                </a:tc>
                <a:tc>
                  <a:txBody>
                    <a:bodyPr/>
                    <a:lstStyle/>
                    <a:p>
                      <a:pPr algn="ctr"/>
                      <a:r>
                        <a:rPr lang="en-US" sz="1900" dirty="0">
                          <a:solidFill>
                            <a:schemeClr val="bg1"/>
                          </a:solidFill>
                        </a:rPr>
                        <a:t>Aspects of ongoing  developments</a:t>
                      </a:r>
                    </a:p>
                  </a:txBody>
                  <a:tcPr marL="121920" marR="121920" anchor="ctr">
                    <a:solidFill>
                      <a:schemeClr val="tx2"/>
                    </a:solidFill>
                  </a:tcPr>
                </a:tc>
                <a:tc>
                  <a:txBody>
                    <a:bodyPr/>
                    <a:lstStyle/>
                    <a:p>
                      <a:pPr algn="ctr"/>
                      <a:r>
                        <a:rPr lang="en-US" sz="1900" dirty="0">
                          <a:solidFill>
                            <a:schemeClr val="bg1"/>
                          </a:solidFill>
                        </a:rPr>
                        <a:t>Stochastic approaches in progress</a:t>
                      </a:r>
                    </a:p>
                  </a:txBody>
                  <a:tcPr marL="121920" marR="121920" anchor="ctr">
                    <a:solidFill>
                      <a:schemeClr val="tx2"/>
                    </a:solidFill>
                  </a:tcPr>
                </a:tc>
                <a:extLst>
                  <a:ext uri="{0D108BD9-81ED-4DB2-BD59-A6C34878D82A}">
                    <a16:rowId xmlns:a16="http://schemas.microsoft.com/office/drawing/2014/main" val="10000"/>
                  </a:ext>
                </a:extLst>
              </a:tr>
              <a:tr h="1056748">
                <a:tc>
                  <a:txBody>
                    <a:bodyPr/>
                    <a:lstStyle/>
                    <a:p>
                      <a:pPr algn="ctr"/>
                      <a:r>
                        <a:rPr lang="en-US" sz="1900" dirty="0"/>
                        <a:t>Non-local</a:t>
                      </a:r>
                    </a:p>
                    <a:p>
                      <a:pPr algn="ctr"/>
                      <a:r>
                        <a:rPr lang="en-US" sz="1900" dirty="0"/>
                        <a:t>Turbulent transport</a:t>
                      </a:r>
                    </a:p>
                  </a:txBody>
                  <a:tcPr marL="121920" marR="121920">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t>MYNN Mass-flux</a:t>
                      </a:r>
                    </a:p>
                    <a:p>
                      <a:endParaRPr lang="en-US" sz="1900" dirty="0"/>
                    </a:p>
                  </a:txBody>
                  <a:tcPr marL="121920" marR="121920" anchor="ctr">
                    <a:noFill/>
                  </a:tcPr>
                </a:tc>
                <a:tc>
                  <a:txBody>
                    <a:bodyPr/>
                    <a:lstStyle/>
                    <a:p>
                      <a:r>
                        <a:rPr lang="en-US" sz="1900" dirty="0"/>
                        <a:t>EDMF </a:t>
                      </a:r>
                      <a:r>
                        <a:rPr lang="en-US" sz="1900" b="1" i="1" dirty="0"/>
                        <a:t>multi plume approach</a:t>
                      </a:r>
                      <a:r>
                        <a:rPr lang="en-US" sz="1900" dirty="0"/>
                        <a:t>, momentum transport</a:t>
                      </a:r>
                      <a:r>
                        <a:rPr lang="en-US" sz="1900" baseline="0" dirty="0"/>
                        <a:t> inclusion, scale aware</a:t>
                      </a:r>
                      <a:endParaRPr lang="en-US" sz="1900" dirty="0"/>
                    </a:p>
                  </a:txBody>
                  <a:tcPr marL="121920" marR="121920">
                    <a:noFill/>
                  </a:tcPr>
                </a:tc>
                <a:tc>
                  <a:txBody>
                    <a:bodyPr/>
                    <a:lstStyle/>
                    <a:p>
                      <a:r>
                        <a:rPr lang="en-US" sz="1900" dirty="0"/>
                        <a:t>Stochastic entrainment</a:t>
                      </a:r>
                    </a:p>
                  </a:txBody>
                  <a:tcPr marL="121920" marR="121920" anchor="ctr">
                    <a:noFill/>
                  </a:tcPr>
                </a:tc>
                <a:extLst>
                  <a:ext uri="{0D108BD9-81ED-4DB2-BD59-A6C34878D82A}">
                    <a16:rowId xmlns:a16="http://schemas.microsoft.com/office/drawing/2014/main" val="10001"/>
                  </a:ext>
                </a:extLst>
              </a:tr>
              <a:tr h="1952051">
                <a:tc>
                  <a:txBody>
                    <a:bodyPr/>
                    <a:lstStyle/>
                    <a:p>
                      <a:pPr algn="ctr"/>
                      <a:r>
                        <a:rPr lang="en-US" sz="1900" dirty="0"/>
                        <a:t>Clouds - microphysics</a:t>
                      </a:r>
                    </a:p>
                  </a:txBody>
                  <a:tcPr marL="121920" marR="121920">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9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t>Thompson aerosol-aware</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900" b="1" baseline="0" dirty="0"/>
                    </a:p>
                    <a:p>
                      <a:endParaRPr lang="en-US" sz="1900" dirty="0"/>
                    </a:p>
                  </a:txBody>
                  <a:tcPr marL="121920" marR="121920">
                    <a:noFill/>
                  </a:tcPr>
                </a:tc>
                <a:tc>
                  <a:txBody>
                    <a:bodyPr/>
                    <a:lstStyle/>
                    <a:p>
                      <a:r>
                        <a:rPr lang="en-US" sz="1900" dirty="0"/>
                        <a:t>Use of</a:t>
                      </a:r>
                      <a:r>
                        <a:rPr lang="en-US" sz="1900" baseline="0" dirty="0"/>
                        <a:t> wildfires, dust, sea salt, other emissions for Thompson aerosol aware microphysics, prognostic application of </a:t>
                      </a:r>
                      <a:r>
                        <a:rPr lang="en-US" sz="1900" baseline="0" dirty="0" err="1"/>
                        <a:t>Chaboureau-Bechtold</a:t>
                      </a:r>
                      <a:r>
                        <a:rPr lang="en-US" sz="1900" baseline="0" dirty="0"/>
                        <a:t>, tuning of radiation coupling</a:t>
                      </a:r>
                      <a:endParaRPr lang="en-US" sz="1900" dirty="0"/>
                    </a:p>
                  </a:txBody>
                  <a:tcPr marL="121920" marR="121920">
                    <a:noFill/>
                  </a:tcPr>
                </a:tc>
                <a:tc>
                  <a:txBody>
                    <a:bodyPr/>
                    <a:lstStyle/>
                    <a:p>
                      <a:r>
                        <a:rPr lang="en-US" sz="1900" dirty="0"/>
                        <a:t>Stochastic SPP</a:t>
                      </a:r>
                      <a:r>
                        <a:rPr lang="en-US" sz="1900" baseline="0" dirty="0"/>
                        <a:t> component for cloud fractions</a:t>
                      </a:r>
                      <a:endParaRPr lang="en-US" sz="1900" dirty="0"/>
                    </a:p>
                  </a:txBody>
                  <a:tcPr marL="121920" marR="121920">
                    <a:noFill/>
                  </a:tcPr>
                </a:tc>
                <a:extLst>
                  <a:ext uri="{0D108BD9-81ED-4DB2-BD59-A6C34878D82A}">
                    <a16:rowId xmlns:a16="http://schemas.microsoft.com/office/drawing/2014/main" val="10002"/>
                  </a:ext>
                </a:extLst>
              </a:tr>
              <a:tr h="1229360">
                <a:tc>
                  <a:txBody>
                    <a:bodyPr/>
                    <a:lstStyle/>
                    <a:p>
                      <a:pPr algn="ctr"/>
                      <a:r>
                        <a:rPr lang="en-US" sz="1900" dirty="0"/>
                        <a:t>Non resolved deep</a:t>
                      </a:r>
                      <a:r>
                        <a:rPr lang="en-US" sz="1900" baseline="0" dirty="0"/>
                        <a:t> convection</a:t>
                      </a:r>
                      <a:endParaRPr lang="en-US" sz="1900" dirty="0"/>
                    </a:p>
                  </a:txBody>
                  <a:tcPr marL="121920" marR="121920">
                    <a:noFill/>
                  </a:tcPr>
                </a:tc>
                <a:tc>
                  <a:txBody>
                    <a:bodyPr/>
                    <a:lstStyle/>
                    <a:p>
                      <a:endParaRPr lang="en-US" sz="1900" dirty="0"/>
                    </a:p>
                    <a:p>
                      <a:r>
                        <a:rPr lang="en-US" sz="1900" dirty="0"/>
                        <a:t>Grell-Freitas parameterization</a:t>
                      </a:r>
                    </a:p>
                  </a:txBody>
                  <a:tcPr marL="121920" marR="121920">
                    <a:noFill/>
                  </a:tcPr>
                </a:tc>
                <a:tc>
                  <a:txBody>
                    <a:bodyPr/>
                    <a:lstStyle/>
                    <a:p>
                      <a:r>
                        <a:rPr lang="en-US" sz="1900" dirty="0"/>
                        <a:t>Implementation</a:t>
                      </a:r>
                      <a:r>
                        <a:rPr lang="en-US" sz="1900" baseline="0" dirty="0"/>
                        <a:t> and e</a:t>
                      </a:r>
                      <a:r>
                        <a:rPr lang="en-US" sz="1900" dirty="0"/>
                        <a:t>valuation</a:t>
                      </a:r>
                      <a:r>
                        <a:rPr lang="en-US" sz="1900" baseline="0" dirty="0"/>
                        <a:t> in HWRF, FIM, GFS, NGGPS- FV3, and GEOS-5 from NASA</a:t>
                      </a:r>
                    </a:p>
                  </a:txBody>
                  <a:tcPr marL="121920" marR="121920">
                    <a:noFill/>
                  </a:tcPr>
                </a:tc>
                <a:tc>
                  <a:txBody>
                    <a:bodyPr/>
                    <a:lstStyle/>
                    <a:p>
                      <a:r>
                        <a:rPr lang="en-US" sz="1900" dirty="0"/>
                        <a:t>Stochastic SPP and SPPT in progress</a:t>
                      </a:r>
                    </a:p>
                  </a:txBody>
                  <a:tcPr marL="121920" marR="121920">
                    <a:noFill/>
                  </a:tcPr>
                </a:tc>
                <a:extLst>
                  <a:ext uri="{0D108BD9-81ED-4DB2-BD59-A6C34878D82A}">
                    <a16:rowId xmlns:a16="http://schemas.microsoft.com/office/drawing/2014/main" val="10003"/>
                  </a:ext>
                </a:extLst>
              </a:tr>
              <a:tr h="1025655">
                <a:tc>
                  <a:txBody>
                    <a:bodyPr/>
                    <a:lstStyle/>
                    <a:p>
                      <a:pPr algn="ctr"/>
                      <a:r>
                        <a:rPr lang="en-US" sz="1900" dirty="0"/>
                        <a:t>Land Surface and coupling to PBL</a:t>
                      </a:r>
                    </a:p>
                  </a:txBody>
                  <a:tcPr marL="121920" marR="121920">
                    <a:noFill/>
                  </a:tcPr>
                </a:tc>
                <a:tc>
                  <a:txBody>
                    <a:bodyPr/>
                    <a:lstStyle/>
                    <a:p>
                      <a:r>
                        <a:rPr lang="en-US" sz="1900" dirty="0"/>
                        <a:t>RUC LSM/</a:t>
                      </a:r>
                    </a:p>
                    <a:p>
                      <a:r>
                        <a:rPr lang="en-US" sz="1900" dirty="0"/>
                        <a:t>MYNN </a:t>
                      </a:r>
                      <a:r>
                        <a:rPr lang="en-US" sz="1900" dirty="0" err="1"/>
                        <a:t>Sfc</a:t>
                      </a:r>
                      <a:r>
                        <a:rPr lang="en-US" sz="1900" dirty="0"/>
                        <a:t> Layer</a:t>
                      </a:r>
                    </a:p>
                  </a:txBody>
                  <a:tcPr marL="121920" marR="121920">
                    <a:noFill/>
                  </a:tcPr>
                </a:tc>
                <a:tc>
                  <a:txBody>
                    <a:bodyPr/>
                    <a:lstStyle/>
                    <a:p>
                      <a:r>
                        <a:rPr lang="en-US" sz="1900" dirty="0"/>
                        <a:t>Real-time green fraction, alternatives to M-O for surface layer</a:t>
                      </a:r>
                    </a:p>
                  </a:txBody>
                  <a:tcPr marL="121920" marR="121920">
                    <a:noFill/>
                  </a:tcPr>
                </a:tc>
                <a:tc>
                  <a:txBody>
                    <a:bodyPr/>
                    <a:lstStyle/>
                    <a:p>
                      <a:r>
                        <a:rPr lang="en-US" sz="1900" dirty="0"/>
                        <a:t>Stochastic SPP, SPPT in progress</a:t>
                      </a:r>
                    </a:p>
                  </a:txBody>
                  <a:tcPr marL="121920" marR="121920">
                    <a:noFill/>
                  </a:tcPr>
                </a:tc>
                <a:extLst>
                  <a:ext uri="{0D108BD9-81ED-4DB2-BD59-A6C34878D82A}">
                    <a16:rowId xmlns:a16="http://schemas.microsoft.com/office/drawing/2014/main" val="10004"/>
                  </a:ext>
                </a:extLst>
              </a:tr>
            </a:tbl>
          </a:graphicData>
        </a:graphic>
      </p:graphicFrame>
      <p:sp>
        <p:nvSpPr>
          <p:cNvPr id="2" name="TextBox 1"/>
          <p:cNvSpPr txBox="1"/>
          <p:nvPr/>
        </p:nvSpPr>
        <p:spPr>
          <a:xfrm>
            <a:off x="2197571" y="2323093"/>
            <a:ext cx="2814696" cy="379656"/>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err="1">
                <a:ln>
                  <a:noFill/>
                </a:ln>
                <a:solidFill>
                  <a:prstClr val="black"/>
                </a:solidFill>
                <a:effectLst/>
                <a:uLnTx/>
                <a:uFillTx/>
                <a:latin typeface="Calibri"/>
                <a:ea typeface="+mn-ea"/>
                <a:cs typeface="+mn-cs"/>
              </a:rPr>
              <a:t>Chaboureau-Bechtold</a:t>
            </a:r>
            <a:endParaRPr kumimoji="0" lang="en-US" sz="1867" b="0" i="1"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2197571" y="4235815"/>
            <a:ext cx="2814696" cy="379656"/>
          </a:xfrm>
          <a:prstGeom prst="rect">
            <a:avLst/>
          </a:prstGeom>
          <a:solidFill>
            <a:schemeClr val="bg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1" u="none" strike="noStrike" kern="1200" cap="none" spc="0" normalizeH="0" baseline="0" noProof="0" dirty="0">
                <a:ln>
                  <a:noFill/>
                </a:ln>
                <a:solidFill>
                  <a:prstClr val="black"/>
                </a:solidFill>
                <a:effectLst/>
                <a:uLnTx/>
                <a:uFillTx/>
                <a:latin typeface="Calibri"/>
                <a:ea typeface="+mn-ea"/>
                <a:cs typeface="+mn-cs"/>
              </a:rPr>
              <a:t>Multi plume approach</a:t>
            </a:r>
          </a:p>
        </p:txBody>
      </p:sp>
    </p:spTree>
    <p:extLst>
      <p:ext uri="{BB962C8B-B14F-4D97-AF65-F5344CB8AC3E}">
        <p14:creationId xmlns:p14="http://schemas.microsoft.com/office/powerpoint/2010/main" val="172582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42388C-8CA7-654D-9F5A-28AD1A309794}"/>
              </a:ext>
            </a:extLst>
          </p:cNvPr>
          <p:cNvPicPr>
            <a:picLocks noChangeAspect="1"/>
          </p:cNvPicPr>
          <p:nvPr/>
        </p:nvPicPr>
        <p:blipFill>
          <a:blip r:embed="rId3"/>
          <a:stretch>
            <a:fillRect/>
          </a:stretch>
        </p:blipFill>
        <p:spPr>
          <a:xfrm>
            <a:off x="1917345" y="1700472"/>
            <a:ext cx="5344628" cy="3691949"/>
          </a:xfrm>
          <a:prstGeom prst="rect">
            <a:avLst/>
          </a:prstGeom>
        </p:spPr>
      </p:pic>
      <p:pic>
        <p:nvPicPr>
          <p:cNvPr id="6" name="Picture 5" descr="dtc_wordmark_pms203.jpg"/>
          <p:cNvPicPr>
            <a:picLocks noChangeAspect="1"/>
          </p:cNvPicPr>
          <p:nvPr/>
        </p:nvPicPr>
        <p:blipFill>
          <a:blip r:embed="rId4" cstate="print"/>
          <a:srcRect/>
          <a:stretch>
            <a:fillRect/>
          </a:stretch>
        </p:blipFill>
        <p:spPr bwMode="auto">
          <a:xfrm>
            <a:off x="1524000" y="6081714"/>
            <a:ext cx="2895600" cy="776287"/>
          </a:xfrm>
          <a:prstGeom prst="rect">
            <a:avLst/>
          </a:prstGeom>
          <a:noFill/>
          <a:ln w="9525">
            <a:noFill/>
            <a:miter lim="800000"/>
            <a:headEnd/>
            <a:tailEnd/>
          </a:ln>
        </p:spPr>
      </p:pic>
      <p:sp>
        <p:nvSpPr>
          <p:cNvPr id="2" name="Title 1"/>
          <p:cNvSpPr>
            <a:spLocks noGrp="1"/>
          </p:cNvSpPr>
          <p:nvPr>
            <p:ph type="title"/>
          </p:nvPr>
        </p:nvSpPr>
        <p:spPr>
          <a:xfrm>
            <a:off x="2072640" y="274638"/>
            <a:ext cx="8183880" cy="1143000"/>
          </a:xfrm>
        </p:spPr>
        <p:txBody>
          <a:bodyPr>
            <a:normAutofit/>
          </a:bodyPr>
          <a:lstStyle/>
          <a:p>
            <a:r>
              <a:rPr lang="en-US" dirty="0"/>
              <a:t>CCPP: Physics and Framework</a:t>
            </a:r>
            <a:endParaRPr lang="en-US" dirty="0">
              <a:solidFill>
                <a:srgbClr val="C00000"/>
              </a:solidFill>
            </a:endParaRPr>
          </a:p>
        </p:txBody>
      </p:sp>
      <p:sp>
        <p:nvSpPr>
          <p:cNvPr id="5" name="Slide Number Placeholder 4"/>
          <p:cNvSpPr>
            <a:spLocks noGrp="1"/>
          </p:cNvSpPr>
          <p:nvPr>
            <p:ph type="sldNum" sz="quarter" idx="12"/>
          </p:nvPr>
        </p:nvSpPr>
        <p:spPr>
          <a:xfrm>
            <a:off x="10073640" y="6263640"/>
            <a:ext cx="457200" cy="457200"/>
          </a:xfrm>
        </p:spPr>
        <p:txBody>
          <a:bodyPr/>
          <a:lstStyle/>
          <a:p>
            <a:pPr defTabSz="457200"/>
            <a:fld id="{F5459D80-F6AF-4590-8E73-2F013678FE42}" type="slidenum">
              <a:rPr lang="en-US">
                <a:latin typeface="Franklin Gothic Book"/>
              </a:rPr>
              <a:pPr defTabSz="457200"/>
              <a:t>4</a:t>
            </a:fld>
            <a:endParaRPr lang="en-US" dirty="0">
              <a:latin typeface="Franklin Gothic Book"/>
            </a:endParaRPr>
          </a:p>
        </p:txBody>
      </p:sp>
      <p:sp>
        <p:nvSpPr>
          <p:cNvPr id="17" name="Content Placeholder 5">
            <a:extLst>
              <a:ext uri="{FF2B5EF4-FFF2-40B4-BE49-F238E27FC236}">
                <a16:creationId xmlns:a16="http://schemas.microsoft.com/office/drawing/2014/main" id="{A25BB740-AC7E-6D4A-ABDF-5856F0C6A714}"/>
              </a:ext>
            </a:extLst>
          </p:cNvPr>
          <p:cNvSpPr txBox="1">
            <a:spLocks/>
          </p:cNvSpPr>
          <p:nvPr/>
        </p:nvSpPr>
        <p:spPr>
          <a:xfrm>
            <a:off x="7639399" y="2841424"/>
            <a:ext cx="2841132" cy="1719461"/>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defTabSz="457200">
              <a:buClr>
                <a:srgbClr val="4F81BD"/>
              </a:buClr>
              <a:buNone/>
            </a:pPr>
            <a:r>
              <a:rPr lang="en-US" sz="2400" b="1" dirty="0">
                <a:solidFill>
                  <a:prstClr val="black"/>
                </a:solidFill>
                <a:latin typeface="Perpetua"/>
              </a:rPr>
              <a:t>CCPP-Framework </a:t>
            </a:r>
            <a:r>
              <a:rPr lang="en-US" sz="2400" dirty="0">
                <a:solidFill>
                  <a:prstClr val="black"/>
                </a:solidFill>
                <a:latin typeface="Perpetua"/>
              </a:rPr>
              <a:t>used before/at compile time and during run</a:t>
            </a:r>
          </a:p>
        </p:txBody>
      </p:sp>
      <p:sp>
        <p:nvSpPr>
          <p:cNvPr id="19" name="Content Placeholder 5">
            <a:extLst>
              <a:ext uri="{FF2B5EF4-FFF2-40B4-BE49-F238E27FC236}">
                <a16:creationId xmlns:a16="http://schemas.microsoft.com/office/drawing/2014/main" id="{384D9FF0-C946-F04C-BA0A-C1D200493B33}"/>
              </a:ext>
            </a:extLst>
          </p:cNvPr>
          <p:cNvSpPr txBox="1">
            <a:spLocks/>
          </p:cNvSpPr>
          <p:nvPr/>
        </p:nvSpPr>
        <p:spPr>
          <a:xfrm>
            <a:off x="7724454" y="4048009"/>
            <a:ext cx="2756078" cy="1530988"/>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defTabSz="457200">
              <a:buClr>
                <a:srgbClr val="4F81BD"/>
              </a:buClr>
              <a:buNone/>
            </a:pPr>
            <a:r>
              <a:rPr lang="en-US" sz="2400" b="1" dirty="0">
                <a:solidFill>
                  <a:prstClr val="black"/>
                </a:solidFill>
                <a:latin typeface="Perpetua"/>
              </a:rPr>
              <a:t>Physics caps </a:t>
            </a:r>
            <a:r>
              <a:rPr lang="en-US" sz="2400" dirty="0">
                <a:solidFill>
                  <a:prstClr val="black"/>
                </a:solidFill>
                <a:latin typeface="Perpetua"/>
              </a:rPr>
              <a:t>(auto-generated)</a:t>
            </a:r>
          </a:p>
        </p:txBody>
      </p:sp>
      <p:cxnSp>
        <p:nvCxnSpPr>
          <p:cNvPr id="23" name="Straight Arrow Connector 22">
            <a:extLst>
              <a:ext uri="{FF2B5EF4-FFF2-40B4-BE49-F238E27FC236}">
                <a16:creationId xmlns:a16="http://schemas.microsoft.com/office/drawing/2014/main" id="{9FE57DFD-5D87-D546-8D00-63B8F3BD7685}"/>
              </a:ext>
            </a:extLst>
          </p:cNvPr>
          <p:cNvCxnSpPr>
            <a:cxnSpLocks/>
          </p:cNvCxnSpPr>
          <p:nvPr/>
        </p:nvCxnSpPr>
        <p:spPr>
          <a:xfrm flipH="1">
            <a:off x="7261974" y="4246661"/>
            <a:ext cx="4486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5">
            <a:extLst>
              <a:ext uri="{FF2B5EF4-FFF2-40B4-BE49-F238E27FC236}">
                <a16:creationId xmlns:a16="http://schemas.microsoft.com/office/drawing/2014/main" id="{E3AA0F05-5A19-6544-BA2E-E57CCA4D4C3F}"/>
              </a:ext>
            </a:extLst>
          </p:cNvPr>
          <p:cNvSpPr txBox="1">
            <a:spLocks/>
          </p:cNvSpPr>
          <p:nvPr/>
        </p:nvSpPr>
        <p:spPr>
          <a:xfrm>
            <a:off x="7602343" y="1622644"/>
            <a:ext cx="2943547" cy="120134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defTabSz="457200">
              <a:buClr>
                <a:srgbClr val="4F81BD"/>
              </a:buClr>
              <a:buNone/>
            </a:pPr>
            <a:r>
              <a:rPr lang="en-US" sz="2400" b="1" dirty="0">
                <a:solidFill>
                  <a:prstClr val="black"/>
                </a:solidFill>
                <a:latin typeface="Perpetua"/>
              </a:rPr>
              <a:t>Host application cap </a:t>
            </a:r>
            <a:r>
              <a:rPr lang="en-US" sz="2400" dirty="0">
                <a:solidFill>
                  <a:prstClr val="black"/>
                </a:solidFill>
                <a:latin typeface="Perpetua"/>
              </a:rPr>
              <a:t>with auto-generated code from host metadata</a:t>
            </a:r>
          </a:p>
        </p:txBody>
      </p:sp>
      <p:cxnSp>
        <p:nvCxnSpPr>
          <p:cNvPr id="20" name="Straight Arrow Connector 19">
            <a:extLst>
              <a:ext uri="{FF2B5EF4-FFF2-40B4-BE49-F238E27FC236}">
                <a16:creationId xmlns:a16="http://schemas.microsoft.com/office/drawing/2014/main" id="{00321D51-DA24-3442-835F-AAC5275680EC}"/>
              </a:ext>
            </a:extLst>
          </p:cNvPr>
          <p:cNvCxnSpPr>
            <a:cxnSpLocks/>
          </p:cNvCxnSpPr>
          <p:nvPr/>
        </p:nvCxnSpPr>
        <p:spPr>
          <a:xfrm flipH="1">
            <a:off x="6477966" y="2387486"/>
            <a:ext cx="106296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9FD403-3979-8C46-BD2A-94900CD1DBEE}"/>
              </a:ext>
            </a:extLst>
          </p:cNvPr>
          <p:cNvCxnSpPr>
            <a:cxnSpLocks/>
          </p:cNvCxnSpPr>
          <p:nvPr/>
        </p:nvCxnSpPr>
        <p:spPr>
          <a:xfrm flipH="1">
            <a:off x="6464116" y="3065273"/>
            <a:ext cx="1161434" cy="41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510D522-C86D-4F46-AE68-50F501971B40}"/>
              </a:ext>
            </a:extLst>
          </p:cNvPr>
          <p:cNvCxnSpPr>
            <a:cxnSpLocks/>
          </p:cNvCxnSpPr>
          <p:nvPr/>
        </p:nvCxnSpPr>
        <p:spPr>
          <a:xfrm flipH="1">
            <a:off x="7316612" y="5267162"/>
            <a:ext cx="44863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D52C5D8-1ACE-3740-B511-A035040125E1}"/>
              </a:ext>
            </a:extLst>
          </p:cNvPr>
          <p:cNvSpPr/>
          <p:nvPr/>
        </p:nvSpPr>
        <p:spPr>
          <a:xfrm>
            <a:off x="7819882" y="5050691"/>
            <a:ext cx="2539734" cy="461665"/>
          </a:xfrm>
          <a:prstGeom prst="rect">
            <a:avLst/>
          </a:prstGeom>
        </p:spPr>
        <p:txBody>
          <a:bodyPr wrap="none">
            <a:spAutoFit/>
          </a:bodyPr>
          <a:lstStyle/>
          <a:p>
            <a:pPr defTabSz="457200"/>
            <a:r>
              <a:rPr lang="en-US" sz="2400" b="1" dirty="0">
                <a:solidFill>
                  <a:prstClr val="black"/>
                </a:solidFill>
                <a:latin typeface="Perpetua"/>
              </a:rPr>
              <a:t>Parameterizations</a:t>
            </a:r>
            <a:endParaRPr lang="en-US" sz="2400" dirty="0">
              <a:solidFill>
                <a:prstClr val="black"/>
              </a:solidFill>
              <a:latin typeface="Perpetua"/>
            </a:endParaRPr>
          </a:p>
        </p:txBody>
      </p:sp>
      <p:sp>
        <p:nvSpPr>
          <p:cNvPr id="3" name="TextBox 2">
            <a:extLst>
              <a:ext uri="{FF2B5EF4-FFF2-40B4-BE49-F238E27FC236}">
                <a16:creationId xmlns:a16="http://schemas.microsoft.com/office/drawing/2014/main" id="{664354C7-9115-6743-9F29-C15F0EA5AF02}"/>
              </a:ext>
            </a:extLst>
          </p:cNvPr>
          <p:cNvSpPr txBox="1"/>
          <p:nvPr/>
        </p:nvSpPr>
        <p:spPr>
          <a:xfrm>
            <a:off x="3070746" y="5691116"/>
            <a:ext cx="3780430" cy="461665"/>
          </a:xfrm>
          <a:prstGeom prst="rect">
            <a:avLst/>
          </a:prstGeom>
          <a:noFill/>
          <a:ln>
            <a:solidFill>
              <a:srgbClr val="FF0000"/>
            </a:solidFill>
          </a:ln>
        </p:spPr>
        <p:txBody>
          <a:bodyPr wrap="square" rtlCol="0">
            <a:spAutoFit/>
          </a:bodyPr>
          <a:lstStyle/>
          <a:p>
            <a:pPr algn="ctr"/>
            <a:r>
              <a:rPr lang="en-US" sz="2400" dirty="0"/>
              <a:t>Planned V3 release in June 2019</a:t>
            </a:r>
          </a:p>
        </p:txBody>
      </p:sp>
    </p:spTree>
    <p:extLst>
      <p:ext uri="{BB962C8B-B14F-4D97-AF65-F5344CB8AC3E}">
        <p14:creationId xmlns:p14="http://schemas.microsoft.com/office/powerpoint/2010/main" val="412343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755" y="6188075"/>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11D6C-DC13-D74B-A577-8208257F148E}" type="slidenum">
              <a:rPr kumimoji="0" lang="en-US" sz="14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Rounded Rectangle 6"/>
          <p:cNvSpPr/>
          <p:nvPr/>
        </p:nvSpPr>
        <p:spPr>
          <a:xfrm>
            <a:off x="0" y="16627"/>
            <a:ext cx="12192000" cy="604904"/>
          </a:xfrm>
          <a:prstGeom prst="roundRect">
            <a:avLst/>
          </a:prstGeom>
          <a:noFill/>
          <a:ln w="25400">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9" name="Straight Connector 8"/>
          <p:cNvCxnSpPr/>
          <p:nvPr/>
        </p:nvCxnSpPr>
        <p:spPr>
          <a:xfrm>
            <a:off x="0" y="6572915"/>
            <a:ext cx="12192000" cy="1"/>
          </a:xfrm>
          <a:prstGeom prst="line">
            <a:avLst/>
          </a:prstGeom>
          <a:ln w="127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3F7CE-88E3-A847-B5C8-0D3AEBF79CF9}"/>
              </a:ext>
            </a:extLst>
          </p:cNvPr>
          <p:cNvCxnSpPr/>
          <p:nvPr/>
        </p:nvCxnSpPr>
        <p:spPr>
          <a:xfrm>
            <a:off x="0" y="538641"/>
            <a:ext cx="12192000" cy="0"/>
          </a:xfrm>
          <a:prstGeom prst="line">
            <a:avLst/>
          </a:prstGeom>
          <a:ln w="19050">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https://rapidrefresh.noaa.gov/hrrr/HRRRsmoke/for_web/hrrr_smoke/2018081900/full/trc1_int_f24.png">
            <a:extLst>
              <a:ext uri="{FF2B5EF4-FFF2-40B4-BE49-F238E27FC236}">
                <a16:creationId xmlns:a16="http://schemas.microsoft.com/office/drawing/2014/main" id="{D05688BF-609B-734D-93A0-230E3AB99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3160" y="1297031"/>
            <a:ext cx="7803421" cy="541712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A12AE67-16EF-634E-8345-83B148F5041A}"/>
              </a:ext>
            </a:extLst>
          </p:cNvPr>
          <p:cNvGrpSpPr/>
          <p:nvPr/>
        </p:nvGrpSpPr>
        <p:grpSpPr>
          <a:xfrm>
            <a:off x="2715419" y="1266475"/>
            <a:ext cx="8950560" cy="5478237"/>
            <a:chOff x="2715419" y="1266475"/>
            <a:chExt cx="8950560" cy="5478237"/>
          </a:xfrm>
        </p:grpSpPr>
        <p:grpSp>
          <p:nvGrpSpPr>
            <p:cNvPr id="13" name="Group 12">
              <a:extLst>
                <a:ext uri="{FF2B5EF4-FFF2-40B4-BE49-F238E27FC236}">
                  <a16:creationId xmlns:a16="http://schemas.microsoft.com/office/drawing/2014/main" id="{F1F80165-32CB-4644-9E28-69744B2506C0}"/>
                </a:ext>
              </a:extLst>
            </p:cNvPr>
            <p:cNvGrpSpPr/>
            <p:nvPr/>
          </p:nvGrpSpPr>
          <p:grpSpPr>
            <a:xfrm>
              <a:off x="2715419" y="1266475"/>
              <a:ext cx="8950560" cy="5478237"/>
              <a:chOff x="3237875" y="1440873"/>
              <a:chExt cx="8950560" cy="5478237"/>
            </a:xfrm>
          </p:grpSpPr>
          <p:grpSp>
            <p:nvGrpSpPr>
              <p:cNvPr id="5" name="Group 4">
                <a:extLst>
                  <a:ext uri="{FF2B5EF4-FFF2-40B4-BE49-F238E27FC236}">
                    <a16:creationId xmlns:a16="http://schemas.microsoft.com/office/drawing/2014/main" id="{D1E94E9E-343A-5F4D-B627-D57BFC11241A}"/>
                  </a:ext>
                </a:extLst>
              </p:cNvPr>
              <p:cNvGrpSpPr/>
              <p:nvPr/>
            </p:nvGrpSpPr>
            <p:grpSpPr>
              <a:xfrm>
                <a:off x="6764727" y="1440873"/>
                <a:ext cx="5423708" cy="5478237"/>
                <a:chOff x="6764727" y="1440873"/>
                <a:chExt cx="5423708" cy="5478237"/>
              </a:xfrm>
            </p:grpSpPr>
            <p:pic>
              <p:nvPicPr>
                <p:cNvPr id="2050" name="Picture 2" descr="https://rapidrefresh.noaa.gov/hrrr/HRRRsmoke/for_web/hrrr_smoke/2018081900/htxs/smoke_NS1_f24.png">
                  <a:extLst>
                    <a:ext uri="{FF2B5EF4-FFF2-40B4-BE49-F238E27FC236}">
                      <a16:creationId xmlns:a16="http://schemas.microsoft.com/office/drawing/2014/main" id="{1F41035A-A0EB-B54B-A6B5-3B5A4AEFD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4727" y="1440873"/>
                  <a:ext cx="5423708" cy="5478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C06C14-664D-8A4A-ACA8-BA89CDCFD8D6}"/>
                    </a:ext>
                  </a:extLst>
                </p:cNvPr>
                <p:cNvSpPr txBox="1"/>
                <p:nvPr/>
              </p:nvSpPr>
              <p:spPr>
                <a:xfrm>
                  <a:off x="8012770" y="2044928"/>
                  <a:ext cx="3480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rPr>
                    <a:t>South-north vertical x-section </a:t>
                  </a:r>
                </a:p>
              </p:txBody>
            </p:sp>
          </p:grpSp>
          <p:cxnSp>
            <p:nvCxnSpPr>
              <p:cNvPr id="8" name="Straight Arrow Connector 7">
                <a:extLst>
                  <a:ext uri="{FF2B5EF4-FFF2-40B4-BE49-F238E27FC236}">
                    <a16:creationId xmlns:a16="http://schemas.microsoft.com/office/drawing/2014/main" id="{B76F65DE-7680-8C47-B7A0-6584A9296828}"/>
                  </a:ext>
                </a:extLst>
              </p:cNvPr>
              <p:cNvCxnSpPr>
                <a:cxnSpLocks/>
              </p:cNvCxnSpPr>
              <p:nvPr/>
            </p:nvCxnSpPr>
            <p:spPr>
              <a:xfrm flipH="1">
                <a:off x="3237875" y="2989463"/>
                <a:ext cx="3523287" cy="623167"/>
              </a:xfrm>
              <a:prstGeom prst="straightConnector1">
                <a:avLst/>
              </a:prstGeom>
              <a:ln w="25400">
                <a:solidFill>
                  <a:schemeClr val="accent1">
                    <a:alpha val="60000"/>
                  </a:schemeClr>
                </a:solidFill>
                <a:tailEnd type="triangle"/>
              </a:ln>
            </p:spPr>
            <p:style>
              <a:lnRef idx="1">
                <a:schemeClr val="dk1"/>
              </a:lnRef>
              <a:fillRef idx="0">
                <a:schemeClr val="dk1"/>
              </a:fillRef>
              <a:effectRef idx="0">
                <a:schemeClr val="dk1"/>
              </a:effectRef>
              <a:fontRef idx="minor">
                <a:schemeClr val="tx1"/>
              </a:fontRef>
            </p:style>
          </p:cxnSp>
        </p:grpSp>
        <p:sp>
          <p:nvSpPr>
            <p:cNvPr id="6" name="TextBox 5">
              <a:extLst>
                <a:ext uri="{FF2B5EF4-FFF2-40B4-BE49-F238E27FC236}">
                  <a16:creationId xmlns:a16="http://schemas.microsoft.com/office/drawing/2014/main" id="{DD82782C-6C10-6141-817E-57036BA528E0}"/>
                </a:ext>
              </a:extLst>
            </p:cNvPr>
            <p:cNvSpPr txBox="1"/>
            <p:nvPr/>
          </p:nvSpPr>
          <p:spPr>
            <a:xfrm>
              <a:off x="7075357" y="2831895"/>
              <a:ext cx="38427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Plume rise is parameterized 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Freitas et al. (2007)</a:t>
              </a:r>
            </a:p>
          </p:txBody>
        </p:sp>
      </p:grpSp>
      <p:sp>
        <p:nvSpPr>
          <p:cNvPr id="21" name="TextBox 20">
            <a:extLst>
              <a:ext uri="{FF2B5EF4-FFF2-40B4-BE49-F238E27FC236}">
                <a16:creationId xmlns:a16="http://schemas.microsoft.com/office/drawing/2014/main" id="{97F953A0-D763-2046-B2DF-8740D2F9DC83}"/>
              </a:ext>
            </a:extLst>
          </p:cNvPr>
          <p:cNvSpPr txBox="1"/>
          <p:nvPr/>
        </p:nvSpPr>
        <p:spPr>
          <a:xfrm>
            <a:off x="1526584" y="78010"/>
            <a:ext cx="79499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50E82"/>
                </a:solidFill>
                <a:effectLst/>
                <a:uLnTx/>
                <a:uFillTx/>
                <a:latin typeface="Arial" charset="0"/>
                <a:ea typeface="Calibri" charset="0"/>
                <a:cs typeface="Times New Roman" charset="0"/>
              </a:rPr>
              <a:t>Vertically integrated  smoke forecast for 00UTC August 19, 2018</a:t>
            </a:r>
            <a:endParaRPr kumimoji="0" lang="en-US" sz="1600" b="1" i="0" u="none" strike="noStrike" kern="1200" cap="none" spc="0" normalizeH="0" baseline="0" noProof="0" dirty="0">
              <a:ln>
                <a:noFill/>
              </a:ln>
              <a:solidFill>
                <a:srgbClr val="A50E82"/>
              </a:solidFill>
              <a:effectLst/>
              <a:uLnTx/>
              <a:uFillTx/>
              <a:latin typeface="Century Gothic" panose="020B0502020202020204"/>
              <a:ea typeface="+mn-ea"/>
              <a:cs typeface="+mn-cs"/>
            </a:endParaRPr>
          </a:p>
        </p:txBody>
      </p:sp>
      <p:sp>
        <p:nvSpPr>
          <p:cNvPr id="14" name="Rectangle 13">
            <a:extLst>
              <a:ext uri="{FF2B5EF4-FFF2-40B4-BE49-F238E27FC236}">
                <a16:creationId xmlns:a16="http://schemas.microsoft.com/office/drawing/2014/main" id="{52406BF3-049C-A94E-B875-0BB6DA90B168}"/>
              </a:ext>
            </a:extLst>
          </p:cNvPr>
          <p:cNvSpPr/>
          <p:nvPr/>
        </p:nvSpPr>
        <p:spPr>
          <a:xfrm>
            <a:off x="7849144" y="612390"/>
            <a:ext cx="434285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https://</a:t>
            </a:r>
            <a:r>
              <a:rPr kumimoji="0" lang="en-US" sz="1400" b="0" i="0" u="none" strike="noStrike" kern="1200" cap="none" spc="0" normalizeH="0" baseline="0" noProof="0" dirty="0" err="1">
                <a:ln>
                  <a:noFill/>
                </a:ln>
                <a:solidFill>
                  <a:srgbClr val="A50E82"/>
                </a:solidFill>
                <a:effectLst/>
                <a:uLnTx/>
                <a:uFillTx/>
                <a:latin typeface="Century Gothic" panose="020B0502020202020204"/>
                <a:ea typeface="+mn-ea"/>
                <a:cs typeface="+mn-cs"/>
              </a:rPr>
              <a:t>rapidrefresh.noaa.gov</a:t>
            </a: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a:t>
            </a:r>
            <a:r>
              <a:rPr kumimoji="0" lang="en-US" sz="1400" b="0" i="0" u="none" strike="noStrike" kern="1200" cap="none" spc="0" normalizeH="0" baseline="0" noProof="0" dirty="0" err="1">
                <a:ln>
                  <a:noFill/>
                </a:ln>
                <a:solidFill>
                  <a:srgbClr val="A50E82"/>
                </a:solidFill>
                <a:effectLst/>
                <a:uLnTx/>
                <a:uFillTx/>
                <a:latin typeface="Century Gothic" panose="020B0502020202020204"/>
                <a:ea typeface="+mn-ea"/>
                <a:cs typeface="+mn-cs"/>
              </a:rPr>
              <a:t>hrrr</a:t>
            </a: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a:t>
            </a:r>
            <a:r>
              <a:rPr kumimoji="0" lang="en-US" sz="1400" b="0" i="0" u="none" strike="noStrike" kern="1200" cap="none" spc="0" normalizeH="0" baseline="0" noProof="0" dirty="0" err="1">
                <a:ln>
                  <a:noFill/>
                </a:ln>
                <a:solidFill>
                  <a:srgbClr val="A50E82"/>
                </a:solidFill>
                <a:effectLst/>
                <a:uLnTx/>
                <a:uFillTx/>
                <a:latin typeface="Century Gothic" panose="020B0502020202020204"/>
                <a:ea typeface="+mn-ea"/>
                <a:cs typeface="+mn-cs"/>
              </a:rPr>
              <a:t>HRRRsmoke</a:t>
            </a: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a:t>
            </a:r>
            <a:endPar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417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9755" y="6188075"/>
            <a:ext cx="1142245" cy="6699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C11D6C-DC13-D74B-A577-8208257F148E}" type="slidenum">
              <a:rPr kumimoji="0" lang="en-US" sz="1400" b="0" i="0" u="none" strike="noStrike" kern="1200" cap="none" spc="0" normalizeH="0" baseline="0" noProof="0" smtClean="0">
                <a:ln>
                  <a:noFill/>
                </a:ln>
                <a:solidFill>
                  <a:srgbClr val="146194">
                    <a:lumMod val="5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srgbClr val="146194">
                  <a:lumMod val="50000"/>
                </a:srgbClr>
              </a:solidFill>
              <a:effectLst/>
              <a:uLnTx/>
              <a:uFillTx/>
              <a:latin typeface="Century Gothic" panose="020B0502020202020204"/>
              <a:ea typeface="+mn-ea"/>
              <a:cs typeface="+mn-cs"/>
            </a:endParaRPr>
          </a:p>
        </p:txBody>
      </p:sp>
      <p:sp>
        <p:nvSpPr>
          <p:cNvPr id="7" name="Rounded Rectangle 6"/>
          <p:cNvSpPr/>
          <p:nvPr/>
        </p:nvSpPr>
        <p:spPr>
          <a:xfrm>
            <a:off x="0" y="16627"/>
            <a:ext cx="12192000" cy="604904"/>
          </a:xfrm>
          <a:prstGeom prst="roundRect">
            <a:avLst/>
          </a:prstGeom>
          <a:noFill/>
          <a:ln w="25400">
            <a:solidFill>
              <a:schemeClr val="tx1">
                <a:alpha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cxnSp>
        <p:nvCxnSpPr>
          <p:cNvPr id="9" name="Straight Connector 8"/>
          <p:cNvCxnSpPr/>
          <p:nvPr/>
        </p:nvCxnSpPr>
        <p:spPr>
          <a:xfrm>
            <a:off x="0" y="6572915"/>
            <a:ext cx="12192000" cy="1"/>
          </a:xfrm>
          <a:prstGeom prst="line">
            <a:avLst/>
          </a:prstGeom>
          <a:ln w="1270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CDDF3B-CF19-CB4A-AA1D-2909AEB28478}"/>
              </a:ext>
            </a:extLst>
          </p:cNvPr>
          <p:cNvCxnSpPr/>
          <p:nvPr/>
        </p:nvCxnSpPr>
        <p:spPr>
          <a:xfrm>
            <a:off x="0" y="621531"/>
            <a:ext cx="12192000" cy="0"/>
          </a:xfrm>
          <a:prstGeom prst="line">
            <a:avLst/>
          </a:prstGeom>
          <a:ln w="19050">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B4254F8-8AD0-FB45-98C2-215D3F2DF1D9}"/>
              </a:ext>
            </a:extLst>
          </p:cNvPr>
          <p:cNvSpPr txBox="1"/>
          <p:nvPr/>
        </p:nvSpPr>
        <p:spPr>
          <a:xfrm>
            <a:off x="2107375" y="147969"/>
            <a:ext cx="8127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0E82"/>
                </a:solidFill>
                <a:effectLst/>
                <a:uLnTx/>
                <a:uFillTx/>
                <a:latin typeface="Arial" charset="0"/>
                <a:ea typeface="Arial" charset="0"/>
                <a:cs typeface="Arial" charset="0"/>
              </a:rPr>
              <a:t>HRRR-Smoke vs. </a:t>
            </a:r>
            <a:r>
              <a:rPr kumimoji="0" lang="en-US" sz="2000" b="0" i="0" u="none" strike="noStrike" kern="1200" cap="none" spc="0" normalizeH="0" baseline="0" noProof="0" dirty="0" err="1">
                <a:ln>
                  <a:noFill/>
                </a:ln>
                <a:solidFill>
                  <a:srgbClr val="A50E82"/>
                </a:solidFill>
                <a:effectLst/>
                <a:uLnTx/>
                <a:uFillTx/>
                <a:latin typeface="Arial" charset="0"/>
                <a:ea typeface="Arial" charset="0"/>
                <a:cs typeface="Arial" charset="0"/>
              </a:rPr>
              <a:t>AirNow</a:t>
            </a:r>
            <a:r>
              <a:rPr kumimoji="0" lang="en-US" sz="2000" b="0" i="0" u="none" strike="noStrike" kern="1200" cap="none" spc="0" normalizeH="0" baseline="0" noProof="0" dirty="0">
                <a:ln>
                  <a:noFill/>
                </a:ln>
                <a:solidFill>
                  <a:srgbClr val="A50E82"/>
                </a:solidFill>
                <a:effectLst/>
                <a:uLnTx/>
                <a:uFillTx/>
                <a:latin typeface="Arial" charset="0"/>
                <a:ea typeface="Arial" charset="0"/>
                <a:cs typeface="Arial" charset="0"/>
              </a:rPr>
              <a:t> PM2.5 measurements (August 11-20, 2018)</a:t>
            </a:r>
          </a:p>
        </p:txBody>
      </p:sp>
      <p:pic>
        <p:nvPicPr>
          <p:cNvPr id="5" name="Picture 4">
            <a:extLst>
              <a:ext uri="{FF2B5EF4-FFF2-40B4-BE49-F238E27FC236}">
                <a16:creationId xmlns:a16="http://schemas.microsoft.com/office/drawing/2014/main" id="{F6B4D0AA-3E6B-1D4C-93BF-E0B3466DD478}"/>
              </a:ext>
            </a:extLst>
          </p:cNvPr>
          <p:cNvPicPr>
            <a:picLocks noChangeAspect="1"/>
          </p:cNvPicPr>
          <p:nvPr/>
        </p:nvPicPr>
        <p:blipFill>
          <a:blip r:embed="rId3"/>
          <a:stretch>
            <a:fillRect/>
          </a:stretch>
        </p:blipFill>
        <p:spPr>
          <a:xfrm>
            <a:off x="1343339" y="679421"/>
            <a:ext cx="9656065" cy="6055046"/>
          </a:xfrm>
          <a:prstGeom prst="rect">
            <a:avLst/>
          </a:prstGeom>
        </p:spPr>
      </p:pic>
      <p:sp>
        <p:nvSpPr>
          <p:cNvPr id="11" name="Rectangle 10">
            <a:extLst>
              <a:ext uri="{FF2B5EF4-FFF2-40B4-BE49-F238E27FC236}">
                <a16:creationId xmlns:a16="http://schemas.microsoft.com/office/drawing/2014/main" id="{39645B4D-E798-D64B-B602-04238776872B}"/>
              </a:ext>
            </a:extLst>
          </p:cNvPr>
          <p:cNvSpPr/>
          <p:nvPr/>
        </p:nvSpPr>
        <p:spPr>
          <a:xfrm>
            <a:off x="8312880" y="2373894"/>
            <a:ext cx="22990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A50E82"/>
                </a:solidFill>
                <a:effectLst/>
                <a:uLnTx/>
                <a:uFillTx/>
                <a:latin typeface="Century Gothic" panose="020B0502020202020204"/>
                <a:ea typeface="+mn-ea"/>
                <a:cs typeface="+mn-cs"/>
              </a:rPr>
              <a:t>r</a:t>
            </a: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 0.62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median bias= -17 </a:t>
            </a:r>
            <a:r>
              <a:rPr kumimoji="0" lang="en-US" sz="1400" b="0" i="0" u="none" strike="noStrike" kern="1200" cap="none" spc="0" normalizeH="0" baseline="0" noProof="0" dirty="0" err="1">
                <a:ln>
                  <a:noFill/>
                </a:ln>
                <a:solidFill>
                  <a:srgbClr val="A50E82"/>
                </a:solidFill>
                <a:effectLst/>
                <a:uLnTx/>
                <a:uFillTx/>
                <a:latin typeface="Century Gothic" panose="020B0502020202020204"/>
                <a:ea typeface="+mn-ea"/>
                <a:cs typeface="+mn-cs"/>
              </a:rPr>
              <a:t>ug</a:t>
            </a:r>
            <a:r>
              <a:rPr kumimoji="0" lang="en-US" sz="1400" b="0" i="0" u="none" strike="noStrike" kern="1200" cap="none" spc="0" normalizeH="0" baseline="0" noProof="0" dirty="0">
                <a:ln>
                  <a:noFill/>
                </a:ln>
                <a:solidFill>
                  <a:srgbClr val="A50E82"/>
                </a:solidFill>
                <a:effectLst/>
                <a:uLnTx/>
                <a:uFillTx/>
                <a:latin typeface="Century Gothic" panose="020B0502020202020204"/>
                <a:ea typeface="+mn-ea"/>
                <a:cs typeface="+mn-cs"/>
              </a:rPr>
              <a:t>/m3</a:t>
            </a:r>
          </a:p>
        </p:txBody>
      </p:sp>
      <p:sp>
        <p:nvSpPr>
          <p:cNvPr id="12" name="TextBox 11">
            <a:extLst>
              <a:ext uri="{FF2B5EF4-FFF2-40B4-BE49-F238E27FC236}">
                <a16:creationId xmlns:a16="http://schemas.microsoft.com/office/drawing/2014/main" id="{5A11E361-1C0F-4849-AA3A-7AA4D1479A7E}"/>
              </a:ext>
            </a:extLst>
          </p:cNvPr>
          <p:cNvSpPr txBox="1"/>
          <p:nvPr/>
        </p:nvSpPr>
        <p:spPr>
          <a:xfrm>
            <a:off x="2107375" y="1006371"/>
            <a:ext cx="69102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entury Gothic" panose="020B0502020202020204"/>
                <a:ea typeface="+mn-ea"/>
                <a:cs typeface="+mn-cs"/>
              </a:rPr>
              <a:t>The HRRR-Smoke forecasts were used for planning the outdoor activities and sport events in the smoke affected areas of the western US.</a:t>
            </a:r>
          </a:p>
        </p:txBody>
      </p:sp>
    </p:spTree>
    <p:extLst>
      <p:ext uri="{BB962C8B-B14F-4D97-AF65-F5344CB8AC3E}">
        <p14:creationId xmlns:p14="http://schemas.microsoft.com/office/powerpoint/2010/main" val="3873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79F0371-AEB5-9F48-8A83-57978DD3870D}"/>
              </a:ext>
            </a:extLst>
          </p:cNvPr>
          <p:cNvCxnSpPr/>
          <p:nvPr/>
        </p:nvCxnSpPr>
        <p:spPr>
          <a:xfrm>
            <a:off x="0" y="621531"/>
            <a:ext cx="12192000" cy="0"/>
          </a:xfrm>
          <a:prstGeom prst="line">
            <a:avLst/>
          </a:prstGeom>
          <a:ln w="19050">
            <a:solidFill>
              <a:schemeClr val="accent2">
                <a:alpha val="6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FF7B6F3-6C09-C741-B72C-E231AAB06013}"/>
              </a:ext>
            </a:extLst>
          </p:cNvPr>
          <p:cNvSpPr txBox="1"/>
          <p:nvPr/>
        </p:nvSpPr>
        <p:spPr>
          <a:xfrm>
            <a:off x="1188252" y="62190"/>
            <a:ext cx="9815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0E82"/>
                </a:solidFill>
                <a:effectLst/>
                <a:uLnTx/>
                <a:uFillTx/>
                <a:latin typeface="Century Gothic" panose="020B0502020202020204"/>
                <a:ea typeface="+mn-ea"/>
                <a:cs typeface="+mn-cs"/>
              </a:rPr>
              <a:t>RMSE of 12 hour HRRR-Smoke 2m temperature forecasts over the western US</a:t>
            </a:r>
          </a:p>
        </p:txBody>
      </p:sp>
      <p:pic>
        <p:nvPicPr>
          <p:cNvPr id="10" name="Picture 9">
            <a:extLst>
              <a:ext uri="{FF2B5EF4-FFF2-40B4-BE49-F238E27FC236}">
                <a16:creationId xmlns:a16="http://schemas.microsoft.com/office/drawing/2014/main" id="{725B1105-5B93-444D-8316-C54B5AFCAA3E}"/>
              </a:ext>
            </a:extLst>
          </p:cNvPr>
          <p:cNvPicPr>
            <a:picLocks noChangeAspect="1"/>
          </p:cNvPicPr>
          <p:nvPr/>
        </p:nvPicPr>
        <p:blipFill rotWithShape="1">
          <a:blip r:embed="rId3"/>
          <a:srcRect l="4133" t="24040" r="8524" b="5253"/>
          <a:stretch/>
        </p:blipFill>
        <p:spPr>
          <a:xfrm>
            <a:off x="235526" y="747805"/>
            <a:ext cx="11610057" cy="5675309"/>
          </a:xfrm>
          <a:prstGeom prst="rect">
            <a:avLst/>
          </a:prstGeom>
        </p:spPr>
      </p:pic>
      <p:sp>
        <p:nvSpPr>
          <p:cNvPr id="9" name="TextBox 8">
            <a:extLst>
              <a:ext uri="{FF2B5EF4-FFF2-40B4-BE49-F238E27FC236}">
                <a16:creationId xmlns:a16="http://schemas.microsoft.com/office/drawing/2014/main" id="{E322F5F4-4E8F-4540-95F2-A84F4C1878F9}"/>
              </a:ext>
            </a:extLst>
          </p:cNvPr>
          <p:cNvSpPr txBox="1"/>
          <p:nvPr/>
        </p:nvSpPr>
        <p:spPr>
          <a:xfrm>
            <a:off x="3204318" y="1018077"/>
            <a:ext cx="27254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Century Gothic" panose="020B0502020202020204"/>
                <a:ea typeface="+mn-ea"/>
                <a:cs typeface="+mn-cs"/>
              </a:rPr>
              <a:t>HRRR-Smoke (no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entury Gothic" panose="020B0502020202020204"/>
                <a:ea typeface="+mn-ea"/>
                <a:cs typeface="+mn-cs"/>
              </a:rPr>
              <a:t>HRRR-Smoke (with feedback)</a:t>
            </a:r>
          </a:p>
        </p:txBody>
      </p:sp>
      <p:sp>
        <p:nvSpPr>
          <p:cNvPr id="11" name="Oval 10">
            <a:extLst>
              <a:ext uri="{FF2B5EF4-FFF2-40B4-BE49-F238E27FC236}">
                <a16:creationId xmlns:a16="http://schemas.microsoft.com/office/drawing/2014/main" id="{F904BF9D-6DD1-8244-A219-C16EA13D2A7F}"/>
              </a:ext>
            </a:extLst>
          </p:cNvPr>
          <p:cNvSpPr/>
          <p:nvPr/>
        </p:nvSpPr>
        <p:spPr>
          <a:xfrm>
            <a:off x="8950037" y="1503175"/>
            <a:ext cx="3006437" cy="45096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382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0E6C-9D4A-B649-96B0-65AC4F3C0AF4}"/>
              </a:ext>
            </a:extLst>
          </p:cNvPr>
          <p:cNvSpPr>
            <a:spLocks noGrp="1"/>
          </p:cNvSpPr>
          <p:nvPr>
            <p:ph type="title"/>
          </p:nvPr>
        </p:nvSpPr>
        <p:spPr>
          <a:xfrm>
            <a:off x="838200" y="215001"/>
            <a:ext cx="10515600" cy="713048"/>
          </a:xfrm>
        </p:spPr>
        <p:txBody>
          <a:bodyPr>
            <a:normAutofit/>
          </a:bodyPr>
          <a:lstStyle/>
          <a:p>
            <a:pPr algn="ctr"/>
            <a:r>
              <a:rPr lang="en-US" sz="4000" b="1" dirty="0"/>
              <a:t>Some slides on modeling at CSD</a:t>
            </a:r>
          </a:p>
        </p:txBody>
      </p:sp>
      <p:sp>
        <p:nvSpPr>
          <p:cNvPr id="3" name="Content Placeholder 2">
            <a:extLst>
              <a:ext uri="{FF2B5EF4-FFF2-40B4-BE49-F238E27FC236}">
                <a16:creationId xmlns:a16="http://schemas.microsoft.com/office/drawing/2014/main" id="{E079FC62-CDC0-1D4E-A8D5-02D932EE7217}"/>
              </a:ext>
            </a:extLst>
          </p:cNvPr>
          <p:cNvSpPr>
            <a:spLocks noGrp="1"/>
          </p:cNvSpPr>
          <p:nvPr>
            <p:ph idx="1"/>
          </p:nvPr>
        </p:nvSpPr>
        <p:spPr>
          <a:xfrm>
            <a:off x="1506371" y="1512638"/>
            <a:ext cx="9668310" cy="4351338"/>
          </a:xfrm>
        </p:spPr>
        <p:txBody>
          <a:bodyPr>
            <a:normAutofit lnSpcReduction="10000"/>
          </a:bodyPr>
          <a:lstStyle/>
          <a:p>
            <a:r>
              <a:rPr lang="en-US" dirty="0"/>
              <a:t>Significant use of WRF-</a:t>
            </a:r>
            <a:r>
              <a:rPr lang="en-US" dirty="0" err="1"/>
              <a:t>Chem</a:t>
            </a:r>
            <a:r>
              <a:rPr lang="en-US" dirty="0"/>
              <a:t> (usually using RACM/VBS/MADE)</a:t>
            </a:r>
          </a:p>
          <a:p>
            <a:pPr lvl="1"/>
            <a:r>
              <a:rPr lang="en-US" dirty="0"/>
              <a:t>Field experiments (for verification as well as field assistance)</a:t>
            </a:r>
          </a:p>
          <a:p>
            <a:pPr lvl="2"/>
            <a:r>
              <a:rPr lang="en-US" sz="2400" dirty="0"/>
              <a:t>Wildfires (2017 Santa Rosa, 2018 WE-CAN/BB-FLUX)</a:t>
            </a:r>
          </a:p>
          <a:p>
            <a:pPr lvl="2"/>
            <a:r>
              <a:rPr lang="en-US" sz="2400" dirty="0"/>
              <a:t>Urban air quality (2018 LISTOS New </a:t>
            </a:r>
            <a:r>
              <a:rPr lang="en-US" sz="2400"/>
              <a:t>York City campaign</a:t>
            </a:r>
            <a:r>
              <a:rPr lang="en-US" sz="2400" dirty="0"/>
              <a:t>)</a:t>
            </a:r>
          </a:p>
          <a:p>
            <a:pPr lvl="2"/>
            <a:r>
              <a:rPr lang="en-US" sz="2400" dirty="0"/>
              <a:t>Oil and natural gas production (SONGNEX-2015)</a:t>
            </a:r>
          </a:p>
          <a:p>
            <a:pPr lvl="1"/>
            <a:r>
              <a:rPr lang="en-US" dirty="0"/>
              <a:t>Answering scientific questions related to air quality</a:t>
            </a:r>
          </a:p>
          <a:p>
            <a:pPr lvl="2"/>
            <a:r>
              <a:rPr lang="en-US" sz="2400" dirty="0"/>
              <a:t>Factors influencing O</a:t>
            </a:r>
            <a:r>
              <a:rPr lang="en-US" sz="2400" baseline="-25000" dirty="0"/>
              <a:t>3</a:t>
            </a:r>
            <a:r>
              <a:rPr lang="en-US" sz="2400" dirty="0"/>
              <a:t> exceedances</a:t>
            </a:r>
          </a:p>
          <a:p>
            <a:pPr lvl="2"/>
            <a:r>
              <a:rPr lang="en-US" sz="2400" dirty="0"/>
              <a:t>Secondary Organic Aerosol formation</a:t>
            </a:r>
          </a:p>
          <a:p>
            <a:pPr lvl="2"/>
            <a:r>
              <a:rPr lang="en-US" sz="2400" dirty="0"/>
              <a:t>Usefulness and Validation of NOAA satellite products</a:t>
            </a:r>
          </a:p>
          <a:p>
            <a:r>
              <a:rPr lang="en-US" dirty="0"/>
              <a:t>LES modeling used by Graham Feingold’s group usually focused on science questions related to aerosol clouds interaction</a:t>
            </a:r>
          </a:p>
        </p:txBody>
      </p:sp>
    </p:spTree>
    <p:extLst>
      <p:ext uri="{BB962C8B-B14F-4D97-AF65-F5344CB8AC3E}">
        <p14:creationId xmlns:p14="http://schemas.microsoft.com/office/powerpoint/2010/main" val="226917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500" y="162160"/>
            <a:ext cx="118334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NOAA/ESRL/CSD WRF-</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Chem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modeling of the LISTOS campaign (June 29 – August 16, 2018)</a:t>
            </a:r>
          </a:p>
        </p:txBody>
      </p:sp>
      <p:sp>
        <p:nvSpPr>
          <p:cNvPr id="9" name="TextBox 8"/>
          <p:cNvSpPr txBox="1"/>
          <p:nvPr/>
        </p:nvSpPr>
        <p:spPr>
          <a:xfrm>
            <a:off x="1523266" y="2716636"/>
            <a:ext cx="87609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panose="020F0502020204030204"/>
                <a:ea typeface="+mn-ea"/>
                <a:cs typeface="+mn-cs"/>
              </a:rPr>
              <a:t>Synoptic scale forcing of O</a:t>
            </a:r>
            <a:r>
              <a:rPr kumimoji="0" lang="en-US" sz="2000" b="1" i="0" u="none" strike="noStrike" kern="1200" cap="none" spc="0" normalizeH="0" baseline="-25000" noProof="0" dirty="0">
                <a:ln>
                  <a:noFill/>
                </a:ln>
                <a:solidFill>
                  <a:srgbClr val="0000FF"/>
                </a:solidFill>
                <a:effectLst/>
                <a:uLnTx/>
                <a:uFillTx/>
                <a:latin typeface="Calibri" panose="020F0502020204030204"/>
                <a:ea typeface="+mn-ea"/>
                <a:cs typeface="+mn-cs"/>
              </a:rPr>
              <a:t>3</a:t>
            </a:r>
            <a:r>
              <a:rPr kumimoji="0" lang="en-US" sz="2000" b="1" i="0" u="none" strike="noStrike" kern="1200" cap="none" spc="0" normalizeH="0" baseline="0" noProof="0" dirty="0">
                <a:ln>
                  <a:noFill/>
                </a:ln>
                <a:solidFill>
                  <a:srgbClr val="0000FF"/>
                </a:solidFill>
                <a:effectLst/>
                <a:uLnTx/>
                <a:uFillTx/>
                <a:latin typeface="Calibri" panose="020F0502020204030204"/>
                <a:ea typeface="+mn-ea"/>
                <a:cs typeface="+mn-cs"/>
              </a:rPr>
              <a:t> captured extremely well in downtown New York City.</a:t>
            </a:r>
          </a:p>
        </p:txBody>
      </p:sp>
      <p:grpSp>
        <p:nvGrpSpPr>
          <p:cNvPr id="2" name="Group 1">
            <a:extLst>
              <a:ext uri="{FF2B5EF4-FFF2-40B4-BE49-F238E27FC236}">
                <a16:creationId xmlns:a16="http://schemas.microsoft.com/office/drawing/2014/main" id="{B6CCD68E-B361-F04E-A3D8-200C460412F1}"/>
              </a:ext>
            </a:extLst>
          </p:cNvPr>
          <p:cNvGrpSpPr/>
          <p:nvPr/>
        </p:nvGrpSpPr>
        <p:grpSpPr>
          <a:xfrm>
            <a:off x="1494085" y="560425"/>
            <a:ext cx="8776072" cy="2264162"/>
            <a:chOff x="3369366" y="2581238"/>
            <a:chExt cx="8447708" cy="1894509"/>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7906"/>
            <a:stretch/>
          </p:blipFill>
          <p:spPr>
            <a:xfrm>
              <a:off x="3369366" y="2725282"/>
              <a:ext cx="8447708" cy="1750465"/>
            </a:xfrm>
            <a:prstGeom prst="rect">
              <a:avLst/>
            </a:prstGeom>
          </p:spPr>
        </p:pic>
        <p:pic>
          <p:nvPicPr>
            <p:cNvPr id="10" name="Picture 9">
              <a:extLst>
                <a:ext uri="{FF2B5EF4-FFF2-40B4-BE49-F238E27FC236}">
                  <a16:creationId xmlns:a16="http://schemas.microsoft.com/office/drawing/2014/main" id="{ABC08A97-9739-9C43-869D-D30D4D8368A4}"/>
                </a:ext>
              </a:extLst>
            </p:cNvPr>
            <p:cNvPicPr>
              <a:picLocks noChangeAspect="1"/>
            </p:cNvPicPr>
            <p:nvPr/>
          </p:nvPicPr>
          <p:blipFill rotWithShape="1">
            <a:blip r:embed="rId3">
              <a:extLst>
                <a:ext uri="{28A0092B-C50C-407E-A947-70E740481C1C}">
                  <a14:useLocalDpi xmlns:a14="http://schemas.microsoft.com/office/drawing/2010/main" val="0"/>
                </a:ext>
              </a:extLst>
            </a:blip>
            <a:srcRect l="85229" t="7993" r="4402" b="59090"/>
            <a:stretch/>
          </p:blipFill>
          <p:spPr>
            <a:xfrm>
              <a:off x="10424160" y="2869082"/>
              <a:ext cx="1024128" cy="731520"/>
            </a:xfrm>
            <a:prstGeom prst="rect">
              <a:avLst/>
            </a:prstGeom>
          </p:spPr>
        </p:pic>
        <p:sp>
          <p:nvSpPr>
            <p:cNvPr id="11" name="TextBox 10">
              <a:extLst>
                <a:ext uri="{FF2B5EF4-FFF2-40B4-BE49-F238E27FC236}">
                  <a16:creationId xmlns:a16="http://schemas.microsoft.com/office/drawing/2014/main" id="{46A4FA47-FAD2-0440-842C-D771B95FC65D}"/>
                </a:ext>
              </a:extLst>
            </p:cNvPr>
            <p:cNvSpPr txBox="1"/>
            <p:nvPr/>
          </p:nvSpPr>
          <p:spPr>
            <a:xfrm>
              <a:off x="5178100" y="2581238"/>
              <a:ext cx="4548912" cy="287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EPA AQS monitor, Queen’s College, New York City</a:t>
              </a:r>
            </a:p>
          </p:txBody>
        </p:sp>
      </p:grpSp>
      <p:pic>
        <p:nvPicPr>
          <p:cNvPr id="12" name="Picture 11">
            <a:extLst>
              <a:ext uri="{FF2B5EF4-FFF2-40B4-BE49-F238E27FC236}">
                <a16:creationId xmlns:a16="http://schemas.microsoft.com/office/drawing/2014/main" id="{1A3CB5D7-2013-6843-9095-4428736A5248}"/>
              </a:ext>
            </a:extLst>
          </p:cNvPr>
          <p:cNvPicPr>
            <a:picLocks noChangeAspect="1"/>
          </p:cNvPicPr>
          <p:nvPr/>
        </p:nvPicPr>
        <p:blipFill rotWithShape="1">
          <a:blip r:embed="rId4">
            <a:extLst>
              <a:ext uri="{28A0092B-C50C-407E-A947-70E740481C1C}">
                <a14:useLocalDpi xmlns:a14="http://schemas.microsoft.com/office/drawing/2010/main" val="0"/>
              </a:ext>
            </a:extLst>
          </a:blip>
          <a:srcRect l="3714" t="4522" r="4429" b="4520"/>
          <a:stretch/>
        </p:blipFill>
        <p:spPr>
          <a:xfrm>
            <a:off x="200207" y="3437048"/>
            <a:ext cx="4439169" cy="3396689"/>
          </a:xfrm>
          <a:prstGeom prst="rect">
            <a:avLst/>
          </a:prstGeom>
        </p:spPr>
      </p:pic>
      <p:sp>
        <p:nvSpPr>
          <p:cNvPr id="13" name="TextBox 12">
            <a:extLst>
              <a:ext uri="{FF2B5EF4-FFF2-40B4-BE49-F238E27FC236}">
                <a16:creationId xmlns:a16="http://schemas.microsoft.com/office/drawing/2014/main" id="{0116422E-04BF-AE46-9BF7-EA89C2136875}"/>
              </a:ext>
            </a:extLst>
          </p:cNvPr>
          <p:cNvSpPr txBox="1"/>
          <p:nvPr/>
        </p:nvSpPr>
        <p:spPr>
          <a:xfrm>
            <a:off x="2181710" y="6139277"/>
            <a:ext cx="2499402" cy="646331"/>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Obs</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Max =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115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ppb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Model Max =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120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ppb</a:t>
            </a:r>
          </a:p>
        </p:txBody>
      </p:sp>
      <p:sp>
        <p:nvSpPr>
          <p:cNvPr id="16" name="TextBox 15">
            <a:extLst>
              <a:ext uri="{FF2B5EF4-FFF2-40B4-BE49-F238E27FC236}">
                <a16:creationId xmlns:a16="http://schemas.microsoft.com/office/drawing/2014/main" id="{EFA298E6-A0D5-FC4A-A0A6-E7772D43F8DC}"/>
              </a:ext>
            </a:extLst>
          </p:cNvPr>
          <p:cNvSpPr txBox="1"/>
          <p:nvPr/>
        </p:nvSpPr>
        <p:spPr>
          <a:xfrm>
            <a:off x="324499" y="3337669"/>
            <a:ext cx="3935244"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July 2, 2018 – Maximum 8-hr average 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3" name="Rectangle 2">
            <a:extLst>
              <a:ext uri="{FF2B5EF4-FFF2-40B4-BE49-F238E27FC236}">
                <a16:creationId xmlns:a16="http://schemas.microsoft.com/office/drawing/2014/main" id="{B6A01C55-7522-3747-B93B-68040E9A8C51}"/>
              </a:ext>
            </a:extLst>
          </p:cNvPr>
          <p:cNvSpPr/>
          <p:nvPr/>
        </p:nvSpPr>
        <p:spPr>
          <a:xfrm>
            <a:off x="5367715" y="6093892"/>
            <a:ext cx="658368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WRF-</a:t>
            </a:r>
            <a:r>
              <a:rPr kumimoji="0" lang="en-US" sz="2000" b="1" i="0" u="none" strike="noStrike" kern="1200" cap="none" spc="0" normalizeH="0" baseline="0" noProof="0" dirty="0" err="1">
                <a:ln>
                  <a:noFill/>
                </a:ln>
                <a:solidFill>
                  <a:srgbClr val="FF0000"/>
                </a:solidFill>
                <a:effectLst/>
                <a:uLnTx/>
                <a:uFillTx/>
                <a:latin typeface="Calibri" panose="020F0502020204030204"/>
                <a:ea typeface="+mn-ea"/>
                <a:cs typeface="+mn-cs"/>
              </a:rPr>
              <a:t>Chem</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 framework used to evaluate emissions, chemical mechanisms, and urban canopy models.</a:t>
            </a:r>
          </a:p>
        </p:txBody>
      </p:sp>
      <p:sp>
        <p:nvSpPr>
          <p:cNvPr id="25" name="Rectangle 24">
            <a:extLst>
              <a:ext uri="{FF2B5EF4-FFF2-40B4-BE49-F238E27FC236}">
                <a16:creationId xmlns:a16="http://schemas.microsoft.com/office/drawing/2014/main" id="{B2AD99FA-8AF9-C04D-9D0D-D08E527B8019}"/>
              </a:ext>
            </a:extLst>
          </p:cNvPr>
          <p:cNvSpPr/>
          <p:nvPr/>
        </p:nvSpPr>
        <p:spPr>
          <a:xfrm rot="1159564">
            <a:off x="10810915" y="1542556"/>
            <a:ext cx="645225" cy="2542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F62D50A-14F2-9244-AC35-C7EC951778AC}"/>
              </a:ext>
            </a:extLst>
          </p:cNvPr>
          <p:cNvSpPr/>
          <p:nvPr/>
        </p:nvSpPr>
        <p:spPr>
          <a:xfrm>
            <a:off x="11133527" y="1999606"/>
            <a:ext cx="440374" cy="972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77095A4-81D1-3D44-B27B-C4D789305F1E}"/>
              </a:ext>
            </a:extLst>
          </p:cNvPr>
          <p:cNvSpPr/>
          <p:nvPr/>
        </p:nvSpPr>
        <p:spPr>
          <a:xfrm>
            <a:off x="11030913" y="2045707"/>
            <a:ext cx="440374" cy="107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219CB28-DBCE-904F-A5B8-13DB05FD9B0B}"/>
              </a:ext>
            </a:extLst>
          </p:cNvPr>
          <p:cNvGrpSpPr/>
          <p:nvPr/>
        </p:nvGrpSpPr>
        <p:grpSpPr>
          <a:xfrm>
            <a:off x="8108067" y="3410754"/>
            <a:ext cx="3889336" cy="2204516"/>
            <a:chOff x="7896316" y="3218254"/>
            <a:chExt cx="3889336" cy="2204516"/>
          </a:xfrm>
        </p:grpSpPr>
        <p:pic>
          <p:nvPicPr>
            <p:cNvPr id="18" name="Picture 17">
              <a:extLst>
                <a:ext uri="{FF2B5EF4-FFF2-40B4-BE49-F238E27FC236}">
                  <a16:creationId xmlns:a16="http://schemas.microsoft.com/office/drawing/2014/main" id="{82C58360-4F15-8E45-B0B1-98D7AFFAFA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078" b="20944"/>
            <a:stretch/>
          </p:blipFill>
          <p:spPr>
            <a:xfrm>
              <a:off x="8359809" y="3313790"/>
              <a:ext cx="2504686" cy="1984125"/>
            </a:xfrm>
            <a:prstGeom prst="rect">
              <a:avLst/>
            </a:prstGeom>
          </p:spPr>
        </p:pic>
        <p:sp>
          <p:nvSpPr>
            <p:cNvPr id="23" name="TextBox 22">
              <a:extLst>
                <a:ext uri="{FF2B5EF4-FFF2-40B4-BE49-F238E27FC236}">
                  <a16:creationId xmlns:a16="http://schemas.microsoft.com/office/drawing/2014/main" id="{FC3735EA-5DB6-FD4C-80F7-52AD264318A4}"/>
                </a:ext>
              </a:extLst>
            </p:cNvPr>
            <p:cNvSpPr txBox="1"/>
            <p:nvPr/>
          </p:nvSpPr>
          <p:spPr>
            <a:xfrm>
              <a:off x="7896316" y="3310822"/>
              <a:ext cx="112799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Consumer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VCPs</a:t>
              </a:r>
            </a:p>
          </p:txBody>
        </p:sp>
        <p:sp>
          <p:nvSpPr>
            <p:cNvPr id="26" name="TextBox 25">
              <a:extLst>
                <a:ext uri="{FF2B5EF4-FFF2-40B4-BE49-F238E27FC236}">
                  <a16:creationId xmlns:a16="http://schemas.microsoft.com/office/drawing/2014/main" id="{504750BF-4EAC-234F-8CB4-5BA99A8F0E59}"/>
                </a:ext>
              </a:extLst>
            </p:cNvPr>
            <p:cNvSpPr txBox="1"/>
            <p:nvPr/>
          </p:nvSpPr>
          <p:spPr>
            <a:xfrm>
              <a:off x="10012086" y="3218254"/>
              <a:ext cx="100119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Off-Road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Gas</a:t>
              </a:r>
            </a:p>
          </p:txBody>
        </p:sp>
        <p:sp>
          <p:nvSpPr>
            <p:cNvPr id="29" name="TextBox 28">
              <a:extLst>
                <a:ext uri="{FF2B5EF4-FFF2-40B4-BE49-F238E27FC236}">
                  <a16:creationId xmlns:a16="http://schemas.microsoft.com/office/drawing/2014/main" id="{FB90571F-62A3-234B-9997-06B9E3396498}"/>
                </a:ext>
              </a:extLst>
            </p:cNvPr>
            <p:cNvSpPr txBox="1"/>
            <p:nvPr/>
          </p:nvSpPr>
          <p:spPr>
            <a:xfrm>
              <a:off x="10376863" y="3718544"/>
              <a:ext cx="140878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On-Road Gas</a:t>
              </a:r>
            </a:p>
          </p:txBody>
        </p:sp>
        <p:sp>
          <p:nvSpPr>
            <p:cNvPr id="30" name="TextBox 29">
              <a:extLst>
                <a:ext uri="{FF2B5EF4-FFF2-40B4-BE49-F238E27FC236}">
                  <a16:creationId xmlns:a16="http://schemas.microsoft.com/office/drawing/2014/main" id="{44BD6763-E170-B946-93A8-3B656B2F0285}"/>
                </a:ext>
              </a:extLst>
            </p:cNvPr>
            <p:cNvSpPr txBox="1"/>
            <p:nvPr/>
          </p:nvSpPr>
          <p:spPr>
            <a:xfrm>
              <a:off x="10447067" y="3877280"/>
              <a:ext cx="105402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92D050"/>
                  </a:solidFill>
                  <a:effectLst/>
                  <a:uLnTx/>
                  <a:uFillTx/>
                  <a:latin typeface="Arial" panose="020B0604020202020204" pitchFamily="34" charset="0"/>
                  <a:ea typeface="+mn-ea"/>
                  <a:cs typeface="Arial" panose="020B0604020202020204" pitchFamily="34" charset="0"/>
                </a:rPr>
                <a:t>Evap</a:t>
              </a:r>
              <a:r>
                <a:rPr kumimoji="0" lang="en-US" sz="16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 Gas</a:t>
              </a:r>
            </a:p>
          </p:txBody>
        </p:sp>
        <p:sp>
          <p:nvSpPr>
            <p:cNvPr id="31" name="TextBox 30">
              <a:extLst>
                <a:ext uri="{FF2B5EF4-FFF2-40B4-BE49-F238E27FC236}">
                  <a16:creationId xmlns:a16="http://schemas.microsoft.com/office/drawing/2014/main" id="{C4B4E685-3E3F-7244-9F10-D2D303B3B0C8}"/>
                </a:ext>
              </a:extLst>
            </p:cNvPr>
            <p:cNvSpPr txBox="1"/>
            <p:nvPr/>
          </p:nvSpPr>
          <p:spPr>
            <a:xfrm>
              <a:off x="10486447" y="4065366"/>
              <a:ext cx="74304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2BBC"/>
                  </a:solidFill>
                  <a:effectLst/>
                  <a:uLnTx/>
                  <a:uFillTx/>
                  <a:latin typeface="Arial" panose="020B0604020202020204" pitchFamily="34" charset="0"/>
                  <a:ea typeface="+mn-ea"/>
                  <a:cs typeface="Arial" panose="020B0604020202020204" pitchFamily="34" charset="0"/>
                </a:rPr>
                <a:t>Diesel</a:t>
              </a:r>
            </a:p>
          </p:txBody>
        </p:sp>
        <p:sp>
          <p:nvSpPr>
            <p:cNvPr id="32" name="TextBox 31">
              <a:extLst>
                <a:ext uri="{FF2B5EF4-FFF2-40B4-BE49-F238E27FC236}">
                  <a16:creationId xmlns:a16="http://schemas.microsoft.com/office/drawing/2014/main" id="{AE8D2A7D-D7D2-5A41-AB59-6808C2BF6E27}"/>
                </a:ext>
              </a:extLst>
            </p:cNvPr>
            <p:cNvSpPr txBox="1"/>
            <p:nvPr/>
          </p:nvSpPr>
          <p:spPr>
            <a:xfrm>
              <a:off x="10451098" y="4344338"/>
              <a:ext cx="106459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Upstream</a:t>
              </a:r>
            </a:p>
          </p:txBody>
        </p:sp>
        <p:sp>
          <p:nvSpPr>
            <p:cNvPr id="20" name="TextBox 19">
              <a:extLst>
                <a:ext uri="{FF2B5EF4-FFF2-40B4-BE49-F238E27FC236}">
                  <a16:creationId xmlns:a16="http://schemas.microsoft.com/office/drawing/2014/main" id="{82534B12-3C5B-E147-93D2-DD35DC471C11}"/>
                </a:ext>
              </a:extLst>
            </p:cNvPr>
            <p:cNvSpPr txBox="1"/>
            <p:nvPr/>
          </p:nvSpPr>
          <p:spPr>
            <a:xfrm>
              <a:off x="10131268" y="4837995"/>
              <a:ext cx="104496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Industrial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mn-ea"/>
                  <a:cs typeface="Arial" panose="020B0604020202020204" pitchFamily="34" charset="0"/>
                </a:rPr>
                <a:t>VCPs</a:t>
              </a:r>
            </a:p>
          </p:txBody>
        </p:sp>
      </p:grpSp>
      <p:pic>
        <p:nvPicPr>
          <p:cNvPr id="33" name="Picture 32">
            <a:extLst>
              <a:ext uri="{FF2B5EF4-FFF2-40B4-BE49-F238E27FC236}">
                <a16:creationId xmlns:a16="http://schemas.microsoft.com/office/drawing/2014/main" id="{18521D78-4AD4-5E45-BAB0-975045F2B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085" b="22693"/>
          <a:stretch/>
        </p:blipFill>
        <p:spPr>
          <a:xfrm>
            <a:off x="5329215" y="3453557"/>
            <a:ext cx="2554628" cy="2007983"/>
          </a:xfrm>
          <a:prstGeom prst="rect">
            <a:avLst/>
          </a:prstGeom>
        </p:spPr>
      </p:pic>
      <p:pic>
        <p:nvPicPr>
          <p:cNvPr id="35" name="Picture 34">
            <a:extLst>
              <a:ext uri="{FF2B5EF4-FFF2-40B4-BE49-F238E27FC236}">
                <a16:creationId xmlns:a16="http://schemas.microsoft.com/office/drawing/2014/main" id="{C437EBF0-63E2-1E4F-B094-EC03B8C2ED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5045"/>
          <a:stretch/>
        </p:blipFill>
        <p:spPr>
          <a:xfrm>
            <a:off x="4756397" y="5526791"/>
            <a:ext cx="3535635" cy="647456"/>
          </a:xfrm>
          <a:prstGeom prst="rect">
            <a:avLst/>
          </a:prstGeom>
        </p:spPr>
      </p:pic>
      <p:pic>
        <p:nvPicPr>
          <p:cNvPr id="36" name="Picture 35">
            <a:extLst>
              <a:ext uri="{FF2B5EF4-FFF2-40B4-BE49-F238E27FC236}">
                <a16:creationId xmlns:a16="http://schemas.microsoft.com/office/drawing/2014/main" id="{946616B4-3835-9B45-9017-A09E5560C9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5265"/>
          <a:stretch/>
        </p:blipFill>
        <p:spPr>
          <a:xfrm>
            <a:off x="8119482" y="5539643"/>
            <a:ext cx="3572309" cy="631973"/>
          </a:xfrm>
          <a:prstGeom prst="rect">
            <a:avLst/>
          </a:prstGeom>
        </p:spPr>
      </p:pic>
      <p:sp>
        <p:nvSpPr>
          <p:cNvPr id="37" name="TextBox 36">
            <a:extLst>
              <a:ext uri="{FF2B5EF4-FFF2-40B4-BE49-F238E27FC236}">
                <a16:creationId xmlns:a16="http://schemas.microsoft.com/office/drawing/2014/main" id="{620CF5AB-5190-1B4C-B02E-12C989BAB52D}"/>
              </a:ext>
            </a:extLst>
          </p:cNvPr>
          <p:cNvSpPr txBox="1"/>
          <p:nvPr/>
        </p:nvSpPr>
        <p:spPr>
          <a:xfrm>
            <a:off x="5487498" y="3155031"/>
            <a:ext cx="2436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EPA NEI-2011 emissions</a:t>
            </a:r>
          </a:p>
        </p:txBody>
      </p:sp>
      <p:sp>
        <p:nvSpPr>
          <p:cNvPr id="39" name="TextBox 38">
            <a:extLst>
              <a:ext uri="{FF2B5EF4-FFF2-40B4-BE49-F238E27FC236}">
                <a16:creationId xmlns:a16="http://schemas.microsoft.com/office/drawing/2014/main" id="{F8D56705-A289-9C4B-A30C-79A6F3F8DE10}"/>
              </a:ext>
            </a:extLst>
          </p:cNvPr>
          <p:cNvSpPr txBox="1"/>
          <p:nvPr/>
        </p:nvSpPr>
        <p:spPr>
          <a:xfrm>
            <a:off x="8492664" y="3143378"/>
            <a:ext cx="31903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From CSD observations at CCNY</a:t>
            </a:r>
          </a:p>
        </p:txBody>
      </p:sp>
      <p:cxnSp>
        <p:nvCxnSpPr>
          <p:cNvPr id="43" name="Straight Connector 42">
            <a:extLst>
              <a:ext uri="{FF2B5EF4-FFF2-40B4-BE49-F238E27FC236}">
                <a16:creationId xmlns:a16="http://schemas.microsoft.com/office/drawing/2014/main" id="{4BB94AF2-02A3-5F4C-801D-07198F183D70}"/>
              </a:ext>
            </a:extLst>
          </p:cNvPr>
          <p:cNvCxnSpPr/>
          <p:nvPr/>
        </p:nvCxnSpPr>
        <p:spPr>
          <a:xfrm>
            <a:off x="115500" y="3116746"/>
            <a:ext cx="119930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E2B7905-6752-2445-A2D2-3757A131BB95}"/>
              </a:ext>
            </a:extLst>
          </p:cNvPr>
          <p:cNvCxnSpPr>
            <a:cxnSpLocks/>
          </p:cNvCxnSpPr>
          <p:nvPr/>
        </p:nvCxnSpPr>
        <p:spPr>
          <a:xfrm flipH="1" flipV="1">
            <a:off x="4843961" y="3116747"/>
            <a:ext cx="27243" cy="3668861"/>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FBF663A-C163-6143-932C-80972CA0A67C}"/>
              </a:ext>
            </a:extLst>
          </p:cNvPr>
          <p:cNvSpPr txBox="1"/>
          <p:nvPr/>
        </p:nvSpPr>
        <p:spPr>
          <a:xfrm>
            <a:off x="10151839" y="715581"/>
            <a:ext cx="18357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(Brian McDonald)</a:t>
            </a:r>
          </a:p>
        </p:txBody>
      </p:sp>
    </p:spTree>
    <p:extLst>
      <p:ext uri="{BB962C8B-B14F-4D97-AF65-F5344CB8AC3E}">
        <p14:creationId xmlns:p14="http://schemas.microsoft.com/office/powerpoint/2010/main" val="1816956428"/>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Equ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4009</TotalTime>
  <Words>1255</Words>
  <Application>Microsoft Macintosh PowerPoint</Application>
  <PresentationFormat>Widescreen</PresentationFormat>
  <Paragraphs>159</Paragraphs>
  <Slides>13</Slides>
  <Notes>7</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13</vt:i4>
      </vt:variant>
    </vt:vector>
  </HeadingPairs>
  <TitlesOfParts>
    <vt:vector size="34" baseType="lpstr">
      <vt:lpstr>Arial</vt:lpstr>
      <vt:lpstr>Arial Hebrew</vt:lpstr>
      <vt:lpstr>Average</vt:lpstr>
      <vt:lpstr>Calibri</vt:lpstr>
      <vt:lpstr>Calibri Light</vt:lpstr>
      <vt:lpstr>Century Gothic</vt:lpstr>
      <vt:lpstr>Franklin Gothic Book</vt:lpstr>
      <vt:lpstr>Oswald</vt:lpstr>
      <vt:lpstr>Perpetua</vt:lpstr>
      <vt:lpstr>Symbol</vt:lpstr>
      <vt:lpstr>Times New Roman</vt:lpstr>
      <vt:lpstr>Wingdings</vt:lpstr>
      <vt:lpstr>Wingdings 2</vt:lpstr>
      <vt:lpstr>Wingdings 3</vt:lpstr>
      <vt:lpstr>Office Theme</vt:lpstr>
      <vt:lpstr>Slate</vt:lpstr>
      <vt:lpstr>2_Office Theme</vt:lpstr>
      <vt:lpstr>4_Office Theme</vt:lpstr>
      <vt:lpstr>1_Office Theme</vt:lpstr>
      <vt:lpstr>1_Equity</vt:lpstr>
      <vt:lpstr>Slice</vt:lpstr>
      <vt:lpstr>Overview of ESRL Modeling Development Activities (includes GSD, CSD, some EMC)</vt:lpstr>
      <vt:lpstr>Modeling at ESRL GSD: An overview of activities </vt:lpstr>
      <vt:lpstr>PowerPoint Presentation</vt:lpstr>
      <vt:lpstr>CCPP: Physics and Framework</vt:lpstr>
      <vt:lpstr>PowerPoint Presentation</vt:lpstr>
      <vt:lpstr>PowerPoint Presentation</vt:lpstr>
      <vt:lpstr>PowerPoint Presentation</vt:lpstr>
      <vt:lpstr>Some slides on modeling at CSD</vt:lpstr>
      <vt:lpstr>PowerPoint Presentation</vt:lpstr>
      <vt:lpstr>PowerPoint Presentation</vt:lpstr>
      <vt:lpstr>LES modeling at CSD (J. Kazil, G. Feingold,…)</vt:lpstr>
      <vt:lpstr>PowerPoint Presentation</vt:lpstr>
      <vt:lpstr>What will the future bring?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46</cp:revision>
  <dcterms:created xsi:type="dcterms:W3CDTF">2018-06-03T23:16:26Z</dcterms:created>
  <dcterms:modified xsi:type="dcterms:W3CDTF">2019-05-21T15:42:08Z</dcterms:modified>
</cp:coreProperties>
</file>