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78" r:id="rId1"/>
    <p:sldMasterId id="2147483679" r:id="rId2"/>
  </p:sldMasterIdLst>
  <p:notesMasterIdLst>
    <p:notesMasterId r:id="rId14"/>
  </p:notesMasterIdLst>
  <p:sldIdLst>
    <p:sldId id="1656" r:id="rId3"/>
    <p:sldId id="1659" r:id="rId4"/>
    <p:sldId id="1660" r:id="rId5"/>
    <p:sldId id="1661" r:id="rId6"/>
    <p:sldId id="1662" r:id="rId7"/>
    <p:sldId id="1663" r:id="rId8"/>
    <p:sldId id="1664" r:id="rId9"/>
    <p:sldId id="1665" r:id="rId10"/>
    <p:sldId id="1666" r:id="rId11"/>
    <p:sldId id="1667" r:id="rId12"/>
    <p:sldId id="1668" r:id="rId13"/>
  </p:sldIdLst>
  <p:sldSz cx="9144000" cy="6858000" type="screen4x3"/>
  <p:notesSz cx="7010400" cy="9296400"/>
  <p:embeddedFontLst>
    <p:embeddedFont>
      <p:font typeface="Helvetica Neue" panose="02000503000000020004" pitchFamily="2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" userDrawn="1">
          <p15:clr>
            <a:srgbClr val="A4A3A4"/>
          </p15:clr>
        </p15:guide>
        <p15:guide id="2" pos="2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66"/>
    <p:restoredTop sz="95424"/>
  </p:normalViewPr>
  <p:slideViewPr>
    <p:cSldViewPr snapToGrid="0">
      <p:cViewPr varScale="1">
        <p:scale>
          <a:sx n="97" d="100"/>
          <a:sy n="97" d="100"/>
        </p:scale>
        <p:origin x="1520" y="192"/>
      </p:cViewPr>
      <p:guideLst>
        <p:guide orient="horz" pos="216"/>
        <p:guide pos="2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62" d="100"/>
          <a:sy n="162" d="100"/>
        </p:scale>
        <p:origin x="1608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4.fntdata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3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font" Target="fonts/font1.fntdata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57201" y="1535118"/>
            <a:ext cx="4040188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None/>
              <a:defRPr sz="1588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29437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–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07022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–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95846" algn="l" rtl="0"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Char char="»"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4645034" y="1535118"/>
            <a:ext cx="4041775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None/>
              <a:defRPr sz="1588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4"/>
          </p:nvPr>
        </p:nvSpPr>
        <p:spPr>
          <a:xfrm>
            <a:off x="4645034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29437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–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07022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–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95846" algn="l" rtl="0"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Char char="»"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B372E8D-A851-0D47-AEEC-EA1FC550C9D8}"/>
              </a:ext>
            </a:extLst>
          </p:cNvPr>
          <p:cNvSpPr/>
          <p:nvPr userDrawn="1"/>
        </p:nvSpPr>
        <p:spPr>
          <a:xfrm>
            <a:off x="1285764" y="6389786"/>
            <a:ext cx="55723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Atmospheric Chemistry Observations and Modeling Laboratory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>
            <a:spLocks noGrp="1"/>
          </p:cNvSpPr>
          <p:nvPr>
            <p:ph type="title"/>
          </p:nvPr>
        </p:nvSpPr>
        <p:spPr>
          <a:xfrm>
            <a:off x="457203" y="273063"/>
            <a:ext cx="3008313" cy="116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65"/>
              <a:buFont typeface="Helvetica Neue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body" idx="1"/>
          </p:nvPr>
        </p:nvSpPr>
        <p:spPr>
          <a:xfrm>
            <a:off x="3575050" y="273066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29437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–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07022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–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95846" algn="l" rtl="0"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Char char="»"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2"/>
          </p:nvPr>
        </p:nvSpPr>
        <p:spPr>
          <a:xfrm>
            <a:off x="457203" y="1435104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None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None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spcBef>
                <a:spcPts val="176"/>
              </a:spcBef>
              <a:spcAft>
                <a:spcPts val="0"/>
              </a:spcAft>
              <a:buClr>
                <a:schemeClr val="dk1"/>
              </a:buClr>
              <a:buSzPts val="882"/>
              <a:buFont typeface="Arial"/>
              <a:buNone/>
              <a:defRPr sz="88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title"/>
          </p:nvPr>
        </p:nvSpPr>
        <p:spPr>
          <a:xfrm>
            <a:off x="1792288" y="4800614"/>
            <a:ext cx="5486400" cy="566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65"/>
              <a:buFont typeface="Helvetica Neue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5" name="Google Shape;55;p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565"/>
              </a:spcBef>
              <a:spcAft>
                <a:spcPts val="0"/>
              </a:spcAft>
              <a:buClr>
                <a:schemeClr val="dk1"/>
              </a:buClr>
              <a:buSzPts val="2824"/>
              <a:buFont typeface="Arial"/>
              <a:buNone/>
              <a:defRPr sz="2824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spcBef>
                <a:spcPts val="494"/>
              </a:spcBef>
              <a:spcAft>
                <a:spcPts val="0"/>
              </a:spcAft>
              <a:buClr>
                <a:schemeClr val="dk1"/>
              </a:buClr>
              <a:buSzPts val="2471"/>
              <a:buFont typeface="Arial"/>
              <a:buNone/>
              <a:defRPr sz="2471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spcBef>
                <a:spcPts val="424"/>
              </a:spcBef>
              <a:spcAft>
                <a:spcPts val="0"/>
              </a:spcAft>
              <a:buClr>
                <a:schemeClr val="dk1"/>
              </a:buClr>
              <a:buSzPts val="2118"/>
              <a:buFont typeface="Arial"/>
              <a:buNone/>
              <a:defRPr sz="211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1792288" y="5367351"/>
            <a:ext cx="5486400" cy="804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None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None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spcBef>
                <a:spcPts val="176"/>
              </a:spcBef>
              <a:spcAft>
                <a:spcPts val="0"/>
              </a:spcAft>
              <a:buClr>
                <a:schemeClr val="dk1"/>
              </a:buClr>
              <a:buSzPts val="882"/>
              <a:buFont typeface="Arial"/>
              <a:buNone/>
              <a:defRPr sz="88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829F-9F33-0F47-8CBD-390841E04EBD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BF2D-EE58-6F40-972A-37039EA7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55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829F-9F33-0F47-8CBD-390841E04EBD}" type="datetimeFigureOut">
              <a:rPr lang="en-US" smtClean="0"/>
              <a:t>5/22/19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BF2D-EE58-6F40-972A-37039EA7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829F-9F33-0F47-8CBD-390841E04EBD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BF2D-EE58-6F40-972A-37039EA7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01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829F-9F33-0F47-8CBD-390841E04EBD}" type="datetimeFigureOut">
              <a:rPr lang="en-US" smtClean="0"/>
              <a:t>5/22/19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BF2D-EE58-6F40-972A-37039EA7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05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ubTitle" idx="1"/>
          </p:nvPr>
        </p:nvSpPr>
        <p:spPr>
          <a:xfrm>
            <a:off x="1371600" y="36115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ctr" rtl="0">
              <a:spcBef>
                <a:spcPts val="318"/>
              </a:spcBef>
              <a:spcAft>
                <a:spcPts val="0"/>
              </a:spcAft>
              <a:buClr>
                <a:srgbClr val="9E9E9E"/>
              </a:buClr>
              <a:buSzPts val="1588"/>
              <a:buFont typeface="Arial"/>
              <a:buNone/>
              <a:defRPr sz="1588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ctr" rtl="0">
              <a:spcBef>
                <a:spcPts val="282"/>
              </a:spcBef>
              <a:spcAft>
                <a:spcPts val="0"/>
              </a:spcAft>
              <a:buClr>
                <a:srgbClr val="9E9E9E"/>
              </a:buClr>
              <a:buSzPts val="1412"/>
              <a:buFont typeface="Arial"/>
              <a:buNone/>
              <a:defRPr sz="1412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ctr" rtl="0"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ctr" rtl="0"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318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3093" algn="l" rtl="0">
              <a:spcBef>
                <a:spcPts val="424"/>
              </a:spcBef>
              <a:spcAft>
                <a:spcPts val="0"/>
              </a:spcAft>
              <a:buClr>
                <a:schemeClr val="dk1"/>
              </a:buClr>
              <a:buSzPts val="2118"/>
              <a:buFont typeface="Arial"/>
              <a:buChar char="•"/>
              <a:defRPr sz="211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–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–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07022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»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722313" y="4406915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spcBef>
                <a:spcPts val="318"/>
              </a:spcBef>
              <a:spcAft>
                <a:spcPts val="0"/>
              </a:spcAft>
              <a:buClr>
                <a:srgbClr val="9E9E9E"/>
              </a:buClr>
              <a:buSzPts val="1588"/>
              <a:buFont typeface="Arial"/>
              <a:buNone/>
              <a:defRPr sz="1588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spcBef>
                <a:spcPts val="282"/>
              </a:spcBef>
              <a:spcAft>
                <a:spcPts val="0"/>
              </a:spcAft>
              <a:buClr>
                <a:srgbClr val="9E9E9E"/>
              </a:buClr>
              <a:buSzPts val="1412"/>
              <a:buFont typeface="Arial"/>
              <a:buNone/>
              <a:defRPr sz="1412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457200" y="1600207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29437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–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07022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–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95846" algn="l" rtl="0"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Char char="»"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648200" y="1600207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29437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–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07022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–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95846" algn="l" rtl="0"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Char char="»"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60BF0FC-761A-8F43-A5DF-B3C95E709E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485"/>
            <a:ext cx="9144000" cy="6892497"/>
          </a:xfrm>
          <a:prstGeom prst="rect">
            <a:avLst/>
          </a:prstGeom>
        </p:spPr>
      </p:pic>
      <p:sp>
        <p:nvSpPr>
          <p:cNvPr id="16" name="Google Shape;16;p3"/>
          <p:cNvSpPr/>
          <p:nvPr/>
        </p:nvSpPr>
        <p:spPr>
          <a:xfrm>
            <a:off x="1319" y="2282562"/>
            <a:ext cx="9142681" cy="2249558"/>
          </a:xfrm>
          <a:prstGeom prst="rect">
            <a:avLst/>
          </a:prstGeom>
          <a:solidFill>
            <a:schemeClr val="dk1">
              <a:alpha val="8274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" name="Google Shape;17;p3"/>
          <p:cNvSpPr/>
          <p:nvPr/>
        </p:nvSpPr>
        <p:spPr>
          <a:xfrm>
            <a:off x="0" y="4638650"/>
            <a:ext cx="9144000" cy="22497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8" name="Google Shape;18;p3"/>
          <p:cNvPicPr preferRelativeResize="0"/>
          <p:nvPr/>
        </p:nvPicPr>
        <p:blipFill rotWithShape="1">
          <a:blip r:embed="rId8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1462" y="5889985"/>
            <a:ext cx="1790299" cy="497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3"/>
          <p:cNvPicPr preferRelativeResize="0"/>
          <p:nvPr/>
        </p:nvPicPr>
        <p:blipFill>
          <a:blip r:embed="rId9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4700" y="5823995"/>
            <a:ext cx="625501" cy="6291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0;p4">
            <a:extLst>
              <a:ext uri="{FF2B5EF4-FFF2-40B4-BE49-F238E27FC236}">
                <a16:creationId xmlns:a16="http://schemas.microsoft.com/office/drawing/2014/main" id="{D7FDFFDC-1D7A-664F-86D5-57CE532AC4CF}"/>
              </a:ext>
            </a:extLst>
          </p:cNvPr>
          <p:cNvSpPr/>
          <p:nvPr userDrawn="1"/>
        </p:nvSpPr>
        <p:spPr>
          <a:xfrm>
            <a:off x="1175" y="6652200"/>
            <a:ext cx="9142800" cy="236100"/>
          </a:xfrm>
          <a:prstGeom prst="rect">
            <a:avLst/>
          </a:prstGeom>
          <a:solidFill>
            <a:srgbClr val="1A658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21;p4">
            <a:extLst>
              <a:ext uri="{FF2B5EF4-FFF2-40B4-BE49-F238E27FC236}">
                <a16:creationId xmlns:a16="http://schemas.microsoft.com/office/drawing/2014/main" id="{E2DB44F4-BF55-034B-901F-8B4BFA816955}"/>
              </a:ext>
            </a:extLst>
          </p:cNvPr>
          <p:cNvSpPr txBox="1"/>
          <p:nvPr userDrawn="1"/>
        </p:nvSpPr>
        <p:spPr>
          <a:xfrm>
            <a:off x="503275" y="6682500"/>
            <a:ext cx="8136300" cy="1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material is based upon work supported by the National Center for Atmospheric Research, which is a major facility sponsored by the National Science Foundation under Cooperative Agreement No. 1852977.</a:t>
            </a:r>
            <a:endParaRPr sz="600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82" r:id="rId2"/>
    <p:sldLayoutId id="2147483683" r:id="rId3"/>
    <p:sldLayoutId id="2147483684" r:id="rId4"/>
    <p:sldLayoutId id="2147483685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5"/>
          <p:cNvPicPr preferRelativeResize="0"/>
          <p:nvPr/>
        </p:nvPicPr>
        <p:blipFill rotWithShape="1">
          <a:blip r:embed="rId11" cstate="hq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561"/>
          <a:stretch/>
        </p:blipFill>
        <p:spPr>
          <a:xfrm>
            <a:off x="2" y="6211959"/>
            <a:ext cx="9144000" cy="646043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318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3093" algn="l" rtl="0">
              <a:spcBef>
                <a:spcPts val="424"/>
              </a:spcBef>
              <a:spcAft>
                <a:spcPts val="0"/>
              </a:spcAft>
              <a:buClr>
                <a:schemeClr val="dk1"/>
              </a:buClr>
              <a:buSzPts val="2118"/>
              <a:buFont typeface="Arial"/>
              <a:buChar char="•"/>
              <a:defRPr sz="211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–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–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07022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»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25" name="Google Shape;25;p5"/>
          <p:cNvCxnSpPr/>
          <p:nvPr/>
        </p:nvCxnSpPr>
        <p:spPr>
          <a:xfrm>
            <a:off x="1152639" y="6342390"/>
            <a:ext cx="0" cy="388200"/>
          </a:xfrm>
          <a:prstGeom prst="straightConnector1">
            <a:avLst/>
          </a:prstGeom>
          <a:noFill/>
          <a:ln w="222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26" name="Google Shape;26;p5"/>
          <p:cNvPicPr preferRelativeResize="0"/>
          <p:nvPr/>
        </p:nvPicPr>
        <p:blipFill>
          <a:blip r:embed="rId1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374" y="6342400"/>
            <a:ext cx="615776" cy="3882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E187D2-BBE9-DA40-8839-AD9B3B62816B}"/>
              </a:ext>
            </a:extLst>
          </p:cNvPr>
          <p:cNvSpPr txBox="1"/>
          <p:nvPr/>
        </p:nvSpPr>
        <p:spPr>
          <a:xfrm>
            <a:off x="1905263" y="2407522"/>
            <a:ext cx="56947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2D05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Aerosol </a:t>
            </a:r>
            <a:r>
              <a:rPr lang="en-US" sz="3200" dirty="0" err="1">
                <a:solidFill>
                  <a:srgbClr val="92D05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Microphyics</a:t>
            </a:r>
            <a:r>
              <a:rPr lang="en-US" sz="3200" dirty="0">
                <a:solidFill>
                  <a:srgbClr val="92D05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&amp; Aqueous Phase Chemistry</a:t>
            </a:r>
          </a:p>
        </p:txBody>
      </p:sp>
    </p:spTree>
    <p:extLst>
      <p:ext uri="{BB962C8B-B14F-4D97-AF65-F5344CB8AC3E}">
        <p14:creationId xmlns:p14="http://schemas.microsoft.com/office/powerpoint/2010/main" val="1752525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Emissions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Photochemistry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Transport, convection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Data assimilation: how to do so optimally? Which parameters should be nudged?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Diagnostics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Evaluation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Are there dependencies between your and other working groups to be considered?</a:t>
            </a:r>
          </a:p>
        </p:txBody>
      </p:sp>
    </p:spTree>
    <p:extLst>
      <p:ext uri="{BB962C8B-B14F-4D97-AF65-F5344CB8AC3E}">
        <p14:creationId xmlns:p14="http://schemas.microsoft.com/office/powerpoint/2010/main" val="27723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Health community: Global Burden of Disease project</a:t>
            </a:r>
            <a:b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2013 report: no impact of aerosol composition on health. Bulk of health community does not care about composition, just mass.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Urban scales: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Talk to DOE ASR: Jim Smith and Nicole Riemer, chairs of WG. June meeting in DC.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Geoengineering consortium: Harvard, Cornell/</a:t>
            </a:r>
            <a:r>
              <a:rPr lang="en-US" sz="1600" dirty="0" err="1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CalTech</a:t>
            </a: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NASA, Rutgers, NOAA, IU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AerChemMIP</a:t>
            </a: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n-US" sz="1600" dirty="0" err="1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GeoMIP</a:t>
            </a: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CCMI, ISA-MIP, </a:t>
            </a:r>
            <a:r>
              <a:rPr lang="en-US" sz="1600" dirty="0" err="1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VolMIP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CMAQ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Universities: e.g. Wyoming aerosol model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experimentalists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Explicit chemical mechanisms</a:t>
            </a:r>
          </a:p>
          <a:p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How far does NCAR engage partners?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Who are the partners?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do the partners want from NCAR?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multi-lateral Strategic Partnerships should be established and what specific Deliverables will they include?</a:t>
            </a:r>
          </a:p>
        </p:txBody>
      </p:sp>
    </p:spTree>
    <p:extLst>
      <p:ext uri="{BB962C8B-B14F-4D97-AF65-F5344CB8AC3E}">
        <p14:creationId xmlns:p14="http://schemas.microsoft.com/office/powerpoint/2010/main" val="352919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40110" y="701673"/>
            <a:ext cx="8885903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Questions posed to the Breakout Groups: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Which working group(s) for MUSICA do you see evolving from your topics?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are the scale-dependencies of your topic considering the range of applications from urban air quality to upper atmospheric research and timescales from days to centuries?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are or could be the major obstacles to the proposed development plan for MUSICA?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Does the proposed realization of MUSICA address your research needs?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new science can be addressed with the new modeling infrastructure?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next major development steps for MUSICA are necessary to consider the processes in your topic?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/>
              <a:t>What type of diagnostics should be part of the output?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Are there dependencies between your and other working groups to be considered?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multi-lateral Strategic Partnerships should be established and what specific Deliverables will they include?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2547AB-537C-A245-A186-77AB54C934B4}"/>
              </a:ext>
            </a:extLst>
          </p:cNvPr>
          <p:cNvSpPr txBox="1"/>
          <p:nvPr/>
        </p:nvSpPr>
        <p:spPr>
          <a:xfrm flipH="1">
            <a:off x="272843" y="5309420"/>
            <a:ext cx="8185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Please assign a rapporteur to report the group’s response to the above points.</a:t>
            </a:r>
          </a:p>
        </p:txBody>
      </p:sp>
    </p:spTree>
    <p:extLst>
      <p:ext uri="{BB962C8B-B14F-4D97-AF65-F5344CB8AC3E}">
        <p14:creationId xmlns:p14="http://schemas.microsoft.com/office/powerpoint/2010/main" val="126878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</a:t>
            </a:r>
            <a:b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Aerosol Processes: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Aerosols: gas and particle phase chemistry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Aerosols and clouds: cloud activation, PSCs</a:t>
            </a:r>
            <a:b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b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Connections: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Land, ocean biogeochemistry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Emissions, e.g. fires, SOA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Aerosol deposition: wet scavenging and dry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Bridging scales: weather and climate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Radiative effects</a:t>
            </a:r>
          </a:p>
          <a:p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Which working group(s) for MUSICA do you see evolving from the topic?</a:t>
            </a:r>
          </a:p>
        </p:txBody>
      </p:sp>
    </p:spTree>
    <p:extLst>
      <p:ext uri="{BB962C8B-B14F-4D97-AF65-F5344CB8AC3E}">
        <p14:creationId xmlns:p14="http://schemas.microsoft.com/office/powerpoint/2010/main" val="3626948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0" y="970671"/>
            <a:ext cx="888590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Different levels of complexity mean different aerosol models with common interface for different applications. For example: More complexity for air quality than for regional-global climate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Plug-in aerosol schemes: how can it be designed for scalability? Separating chemistry from aerosols.</a:t>
            </a:r>
          </a:p>
          <a:p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Specific scale-dependences important for aerosol processes: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Aerosol sizes; bulk vs. modal vs. sectional vs. explicit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Subgrid</a:t>
            </a: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-level: new particle formation, partition, plumes, </a:t>
            </a:r>
            <a:r>
              <a:rPr lang="en-US" sz="1600" dirty="0" err="1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pyrocumulous</a:t>
            </a: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eruptions, sub-column scavenging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Time: Diurnal scale, hours, less than hours</a:t>
            </a:r>
            <a:b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Where fast processes are important, need more detailed microphysics: plumes, large volcanic clouds.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Chemical resolution</a:t>
            </a:r>
          </a:p>
          <a:p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are you missing in a climate model that is important?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How do we parameterize aerosol-cloud interaction? 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LES to mesoscale using natural laboratories (ship tracks, volcanoes).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Self-consistent modules require a translator. Which is responsible for providing the information? </a:t>
            </a:r>
          </a:p>
          <a:p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70671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are the scale-dependencies  considering the range of applications from urban air quality to upper atmospheric research and timescales from days to centuries?</a:t>
            </a:r>
          </a:p>
        </p:txBody>
      </p:sp>
    </p:spTree>
    <p:extLst>
      <p:ext uri="{BB962C8B-B14F-4D97-AF65-F5344CB8AC3E}">
        <p14:creationId xmlns:p14="http://schemas.microsoft.com/office/powerpoint/2010/main" val="152440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Resources: Funding, software engineers, scientists</a:t>
            </a:r>
          </a:p>
          <a:p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Need chemical solver to work simultaneously with gas-phase and aerosols. Aqueous phase example: NO + HO2. Timescales are similar, so you get different answers if you do them sequentially.</a:t>
            </a:r>
          </a:p>
          <a:p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Common interface: homogenizing output from aerosol modules, regardless of which one used. Should a coupler conform to every module, or should the module conform to interface?</a:t>
            </a:r>
          </a:p>
          <a:p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Need flexibility to change vertical resolution.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Need observations for wet scavenging.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Need observations of cloud-borne </a:t>
            </a:r>
            <a:r>
              <a:rPr lang="en-US" sz="1600" dirty="0" err="1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pH.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Urban specific science questions: deposition, re-suspension, interpretation of observations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Sub-grid scale modeling, e.g. canopy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Boundary layer processes: urban heat islands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are or could be the major obstacles to the proposed development plan for MUSICA?</a:t>
            </a:r>
          </a:p>
        </p:txBody>
      </p:sp>
    </p:spTree>
    <p:extLst>
      <p:ext uri="{BB962C8B-B14F-4D97-AF65-F5344CB8AC3E}">
        <p14:creationId xmlns:p14="http://schemas.microsoft.com/office/powerpoint/2010/main" val="190340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is the cheapest method that provides reasonable solutions?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Provides most efficient scientifically valid solutions for various applications, e.g. forecasting to climate.</a:t>
            </a:r>
          </a:p>
          <a:p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Varying degrees of complexity useful to identify importance of processes. </a:t>
            </a:r>
          </a:p>
          <a:p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Does the proposed realization of MUSICA address your research needs?</a:t>
            </a:r>
          </a:p>
        </p:txBody>
      </p:sp>
    </p:spTree>
    <p:extLst>
      <p:ext uri="{BB962C8B-B14F-4D97-AF65-F5344CB8AC3E}">
        <p14:creationId xmlns:p14="http://schemas.microsoft.com/office/powerpoint/2010/main" val="1913745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Cross-scale nature of aerosol-cloud interactions, e.g. ship tracks from small scale to global.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How does the aerosol nature change using different aerosol representations?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UTLS: Asian monsoon circulation and aerosol/chemical transport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SOA: could lead to better understanding of how processes affect SOA because of modularity. Comparing current models leads to unclear conclusions due to differing assumptions.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Aerosol ageing: changes in absorption, hygroscopicity, relation to chemical species, chemistry inside aerosol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Spatial and temporal resolution of geostationary satellites: optimize AOD.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Modeling aerosol mixing state would allow comparison with more measurements.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Extreme forcing: large volcanoes, geoengineering, nuclear winter, </a:t>
            </a:r>
            <a:r>
              <a:rPr lang="en-US" sz="1600" dirty="0" err="1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pyrocumulus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Metal aerosols: toxicity, aqueous phase chemistry, upper atmosphere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Air quality and human 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Multi-scale approach allows you to identify most and least important processes.</a:t>
            </a:r>
          </a:p>
          <a:p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new science can be addressed with the new modeling infrastructure?</a:t>
            </a:r>
          </a:p>
        </p:txBody>
      </p:sp>
    </p:spTree>
    <p:extLst>
      <p:ext uri="{BB962C8B-B14F-4D97-AF65-F5344CB8AC3E}">
        <p14:creationId xmlns:p14="http://schemas.microsoft.com/office/powerpoint/2010/main" val="144376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Develop simpler schemes by optimizing to highest complexity schemes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Resolving aerosol mixing state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Increased chemical resolution e.g. from current VBS scheme with validation from available observations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New particle formation, nucleation mode smaller than Aitken mode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Better representation of larger aerosols from extreme forcing (geoengineering, volcanoes, nuclear winter)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Handling sub-grid scale processes in plumes for emissions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 dependencies</a:t>
            </a:r>
          </a:p>
          <a:p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next major development steps for MUSICA are necessary to consider the processes in your topic?</a:t>
            </a:r>
          </a:p>
        </p:txBody>
      </p:sp>
    </p:spTree>
    <p:extLst>
      <p:ext uri="{BB962C8B-B14F-4D97-AF65-F5344CB8AC3E}">
        <p14:creationId xmlns:p14="http://schemas.microsoft.com/office/powerpoint/2010/main" val="284240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Speciated aerosols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Size-resolved aerosols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Extinction, AOD, SAOD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SAD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Wet/dry deposition fluxes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Emissions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Effective radius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Radiative impacts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Source tagging?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Mass balances within grid-scale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Global burdens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CDNC, CCN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PM2.5, PM10: dry and wet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Aerosol water content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Observation-specific diagnostics</a:t>
            </a:r>
          </a:p>
          <a:p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Cross-tropopause fluxes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/>
              <a:t>What type of diagnostics should be part of the output?</a:t>
            </a:r>
            <a:endParaRPr lang="en-US" sz="20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30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itle Page: NCAR - Blue Logo">
  <a:themeElements>
    <a:clrScheme name="NCAR UCAR">
      <a:dk1>
        <a:srgbClr val="000000"/>
      </a:dk1>
      <a:lt1>
        <a:srgbClr val="FFFFFF"/>
      </a:lt1>
      <a:dk2>
        <a:srgbClr val="1F3058"/>
      </a:dk2>
      <a:lt2>
        <a:srgbClr val="EEECE1"/>
      </a:lt2>
      <a:accent1>
        <a:srgbClr val="1A3141"/>
      </a:accent1>
      <a:accent2>
        <a:srgbClr val="456673"/>
      </a:accent2>
      <a:accent3>
        <a:srgbClr val="C45229"/>
      </a:accent3>
      <a:accent4>
        <a:srgbClr val="9F1B25"/>
      </a:accent4>
      <a:accent5>
        <a:srgbClr val="B36E25"/>
      </a:accent5>
      <a:accent6>
        <a:srgbClr val="555058"/>
      </a:accent6>
      <a:hlink>
        <a:srgbClr val="1F3058"/>
      </a:hlink>
      <a:folHlink>
        <a:srgbClr val="7C78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CAR-Blue-BottomSwooshes">
  <a:themeElements>
    <a:clrScheme name="NCAR and UCAR">
      <a:dk1>
        <a:srgbClr val="666666"/>
      </a:dk1>
      <a:lt1>
        <a:srgbClr val="FFFFFF"/>
      </a:lt1>
      <a:dk2>
        <a:srgbClr val="122D5D"/>
      </a:dk2>
      <a:lt2>
        <a:srgbClr val="D3DCEC"/>
      </a:lt2>
      <a:accent1>
        <a:srgbClr val="277DA1"/>
      </a:accent1>
      <a:accent2>
        <a:srgbClr val="248F87"/>
      </a:accent2>
      <a:accent3>
        <a:srgbClr val="BBD52F"/>
      </a:accent3>
      <a:accent4>
        <a:srgbClr val="D3DCEC"/>
      </a:accent4>
      <a:accent5>
        <a:srgbClr val="6C6C6C"/>
      </a:accent5>
      <a:accent6>
        <a:srgbClr val="9EA0A3"/>
      </a:accent6>
      <a:hlink>
        <a:srgbClr val="BBD52F"/>
      </a:hlink>
      <a:folHlink>
        <a:srgbClr val="BBD52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4548</TotalTime>
  <Words>689</Words>
  <Application>Microsoft Macintosh PowerPoint</Application>
  <PresentationFormat>On-screen Show (4:3)</PresentationFormat>
  <Paragraphs>124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Helvetica Neue</vt:lpstr>
      <vt:lpstr>Arial</vt:lpstr>
      <vt:lpstr>Trebuchet MS</vt:lpstr>
      <vt:lpstr>Title Page: NCAR - Blue Logo</vt:lpstr>
      <vt:lpstr>NCAR-Blue-BottomSwooshes</vt:lpstr>
      <vt:lpstr>PowerPoint Presentation</vt:lpstr>
      <vt:lpstr>PowerPoint Presentation</vt:lpstr>
      <vt:lpstr>Which working group(s) for MUSICA do you see evolving from the topic?</vt:lpstr>
      <vt:lpstr>What are the scale-dependencies  considering the range of applications from urban air quality to upper atmospheric research and timescales from days to centuries?</vt:lpstr>
      <vt:lpstr>What are or could be the major obstacles to the proposed development plan for MUSICA?</vt:lpstr>
      <vt:lpstr>Does the proposed realization of MUSICA address your research needs?</vt:lpstr>
      <vt:lpstr>What new science can be addressed with the new modeling infrastructure?</vt:lpstr>
      <vt:lpstr>What next major development steps for MUSICA are necessary to consider the processes in your topic?</vt:lpstr>
      <vt:lpstr>What type of diagnostics should be part of the output?</vt:lpstr>
      <vt:lpstr>Are there dependencies between your and other working groups to be considered?</vt:lpstr>
      <vt:lpstr>What multi-lateral Strategic Partnerships should be established and what specific Deliverables will they include?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Michael Mills</cp:lastModifiedBy>
  <cp:revision>244</cp:revision>
  <dcterms:modified xsi:type="dcterms:W3CDTF">2019-05-22T19:27:40Z</dcterms:modified>
</cp:coreProperties>
</file>