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8" r:id="rId1"/>
    <p:sldMasterId id="2147483679" r:id="rId2"/>
  </p:sldMasterIdLst>
  <p:notesMasterIdLst>
    <p:notesMasterId r:id="rId14"/>
  </p:notesMasterIdLst>
  <p:sldIdLst>
    <p:sldId id="1656" r:id="rId3"/>
    <p:sldId id="1659" r:id="rId4"/>
    <p:sldId id="1660" r:id="rId5"/>
    <p:sldId id="1661" r:id="rId6"/>
    <p:sldId id="1662" r:id="rId7"/>
    <p:sldId id="1663" r:id="rId8"/>
    <p:sldId id="1664" r:id="rId9"/>
    <p:sldId id="1665" r:id="rId10"/>
    <p:sldId id="1666" r:id="rId11"/>
    <p:sldId id="1667" r:id="rId12"/>
    <p:sldId id="1668" r:id="rId13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66"/>
    <p:restoredTop sz="95424"/>
  </p:normalViewPr>
  <p:slideViewPr>
    <p:cSldViewPr snapToGrid="0">
      <p:cViewPr varScale="1">
        <p:scale>
          <a:sx n="97" d="100"/>
          <a:sy n="97" d="100"/>
        </p:scale>
        <p:origin x="1520" y="192"/>
      </p:cViewPr>
      <p:guideLst>
        <p:guide orient="horz" pos="216"/>
        <p:guide pos="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62" d="100"/>
          <a:sy n="162" d="100"/>
        </p:scale>
        <p:origin x="160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372E8D-A851-0D47-AEEC-EA1FC550C9D8}"/>
              </a:ext>
            </a:extLst>
          </p:cNvPr>
          <p:cNvSpPr/>
          <p:nvPr userDrawn="1"/>
        </p:nvSpPr>
        <p:spPr>
          <a:xfrm>
            <a:off x="1285764" y="6389786"/>
            <a:ext cx="5572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0BF0FC-761A-8F43-A5DF-B3C95E709E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</p:spPr>
      </p:pic>
      <p:sp>
        <p:nvSpPr>
          <p:cNvPr id="16" name="Google Shape;16;p3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74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8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D7FDFFDC-1D7A-664F-86D5-57CE532AC4CF}"/>
              </a:ext>
            </a:extLst>
          </p:cNvPr>
          <p:cNvSpPr/>
          <p:nvPr userDrawn="1"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E2DB44F4-BF55-034B-901F-8B4BFA816955}"/>
              </a:ext>
            </a:extLst>
          </p:cNvPr>
          <p:cNvSpPr txBox="1"/>
          <p:nvPr userDrawn="1"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3" r:id="rId3"/>
    <p:sldLayoutId id="2147483684" r:id="rId4"/>
    <p:sldLayoutId id="214748368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 rotWithShape="1">
          <a:blip r:embed="rId11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" name="Google Shape;26;p5"/>
          <p:cNvPicPr preferRelativeResize="0"/>
          <p:nvPr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187D2-BBE9-DA40-8839-AD9B3B62816B}"/>
              </a:ext>
            </a:extLst>
          </p:cNvPr>
          <p:cNvSpPr txBox="1"/>
          <p:nvPr/>
        </p:nvSpPr>
        <p:spPr>
          <a:xfrm>
            <a:off x="1905263" y="2407522"/>
            <a:ext cx="5694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</a:t>
            </a:r>
            <a:r>
              <a:rPr lang="en-US" sz="3200" dirty="0" err="1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Microphyics</a:t>
            </a:r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&amp; Aqueous Phase Chemistry</a:t>
            </a:r>
          </a:p>
        </p:txBody>
      </p:sp>
    </p:spTree>
    <p:extLst>
      <p:ext uri="{BB962C8B-B14F-4D97-AF65-F5344CB8AC3E}">
        <p14:creationId xmlns:p14="http://schemas.microsoft.com/office/powerpoint/2010/main" val="17525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Photochemistry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Transport, convection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 assimilation: how to do so optimally? Which parameters should be nudged?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Diagnostics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Evaluation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772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Health community: Global Burden of Disease project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2013 report: no impact of aerosol composition on health. Bulk of health community does not care about composition, just mass.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Urban scales: 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Talk to DOE ASR: Jim Smith and Nicole Riemer, chairs of WG. June meeting in DC.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Geoengineering consortium: Harvard, Cornell/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CalTech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NASA, Rutgers, NOAA, IU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AerChemMIP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GeoMIP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CCMI, ISA-MIP,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VolMIP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CMAQ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Universities: e.g. Wyoming aerosol model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experimentalists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Explicit chemical mechanisms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far does NCAR engage partners?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Who are the partners?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do the partners want from NCAR?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</p:spTree>
    <p:extLst>
      <p:ext uri="{BB962C8B-B14F-4D97-AF65-F5344CB8AC3E}">
        <p14:creationId xmlns:p14="http://schemas.microsoft.com/office/powerpoint/2010/main" val="35291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40110" y="701673"/>
            <a:ext cx="888590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 posed to the Breakout Groups: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your topics?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of your topic considering the range of applications from urban air quality to upper atmospheric research and timescales from days to centuries?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/>
              <a:t>What type of diagnostics should be part of the output?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547AB-537C-A245-A186-77AB54C934B4}"/>
              </a:ext>
            </a:extLst>
          </p:cNvPr>
          <p:cNvSpPr txBox="1"/>
          <p:nvPr/>
        </p:nvSpPr>
        <p:spPr>
          <a:xfrm flipH="1">
            <a:off x="272843" y="5309420"/>
            <a:ext cx="818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assign a rapporteur to report the group’s response to the above points.</a:t>
            </a:r>
          </a:p>
        </p:txBody>
      </p:sp>
    </p:spTree>
    <p:extLst>
      <p:ext uri="{BB962C8B-B14F-4D97-AF65-F5344CB8AC3E}">
        <p14:creationId xmlns:p14="http://schemas.microsoft.com/office/powerpoint/2010/main" val="12687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  <a:b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Processes: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Aerosols: gas and particle phase chemistry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Aerosols and clouds: cloud activation, PSCs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Connections: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Land, ocean biogeochemistry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Emissions, e.g. fires, SOA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deposition: wet scavenging and dry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Bridging scales: weather and climate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Radiative effects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the topic?</a:t>
            </a:r>
          </a:p>
        </p:txBody>
      </p:sp>
    </p:spTree>
    <p:extLst>
      <p:ext uri="{BB962C8B-B14F-4D97-AF65-F5344CB8AC3E}">
        <p14:creationId xmlns:p14="http://schemas.microsoft.com/office/powerpoint/2010/main" val="362694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0" y="970671"/>
            <a:ext cx="888590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Different levels of complexity mean different aerosol models with common interface for different applications. For example: More complexity for air quality than for regional-global climate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Plug-in aerosol schemes: how can it be designed for scalability? Separating chemistry from aerosols.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Specific scale-dependences important for aerosol processes: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sizes; bulk vs. modal vs. sectional vs. explicit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Subgrid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-level: new particle formation, partition, plumes,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pyrocumulous</a:t>
            </a: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eruptions, sub-column scavenging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Time: Diurnal scale, hours, less than hours</a:t>
            </a:r>
            <a:b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Where fast processes are important, need more detailed microphysics: plumes, large volcanic clouds.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Chemical resolution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you missing in a climate model that is important?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do we parameterize aerosol-cloud interaction? 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LES to mesoscale using natural laboratories (ship tracks, volcanoes).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Self-consistent modules require a translator. Which is responsible for providing the information? 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52440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Resources: Funding, software engineers, scientists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chemical solver to work simultaneously with gas-phase and aerosols. Aqueous phase example: NO + HO2. Timescales are similar, so you get different answers if you do them sequentially.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Common interface: homogenizing output from aerosol modules, regardless of which one used. Should a coupler conform to every module, or should the module conform to interface?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flexibility to change vertical resolution.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observations for wet scavenging.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Need observations of cloud-borne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pH.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Urban specific science questions: deposition, re-suspension, interpretation of observations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Sub-grid scale modeling, e.g. canopy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Boundary layer processes: urban heat islands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</p:txBody>
      </p:sp>
    </p:spTree>
    <p:extLst>
      <p:ext uri="{BB962C8B-B14F-4D97-AF65-F5344CB8AC3E}">
        <p14:creationId xmlns:p14="http://schemas.microsoft.com/office/powerpoint/2010/main" val="190340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the cheapest method that provides reasonable solutions?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Provides most efficient scientifically valid solutions for various applications, e.g. forecasting to climate.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Varying degrees of complexity useful to identify importance of processes. 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</p:txBody>
      </p:sp>
    </p:spTree>
    <p:extLst>
      <p:ext uri="{BB962C8B-B14F-4D97-AF65-F5344CB8AC3E}">
        <p14:creationId xmlns:p14="http://schemas.microsoft.com/office/powerpoint/2010/main" val="1913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Cross-scale nature of aerosol-cloud interactions, e.g. ship tracks from small scale to global.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does the aerosol nature change using different aerosol representations?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UTLS: Asian monsoon circulation and aerosol/chemical transport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SOA: could lead to better understanding of how processes affect SOA because of modularity. Comparing current models leads to unclear conclusions due to differing assumptions.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ageing: changes in absorption, hygroscopicity, relation to chemical species, chemistry inside aerosol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Spatial and temporal resolution of geostationary satellites: optimize AOD.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Modeling aerosol mixing state would allow comparison with more measurements.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Extreme forcing: large volcanoes, geoengineering, nuclear winter, </a:t>
            </a:r>
            <a:r>
              <a:rPr lang="en-US" sz="16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pyrocumulus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Metal aerosols: toxicity, aqueous phase chemistry, upper atmosphere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Air quality and human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Multi-scale approach allows you to identify most and least important processes.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14437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Develop simpler schemes by optimizing to highest complexity schemes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Resolving aerosol mixing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Increased chemical resolution e.g. from current VBS scheme with validation from available observations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New particle formation, nucleation mode smaller than Aitken mode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Better representation of larger aerosols from extreme forcing (geoengineering, volcanoes, nuclear winter)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Handling sub-grid scale processes in plumes for emissions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pH dependencies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</p:txBody>
      </p:sp>
    </p:spTree>
    <p:extLst>
      <p:ext uri="{BB962C8B-B14F-4D97-AF65-F5344CB8AC3E}">
        <p14:creationId xmlns:p14="http://schemas.microsoft.com/office/powerpoint/2010/main" val="284240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Speciated aerosols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Size-resolved aerosols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Extinction, AOD, SAOD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SAD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Wet/dry deposition fluxes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Effective radius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Radiative impacts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pH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Source tagging?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Mass balances within grid-scale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Global burdens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CDNC, CCN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PM2.5, PM10: dry and wet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 water content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Observation-specific diagnostics</a:t>
            </a:r>
          </a:p>
          <a:p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Cross-tropopause fluxes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What type of diagnostics should be part of the output?</a:t>
            </a:r>
            <a:endParaRPr lang="en-US" sz="20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4548</TotalTime>
  <Words>689</Words>
  <Application>Microsoft Macintosh PowerPoint</Application>
  <PresentationFormat>On-screen Show (4:3)</PresentationFormat>
  <Paragraphs>124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Helvetica Neue</vt:lpstr>
      <vt:lpstr>Arial</vt:lpstr>
      <vt:lpstr>Trebuchet MS</vt:lpstr>
      <vt:lpstr>Title Page: NCAR - Blue Logo</vt:lpstr>
      <vt:lpstr>NCAR-Blue-BottomSwooshes</vt:lpstr>
      <vt:lpstr>PowerPoint Presentation</vt:lpstr>
      <vt:lpstr>PowerPoint Presentation</vt:lpstr>
      <vt:lpstr>Which working group(s) for MUSICA do you see evolving from the topic?</vt:lpstr>
      <vt:lpstr>What are the scale-dependencies  considering the range of applications from urban air quality to upper atmospheric research and timescales from days to centuries?</vt:lpstr>
      <vt:lpstr>What are or could be the major obstacles to the proposed development plan for MUSICA?</vt:lpstr>
      <vt:lpstr>Does the proposed realization of MUSICA address your research needs?</vt:lpstr>
      <vt:lpstr>What new science can be addressed with the new modeling infrastructure?</vt:lpstr>
      <vt:lpstr>What next major development steps for MUSICA are necessary to consider the processes in your topic?</vt:lpstr>
      <vt:lpstr>What type of diagnostics should be part of the output?</vt:lpstr>
      <vt:lpstr>Are there dependencies between your and other working groups to be considered?</vt:lpstr>
      <vt:lpstr>What multi-lateral Strategic Partnerships should be established and what specific Deliverables will they include?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Michael Mills</cp:lastModifiedBy>
  <cp:revision>244</cp:revision>
  <dcterms:modified xsi:type="dcterms:W3CDTF">2019-05-22T19:27:40Z</dcterms:modified>
</cp:coreProperties>
</file>