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577" r:id="rId1"/>
  </p:sldMasterIdLst>
  <p:notesMasterIdLst>
    <p:notesMasterId r:id="rId16"/>
  </p:notesMasterIdLst>
  <p:handoutMasterIdLst>
    <p:handoutMasterId r:id="rId17"/>
  </p:handoutMasterIdLst>
  <p:sldIdLst>
    <p:sldId id="709" r:id="rId2"/>
    <p:sldId id="2429" r:id="rId3"/>
    <p:sldId id="1694" r:id="rId4"/>
    <p:sldId id="2548" r:id="rId5"/>
    <p:sldId id="1855" r:id="rId6"/>
    <p:sldId id="2567" r:id="rId7"/>
    <p:sldId id="2568" r:id="rId8"/>
    <p:sldId id="2566" r:id="rId9"/>
    <p:sldId id="2452" r:id="rId10"/>
    <p:sldId id="2560" r:id="rId11"/>
    <p:sldId id="2554" r:id="rId12"/>
    <p:sldId id="2561" r:id="rId13"/>
    <p:sldId id="2569" r:id="rId14"/>
    <p:sldId id="2570" r:id="rId15"/>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Verdana" charset="0"/>
        <a:ea typeface="ヒラギノ角ゴ Pro W3" charset="0"/>
        <a:cs typeface="ヒラギノ角ゴ Pro W3" charset="0"/>
      </a:defRPr>
    </a:lvl1pPr>
    <a:lvl2pPr marL="456819" algn="l" rtl="0" eaLnBrk="0" fontAlgn="base" hangingPunct="0">
      <a:spcBef>
        <a:spcPct val="0"/>
      </a:spcBef>
      <a:spcAft>
        <a:spcPct val="0"/>
      </a:spcAft>
      <a:defRPr sz="2400" kern="1200">
        <a:solidFill>
          <a:schemeClr val="tx1"/>
        </a:solidFill>
        <a:latin typeface="Verdana" charset="0"/>
        <a:ea typeface="ヒラギノ角ゴ Pro W3" charset="0"/>
        <a:cs typeface="ヒラギノ角ゴ Pro W3" charset="0"/>
      </a:defRPr>
    </a:lvl2pPr>
    <a:lvl3pPr marL="913642" algn="l" rtl="0" eaLnBrk="0" fontAlgn="base" hangingPunct="0">
      <a:spcBef>
        <a:spcPct val="0"/>
      </a:spcBef>
      <a:spcAft>
        <a:spcPct val="0"/>
      </a:spcAft>
      <a:defRPr sz="2400" kern="1200">
        <a:solidFill>
          <a:schemeClr val="tx1"/>
        </a:solidFill>
        <a:latin typeface="Verdana" charset="0"/>
        <a:ea typeface="ヒラギノ角ゴ Pro W3" charset="0"/>
        <a:cs typeface="ヒラギノ角ゴ Pro W3" charset="0"/>
      </a:defRPr>
    </a:lvl3pPr>
    <a:lvl4pPr marL="1370464" algn="l" rtl="0" eaLnBrk="0" fontAlgn="base" hangingPunct="0">
      <a:spcBef>
        <a:spcPct val="0"/>
      </a:spcBef>
      <a:spcAft>
        <a:spcPct val="0"/>
      </a:spcAft>
      <a:defRPr sz="2400" kern="1200">
        <a:solidFill>
          <a:schemeClr val="tx1"/>
        </a:solidFill>
        <a:latin typeface="Verdana" charset="0"/>
        <a:ea typeface="ヒラギノ角ゴ Pro W3" charset="0"/>
        <a:cs typeface="ヒラギノ角ゴ Pro W3" charset="0"/>
      </a:defRPr>
    </a:lvl4pPr>
    <a:lvl5pPr marL="1827283" algn="l" rtl="0" eaLnBrk="0" fontAlgn="base" hangingPunct="0">
      <a:spcBef>
        <a:spcPct val="0"/>
      </a:spcBef>
      <a:spcAft>
        <a:spcPct val="0"/>
      </a:spcAft>
      <a:defRPr sz="2400" kern="1200">
        <a:solidFill>
          <a:schemeClr val="tx1"/>
        </a:solidFill>
        <a:latin typeface="Verdana" charset="0"/>
        <a:ea typeface="ヒラギノ角ゴ Pro W3" charset="0"/>
        <a:cs typeface="ヒラギノ角ゴ Pro W3" charset="0"/>
      </a:defRPr>
    </a:lvl5pPr>
    <a:lvl6pPr marL="2284105" algn="l" defTabSz="456819" rtl="0" eaLnBrk="1" latinLnBrk="0" hangingPunct="1">
      <a:defRPr sz="2400" kern="1200">
        <a:solidFill>
          <a:schemeClr val="tx1"/>
        </a:solidFill>
        <a:latin typeface="Verdana" charset="0"/>
        <a:ea typeface="ヒラギノ角ゴ Pro W3" charset="0"/>
        <a:cs typeface="ヒラギノ角ゴ Pro W3" charset="0"/>
      </a:defRPr>
    </a:lvl6pPr>
    <a:lvl7pPr marL="2740926" algn="l" defTabSz="456819" rtl="0" eaLnBrk="1" latinLnBrk="0" hangingPunct="1">
      <a:defRPr sz="2400" kern="1200">
        <a:solidFill>
          <a:schemeClr val="tx1"/>
        </a:solidFill>
        <a:latin typeface="Verdana" charset="0"/>
        <a:ea typeface="ヒラギノ角ゴ Pro W3" charset="0"/>
        <a:cs typeface="ヒラギノ角ゴ Pro W3" charset="0"/>
      </a:defRPr>
    </a:lvl7pPr>
    <a:lvl8pPr marL="3197744" algn="l" defTabSz="456819" rtl="0" eaLnBrk="1" latinLnBrk="0" hangingPunct="1">
      <a:defRPr sz="2400" kern="1200">
        <a:solidFill>
          <a:schemeClr val="tx1"/>
        </a:solidFill>
        <a:latin typeface="Verdana" charset="0"/>
        <a:ea typeface="ヒラギノ角ゴ Pro W3" charset="0"/>
        <a:cs typeface="ヒラギノ角ゴ Pro W3" charset="0"/>
      </a:defRPr>
    </a:lvl8pPr>
    <a:lvl9pPr marL="3654567" algn="l" defTabSz="456819" rtl="0" eaLnBrk="1" latinLnBrk="0" hangingPunct="1">
      <a:defRPr sz="2400" kern="1200">
        <a:solidFill>
          <a:schemeClr val="tx1"/>
        </a:solidFill>
        <a:latin typeface="Verdana"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8C3D"/>
    <a:srgbClr val="787935"/>
    <a:srgbClr val="03618B"/>
    <a:srgbClr val="FDFF6F"/>
    <a:srgbClr val="80241F"/>
    <a:srgbClr val="C48176"/>
    <a:srgbClr val="B71F95"/>
    <a:srgbClr val="61FFFC"/>
    <a:srgbClr val="FF0000"/>
    <a:srgbClr val="BFCEC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52"/>
    <p:restoredTop sz="82710" autoAdjust="0"/>
  </p:normalViewPr>
  <p:slideViewPr>
    <p:cSldViewPr snapToGrid="0">
      <p:cViewPr varScale="1">
        <p:scale>
          <a:sx n="53" d="100"/>
          <a:sy n="53" d="100"/>
        </p:scale>
        <p:origin x="608" y="184"/>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_rels/viewProps.xml.rels><?xml version="1.0" encoding="UTF-8" standalone="yes"?>
<Relationships xmlns="http://schemas.openxmlformats.org/package/2006/relationships"><Relationship Id="rId1"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image" Target="../media/image15.emf"/><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06" charset="0"/>
                <a:ea typeface="+mn-ea"/>
                <a:cs typeface="+mn-cs"/>
              </a:defRPr>
            </a:lvl1pPr>
          </a:lstStyle>
          <a:p>
            <a:pPr>
              <a:defRPr/>
            </a:pPr>
            <a:endParaRPr lang="en-US"/>
          </a:p>
        </p:txBody>
      </p:sp>
      <p:sp>
        <p:nvSpPr>
          <p:cNvPr id="2457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06" charset="0"/>
                <a:ea typeface="+mn-ea"/>
                <a:cs typeface="+mn-cs"/>
              </a:defRPr>
            </a:lvl1pPr>
          </a:lstStyle>
          <a:p>
            <a:pPr>
              <a:defRPr/>
            </a:pPr>
            <a:endParaRPr lang="en-US"/>
          </a:p>
        </p:txBody>
      </p:sp>
      <p:sp>
        <p:nvSpPr>
          <p:cNvPr id="2458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06" charset="0"/>
                <a:ea typeface="+mn-ea"/>
                <a:cs typeface="+mn-cs"/>
              </a:defRPr>
            </a:lvl1pPr>
          </a:lstStyle>
          <a:p>
            <a:pPr>
              <a:defRPr/>
            </a:pPr>
            <a:endParaRPr lang="en-US"/>
          </a:p>
        </p:txBody>
      </p:sp>
      <p:sp>
        <p:nvSpPr>
          <p:cNvPr id="2458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Times" charset="0"/>
              </a:defRPr>
            </a:lvl1pPr>
          </a:lstStyle>
          <a:p>
            <a:pPr>
              <a:defRPr/>
            </a:pPr>
            <a:fld id="{B98D164E-191C-A84E-8C97-629C32CBA37F}" type="slidenum">
              <a:rPr lang="en-US"/>
              <a:pPr>
                <a:defRPr/>
              </a:pPr>
              <a:t>‹#›</a:t>
            </a:fld>
            <a:endParaRPr lang="en-US"/>
          </a:p>
        </p:txBody>
      </p:sp>
    </p:spTree>
    <p:extLst>
      <p:ext uri="{BB962C8B-B14F-4D97-AF65-F5344CB8AC3E}">
        <p14:creationId xmlns:p14="http://schemas.microsoft.com/office/powerpoint/2010/main" val="1630699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06" charset="0"/>
                <a:ea typeface="+mn-ea"/>
                <a:cs typeface="+mn-cs"/>
              </a:defRPr>
            </a:lvl1pPr>
          </a:lstStyle>
          <a:p>
            <a:pPr>
              <a:defRPr/>
            </a:pPr>
            <a:endParaRPr lang="en-US"/>
          </a:p>
        </p:txBody>
      </p:sp>
      <p:sp>
        <p:nvSpPr>
          <p:cNvPr id="2253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06"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53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53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06" charset="0"/>
                <a:ea typeface="+mn-ea"/>
                <a:cs typeface="+mn-cs"/>
              </a:defRPr>
            </a:lvl1pPr>
          </a:lstStyle>
          <a:p>
            <a:pPr>
              <a:defRPr/>
            </a:pPr>
            <a:endParaRPr lang="en-US"/>
          </a:p>
        </p:txBody>
      </p:sp>
      <p:sp>
        <p:nvSpPr>
          <p:cNvPr id="2253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Times" charset="0"/>
              </a:defRPr>
            </a:lvl1pPr>
          </a:lstStyle>
          <a:p>
            <a:pPr>
              <a:defRPr/>
            </a:pPr>
            <a:fld id="{C53EF9C1-0C44-6841-8AFD-F6566153CDD7}" type="slidenum">
              <a:rPr lang="en-US"/>
              <a:pPr>
                <a:defRPr/>
              </a:pPr>
              <a:t>‹#›</a:t>
            </a:fld>
            <a:endParaRPr lang="en-US"/>
          </a:p>
        </p:txBody>
      </p:sp>
    </p:spTree>
    <p:extLst>
      <p:ext uri="{BB962C8B-B14F-4D97-AF65-F5344CB8AC3E}">
        <p14:creationId xmlns:p14="http://schemas.microsoft.com/office/powerpoint/2010/main" val="4322494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pitchFamily="-106" charset="-128"/>
        <a:cs typeface="ＭＳ Ｐゴシック" pitchFamily="-106" charset="-128"/>
      </a:defRPr>
    </a:lvl1pPr>
    <a:lvl2pPr marL="456819"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3642"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128"/>
      </a:defRPr>
    </a:lvl3pPr>
    <a:lvl4pPr marL="1370464"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0"/>
      </a:defRPr>
    </a:lvl4pPr>
    <a:lvl5pPr marL="1827283"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0"/>
      </a:defRPr>
    </a:lvl5pPr>
    <a:lvl6pPr marL="2284105" algn="l" defTabSz="456819" rtl="0" eaLnBrk="1" latinLnBrk="0" hangingPunct="1">
      <a:defRPr sz="1200" kern="1200">
        <a:solidFill>
          <a:schemeClr val="tx1"/>
        </a:solidFill>
        <a:latin typeface="+mn-lt"/>
        <a:ea typeface="+mn-ea"/>
        <a:cs typeface="+mn-cs"/>
      </a:defRPr>
    </a:lvl6pPr>
    <a:lvl7pPr marL="2740926" algn="l" defTabSz="456819" rtl="0" eaLnBrk="1" latinLnBrk="0" hangingPunct="1">
      <a:defRPr sz="1200" kern="1200">
        <a:solidFill>
          <a:schemeClr val="tx1"/>
        </a:solidFill>
        <a:latin typeface="+mn-lt"/>
        <a:ea typeface="+mn-ea"/>
        <a:cs typeface="+mn-cs"/>
      </a:defRPr>
    </a:lvl7pPr>
    <a:lvl8pPr marL="3197744" algn="l" defTabSz="456819" rtl="0" eaLnBrk="1" latinLnBrk="0" hangingPunct="1">
      <a:defRPr sz="1200" kern="1200">
        <a:solidFill>
          <a:schemeClr val="tx1"/>
        </a:solidFill>
        <a:latin typeface="+mn-lt"/>
        <a:ea typeface="+mn-ea"/>
        <a:cs typeface="+mn-cs"/>
      </a:defRPr>
    </a:lvl8pPr>
    <a:lvl9pPr marL="3654567" algn="l" defTabSz="45681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E7310E1D-409C-4E5A-AB1E-EDEC0873A69A}" type="slidenum">
              <a:rPr lang="en-US" smtClean="0">
                <a:solidFill>
                  <a:prstClr val="black"/>
                </a:solidFill>
                <a:latin typeface="Calibri"/>
              </a:rPr>
              <a:pPr/>
              <a:t>1</a:t>
            </a:fld>
            <a:endParaRPr lang="en-US">
              <a:solidFill>
                <a:prstClr val="black"/>
              </a:solidFill>
              <a:latin typeface="Calibri"/>
            </a:endParaRPr>
          </a:p>
        </p:txBody>
      </p:sp>
      <p:sp>
        <p:nvSpPr>
          <p:cNvPr id="81923" name="Rectangle 2"/>
          <p:cNvSpPr>
            <a:spLocks noGrp="1" noRot="1" noChangeAspect="1" noChangeArrowheads="1" noTextEdit="1"/>
          </p:cNvSpPr>
          <p:nvPr>
            <p:ph type="sldImg"/>
          </p:nvPr>
        </p:nvSpPr>
        <p:spPr>
          <a:xfrm>
            <a:off x="365125" y="687388"/>
            <a:ext cx="6234113" cy="3508375"/>
          </a:xfrm>
          <a:ln/>
        </p:spPr>
      </p:sp>
      <p:sp>
        <p:nvSpPr>
          <p:cNvPr id="81924" name="Rectangle 3"/>
          <p:cNvSpPr>
            <a:spLocks noGrp="1" noChangeArrowheads="1"/>
          </p:cNvSpPr>
          <p:nvPr>
            <p:ph type="body" idx="1"/>
          </p:nvPr>
        </p:nvSpPr>
        <p:spPr>
          <a:xfrm>
            <a:off x="917725" y="4425647"/>
            <a:ext cx="5123966" cy="4196733"/>
          </a:xfrm>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55262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E7310E1D-409C-4E5A-AB1E-EDEC0873A69A}" type="slidenum">
              <a:rPr lang="en-US" smtClean="0">
                <a:solidFill>
                  <a:prstClr val="black"/>
                </a:solidFill>
                <a:latin typeface="Calibri"/>
              </a:rPr>
              <a:pPr/>
              <a:t>12</a:t>
            </a:fld>
            <a:endParaRPr lang="en-US">
              <a:solidFill>
                <a:prstClr val="black"/>
              </a:solidFill>
              <a:latin typeface="Calibri"/>
            </a:endParaRPr>
          </a:p>
        </p:txBody>
      </p:sp>
      <p:sp>
        <p:nvSpPr>
          <p:cNvPr id="81923" name="Rectangle 2"/>
          <p:cNvSpPr>
            <a:spLocks noGrp="1" noRot="1" noChangeAspect="1" noChangeArrowheads="1" noTextEdit="1"/>
          </p:cNvSpPr>
          <p:nvPr>
            <p:ph type="sldImg"/>
          </p:nvPr>
        </p:nvSpPr>
        <p:spPr>
          <a:xfrm>
            <a:off x="365125" y="687388"/>
            <a:ext cx="6234113" cy="3508375"/>
          </a:xfrm>
          <a:ln/>
        </p:spPr>
      </p:sp>
      <p:sp>
        <p:nvSpPr>
          <p:cNvPr id="81924" name="Rectangle 3"/>
          <p:cNvSpPr>
            <a:spLocks noGrp="1" noChangeArrowheads="1"/>
          </p:cNvSpPr>
          <p:nvPr>
            <p:ph type="body" idx="1"/>
          </p:nvPr>
        </p:nvSpPr>
        <p:spPr>
          <a:xfrm>
            <a:off x="917725" y="4425647"/>
            <a:ext cx="5123966" cy="4196733"/>
          </a:xfrm>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1723426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altLang="ja-JP" dirty="0"/>
              <a:t>Late morning shows similar patterns</a:t>
            </a:r>
            <a:r>
              <a:rPr kumimoji="1" lang="en-US" altLang="ja-JP" baseline="0" dirty="0"/>
              <a:t> to early morning, with much larger NO2 amounts. This indicates that active emissions are occurring during this period, and that the boundary layer is still relatively shallow, confining the emissions to low-lying areas.</a:t>
            </a:r>
          </a:p>
          <a:p>
            <a:endParaRPr kumimoji="1" lang="en-US" altLang="ja-JP" baseline="0" dirty="0"/>
          </a:p>
          <a:p>
            <a:r>
              <a:rPr kumimoji="1" lang="en-US" altLang="ja-JP" dirty="0"/>
              <a:t>By mid-afternoon, peak amounts</a:t>
            </a:r>
            <a:r>
              <a:rPr kumimoji="1" lang="en-US" altLang="ja-JP" baseline="0" dirty="0"/>
              <a:t> are even larger and are distributed more uniformly across the region. The more uniform distribution is probably because the boundary layer is much deeper in mid-afternoon, allowing pollution to be less constrained by topography and to mix horizontally.</a:t>
            </a:r>
          </a:p>
          <a:p>
            <a:endParaRPr kumimoji="1" lang="en-US" altLang="ja-JP" baseline="0" dirty="0"/>
          </a:p>
          <a:p>
            <a:r>
              <a:rPr kumimoji="1" lang="en-US" altLang="ja-JP" dirty="0"/>
              <a:t>By late afternoon, peak concentrations are smaller but still quite large. The peak is still broadly distributed but has shifted more to the east.</a:t>
            </a:r>
          </a:p>
          <a:p>
            <a:endParaRPr lang="en-US" dirty="0"/>
          </a:p>
        </p:txBody>
      </p:sp>
      <p:sp>
        <p:nvSpPr>
          <p:cNvPr id="4" name="Slide Number Placeholder 3"/>
          <p:cNvSpPr>
            <a:spLocks noGrp="1"/>
          </p:cNvSpPr>
          <p:nvPr>
            <p:ph type="sldNum" sz="quarter" idx="5"/>
          </p:nvPr>
        </p:nvSpPr>
        <p:spPr/>
        <p:txBody>
          <a:bodyPr/>
          <a:lstStyle/>
          <a:p>
            <a:pPr>
              <a:defRPr/>
            </a:pPr>
            <a:fld id="{C53EF9C1-0C44-6841-8AFD-F6566153CDD7}" type="slidenum">
              <a:rPr lang="en-US" smtClean="0"/>
              <a:pPr>
                <a:defRPr/>
              </a:pPr>
              <a:t>13</a:t>
            </a:fld>
            <a:endParaRPr lang="en-US"/>
          </a:p>
        </p:txBody>
      </p:sp>
    </p:spTree>
    <p:extLst>
      <p:ext uri="{BB962C8B-B14F-4D97-AF65-F5344CB8AC3E}">
        <p14:creationId xmlns:p14="http://schemas.microsoft.com/office/powerpoint/2010/main" val="3708008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53EF9C1-0C44-6841-8AFD-F6566153CDD7}" type="slidenum">
              <a:rPr lang="en-US" smtClean="0"/>
              <a:pPr>
                <a:defRPr/>
              </a:pPr>
              <a:t>14</a:t>
            </a:fld>
            <a:endParaRPr lang="en-US"/>
          </a:p>
        </p:txBody>
      </p:sp>
    </p:spTree>
    <p:extLst>
      <p:ext uri="{BB962C8B-B14F-4D97-AF65-F5344CB8AC3E}">
        <p14:creationId xmlns:p14="http://schemas.microsoft.com/office/powerpoint/2010/main" val="917469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E7310E1D-409C-4E5A-AB1E-EDEC0873A69A}" type="slidenum">
              <a:rPr lang="en-US" smtClean="0">
                <a:solidFill>
                  <a:prstClr val="black"/>
                </a:solidFill>
                <a:latin typeface="Calibri"/>
              </a:rPr>
              <a:pPr/>
              <a:t>2</a:t>
            </a:fld>
            <a:endParaRPr lang="en-US">
              <a:solidFill>
                <a:prstClr val="black"/>
              </a:solidFill>
              <a:latin typeface="Calibri"/>
            </a:endParaRPr>
          </a:p>
        </p:txBody>
      </p:sp>
      <p:sp>
        <p:nvSpPr>
          <p:cNvPr id="81923" name="Rectangle 2"/>
          <p:cNvSpPr>
            <a:spLocks noGrp="1" noRot="1" noChangeAspect="1" noChangeArrowheads="1" noTextEdit="1"/>
          </p:cNvSpPr>
          <p:nvPr>
            <p:ph type="sldImg"/>
          </p:nvPr>
        </p:nvSpPr>
        <p:spPr>
          <a:xfrm>
            <a:off x="339725" y="676275"/>
            <a:ext cx="6132513" cy="3451225"/>
          </a:xfrm>
          <a:ln/>
        </p:spPr>
      </p:sp>
      <p:sp>
        <p:nvSpPr>
          <p:cNvPr id="81924" name="Rectangle 3"/>
          <p:cNvSpPr>
            <a:spLocks noGrp="1" noChangeArrowheads="1"/>
          </p:cNvSpPr>
          <p:nvPr>
            <p:ph type="body" idx="1"/>
          </p:nvPr>
        </p:nvSpPr>
        <p:spPr>
          <a:xfrm>
            <a:off x="897775" y="4353096"/>
            <a:ext cx="5012575" cy="4127934"/>
          </a:xfrm>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899598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extLst>
      <p:ext uri="{BB962C8B-B14F-4D97-AF65-F5344CB8AC3E}">
        <p14:creationId xmlns:p14="http://schemas.microsoft.com/office/powerpoint/2010/main" val="2765257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E7310E1D-409C-4E5A-AB1E-EDEC0873A69A}" type="slidenum">
              <a:rPr lang="en-US" smtClean="0">
                <a:solidFill>
                  <a:prstClr val="black"/>
                </a:solidFill>
                <a:latin typeface="Calibri"/>
              </a:rPr>
              <a:pPr/>
              <a:t>4</a:t>
            </a:fld>
            <a:endParaRPr lang="en-US">
              <a:solidFill>
                <a:prstClr val="black"/>
              </a:solidFill>
              <a:latin typeface="Calibri"/>
            </a:endParaRPr>
          </a:p>
        </p:txBody>
      </p:sp>
      <p:sp>
        <p:nvSpPr>
          <p:cNvPr id="81923" name="Rectangle 2"/>
          <p:cNvSpPr>
            <a:spLocks noGrp="1" noRot="1" noChangeAspect="1" noChangeArrowheads="1" noTextEdit="1"/>
          </p:cNvSpPr>
          <p:nvPr>
            <p:ph type="sldImg"/>
          </p:nvPr>
        </p:nvSpPr>
        <p:spPr>
          <a:xfrm>
            <a:off x="365125" y="687388"/>
            <a:ext cx="6234113" cy="3508375"/>
          </a:xfrm>
          <a:ln/>
        </p:spPr>
      </p:sp>
      <p:sp>
        <p:nvSpPr>
          <p:cNvPr id="81924" name="Rectangle 3"/>
          <p:cNvSpPr>
            <a:spLocks noGrp="1" noChangeArrowheads="1"/>
          </p:cNvSpPr>
          <p:nvPr>
            <p:ph type="body" idx="1"/>
          </p:nvPr>
        </p:nvSpPr>
        <p:spPr>
          <a:xfrm>
            <a:off x="917725" y="4425647"/>
            <a:ext cx="5123966" cy="4196733"/>
          </a:xfrm>
          <a:noFill/>
          <a:ln/>
        </p:spPr>
        <p:txBody>
          <a:bodyPr/>
          <a:lstStyle/>
          <a:p>
            <a:pPr eaLnBrk="1" hangingPunct="1"/>
            <a:r>
              <a:rPr lang="en-US" dirty="0">
                <a:latin typeface="Arial" charset="0"/>
              </a:rPr>
              <a:t>Proxy gases: CO for AOD</a:t>
            </a:r>
          </a:p>
          <a:p>
            <a:pPr eaLnBrk="1" hangingPunct="1"/>
            <a:r>
              <a:rPr lang="en-US" dirty="0" err="1">
                <a:latin typeface="Arial" charset="0"/>
              </a:rPr>
              <a:t>Formaldhype</a:t>
            </a:r>
            <a:r>
              <a:rPr lang="en-US" dirty="0">
                <a:latin typeface="Arial" charset="0"/>
              </a:rPr>
              <a:t> for VIOC</a:t>
            </a:r>
          </a:p>
        </p:txBody>
      </p:sp>
    </p:spTree>
    <p:extLst>
      <p:ext uri="{BB962C8B-B14F-4D97-AF65-F5344CB8AC3E}">
        <p14:creationId xmlns:p14="http://schemas.microsoft.com/office/powerpoint/2010/main" val="2041895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1C261281-A814-5947-B425-FA2674AFBF2E}" type="slidenum">
              <a:rPr lang="en-US">
                <a:solidFill>
                  <a:srgbClr val="000000"/>
                </a:solidFill>
              </a:rPr>
              <a:pPr/>
              <a:t>5</a:t>
            </a:fld>
            <a:endParaRPr lang="en-US">
              <a:solidFill>
                <a:srgbClr val="000000"/>
              </a:solidFill>
            </a:endParaRPr>
          </a:p>
        </p:txBody>
      </p:sp>
      <p:sp>
        <p:nvSpPr>
          <p:cNvPr id="5122" name="Slide Image Placeholder 1"/>
          <p:cNvSpPr>
            <a:spLocks noGrp="1" noRot="1" noChangeAspect="1" noTextEdit="1"/>
          </p:cNvSpPr>
          <p:nvPr>
            <p:ph type="sldImg"/>
          </p:nvPr>
        </p:nvSpPr>
        <p:spPr>
          <a:xfrm>
            <a:off x="382588" y="685800"/>
            <a:ext cx="6096000" cy="3429000"/>
          </a:xfrm>
          <a:ln/>
        </p:spPr>
      </p:sp>
      <p:sp>
        <p:nvSpPr>
          <p:cNvPr id="5123" name="Notes Placeholder 2"/>
          <p:cNvSpPr>
            <a:spLocks noGrp="1"/>
          </p:cNvSpPr>
          <p:nvPr>
            <p:ph type="body" idx="1"/>
          </p:nvPr>
        </p:nvSpPr>
        <p:spPr>
          <a:xfrm>
            <a:off x="912813" y="4343400"/>
            <a:ext cx="5032375" cy="4114800"/>
          </a:xfrm>
        </p:spPr>
        <p:txBody>
          <a:bodyPr lIns="92824" tIns="46411" rIns="92824" bIns="46411"/>
          <a:lstStyle/>
          <a:p>
            <a:r>
              <a:rPr lang="de-DE" dirty="0"/>
              <a:t> </a:t>
            </a:r>
          </a:p>
        </p:txBody>
      </p:sp>
      <p:sp>
        <p:nvSpPr>
          <p:cNvPr id="5124" name="Date Placeholder 3"/>
          <p:cNvSpPr txBox="1">
            <a:spLocks noGrp="1"/>
          </p:cNvSpPr>
          <p:nvPr/>
        </p:nvSpPr>
        <p:spPr bwMode="auto">
          <a:xfrm>
            <a:off x="3886200" y="0"/>
            <a:ext cx="2971800" cy="457200"/>
          </a:xfrm>
          <a:prstGeom prst="rect">
            <a:avLst/>
          </a:prstGeom>
          <a:noFill/>
          <a:ln w="9525">
            <a:noFill/>
            <a:miter lim="800000"/>
            <a:headEnd/>
            <a:tailEnd/>
          </a:ln>
        </p:spPr>
        <p:txBody>
          <a:bodyPr lIns="92824" tIns="46411" rIns="92824" bIns="46411">
            <a:prstTxWarp prst="textNoShape">
              <a:avLst/>
            </a:prstTxWarp>
          </a:bodyPr>
          <a:lstStyle/>
          <a:p>
            <a:pPr algn="r" defTabSz="927100"/>
            <a:fld id="{BEA48857-5E9D-7E49-AAEC-767A7E6AB5B2}" type="datetime1">
              <a:rPr lang="en-GB" sz="1200">
                <a:solidFill>
                  <a:srgbClr val="000000"/>
                </a:solidFill>
                <a:latin typeface="Times New Roman" charset="0"/>
                <a:ea typeface="+mn-ea"/>
                <a:cs typeface="+mn-cs"/>
              </a:rPr>
              <a:pPr algn="r" defTabSz="927100"/>
              <a:t>22/05/2019</a:t>
            </a:fld>
            <a:endParaRPr lang="en-GB" sz="1200">
              <a:solidFill>
                <a:srgbClr val="000000"/>
              </a:solidFill>
              <a:latin typeface="Times New Roman" charset="0"/>
              <a:ea typeface="+mn-ea"/>
              <a:cs typeface="+mn-cs"/>
            </a:endParaRPr>
          </a:p>
        </p:txBody>
      </p:sp>
      <p:sp>
        <p:nvSpPr>
          <p:cNvPr id="5125" name="Slide Number Placeholder 4"/>
          <p:cNvSpPr txBox="1">
            <a:spLocks noGrp="1"/>
          </p:cNvSpPr>
          <p:nvPr/>
        </p:nvSpPr>
        <p:spPr bwMode="auto">
          <a:xfrm>
            <a:off x="3886200" y="8686800"/>
            <a:ext cx="2971800" cy="457200"/>
          </a:xfrm>
          <a:prstGeom prst="rect">
            <a:avLst/>
          </a:prstGeom>
          <a:noFill/>
          <a:ln w="9525">
            <a:noFill/>
            <a:miter lim="800000"/>
            <a:headEnd/>
            <a:tailEnd/>
          </a:ln>
        </p:spPr>
        <p:txBody>
          <a:bodyPr lIns="92824" tIns="46411" rIns="92824" bIns="46411" anchor="b">
            <a:prstTxWarp prst="textNoShape">
              <a:avLst/>
            </a:prstTxWarp>
          </a:bodyPr>
          <a:lstStyle/>
          <a:p>
            <a:pPr algn="r" defTabSz="927100"/>
            <a:fld id="{7D0F05E2-F5E2-4747-987F-EE77CF6BCA1E}" type="slidenum">
              <a:rPr lang="en-GB" sz="1200">
                <a:solidFill>
                  <a:srgbClr val="000000"/>
                </a:solidFill>
                <a:latin typeface="Times New Roman" charset="0"/>
                <a:ea typeface="+mn-ea"/>
                <a:cs typeface="+mn-cs"/>
              </a:rPr>
              <a:pPr algn="r" defTabSz="927100"/>
              <a:t>5</a:t>
            </a:fld>
            <a:endParaRPr lang="en-GB" sz="1200">
              <a:solidFill>
                <a:srgbClr val="000000"/>
              </a:solidFill>
              <a:latin typeface="Times New Roman" charset="0"/>
              <a:ea typeface="+mn-ea"/>
              <a:cs typeface="+mn-cs"/>
            </a:endParaRPr>
          </a:p>
        </p:txBody>
      </p:sp>
    </p:spTree>
    <p:extLst>
      <p:ext uri="{BB962C8B-B14F-4D97-AF65-F5344CB8AC3E}">
        <p14:creationId xmlns:p14="http://schemas.microsoft.com/office/powerpoint/2010/main" val="3545094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E7310E1D-409C-4E5A-AB1E-EDEC0873A69A}" type="slidenum">
              <a:rPr lang="en-US" smtClean="0">
                <a:solidFill>
                  <a:prstClr val="black"/>
                </a:solidFill>
                <a:latin typeface="Calibri"/>
              </a:rPr>
              <a:pPr/>
              <a:t>6</a:t>
            </a:fld>
            <a:endParaRPr lang="en-US">
              <a:solidFill>
                <a:prstClr val="black"/>
              </a:solidFill>
              <a:latin typeface="Calibri"/>
            </a:endParaRPr>
          </a:p>
        </p:txBody>
      </p:sp>
      <p:sp>
        <p:nvSpPr>
          <p:cNvPr id="81923" name="Rectangle 2"/>
          <p:cNvSpPr>
            <a:spLocks noGrp="1" noRot="1" noChangeAspect="1" noChangeArrowheads="1" noTextEdit="1"/>
          </p:cNvSpPr>
          <p:nvPr>
            <p:ph type="sldImg"/>
          </p:nvPr>
        </p:nvSpPr>
        <p:spPr>
          <a:xfrm>
            <a:off x="365125" y="687388"/>
            <a:ext cx="6234113" cy="3508375"/>
          </a:xfrm>
          <a:ln/>
        </p:spPr>
      </p:sp>
      <p:sp>
        <p:nvSpPr>
          <p:cNvPr id="81924" name="Rectangle 3"/>
          <p:cNvSpPr>
            <a:spLocks noGrp="1" noChangeArrowheads="1"/>
          </p:cNvSpPr>
          <p:nvPr>
            <p:ph type="body" idx="1"/>
          </p:nvPr>
        </p:nvSpPr>
        <p:spPr>
          <a:xfrm>
            <a:off x="917725" y="4425647"/>
            <a:ext cx="5123966" cy="4196733"/>
          </a:xfrm>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313535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53EF9C1-0C44-6841-8AFD-F6566153CDD7}" type="slidenum">
              <a:rPr lang="en-US" smtClean="0"/>
              <a:pPr>
                <a:defRPr/>
              </a:pPr>
              <a:t>8</a:t>
            </a:fld>
            <a:endParaRPr lang="en-US"/>
          </a:p>
        </p:txBody>
      </p:sp>
    </p:spTree>
    <p:extLst>
      <p:ext uri="{BB962C8B-B14F-4D97-AF65-F5344CB8AC3E}">
        <p14:creationId xmlns:p14="http://schemas.microsoft.com/office/powerpoint/2010/main" val="2530404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E7310E1D-409C-4E5A-AB1E-EDEC0873A69A}" type="slidenum">
              <a:rPr lang="en-US" smtClean="0">
                <a:solidFill>
                  <a:prstClr val="black"/>
                </a:solidFill>
                <a:latin typeface="Calibri"/>
              </a:rPr>
              <a:pPr/>
              <a:t>10</a:t>
            </a:fld>
            <a:endParaRPr lang="en-US">
              <a:solidFill>
                <a:prstClr val="black"/>
              </a:solidFill>
              <a:latin typeface="Calibri"/>
            </a:endParaRPr>
          </a:p>
        </p:txBody>
      </p:sp>
      <p:sp>
        <p:nvSpPr>
          <p:cNvPr id="81923" name="Rectangle 2"/>
          <p:cNvSpPr>
            <a:spLocks noGrp="1" noRot="1" noChangeAspect="1" noChangeArrowheads="1" noTextEdit="1"/>
          </p:cNvSpPr>
          <p:nvPr>
            <p:ph type="sldImg"/>
          </p:nvPr>
        </p:nvSpPr>
        <p:spPr>
          <a:xfrm>
            <a:off x="365125" y="687388"/>
            <a:ext cx="6234113" cy="3508375"/>
          </a:xfrm>
          <a:ln/>
        </p:spPr>
      </p:sp>
      <p:sp>
        <p:nvSpPr>
          <p:cNvPr id="81924" name="Rectangle 3"/>
          <p:cNvSpPr>
            <a:spLocks noGrp="1" noChangeArrowheads="1"/>
          </p:cNvSpPr>
          <p:nvPr>
            <p:ph type="body" idx="1"/>
          </p:nvPr>
        </p:nvSpPr>
        <p:spPr>
          <a:xfrm>
            <a:off x="917725" y="4425647"/>
            <a:ext cx="5123966" cy="4196733"/>
          </a:xfrm>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28004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E7310E1D-409C-4E5A-AB1E-EDEC0873A69A}" type="slidenum">
              <a:rPr lang="en-US" smtClean="0">
                <a:solidFill>
                  <a:prstClr val="black"/>
                </a:solidFill>
                <a:latin typeface="Calibri"/>
              </a:rPr>
              <a:pPr/>
              <a:t>11</a:t>
            </a:fld>
            <a:endParaRPr lang="en-US">
              <a:solidFill>
                <a:prstClr val="black"/>
              </a:solidFill>
              <a:latin typeface="Calibri"/>
            </a:endParaRPr>
          </a:p>
        </p:txBody>
      </p:sp>
      <p:sp>
        <p:nvSpPr>
          <p:cNvPr id="81923" name="Rectangle 2"/>
          <p:cNvSpPr>
            <a:spLocks noGrp="1" noRot="1" noChangeAspect="1" noChangeArrowheads="1" noTextEdit="1"/>
          </p:cNvSpPr>
          <p:nvPr>
            <p:ph type="sldImg"/>
          </p:nvPr>
        </p:nvSpPr>
        <p:spPr>
          <a:xfrm>
            <a:off x="365125" y="687388"/>
            <a:ext cx="6234113" cy="3508375"/>
          </a:xfrm>
          <a:ln/>
        </p:spPr>
      </p:sp>
      <p:sp>
        <p:nvSpPr>
          <p:cNvPr id="81924" name="Rectangle 3"/>
          <p:cNvSpPr>
            <a:spLocks noGrp="1" noChangeArrowheads="1"/>
          </p:cNvSpPr>
          <p:nvPr>
            <p:ph type="body" idx="1"/>
          </p:nvPr>
        </p:nvSpPr>
        <p:spPr>
          <a:xfrm>
            <a:off x="917725" y="4425647"/>
            <a:ext cx="5123966" cy="4196733"/>
          </a:xfrm>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1103683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a:defRPr/>
            </a:pPr>
            <a:fld id="{7F363F05-C98C-344E-8398-A3AE3F43C1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6398634"/>
      </p:ext>
    </p:extLst>
  </p:cSld>
  <p:clrMapOvr>
    <a:masterClrMapping/>
  </p:clrMapOvr>
  <p:transition>
    <p:cover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457200" eaLnBrk="1" fontAlgn="auto" hangingPunct="1">
              <a:spcBef>
                <a:spcPts val="0"/>
              </a:spcBef>
              <a:spcAft>
                <a:spcPts val="0"/>
              </a:spcAft>
            </a:pPr>
            <a:fld id="{B2934794-D0A3-2C44-9B4D-EEBBEABD143C}" type="datetimeFigureOut">
              <a:rPr lang="en-US" sz="1800" smtClean="0">
                <a:solidFill>
                  <a:prstClr val="black">
                    <a:tint val="75000"/>
                  </a:prstClr>
                </a:solidFill>
                <a:latin typeface="Calibri"/>
                <a:ea typeface="+mn-ea"/>
                <a:cs typeface="+mn-cs"/>
              </a:rPr>
              <a:pPr defTabSz="457200" eaLnBrk="1" fontAlgn="auto" hangingPunct="1">
                <a:spcBef>
                  <a:spcPts val="0"/>
                </a:spcBef>
                <a:spcAft>
                  <a:spcPts val="0"/>
                </a:spcAft>
              </a:pPr>
              <a:t>5/22/19</a:t>
            </a:fld>
            <a:endParaRPr lang="en-US" sz="18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457200" eaLnBrk="1" fontAlgn="auto" hangingPunct="1">
              <a:spcBef>
                <a:spcPts val="0"/>
              </a:spcBef>
              <a:spcAft>
                <a:spcPts val="0"/>
              </a:spcAft>
            </a:pPr>
            <a:endParaRPr lang="en-US" sz="18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457200" eaLnBrk="1" fontAlgn="auto" hangingPunct="1">
              <a:spcBef>
                <a:spcPts val="0"/>
              </a:spcBef>
              <a:spcAft>
                <a:spcPts val="0"/>
              </a:spcAft>
            </a:pPr>
            <a:fld id="{3C03B7C3-9707-FA4B-96CB-EE9F609DC4F6}" type="slidenum">
              <a:rPr lang="en-US" sz="1800" smtClean="0">
                <a:solidFill>
                  <a:prstClr val="black">
                    <a:tint val="75000"/>
                  </a:prstClr>
                </a:solidFill>
                <a:latin typeface="Calibri"/>
                <a:ea typeface="+mn-ea"/>
                <a:cs typeface="+mn-cs"/>
              </a:rPr>
              <a:pPr defTabSz="457200" eaLnBrk="1" fontAlgn="auto" hangingPunct="1">
                <a:spcBef>
                  <a:spcPts val="0"/>
                </a:spcBef>
                <a:spcAft>
                  <a:spcPts val="0"/>
                </a:spcAft>
              </a:pPr>
              <a:t>‹#›</a:t>
            </a:fld>
            <a:endParaRPr lang="en-US" sz="18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67716281"/>
      </p:ext>
    </p:extLst>
  </p:cSld>
  <p:clrMapOvr>
    <a:masterClrMapping/>
  </p:clrMapOvr>
  <p:transition>
    <p:cover dir="rd"/>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tiff"/><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Google Shape;92;p25">
            <a:extLst>
              <a:ext uri="{FF2B5EF4-FFF2-40B4-BE49-F238E27FC236}">
                <a16:creationId xmlns:a16="http://schemas.microsoft.com/office/drawing/2014/main" id="{3AD1073A-5B28-EC43-BB96-1E06E727FA13}"/>
              </a:ext>
            </a:extLst>
          </p:cNvPr>
          <p:cNvPicPr preferRelativeResize="0"/>
          <p:nvPr userDrawn="1"/>
        </p:nvPicPr>
        <p:blipFill rotWithShape="1">
          <a:blip r:embed="rId4" cstate="print">
            <a:alphaModFix/>
            <a:extLst>
              <a:ext uri="{28A0092B-C50C-407E-A947-70E740481C1C}">
                <a14:useLocalDpi xmlns:a14="http://schemas.microsoft.com/office/drawing/2010/main"/>
              </a:ext>
            </a:extLst>
          </a:blip>
          <a:srcRect b="64457"/>
          <a:stretch/>
        </p:blipFill>
        <p:spPr>
          <a:xfrm>
            <a:off x="2" y="6211959"/>
            <a:ext cx="12191998" cy="650019"/>
          </a:xfrm>
          <a:prstGeom prst="rect">
            <a:avLst/>
          </a:prstGeom>
          <a:noFill/>
          <a:ln>
            <a:noFill/>
          </a:ln>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543362" y="6291643"/>
            <a:ext cx="1523829" cy="486673"/>
          </a:xfrm>
          <a:prstGeom prst="rect">
            <a:avLst/>
          </a:prstGeom>
        </p:spPr>
      </p:pic>
      <p:sp>
        <p:nvSpPr>
          <p:cNvPr id="24" name="Rectangle 15"/>
          <p:cNvSpPr>
            <a:spLocks noChangeArrowheads="1"/>
          </p:cNvSpPr>
          <p:nvPr userDrawn="1"/>
        </p:nvSpPr>
        <p:spPr bwMode="auto">
          <a:xfrm>
            <a:off x="3457913" y="6377869"/>
            <a:ext cx="5034022" cy="374897"/>
          </a:xfrm>
          <a:prstGeom prst="rect">
            <a:avLst/>
          </a:prstGeom>
          <a:noFill/>
          <a:ln w="9525">
            <a:noFill/>
            <a:miter lim="800000"/>
            <a:headEnd/>
            <a:tailEnd/>
          </a:ln>
          <a:effectLst/>
        </p:spPr>
        <p:txBody>
          <a:bodyPr anchor="t"/>
          <a:lstStyle/>
          <a:p>
            <a:pPr defTabSz="457200" eaLnBrk="1" fontAlgn="auto" hangingPunct="1">
              <a:spcBef>
                <a:spcPts val="0"/>
              </a:spcBef>
              <a:spcAft>
                <a:spcPts val="0"/>
              </a:spcAft>
              <a:defRPr/>
            </a:pPr>
            <a:r>
              <a:rPr lang="en-US" sz="1600" dirty="0">
                <a:solidFill>
                  <a:schemeClr val="bg1"/>
                </a:solidFill>
                <a:latin typeface="Verdana"/>
                <a:ea typeface="ＭＳ Ｐゴシック" pitchFamily="50" charset="-128"/>
                <a:cs typeface="Verdana"/>
              </a:rPr>
              <a:t>MUSICA Kick-Off Meeting, May 21-22, 2019</a:t>
            </a:r>
            <a:endParaRPr lang="en-US" sz="1600" dirty="0">
              <a:solidFill>
                <a:schemeClr val="bg1"/>
              </a:solidFill>
              <a:latin typeface="Calibri" pitchFamily="-109" charset="0"/>
              <a:ea typeface="ＭＳ Ｐゴシック" pitchFamily="50" charset="-128"/>
              <a:cs typeface="Calibri" pitchFamily="-109" charset="0"/>
            </a:endParaRPr>
          </a:p>
        </p:txBody>
      </p:sp>
      <p:cxnSp>
        <p:nvCxnSpPr>
          <p:cNvPr id="10" name="Google Shape;25;p5">
            <a:extLst>
              <a:ext uri="{FF2B5EF4-FFF2-40B4-BE49-F238E27FC236}">
                <a16:creationId xmlns:a16="http://schemas.microsoft.com/office/drawing/2014/main" id="{A9EC87F9-7014-DB40-BCD8-05593FBB443A}"/>
              </a:ext>
            </a:extLst>
          </p:cNvPr>
          <p:cNvCxnSpPr/>
          <p:nvPr userDrawn="1"/>
        </p:nvCxnSpPr>
        <p:spPr>
          <a:xfrm>
            <a:off x="1152639" y="6342390"/>
            <a:ext cx="0" cy="388200"/>
          </a:xfrm>
          <a:prstGeom prst="straightConnector1">
            <a:avLst/>
          </a:prstGeom>
          <a:noFill/>
          <a:ln w="22225" cap="flat" cmpd="sng">
            <a:solidFill>
              <a:srgbClr val="FFFFFF"/>
            </a:solidFill>
            <a:prstDash val="solid"/>
            <a:round/>
            <a:headEnd type="none" w="sm" len="sm"/>
            <a:tailEnd type="none" w="sm" len="sm"/>
          </a:ln>
        </p:spPr>
      </p:cxnSp>
      <p:pic>
        <p:nvPicPr>
          <p:cNvPr id="11" name="Google Shape;26;p5">
            <a:extLst>
              <a:ext uri="{FF2B5EF4-FFF2-40B4-BE49-F238E27FC236}">
                <a16:creationId xmlns:a16="http://schemas.microsoft.com/office/drawing/2014/main" id="{1C97CDDD-1814-BA48-BA44-000786E10E54}"/>
              </a:ext>
            </a:extLst>
          </p:cNvPr>
          <p:cNvPicPr preferRelativeResize="0"/>
          <p:nvPr userDrawn="1"/>
        </p:nvPicPr>
        <p:blipFill>
          <a:blip r:embed="rId6" cstate="print">
            <a:alphaModFix/>
            <a:extLst>
              <a:ext uri="{28A0092B-C50C-407E-A947-70E740481C1C}">
                <a14:useLocalDpi xmlns:a14="http://schemas.microsoft.com/office/drawing/2010/main"/>
              </a:ext>
            </a:extLst>
          </a:blip>
          <a:stretch>
            <a:fillRect/>
          </a:stretch>
        </p:blipFill>
        <p:spPr>
          <a:xfrm>
            <a:off x="396374" y="6342400"/>
            <a:ext cx="615776" cy="388200"/>
          </a:xfrm>
          <a:prstGeom prst="rect">
            <a:avLst/>
          </a:prstGeom>
          <a:noFill/>
          <a:ln>
            <a:noFill/>
          </a:ln>
        </p:spPr>
      </p:pic>
      <p:sp>
        <p:nvSpPr>
          <p:cNvPr id="12" name="Google Shape;58;p15">
            <a:extLst>
              <a:ext uri="{FF2B5EF4-FFF2-40B4-BE49-F238E27FC236}">
                <a16:creationId xmlns:a16="http://schemas.microsoft.com/office/drawing/2014/main" id="{95835D0E-6E57-3A47-A377-FC0826E2CE0A}"/>
              </a:ext>
            </a:extLst>
          </p:cNvPr>
          <p:cNvSpPr/>
          <p:nvPr userDrawn="1"/>
        </p:nvSpPr>
        <p:spPr>
          <a:xfrm>
            <a:off x="2" y="0"/>
            <a:ext cx="12192000" cy="898358"/>
          </a:xfrm>
          <a:prstGeom prst="rect">
            <a:avLst/>
          </a:prstGeom>
          <a:solidFill>
            <a:srgbClr val="1A658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66" b="0" i="0" u="none" strike="noStrike" cap="none">
              <a:solidFill>
                <a:schemeClr val="lt1"/>
              </a:solidFill>
              <a:latin typeface="Calibri"/>
              <a:ea typeface="Calibri"/>
              <a:cs typeface="Calibri"/>
              <a:sym typeface="Calibri"/>
            </a:endParaRPr>
          </a:p>
        </p:txBody>
      </p:sp>
      <p:cxnSp>
        <p:nvCxnSpPr>
          <p:cNvPr id="13" name="Google Shape;96;p25">
            <a:extLst>
              <a:ext uri="{FF2B5EF4-FFF2-40B4-BE49-F238E27FC236}">
                <a16:creationId xmlns:a16="http://schemas.microsoft.com/office/drawing/2014/main" id="{90FAF581-69CC-3644-A566-E70FD0352756}"/>
              </a:ext>
            </a:extLst>
          </p:cNvPr>
          <p:cNvCxnSpPr/>
          <p:nvPr userDrawn="1"/>
        </p:nvCxnSpPr>
        <p:spPr>
          <a:xfrm>
            <a:off x="1152641" y="6336849"/>
            <a:ext cx="0" cy="388200"/>
          </a:xfrm>
          <a:prstGeom prst="straightConnector1">
            <a:avLst/>
          </a:prstGeom>
          <a:noFill/>
          <a:ln w="22225" cap="flat" cmpd="sng">
            <a:solidFill>
              <a:srgbClr val="FFFFFF"/>
            </a:solidFill>
            <a:prstDash val="solid"/>
            <a:round/>
            <a:headEnd type="none" w="sm" len="sm"/>
            <a:tailEnd type="none" w="sm" len="sm"/>
          </a:ln>
        </p:spPr>
      </p:cxnSp>
      <p:pic>
        <p:nvPicPr>
          <p:cNvPr id="14" name="Google Shape;97;p25">
            <a:extLst>
              <a:ext uri="{FF2B5EF4-FFF2-40B4-BE49-F238E27FC236}">
                <a16:creationId xmlns:a16="http://schemas.microsoft.com/office/drawing/2014/main" id="{758AB838-9234-AD43-AB17-CB826AD469DF}"/>
              </a:ext>
            </a:extLst>
          </p:cNvPr>
          <p:cNvPicPr preferRelativeResize="0"/>
          <p:nvPr userDrawn="1"/>
        </p:nvPicPr>
        <p:blipFill>
          <a:blip r:embed="rId6" cstate="print">
            <a:alphaModFix/>
            <a:extLst>
              <a:ext uri="{28A0092B-C50C-407E-A947-70E740481C1C}">
                <a14:useLocalDpi xmlns:a14="http://schemas.microsoft.com/office/drawing/2010/main"/>
              </a:ext>
            </a:extLst>
          </a:blip>
          <a:stretch>
            <a:fillRect/>
          </a:stretch>
        </p:blipFill>
        <p:spPr>
          <a:xfrm>
            <a:off x="396376" y="6336859"/>
            <a:ext cx="615776" cy="388200"/>
          </a:xfrm>
          <a:prstGeom prst="rect">
            <a:avLst/>
          </a:prstGeom>
          <a:noFill/>
          <a:ln>
            <a:noFill/>
          </a:ln>
        </p:spPr>
      </p:pic>
    </p:spTree>
    <p:extLst>
      <p:ext uri="{BB962C8B-B14F-4D97-AF65-F5344CB8AC3E}">
        <p14:creationId xmlns:p14="http://schemas.microsoft.com/office/powerpoint/2010/main" val="764897694"/>
      </p:ext>
    </p:extLst>
  </p:cSld>
  <p:clrMap bg1="lt1" tx1="dk1" bg2="lt2" tx2="dk2" accent1="accent1" accent2="accent2" accent3="accent3" accent4="accent4" accent5="accent5" accent6="accent6" hlink="hlink" folHlink="folHlink"/>
  <p:sldLayoutIdLst>
    <p:sldLayoutId id="2147484580" r:id="rId1"/>
    <p:sldLayoutId id="2147484583" r:id="rId2"/>
  </p:sldLayoutIdLst>
  <p:transition>
    <p:cover dir="rd"/>
  </p:transition>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a:defRPr>
      </a:lvl1pPr>
      <a:lvl2pPr algn="ctr" rtl="0" eaLnBrk="0" fontAlgn="base" hangingPunct="0">
        <a:spcBef>
          <a:spcPct val="0"/>
        </a:spcBef>
        <a:spcAft>
          <a:spcPct val="0"/>
        </a:spcAft>
        <a:defRPr sz="4400">
          <a:solidFill>
            <a:schemeClr val="tx2"/>
          </a:solidFill>
          <a:latin typeface="Arial" pitchFamily="-65" charset="0"/>
          <a:ea typeface="ＭＳ Ｐゴシック" pitchFamily="34" charset="-128"/>
          <a:cs typeface="ＭＳ Ｐゴシック"/>
        </a:defRPr>
      </a:lvl2pPr>
      <a:lvl3pPr algn="ctr" rtl="0" eaLnBrk="0" fontAlgn="base" hangingPunct="0">
        <a:spcBef>
          <a:spcPct val="0"/>
        </a:spcBef>
        <a:spcAft>
          <a:spcPct val="0"/>
        </a:spcAft>
        <a:defRPr sz="4400">
          <a:solidFill>
            <a:schemeClr val="tx2"/>
          </a:solidFill>
          <a:latin typeface="Arial" pitchFamily="-65" charset="0"/>
          <a:ea typeface="ＭＳ Ｐゴシック" pitchFamily="34" charset="-128"/>
          <a:cs typeface="ＭＳ Ｐゴシック"/>
        </a:defRPr>
      </a:lvl3pPr>
      <a:lvl4pPr algn="ctr" rtl="0" eaLnBrk="0" fontAlgn="base" hangingPunct="0">
        <a:spcBef>
          <a:spcPct val="0"/>
        </a:spcBef>
        <a:spcAft>
          <a:spcPct val="0"/>
        </a:spcAft>
        <a:defRPr sz="4400">
          <a:solidFill>
            <a:schemeClr val="tx2"/>
          </a:solidFill>
          <a:latin typeface="Arial" pitchFamily="-65" charset="0"/>
          <a:ea typeface="ＭＳ Ｐゴシック" pitchFamily="34" charset="-128"/>
          <a:cs typeface="ＭＳ Ｐゴシック"/>
        </a:defRPr>
      </a:lvl4pPr>
      <a:lvl5pPr algn="ctr" rtl="0" eaLnBrk="0" fontAlgn="base" hangingPunct="0">
        <a:spcBef>
          <a:spcPct val="0"/>
        </a:spcBef>
        <a:spcAft>
          <a:spcPct val="0"/>
        </a:spcAft>
        <a:defRPr sz="4400">
          <a:solidFill>
            <a:schemeClr val="tx2"/>
          </a:solidFill>
          <a:latin typeface="Arial" pitchFamily="-65" charset="0"/>
          <a:ea typeface="ＭＳ Ｐゴシック" pitchFamily="34" charset="-128"/>
          <a:cs typeface="ＭＳ Ｐゴシック"/>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9.emf"/><Relationship Id="rId18" Type="http://schemas.openxmlformats.org/officeDocument/2006/relationships/image" Target="../media/image23.tiff"/><Relationship Id="rId3" Type="http://schemas.openxmlformats.org/officeDocument/2006/relationships/notesSlide" Target="../notesSlides/notesSlide5.xml"/><Relationship Id="rId21" Type="http://schemas.openxmlformats.org/officeDocument/2006/relationships/image" Target="../media/image26.png"/><Relationship Id="rId7" Type="http://schemas.openxmlformats.org/officeDocument/2006/relationships/image" Target="../media/image16.emf"/><Relationship Id="rId12" Type="http://schemas.openxmlformats.org/officeDocument/2006/relationships/oleObject" Target="../embeddings/oleObject5.bin"/><Relationship Id="rId17" Type="http://schemas.openxmlformats.org/officeDocument/2006/relationships/image" Target="../media/image22.jpeg"/><Relationship Id="rId2" Type="http://schemas.openxmlformats.org/officeDocument/2006/relationships/slideLayout" Target="../slideLayouts/slideLayout1.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8.emf"/><Relationship Id="rId5" Type="http://schemas.openxmlformats.org/officeDocument/2006/relationships/image" Target="../media/image15.emf"/><Relationship Id="rId15" Type="http://schemas.openxmlformats.org/officeDocument/2006/relationships/image" Target="../media/image20.emf"/><Relationship Id="rId23" Type="http://schemas.openxmlformats.org/officeDocument/2006/relationships/image" Target="../media/image28.png"/><Relationship Id="rId10" Type="http://schemas.openxmlformats.org/officeDocument/2006/relationships/oleObject" Target="../embeddings/oleObject4.bin"/><Relationship Id="rId19" Type="http://schemas.openxmlformats.org/officeDocument/2006/relationships/image" Target="../media/image24.png"/><Relationship Id="rId4" Type="http://schemas.openxmlformats.org/officeDocument/2006/relationships/oleObject" Target="../embeddings/oleObject1.bin"/><Relationship Id="rId9" Type="http://schemas.openxmlformats.org/officeDocument/2006/relationships/image" Target="../media/image17.emf"/><Relationship Id="rId14" Type="http://schemas.openxmlformats.org/officeDocument/2006/relationships/oleObject" Target="../embeddings/oleObject6.bin"/><Relationship Id="rId22"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emf"/></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883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15" descr="Poster_B copy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809632" y="-80158"/>
            <a:ext cx="2970215" cy="2371821"/>
          </a:xfrm>
          <a:prstGeom prst="ellipse">
            <a:avLst/>
          </a:prstGeom>
          <a:noFill/>
          <a:ln>
            <a:noFill/>
          </a:ln>
          <a:effectLst>
            <a:softEdge rad="2413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globe_west_2048.jpg"/>
          <p:cNvPicPr>
            <a:picLocks noChangeAspect="1"/>
          </p:cNvPicPr>
          <p:nvPr/>
        </p:nvPicPr>
        <p:blipFill rotWithShape="1">
          <a:blip r:embed="rId4" cstate="print">
            <a:extLst>
              <a:ext uri="{28A0092B-C50C-407E-A947-70E740481C1C}">
                <a14:useLocalDpi xmlns:a14="http://schemas.microsoft.com/office/drawing/2010/main"/>
              </a:ext>
            </a:extLst>
          </a:blip>
          <a:srcRect r="-12499"/>
          <a:stretch/>
        </p:blipFill>
        <p:spPr bwMode="auto">
          <a:xfrm>
            <a:off x="-1" y="114300"/>
            <a:ext cx="4722901" cy="6633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Google Shape;20;p4">
            <a:extLst>
              <a:ext uri="{FF2B5EF4-FFF2-40B4-BE49-F238E27FC236}">
                <a16:creationId xmlns:a16="http://schemas.microsoft.com/office/drawing/2014/main" id="{66C857FB-33B2-4640-AD77-BE8FCD029150}"/>
              </a:ext>
            </a:extLst>
          </p:cNvPr>
          <p:cNvSpPr/>
          <p:nvPr/>
        </p:nvSpPr>
        <p:spPr>
          <a:xfrm>
            <a:off x="1174" y="6682500"/>
            <a:ext cx="12190825" cy="205800"/>
          </a:xfrm>
          <a:prstGeom prst="rect">
            <a:avLst/>
          </a:prstGeom>
          <a:solidFill>
            <a:srgbClr val="1A6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1;p4">
            <a:extLst>
              <a:ext uri="{FF2B5EF4-FFF2-40B4-BE49-F238E27FC236}">
                <a16:creationId xmlns:a16="http://schemas.microsoft.com/office/drawing/2014/main" id="{2353F604-E50F-5847-9AAF-4F95FC8ACACB}"/>
              </a:ext>
            </a:extLst>
          </p:cNvPr>
          <p:cNvSpPr txBox="1"/>
          <p:nvPr/>
        </p:nvSpPr>
        <p:spPr>
          <a:xfrm>
            <a:off x="1841219" y="6682500"/>
            <a:ext cx="8136300" cy="17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dirty="0">
                <a:solidFill>
                  <a:srgbClr val="FFFFFF"/>
                </a:solidFill>
                <a:latin typeface="Helvetica Neue"/>
                <a:ea typeface="Helvetica Neue"/>
                <a:cs typeface="Helvetica Neue"/>
                <a:sym typeface="Helvetica Neue"/>
              </a:rPr>
              <a:t>This material is based upon work supported by the National Center for Atmospheric Research, which is a major facility sponsored by the National Science Foundation under Cooperative Agreement No. 1852977.</a:t>
            </a:r>
            <a:endParaRPr sz="600" dirty="0">
              <a:solidFill>
                <a:srgbClr val="FFFFFF"/>
              </a:solidFill>
              <a:latin typeface="Helvetica Neue"/>
              <a:ea typeface="Helvetica Neue"/>
              <a:cs typeface="Helvetica Neue"/>
              <a:sym typeface="Helvetica Neue"/>
            </a:endParaRPr>
          </a:p>
        </p:txBody>
      </p:sp>
      <p:pic>
        <p:nvPicPr>
          <p:cNvPr id="11" name="Google Shape;18;p3">
            <a:extLst>
              <a:ext uri="{FF2B5EF4-FFF2-40B4-BE49-F238E27FC236}">
                <a16:creationId xmlns:a16="http://schemas.microsoft.com/office/drawing/2014/main" id="{B6CD43D4-AB97-1148-AAF7-7D2F15C266E5}"/>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465461" y="5985385"/>
            <a:ext cx="1790299" cy="497112"/>
          </a:xfrm>
          <a:prstGeom prst="rect">
            <a:avLst/>
          </a:prstGeom>
          <a:noFill/>
          <a:ln>
            <a:noFill/>
          </a:ln>
        </p:spPr>
      </p:pic>
      <p:pic>
        <p:nvPicPr>
          <p:cNvPr id="12" name="Google Shape;19;p3">
            <a:extLst>
              <a:ext uri="{FF2B5EF4-FFF2-40B4-BE49-F238E27FC236}">
                <a16:creationId xmlns:a16="http://schemas.microsoft.com/office/drawing/2014/main" id="{B63C21A6-AE07-B249-A138-941CE26FC876}"/>
              </a:ext>
            </a:extLst>
          </p:cNvPr>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11328699" y="5919395"/>
            <a:ext cx="625501" cy="629100"/>
          </a:xfrm>
          <a:prstGeom prst="rect">
            <a:avLst/>
          </a:prstGeom>
          <a:noFill/>
          <a:ln>
            <a:noFill/>
          </a:ln>
        </p:spPr>
      </p:pic>
      <p:sp>
        <p:nvSpPr>
          <p:cNvPr id="13" name="Google Shape;133;p35">
            <a:extLst>
              <a:ext uri="{FF2B5EF4-FFF2-40B4-BE49-F238E27FC236}">
                <a16:creationId xmlns:a16="http://schemas.microsoft.com/office/drawing/2014/main" id="{51D6A13F-866C-F147-9915-C44BF3EE27C8}"/>
              </a:ext>
            </a:extLst>
          </p:cNvPr>
          <p:cNvSpPr/>
          <p:nvPr/>
        </p:nvSpPr>
        <p:spPr>
          <a:xfrm>
            <a:off x="5951107" y="2059118"/>
            <a:ext cx="3584636" cy="553998"/>
          </a:xfrm>
          <a:prstGeom prst="rect">
            <a:avLst/>
          </a:prstGeom>
          <a:noFill/>
          <a:ln>
            <a:noFill/>
          </a:ln>
        </p:spPr>
        <p:txBody>
          <a:bodyPr spcFirstLastPara="1" wrap="square" lIns="91425" tIns="45700" rIns="91425" bIns="45700" anchor="t" anchorCtr="0">
            <a:noAutofit/>
          </a:bodyPr>
          <a:lstStyle/>
          <a:p>
            <a:pPr lvl="0" algn="ctr">
              <a:spcBef>
                <a:spcPts val="0"/>
              </a:spcBef>
              <a:spcAft>
                <a:spcPts val="0"/>
              </a:spcAft>
            </a:pPr>
            <a:r>
              <a:rPr lang="en-US" sz="4000" dirty="0">
                <a:solidFill>
                  <a:schemeClr val="lt1"/>
                </a:solidFill>
                <a:latin typeface="Helvetica Neue"/>
                <a:ea typeface="Helvetica Neue"/>
                <a:cs typeface="Helvetica Neue"/>
                <a:sym typeface="Helvetica Neue"/>
              </a:rPr>
              <a:t>Satellite data</a:t>
            </a:r>
          </a:p>
          <a:p>
            <a:pPr lvl="0" algn="ctr">
              <a:spcBef>
                <a:spcPts val="0"/>
              </a:spcBef>
              <a:spcAft>
                <a:spcPts val="0"/>
              </a:spcAft>
            </a:pPr>
            <a:endParaRPr lang="en-US" sz="3000" b="1" dirty="0">
              <a:solidFill>
                <a:schemeClr val="lt1"/>
              </a:solidFill>
              <a:latin typeface="Helvetica Neue"/>
              <a:ea typeface="Helvetica Neue"/>
              <a:cs typeface="Helvetica Neue"/>
              <a:sym typeface="Helvetica Neue"/>
            </a:endParaRPr>
          </a:p>
        </p:txBody>
      </p:sp>
      <p:sp>
        <p:nvSpPr>
          <p:cNvPr id="14" name="Google Shape;135;p35">
            <a:extLst>
              <a:ext uri="{FF2B5EF4-FFF2-40B4-BE49-F238E27FC236}">
                <a16:creationId xmlns:a16="http://schemas.microsoft.com/office/drawing/2014/main" id="{067D5810-7B08-CA48-AE02-443F5F0B9E93}"/>
              </a:ext>
            </a:extLst>
          </p:cNvPr>
          <p:cNvSpPr txBox="1"/>
          <p:nvPr/>
        </p:nvSpPr>
        <p:spPr>
          <a:xfrm>
            <a:off x="4158151" y="4834844"/>
            <a:ext cx="7170548" cy="462842"/>
          </a:xfrm>
          <a:prstGeom prst="rect">
            <a:avLst/>
          </a:prstGeom>
          <a:noFill/>
          <a:ln>
            <a:noFill/>
          </a:ln>
        </p:spPr>
        <p:txBody>
          <a:bodyPr spcFirstLastPara="1" wrap="square" lIns="91425" tIns="45700" rIns="91425" bIns="45700" anchor="t" anchorCtr="0">
            <a:noAutofit/>
          </a:bodyPr>
          <a:lstStyle/>
          <a:p>
            <a:pPr lvl="0" algn="ctr">
              <a:spcBef>
                <a:spcPts val="0"/>
              </a:spcBef>
              <a:spcAft>
                <a:spcPts val="0"/>
              </a:spcAft>
              <a:buClr>
                <a:srgbClr val="FFFFFF"/>
              </a:buClr>
              <a:buSzPts val="1400"/>
            </a:pPr>
            <a:r>
              <a:rPr lang="en-US" dirty="0">
                <a:solidFill>
                  <a:schemeClr val="bg1"/>
                </a:solidFill>
                <a:latin typeface="Helvetica Neue"/>
                <a:ea typeface="Helvetica Neue"/>
                <a:cs typeface="Helvetica Neue"/>
                <a:sym typeface="Helvetica Neue"/>
              </a:rPr>
              <a:t>MUSICA Kick-Off Meeting, May 21-22, 2019</a:t>
            </a:r>
          </a:p>
          <a:p>
            <a:pPr lvl="0" algn="ctr">
              <a:spcBef>
                <a:spcPts val="0"/>
              </a:spcBef>
              <a:spcAft>
                <a:spcPts val="0"/>
              </a:spcAft>
              <a:buClr>
                <a:srgbClr val="FFFFFF"/>
              </a:buClr>
              <a:buSzPts val="1400"/>
            </a:pPr>
            <a:endParaRPr lang="en-US" sz="1400" b="1" dirty="0">
              <a:solidFill>
                <a:srgbClr val="434343"/>
              </a:solidFill>
              <a:latin typeface="Helvetica Neue"/>
              <a:ea typeface="Helvetica Neue"/>
              <a:cs typeface="Helvetica Neue"/>
              <a:sym typeface="Helvetica Neue"/>
            </a:endParaRPr>
          </a:p>
        </p:txBody>
      </p:sp>
      <p:sp>
        <p:nvSpPr>
          <p:cNvPr id="15" name="Google Shape;136;p35">
            <a:extLst>
              <a:ext uri="{FF2B5EF4-FFF2-40B4-BE49-F238E27FC236}">
                <a16:creationId xmlns:a16="http://schemas.microsoft.com/office/drawing/2014/main" id="{CFE01E12-99CC-CC4C-84CC-D858B4B070EA}"/>
              </a:ext>
            </a:extLst>
          </p:cNvPr>
          <p:cNvSpPr/>
          <p:nvPr/>
        </p:nvSpPr>
        <p:spPr>
          <a:xfrm>
            <a:off x="5871510" y="3443932"/>
            <a:ext cx="3743830" cy="677100"/>
          </a:xfrm>
          <a:prstGeom prst="rect">
            <a:avLst/>
          </a:prstGeom>
          <a:noFill/>
          <a:ln>
            <a:noFill/>
          </a:ln>
        </p:spPr>
        <p:txBody>
          <a:bodyPr spcFirstLastPara="1" wrap="square" lIns="91425" tIns="45700" rIns="91425" bIns="45700" anchor="t" anchorCtr="0">
            <a:noAutofit/>
          </a:bodyPr>
          <a:lstStyle/>
          <a:p>
            <a:pPr lvl="0" algn="ctr">
              <a:spcBef>
                <a:spcPts val="0"/>
              </a:spcBef>
              <a:spcAft>
                <a:spcPts val="0"/>
              </a:spcAft>
            </a:pPr>
            <a:r>
              <a:rPr lang="en-US" sz="3200" i="1" dirty="0">
                <a:solidFill>
                  <a:schemeClr val="bg1"/>
                </a:solidFill>
                <a:latin typeface="Helvetica Neue"/>
                <a:ea typeface="Helvetica Neue"/>
                <a:cs typeface="Helvetica Neue"/>
                <a:sym typeface="Helvetica Neue"/>
              </a:rPr>
              <a:t>David P. Edwards</a:t>
            </a:r>
            <a:r>
              <a:rPr lang="en-US" sz="3200" i="1" u="none" strike="noStrike" cap="none" dirty="0">
                <a:solidFill>
                  <a:schemeClr val="bg1"/>
                </a:solidFill>
                <a:latin typeface="Helvetica Neue"/>
                <a:ea typeface="Helvetica Neue"/>
                <a:cs typeface="Helvetica Neue"/>
                <a:sym typeface="Helvetica Neue"/>
              </a:rPr>
              <a:t> </a:t>
            </a:r>
            <a:endParaRPr sz="3200" dirty="0">
              <a:solidFill>
                <a:schemeClr val="bg1"/>
              </a:solidFill>
            </a:endParaRPr>
          </a:p>
          <a:p>
            <a:pPr lvl="0" algn="ctr">
              <a:spcBef>
                <a:spcPts val="0"/>
              </a:spcBef>
              <a:spcAft>
                <a:spcPts val="0"/>
              </a:spcAft>
            </a:pPr>
            <a:r>
              <a:rPr lang="en-US" sz="3200" i="1" dirty="0">
                <a:solidFill>
                  <a:schemeClr val="bg1"/>
                </a:solidFill>
                <a:latin typeface="Helvetica Neue"/>
                <a:ea typeface="Helvetica Neue"/>
                <a:cs typeface="Helvetica Neue"/>
                <a:sym typeface="Helvetica Neue"/>
              </a:rPr>
              <a:t>NCAR/ACOM</a:t>
            </a:r>
            <a:endParaRPr sz="3200" dirty="0">
              <a:solidFill>
                <a:schemeClr val="bg1"/>
              </a:solidFill>
            </a:endParaRPr>
          </a:p>
        </p:txBody>
      </p:sp>
    </p:spTree>
    <p:extLst>
      <p:ext uri="{BB962C8B-B14F-4D97-AF65-F5344CB8AC3E}">
        <p14:creationId xmlns:p14="http://schemas.microsoft.com/office/powerpoint/2010/main" val="3590047019"/>
      </p:ext>
    </p:extLst>
  </p:cSld>
  <p:clrMapOvr>
    <a:masterClrMapping/>
  </p:clrMapOvr>
  <p:transition>
    <p:cover dir="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2994660" y="141997"/>
            <a:ext cx="8851900" cy="584775"/>
          </a:xfrm>
          <a:prstGeom prst="rect">
            <a:avLst/>
          </a:prstGeom>
          <a:noFill/>
          <a:ln w="9525">
            <a:noFill/>
            <a:miter lim="800000"/>
            <a:headEnd/>
            <a:tailEnd/>
          </a:ln>
        </p:spPr>
        <p:txBody>
          <a:bodyPr wrap="square">
            <a:spAutoFit/>
          </a:bodyPr>
          <a:lstStyle/>
          <a:p>
            <a:pPr algn="r"/>
            <a:r>
              <a:rPr lang="en-US" sz="3200" dirty="0">
                <a:solidFill>
                  <a:srgbClr val="FFFFFF"/>
                </a:solidFill>
                <a:latin typeface="Verdana"/>
                <a:cs typeface="Verdana"/>
              </a:rPr>
              <a:t>Source detection: IASI ammonia example</a:t>
            </a:r>
          </a:p>
        </p:txBody>
      </p:sp>
      <p:pic>
        <p:nvPicPr>
          <p:cNvPr id="2" name="Picture 1">
            <a:extLst>
              <a:ext uri="{FF2B5EF4-FFF2-40B4-BE49-F238E27FC236}">
                <a16:creationId xmlns:a16="http://schemas.microsoft.com/office/drawing/2014/main" id="{EDF9650C-7708-D449-A752-57C5631F25D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59860" y="965606"/>
            <a:ext cx="7737043" cy="4449301"/>
          </a:xfrm>
          <a:prstGeom prst="rect">
            <a:avLst/>
          </a:prstGeom>
        </p:spPr>
      </p:pic>
      <p:sp>
        <p:nvSpPr>
          <p:cNvPr id="5" name="TextBox 4">
            <a:extLst>
              <a:ext uri="{FF2B5EF4-FFF2-40B4-BE49-F238E27FC236}">
                <a16:creationId xmlns:a16="http://schemas.microsoft.com/office/drawing/2014/main" id="{CCF1FC76-327C-2B42-A887-66381CCE1629}"/>
              </a:ext>
            </a:extLst>
          </p:cNvPr>
          <p:cNvSpPr txBox="1"/>
          <p:nvPr/>
        </p:nvSpPr>
        <p:spPr>
          <a:xfrm>
            <a:off x="5056271" y="5414907"/>
            <a:ext cx="6344219" cy="738664"/>
          </a:xfrm>
          <a:prstGeom prst="rect">
            <a:avLst/>
          </a:prstGeom>
          <a:noFill/>
        </p:spPr>
        <p:txBody>
          <a:bodyPr wrap="square" rtlCol="0">
            <a:spAutoFit/>
          </a:bodyPr>
          <a:lstStyle/>
          <a:p>
            <a:pPr defTabSz="457200">
              <a:spcBef>
                <a:spcPts val="600"/>
              </a:spcBef>
            </a:pPr>
            <a:r>
              <a:rPr lang="en-US" sz="1400" dirty="0">
                <a:solidFill>
                  <a:srgbClr val="000000"/>
                </a:solidFill>
                <a:latin typeface="Verdana" panose="020B0604030504040204" pitchFamily="34" charset="0"/>
                <a:ea typeface="Verdana" panose="020B0604030504040204" pitchFamily="34" charset="0"/>
                <a:cs typeface="Verdana" panose="020B0604030504040204" pitchFamily="34" charset="0"/>
              </a:rPr>
              <a:t>Ammonia source areas and hotspot locations. IASI global 9-year NH</a:t>
            </a:r>
            <a:r>
              <a:rPr lang="en-US" sz="1400" baseline="-25000" dirty="0">
                <a:solidFill>
                  <a:srgbClr val="000000"/>
                </a:solidFill>
                <a:latin typeface="Verdana" panose="020B0604030504040204" pitchFamily="34" charset="0"/>
                <a:ea typeface="Verdana" panose="020B0604030504040204" pitchFamily="34" charset="0"/>
                <a:cs typeface="Verdana" panose="020B0604030504040204" pitchFamily="34" charset="0"/>
              </a:rPr>
              <a:t>3</a:t>
            </a:r>
            <a:r>
              <a:rPr lang="en-US" sz="1400" dirty="0">
                <a:solidFill>
                  <a:srgbClr val="000000"/>
                </a:solidFill>
                <a:latin typeface="Verdana" panose="020B0604030504040204" pitchFamily="34" charset="0"/>
                <a:ea typeface="Verdana" panose="020B0604030504040204" pitchFamily="34" charset="0"/>
                <a:cs typeface="Verdana" panose="020B0604030504040204" pitchFamily="34" charset="0"/>
              </a:rPr>
              <a:t> average (molec.cm</a:t>
            </a:r>
            <a:r>
              <a:rPr lang="en-US" sz="1400"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-2</a:t>
            </a:r>
            <a:r>
              <a:rPr lang="en-US" sz="1400" dirty="0">
                <a:solidFill>
                  <a:srgbClr val="000000"/>
                </a:solidFill>
                <a:latin typeface="Verdana" panose="020B0604030504040204" pitchFamily="34" charset="0"/>
                <a:ea typeface="Verdana" panose="020B0604030504040204" pitchFamily="34" charset="0"/>
                <a:cs typeface="Verdana" panose="020B0604030504040204" pitchFamily="34" charset="0"/>
              </a:rPr>
              <a:t>) with identified hotspots, their associated flux estimates (black circles), and source areas (white rectangles) </a:t>
            </a:r>
          </a:p>
        </p:txBody>
      </p:sp>
      <p:sp>
        <p:nvSpPr>
          <p:cNvPr id="6" name="TextBox 5">
            <a:extLst>
              <a:ext uri="{FF2B5EF4-FFF2-40B4-BE49-F238E27FC236}">
                <a16:creationId xmlns:a16="http://schemas.microsoft.com/office/drawing/2014/main" id="{0D3A1A59-047D-1A45-A4DD-69CE7D78E7ED}"/>
              </a:ext>
            </a:extLst>
          </p:cNvPr>
          <p:cNvSpPr txBox="1"/>
          <p:nvPr/>
        </p:nvSpPr>
        <p:spPr>
          <a:xfrm>
            <a:off x="248021" y="1239569"/>
            <a:ext cx="3921957" cy="4124206"/>
          </a:xfrm>
          <a:prstGeom prst="rect">
            <a:avLst/>
          </a:prstGeom>
          <a:noFill/>
        </p:spPr>
        <p:txBody>
          <a:bodyPr wrap="square" rtlCol="0">
            <a:spAutoFit/>
          </a:bodyPr>
          <a:lstStyle/>
          <a:p>
            <a:pPr marL="233363" indent="-233363" defTabSz="457200">
              <a:spcBef>
                <a:spcPts val="600"/>
              </a:spcBef>
              <a:buFont typeface="Arial" charset="0"/>
              <a:buChar char="•"/>
            </a:pPr>
            <a:r>
              <a:rPr lang="en-US" sz="1800" dirty="0">
                <a:solidFill>
                  <a:srgbClr val="000000"/>
                </a:solidFill>
                <a:latin typeface="Verdana" panose="020B0604030504040204" pitchFamily="34" charset="0"/>
                <a:ea typeface="Verdana" panose="020B0604030504040204" pitchFamily="34" charset="0"/>
                <a:cs typeface="Verdana" panose="020B0604030504040204" pitchFamily="34" charset="0"/>
              </a:rPr>
              <a:t>IASI long-term averaging of the very small NH</a:t>
            </a:r>
            <a:r>
              <a:rPr lang="en-US" sz="1800" baseline="-25000" dirty="0">
                <a:solidFill>
                  <a:srgbClr val="000000"/>
                </a:solidFill>
                <a:latin typeface="Verdana" panose="020B0604030504040204" pitchFamily="34" charset="0"/>
                <a:ea typeface="Verdana" panose="020B0604030504040204" pitchFamily="34" charset="0"/>
                <a:cs typeface="Verdana" panose="020B0604030504040204" pitchFamily="34" charset="0"/>
              </a:rPr>
              <a:t>3 </a:t>
            </a:r>
            <a:r>
              <a:rPr lang="en-US" sz="1800" dirty="0">
                <a:solidFill>
                  <a:srgbClr val="000000"/>
                </a:solidFill>
                <a:latin typeface="Verdana" panose="020B0604030504040204" pitchFamily="34" charset="0"/>
                <a:ea typeface="Verdana" panose="020B0604030504040204" pitchFamily="34" charset="0"/>
                <a:cs typeface="Verdana" panose="020B0604030504040204" pitchFamily="34" charset="0"/>
              </a:rPr>
              <a:t>TIR signal, in combination with a new over-sampling technique, has identified fine horizontal scale source hotspots</a:t>
            </a:r>
          </a:p>
          <a:p>
            <a:pPr marL="233363" indent="-233363" defTabSz="457200">
              <a:spcBef>
                <a:spcPts val="600"/>
              </a:spcBef>
              <a:buFont typeface="Arial" charset="0"/>
              <a:buChar char="•"/>
            </a:pPr>
            <a:r>
              <a:rPr lang="en-US" sz="1800" dirty="0">
                <a:solidFill>
                  <a:srgbClr val="000000"/>
                </a:solidFill>
                <a:latin typeface="Verdana" panose="020B0604030504040204" pitchFamily="34" charset="0"/>
                <a:ea typeface="Verdana" panose="020B0604030504040204" pitchFamily="34" charset="0"/>
                <a:cs typeface="Verdana" panose="020B0604030504040204" pitchFamily="34" charset="0"/>
              </a:rPr>
              <a:t>Anthropogenic NH</a:t>
            </a:r>
            <a:r>
              <a:rPr lang="en-US" sz="1800" baseline="-25000" dirty="0">
                <a:solidFill>
                  <a:srgbClr val="000000"/>
                </a:solidFill>
                <a:latin typeface="Verdana" panose="020B0604030504040204" pitchFamily="34" charset="0"/>
                <a:ea typeface="Verdana" panose="020B0604030504040204" pitchFamily="34" charset="0"/>
                <a:cs typeface="Verdana" panose="020B0604030504040204" pitchFamily="34" charset="0"/>
              </a:rPr>
              <a:t>3</a:t>
            </a:r>
            <a:r>
              <a:rPr lang="en-US" sz="1800" dirty="0">
                <a:solidFill>
                  <a:srgbClr val="000000"/>
                </a:solidFill>
                <a:latin typeface="Verdana" panose="020B0604030504040204" pitchFamily="34" charset="0"/>
                <a:ea typeface="Verdana" panose="020B0604030504040204" pitchFamily="34" charset="0"/>
                <a:cs typeface="Verdana" panose="020B0604030504040204" pitchFamily="34" charset="0"/>
              </a:rPr>
              <a:t> emissions dominate natural, originating from agricultural, domestic and industrial activities</a:t>
            </a:r>
          </a:p>
          <a:p>
            <a:pPr marL="233363" indent="-233363" defTabSz="457200">
              <a:spcBef>
                <a:spcPts val="600"/>
              </a:spcBef>
              <a:buFont typeface="Arial" charset="0"/>
              <a:buChar char="•"/>
            </a:pPr>
            <a:r>
              <a:rPr lang="en-US" sz="1800" dirty="0">
                <a:solidFill>
                  <a:srgbClr val="000000"/>
                </a:solidFill>
                <a:latin typeface="Verdana" panose="020B0604030504040204" pitchFamily="34" charset="0"/>
                <a:ea typeface="Verdana" panose="020B0604030504040204" pitchFamily="34" charset="0"/>
                <a:cs typeface="Verdana" panose="020B0604030504040204" pitchFamily="34" charset="0"/>
              </a:rPr>
              <a:t>NH</a:t>
            </a:r>
            <a:r>
              <a:rPr lang="en-US" sz="1800" baseline="-25000" dirty="0">
                <a:solidFill>
                  <a:srgbClr val="000000"/>
                </a:solidFill>
                <a:latin typeface="Verdana" panose="020B0604030504040204" pitchFamily="34" charset="0"/>
                <a:ea typeface="Verdana" panose="020B0604030504040204" pitchFamily="34" charset="0"/>
                <a:cs typeface="Verdana" panose="020B0604030504040204" pitchFamily="34" charset="0"/>
              </a:rPr>
              <a:t>3 </a:t>
            </a:r>
            <a:r>
              <a:rPr lang="en-US" sz="1800" dirty="0">
                <a:solidFill>
                  <a:srgbClr val="000000"/>
                </a:solidFill>
                <a:latin typeface="Verdana" panose="020B0604030504040204" pitchFamily="34" charset="0"/>
                <a:ea typeface="Verdana" panose="020B0604030504040204" pitchFamily="34" charset="0"/>
                <a:cs typeface="Verdana" panose="020B0604030504040204" pitchFamily="34" charset="0"/>
              </a:rPr>
              <a:t>impacts AQ, acidification and eutrophication of ecosystems, and climate change</a:t>
            </a:r>
          </a:p>
        </p:txBody>
      </p:sp>
      <p:sp>
        <p:nvSpPr>
          <p:cNvPr id="7" name="TextBox 6">
            <a:extLst>
              <a:ext uri="{FF2B5EF4-FFF2-40B4-BE49-F238E27FC236}">
                <a16:creationId xmlns:a16="http://schemas.microsoft.com/office/drawing/2014/main" id="{477033D3-5E4D-7541-9A4B-01B5CFE746E9}"/>
              </a:ext>
            </a:extLst>
          </p:cNvPr>
          <p:cNvSpPr txBox="1"/>
          <p:nvPr/>
        </p:nvSpPr>
        <p:spPr>
          <a:xfrm>
            <a:off x="216018" y="5876572"/>
            <a:ext cx="2778642" cy="276999"/>
          </a:xfrm>
          <a:prstGeom prst="rect">
            <a:avLst/>
          </a:prstGeom>
          <a:noFill/>
        </p:spPr>
        <p:txBody>
          <a:bodyPr wrap="square" rtlCol="0">
            <a:spAutoFit/>
          </a:bodyPr>
          <a:lstStyle/>
          <a:p>
            <a:pPr defTabSz="457200">
              <a:spcBef>
                <a:spcPts val="600"/>
              </a:spcBef>
            </a:pPr>
            <a:r>
              <a:rPr lang="en-US" sz="1200" i="1" dirty="0">
                <a:solidFill>
                  <a:srgbClr val="000000"/>
                </a:solidFill>
                <a:latin typeface="Verdana" panose="020B0604030504040204" pitchFamily="34" charset="0"/>
                <a:ea typeface="Verdana" panose="020B0604030504040204" pitchFamily="34" charset="0"/>
                <a:cs typeface="Verdana" panose="020B0604030504040204" pitchFamily="34" charset="0"/>
              </a:rPr>
              <a:t>Van Damme et al., Nature, 2018</a:t>
            </a:r>
          </a:p>
        </p:txBody>
      </p:sp>
    </p:spTree>
    <p:extLst>
      <p:ext uri="{BB962C8B-B14F-4D97-AF65-F5344CB8AC3E}">
        <p14:creationId xmlns:p14="http://schemas.microsoft.com/office/powerpoint/2010/main" val="2119494163"/>
      </p:ext>
    </p:extLst>
  </p:cSld>
  <p:clrMapOvr>
    <a:masterClrMapping/>
  </p:clrMapOvr>
  <p:transition>
    <p:cover dir="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874986" y="141997"/>
            <a:ext cx="10971574" cy="523220"/>
          </a:xfrm>
          <a:prstGeom prst="rect">
            <a:avLst/>
          </a:prstGeom>
          <a:noFill/>
          <a:ln w="9525">
            <a:noFill/>
            <a:miter lim="800000"/>
            <a:headEnd/>
            <a:tailEnd/>
          </a:ln>
        </p:spPr>
        <p:txBody>
          <a:bodyPr wrap="square">
            <a:spAutoFit/>
          </a:bodyPr>
          <a:lstStyle/>
          <a:p>
            <a:pPr algn="r"/>
            <a:r>
              <a:rPr lang="en-US" sz="2800" dirty="0">
                <a:solidFill>
                  <a:srgbClr val="FFFFFF"/>
                </a:solidFill>
                <a:latin typeface="Verdana"/>
                <a:cs typeface="Verdana"/>
              </a:rPr>
              <a:t>Trends: GOME, SCIAMACHY &amp; GOME-2 NO</a:t>
            </a:r>
            <a:r>
              <a:rPr lang="en-US" sz="2800" baseline="-25000" dirty="0">
                <a:solidFill>
                  <a:srgbClr val="FFFFFF"/>
                </a:solidFill>
                <a:latin typeface="Verdana"/>
                <a:cs typeface="Verdana"/>
              </a:rPr>
              <a:t>2</a:t>
            </a:r>
            <a:r>
              <a:rPr lang="en-US" sz="2800" dirty="0">
                <a:solidFill>
                  <a:srgbClr val="FFFFFF"/>
                </a:solidFill>
                <a:latin typeface="Verdana"/>
                <a:cs typeface="Verdana"/>
              </a:rPr>
              <a:t> example  </a:t>
            </a:r>
          </a:p>
        </p:txBody>
      </p:sp>
      <p:sp>
        <p:nvSpPr>
          <p:cNvPr id="18" name="TextBox 17">
            <a:extLst>
              <a:ext uri="{FF2B5EF4-FFF2-40B4-BE49-F238E27FC236}">
                <a16:creationId xmlns:a16="http://schemas.microsoft.com/office/drawing/2014/main" id="{EBC5E102-2D39-E64E-A9F4-4F12FCE44859}"/>
              </a:ext>
            </a:extLst>
          </p:cNvPr>
          <p:cNvSpPr txBox="1"/>
          <p:nvPr/>
        </p:nvSpPr>
        <p:spPr>
          <a:xfrm>
            <a:off x="216018" y="1146030"/>
            <a:ext cx="11805262" cy="1985159"/>
          </a:xfrm>
          <a:prstGeom prst="rect">
            <a:avLst/>
          </a:prstGeom>
          <a:noFill/>
        </p:spPr>
        <p:txBody>
          <a:bodyPr wrap="square" rtlCol="0">
            <a:spAutoFit/>
          </a:bodyPr>
          <a:lstStyle/>
          <a:p>
            <a:pPr marL="233363" indent="-233363" defTabSz="457200">
              <a:spcBef>
                <a:spcPts val="600"/>
              </a:spcBef>
              <a:buFont typeface="Arial" charset="0"/>
              <a:buChar char="•"/>
            </a:pPr>
            <a:r>
              <a:rPr lang="en-US" sz="1800" dirty="0">
                <a:solidFill>
                  <a:srgbClr val="000000"/>
                </a:solidFill>
                <a:latin typeface="Verdana" panose="020B0604030504040204" pitchFamily="34" charset="0"/>
                <a:ea typeface="Verdana" panose="020B0604030504040204" pitchFamily="34" charset="0"/>
                <a:cs typeface="Verdana" panose="020B0604030504040204" pitchFamily="34" charset="0"/>
              </a:rPr>
              <a:t>Long-term satellite datasets, often spanning multiple missions, allow an analysis of trends</a:t>
            </a:r>
          </a:p>
          <a:p>
            <a:pPr marL="233363" indent="-233363" defTabSz="457200">
              <a:spcBef>
                <a:spcPts val="600"/>
              </a:spcBef>
              <a:buFont typeface="Arial" charset="0"/>
              <a:buChar char="•"/>
            </a:pPr>
            <a:r>
              <a:rPr lang="en-US" sz="1800" dirty="0">
                <a:solidFill>
                  <a:srgbClr val="000000"/>
                </a:solidFill>
                <a:latin typeface="Verdana" panose="020B0604030504040204" pitchFamily="34" charset="0"/>
                <a:ea typeface="Verdana" panose="020B0604030504040204" pitchFamily="34" charset="0"/>
                <a:cs typeface="Verdana" panose="020B0604030504040204" pitchFamily="34" charset="0"/>
              </a:rPr>
              <a:t>NO</a:t>
            </a:r>
            <a:r>
              <a:rPr lang="en-US" sz="1800" baseline="-25000" dirty="0">
                <a:solidFill>
                  <a:srgbClr val="000000"/>
                </a:solidFill>
                <a:latin typeface="Verdana" panose="020B0604030504040204" pitchFamily="34" charset="0"/>
                <a:ea typeface="Verdana" panose="020B0604030504040204" pitchFamily="34" charset="0"/>
                <a:cs typeface="Verdana" panose="020B0604030504040204" pitchFamily="34" charset="0"/>
              </a:rPr>
              <a:t>2</a:t>
            </a:r>
            <a:r>
              <a:rPr lang="en-US" sz="1800" dirty="0">
                <a:solidFill>
                  <a:srgbClr val="000000"/>
                </a:solidFill>
                <a:latin typeface="Verdana" panose="020B0604030504040204" pitchFamily="34" charset="0"/>
                <a:ea typeface="Verdana" panose="020B0604030504040204" pitchFamily="34" charset="0"/>
                <a:cs typeface="Verdana" panose="020B0604030504040204" pitchFamily="34" charset="0"/>
              </a:rPr>
              <a:t> has received a lot of attention: highest concentrations over urban, industrialized and populated areas; ship tracks in the oceans </a:t>
            </a:r>
          </a:p>
          <a:p>
            <a:pPr marL="233363" indent="-233363" defTabSz="457200">
              <a:spcBef>
                <a:spcPts val="600"/>
              </a:spcBef>
              <a:buFont typeface="Arial" charset="0"/>
              <a:buChar char="•"/>
            </a:pPr>
            <a:r>
              <a:rPr lang="en-US" sz="1800" dirty="0">
                <a:solidFill>
                  <a:srgbClr val="000000"/>
                </a:solidFill>
                <a:latin typeface="Verdana" panose="020B0604030504040204" pitchFamily="34" charset="0"/>
                <a:ea typeface="Verdana" panose="020B0604030504040204" pitchFamily="34" charset="0"/>
                <a:cs typeface="Verdana" panose="020B0604030504040204" pitchFamily="34" charset="0"/>
              </a:rPr>
              <a:t>Tropospheric NO</a:t>
            </a:r>
            <a:r>
              <a:rPr lang="en-US" sz="1800" baseline="-25000" dirty="0">
                <a:solidFill>
                  <a:srgbClr val="000000"/>
                </a:solidFill>
                <a:latin typeface="Verdana" panose="020B0604030504040204" pitchFamily="34" charset="0"/>
                <a:ea typeface="Verdana" panose="020B0604030504040204" pitchFamily="34" charset="0"/>
                <a:cs typeface="Verdana" panose="020B0604030504040204" pitchFamily="34" charset="0"/>
              </a:rPr>
              <a:t>2</a:t>
            </a:r>
            <a:r>
              <a:rPr lang="en-US" sz="1800" dirty="0">
                <a:solidFill>
                  <a:srgbClr val="000000"/>
                </a:solidFill>
                <a:latin typeface="Verdana" panose="020B0604030504040204" pitchFamily="34" charset="0"/>
                <a:ea typeface="Verdana" panose="020B0604030504040204" pitchFamily="34" charset="0"/>
                <a:cs typeface="Verdana" panose="020B0604030504040204" pitchFamily="34" charset="0"/>
              </a:rPr>
              <a:t> has generally decreased over the last two decades in Europe, Japan and USA (~32-49% ), and increased over developing regions, China (~160%) and India (~33%)</a:t>
            </a:r>
          </a:p>
          <a:p>
            <a:pPr marL="233363" indent="-233363" defTabSz="457200">
              <a:spcBef>
                <a:spcPts val="600"/>
              </a:spcBef>
              <a:buFont typeface="Arial" charset="0"/>
              <a:buChar char="•"/>
            </a:pPr>
            <a:r>
              <a:rPr lang="en-US" sz="1800" dirty="0">
                <a:solidFill>
                  <a:srgbClr val="000000"/>
                </a:solidFill>
                <a:latin typeface="Verdana" panose="020B0604030504040204" pitchFamily="34" charset="0"/>
                <a:ea typeface="Verdana" panose="020B0604030504040204" pitchFamily="34" charset="0"/>
                <a:cs typeface="Verdana" panose="020B0604030504040204" pitchFamily="34" charset="0"/>
              </a:rPr>
              <a:t>Sensitive to environmental policies, recession, etc.; can cause trend changes or even a reversal</a:t>
            </a:r>
          </a:p>
        </p:txBody>
      </p:sp>
      <p:grpSp>
        <p:nvGrpSpPr>
          <p:cNvPr id="21" name="Group 20">
            <a:extLst>
              <a:ext uri="{FF2B5EF4-FFF2-40B4-BE49-F238E27FC236}">
                <a16:creationId xmlns:a16="http://schemas.microsoft.com/office/drawing/2014/main" id="{4646248D-1815-204B-BA26-25AD1878001D}"/>
              </a:ext>
            </a:extLst>
          </p:cNvPr>
          <p:cNvGrpSpPr/>
          <p:nvPr/>
        </p:nvGrpSpPr>
        <p:grpSpPr>
          <a:xfrm>
            <a:off x="288583" y="3320970"/>
            <a:ext cx="11557977" cy="2676302"/>
            <a:chOff x="289364" y="3299868"/>
            <a:chExt cx="11557977" cy="2676302"/>
          </a:xfrm>
        </p:grpSpPr>
        <p:pic>
          <p:nvPicPr>
            <p:cNvPr id="3" name="Picture 2">
              <a:extLst>
                <a:ext uri="{FF2B5EF4-FFF2-40B4-BE49-F238E27FC236}">
                  <a16:creationId xmlns:a16="http://schemas.microsoft.com/office/drawing/2014/main" id="{577D7678-74EC-FE49-8EE1-23CD3BD7FD2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5499" t="19668" r="16123" b="54154"/>
            <a:stretch/>
          </p:blipFill>
          <p:spPr>
            <a:xfrm>
              <a:off x="6357421" y="3299868"/>
              <a:ext cx="5259365" cy="2039815"/>
            </a:xfrm>
            <a:prstGeom prst="rect">
              <a:avLst/>
            </a:prstGeom>
          </p:spPr>
        </p:pic>
        <p:pic>
          <p:nvPicPr>
            <p:cNvPr id="14" name="Picture 13">
              <a:extLst>
                <a:ext uri="{FF2B5EF4-FFF2-40B4-BE49-F238E27FC236}">
                  <a16:creationId xmlns:a16="http://schemas.microsoft.com/office/drawing/2014/main" id="{B17B3650-3D5E-964D-9BE9-1F68715F022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2157" t="19762" r="16226" b="53296"/>
            <a:stretch/>
          </p:blipFill>
          <p:spPr>
            <a:xfrm>
              <a:off x="290730" y="3299869"/>
              <a:ext cx="5410592" cy="2039815"/>
            </a:xfrm>
            <a:prstGeom prst="rect">
              <a:avLst/>
            </a:prstGeom>
          </p:spPr>
        </p:pic>
        <p:pic>
          <p:nvPicPr>
            <p:cNvPr id="16" name="Picture 15">
              <a:extLst>
                <a:ext uri="{FF2B5EF4-FFF2-40B4-BE49-F238E27FC236}">
                  <a16:creationId xmlns:a16="http://schemas.microsoft.com/office/drawing/2014/main" id="{BA57514E-9104-C544-843A-1B7E2CE0A27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6216" t="75282" r="13943" b="18154"/>
            <a:stretch/>
          </p:blipFill>
          <p:spPr>
            <a:xfrm>
              <a:off x="6357421" y="5283790"/>
              <a:ext cx="5489920" cy="309489"/>
            </a:xfrm>
            <a:prstGeom prst="rect">
              <a:avLst/>
            </a:prstGeom>
          </p:spPr>
        </p:pic>
        <p:pic>
          <p:nvPicPr>
            <p:cNvPr id="17" name="Picture 16">
              <a:extLst>
                <a:ext uri="{FF2B5EF4-FFF2-40B4-BE49-F238E27FC236}">
                  <a16:creationId xmlns:a16="http://schemas.microsoft.com/office/drawing/2014/main" id="{25289366-2BE9-F145-8A16-A0B4D61C723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89364" y="5284957"/>
              <a:ext cx="5410592" cy="307157"/>
            </a:xfrm>
            <a:prstGeom prst="rect">
              <a:avLst/>
            </a:prstGeom>
          </p:spPr>
        </p:pic>
        <p:sp>
          <p:nvSpPr>
            <p:cNvPr id="19" name="TextBox 18">
              <a:extLst>
                <a:ext uri="{FF2B5EF4-FFF2-40B4-BE49-F238E27FC236}">
                  <a16:creationId xmlns:a16="http://schemas.microsoft.com/office/drawing/2014/main" id="{63329DF8-1D81-4844-A874-3301CB4F3FA4}"/>
                </a:ext>
              </a:extLst>
            </p:cNvPr>
            <p:cNvSpPr txBox="1"/>
            <p:nvPr/>
          </p:nvSpPr>
          <p:spPr>
            <a:xfrm>
              <a:off x="6356055" y="5514505"/>
              <a:ext cx="5308843" cy="461665"/>
            </a:xfrm>
            <a:prstGeom prst="rect">
              <a:avLst/>
            </a:prstGeom>
            <a:noFill/>
          </p:spPr>
          <p:txBody>
            <a:bodyPr wrap="square" rtlCol="0">
              <a:spAutoFit/>
            </a:bodyPr>
            <a:lstStyle/>
            <a:p>
              <a:pPr defTabSz="457200">
                <a:spcBef>
                  <a:spcPts val="600"/>
                </a:spcBef>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Trends of tropospheric NO</a:t>
              </a:r>
              <a:r>
                <a:rPr lang="en-US" sz="1200" baseline="-25000" dirty="0">
                  <a:solidFill>
                    <a:srgbClr val="000000"/>
                  </a:solidFill>
                  <a:latin typeface="Verdana" panose="020B0604030504040204" pitchFamily="34" charset="0"/>
                  <a:ea typeface="Verdana" panose="020B0604030504040204" pitchFamily="34" charset="0"/>
                  <a:cs typeface="Verdana" panose="020B0604030504040204" pitchFamily="34" charset="0"/>
                </a:rPr>
                <a:t>2</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 VCD (10</a:t>
              </a:r>
              <a:r>
                <a:rPr lang="en-US" sz="1200"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15</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 molec.cm</a:t>
              </a:r>
              <a:r>
                <a:rPr lang="en-US" sz="1200"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-2</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.yr</a:t>
              </a:r>
              <a:r>
                <a:rPr lang="en-US" sz="1200"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-1</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 for the period 4/1996 - 9/2017 </a:t>
              </a:r>
            </a:p>
          </p:txBody>
        </p:sp>
        <p:sp>
          <p:nvSpPr>
            <p:cNvPr id="20" name="TextBox 19">
              <a:extLst>
                <a:ext uri="{FF2B5EF4-FFF2-40B4-BE49-F238E27FC236}">
                  <a16:creationId xmlns:a16="http://schemas.microsoft.com/office/drawing/2014/main" id="{B3828AF0-F2D4-2048-BCDA-C15E58D263E6}"/>
                </a:ext>
              </a:extLst>
            </p:cNvPr>
            <p:cNvSpPr txBox="1"/>
            <p:nvPr/>
          </p:nvSpPr>
          <p:spPr>
            <a:xfrm>
              <a:off x="469166" y="5514505"/>
              <a:ext cx="5487034" cy="461665"/>
            </a:xfrm>
            <a:prstGeom prst="rect">
              <a:avLst/>
            </a:prstGeom>
            <a:noFill/>
          </p:spPr>
          <p:txBody>
            <a:bodyPr wrap="square" rtlCol="0">
              <a:spAutoFit/>
            </a:bodyPr>
            <a:lstStyle/>
            <a:p>
              <a:pPr defTabSz="457200">
                <a:spcBef>
                  <a:spcPts val="600"/>
                </a:spcBef>
              </a:pP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Tropospheric NO</a:t>
              </a:r>
              <a:r>
                <a:rPr lang="en-US" sz="1200" baseline="-25000" dirty="0">
                  <a:solidFill>
                    <a:srgbClr val="000000"/>
                  </a:solidFill>
                  <a:latin typeface="Verdana" panose="020B0604030504040204" pitchFamily="34" charset="0"/>
                  <a:ea typeface="Verdana" panose="020B0604030504040204" pitchFamily="34" charset="0"/>
                  <a:cs typeface="Verdana" panose="020B0604030504040204" pitchFamily="34" charset="0"/>
                </a:rPr>
                <a:t>2</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 VCD (10</a:t>
              </a:r>
              <a:r>
                <a:rPr lang="en-US" sz="1200"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15</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 molec.cm</a:t>
              </a:r>
              <a:r>
                <a:rPr lang="en-US" sz="1200"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-2</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.yr</a:t>
              </a:r>
              <a:r>
                <a:rPr lang="en-US" sz="1200"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-1</a:t>
              </a:r>
              <a:r>
                <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rPr>
                <a:t>) using self-consistent GOME, SCIAMACHY &amp; GOME-2 dataset for period (4/1996-9/2017</a:t>
              </a:r>
            </a:p>
          </p:txBody>
        </p:sp>
      </p:grpSp>
      <p:sp>
        <p:nvSpPr>
          <p:cNvPr id="22" name="TextBox 21">
            <a:extLst>
              <a:ext uri="{FF2B5EF4-FFF2-40B4-BE49-F238E27FC236}">
                <a16:creationId xmlns:a16="http://schemas.microsoft.com/office/drawing/2014/main" id="{424861CC-F523-A443-95D8-A3CD625F661D}"/>
              </a:ext>
            </a:extLst>
          </p:cNvPr>
          <p:cNvSpPr txBox="1"/>
          <p:nvPr/>
        </p:nvSpPr>
        <p:spPr>
          <a:xfrm>
            <a:off x="6712437" y="5927157"/>
            <a:ext cx="5308843" cy="276999"/>
          </a:xfrm>
          <a:prstGeom prst="rect">
            <a:avLst/>
          </a:prstGeom>
          <a:noFill/>
        </p:spPr>
        <p:txBody>
          <a:bodyPr wrap="square" rtlCol="0">
            <a:spAutoFit/>
          </a:bodyPr>
          <a:lstStyle/>
          <a:p>
            <a:pPr algn="r" defTabSz="457200">
              <a:spcBef>
                <a:spcPts val="600"/>
              </a:spcBef>
            </a:pPr>
            <a:r>
              <a:rPr lang="en-US" sz="1200" i="1" dirty="0" err="1">
                <a:solidFill>
                  <a:srgbClr val="000000"/>
                </a:solidFill>
                <a:latin typeface="Verdana" panose="020B0604030504040204" pitchFamily="34" charset="0"/>
                <a:ea typeface="Verdana" panose="020B0604030504040204" pitchFamily="34" charset="0"/>
                <a:cs typeface="Verdana" panose="020B0604030504040204" pitchFamily="34" charset="0"/>
              </a:rPr>
              <a:t>Georgoulias</a:t>
            </a:r>
            <a:r>
              <a:rPr lang="en-US" sz="1200" i="1" dirty="0">
                <a:solidFill>
                  <a:srgbClr val="000000"/>
                </a:solidFill>
                <a:latin typeface="Verdana" panose="020B0604030504040204" pitchFamily="34" charset="0"/>
                <a:ea typeface="Verdana" panose="020B0604030504040204" pitchFamily="34" charset="0"/>
                <a:cs typeface="Verdana" panose="020B0604030504040204" pitchFamily="34" charset="0"/>
              </a:rPr>
              <a:t> et al., </a:t>
            </a:r>
            <a:r>
              <a:rPr lang="en-US" sz="1200" i="1" dirty="0" err="1">
                <a:solidFill>
                  <a:srgbClr val="000000"/>
                </a:solidFill>
                <a:latin typeface="Verdana" panose="020B0604030504040204" pitchFamily="34" charset="0"/>
                <a:ea typeface="Verdana" panose="020B0604030504040204" pitchFamily="34" charset="0"/>
                <a:cs typeface="Verdana" panose="020B0604030504040204" pitchFamily="34" charset="0"/>
              </a:rPr>
              <a:t>acp</a:t>
            </a:r>
            <a:r>
              <a:rPr lang="en-US" sz="1200" i="1" dirty="0">
                <a:solidFill>
                  <a:srgbClr val="000000"/>
                </a:solidFill>
                <a:latin typeface="Verdana" panose="020B0604030504040204" pitchFamily="34" charset="0"/>
                <a:ea typeface="Verdana" panose="020B0604030504040204" pitchFamily="34" charset="0"/>
                <a:cs typeface="Verdana" panose="020B0604030504040204" pitchFamily="34" charset="0"/>
              </a:rPr>
              <a:t>, 2019</a:t>
            </a:r>
          </a:p>
        </p:txBody>
      </p:sp>
    </p:spTree>
    <p:extLst>
      <p:ext uri="{BB962C8B-B14F-4D97-AF65-F5344CB8AC3E}">
        <p14:creationId xmlns:p14="http://schemas.microsoft.com/office/powerpoint/2010/main" val="177703565"/>
      </p:ext>
    </p:extLst>
  </p:cSld>
  <p:clrMapOvr>
    <a:masterClrMapping/>
  </p:clrMapOvr>
  <p:transition>
    <p:cover dir="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2994660" y="141997"/>
            <a:ext cx="8851900" cy="584775"/>
          </a:xfrm>
          <a:prstGeom prst="rect">
            <a:avLst/>
          </a:prstGeom>
          <a:noFill/>
          <a:ln w="9525">
            <a:noFill/>
            <a:miter lim="800000"/>
            <a:headEnd/>
            <a:tailEnd/>
          </a:ln>
        </p:spPr>
        <p:txBody>
          <a:bodyPr wrap="square">
            <a:spAutoFit/>
          </a:bodyPr>
          <a:lstStyle/>
          <a:p>
            <a:pPr algn="r"/>
            <a:r>
              <a:rPr lang="en-US" sz="3200" dirty="0">
                <a:solidFill>
                  <a:srgbClr val="FFFFFF"/>
                </a:solidFill>
                <a:latin typeface="Verdana"/>
                <a:cs typeface="Verdana"/>
              </a:rPr>
              <a:t>The upcoming GEO constellation</a:t>
            </a:r>
          </a:p>
        </p:txBody>
      </p:sp>
      <p:grpSp>
        <p:nvGrpSpPr>
          <p:cNvPr id="4" name="Group 3">
            <a:extLst>
              <a:ext uri="{FF2B5EF4-FFF2-40B4-BE49-F238E27FC236}">
                <a16:creationId xmlns:a16="http://schemas.microsoft.com/office/drawing/2014/main" id="{D252E78B-8FDE-6745-A262-037FA01E1045}"/>
              </a:ext>
            </a:extLst>
          </p:cNvPr>
          <p:cNvGrpSpPr/>
          <p:nvPr/>
        </p:nvGrpSpPr>
        <p:grpSpPr>
          <a:xfrm>
            <a:off x="1638434" y="3768722"/>
            <a:ext cx="8942196" cy="2431316"/>
            <a:chOff x="0" y="4279900"/>
            <a:chExt cx="8890000" cy="2417124"/>
          </a:xfrm>
        </p:grpSpPr>
        <p:pic>
          <p:nvPicPr>
            <p:cNvPr id="5" name="Picture 4" descr="geo_const.png">
              <a:extLst>
                <a:ext uri="{FF2B5EF4-FFF2-40B4-BE49-F238E27FC236}">
                  <a16:creationId xmlns:a16="http://schemas.microsoft.com/office/drawing/2014/main" id="{90EF5BCA-934F-5242-997F-F8067857351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279900"/>
              <a:ext cx="8890000" cy="2387600"/>
            </a:xfrm>
            <a:prstGeom prst="rect">
              <a:avLst/>
            </a:prstGeom>
          </p:spPr>
        </p:pic>
        <p:sp>
          <p:nvSpPr>
            <p:cNvPr id="6" name="Text Box 6">
              <a:extLst>
                <a:ext uri="{FF2B5EF4-FFF2-40B4-BE49-F238E27FC236}">
                  <a16:creationId xmlns:a16="http://schemas.microsoft.com/office/drawing/2014/main" id="{60EC824C-8111-0F46-8267-ABC6215756F3}"/>
                </a:ext>
              </a:extLst>
            </p:cNvPr>
            <p:cNvSpPr txBox="1">
              <a:spLocks noChangeArrowheads="1"/>
            </p:cNvSpPr>
            <p:nvPr/>
          </p:nvSpPr>
          <p:spPr bwMode="auto">
            <a:xfrm>
              <a:off x="4290432" y="5653328"/>
              <a:ext cx="1703968" cy="642558"/>
            </a:xfrm>
            <a:prstGeom prst="rect">
              <a:avLst/>
            </a:prstGeom>
            <a:solidFill>
              <a:schemeClr val="tx1">
                <a:alpha val="34000"/>
              </a:schemeClr>
            </a:solidFill>
            <a:ln>
              <a:noFill/>
            </a:ln>
            <a:extLst/>
          </p:spPr>
          <p:txBody>
            <a:bodyPr wrap="square">
              <a:spAutoFit/>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algn="ctr">
                <a:spcBef>
                  <a:spcPct val="20000"/>
                </a:spcBef>
              </a:pPr>
              <a:r>
                <a:rPr lang="en-US" sz="1800" dirty="0">
                  <a:solidFill>
                    <a:srgbClr val="FFFF00"/>
                  </a:solidFill>
                  <a:latin typeface="Verdana"/>
                  <a:cs typeface="Verdana"/>
                </a:rPr>
                <a:t>SENTINEL-4 + IRS</a:t>
              </a:r>
            </a:p>
          </p:txBody>
        </p:sp>
        <p:sp>
          <p:nvSpPr>
            <p:cNvPr id="7" name="Text Box 6">
              <a:extLst>
                <a:ext uri="{FF2B5EF4-FFF2-40B4-BE49-F238E27FC236}">
                  <a16:creationId xmlns:a16="http://schemas.microsoft.com/office/drawing/2014/main" id="{50A55DC0-85C8-FE4E-B3FF-F24A3B69C203}"/>
                </a:ext>
              </a:extLst>
            </p:cNvPr>
            <p:cNvSpPr txBox="1">
              <a:spLocks noChangeArrowheads="1"/>
            </p:cNvSpPr>
            <p:nvPr/>
          </p:nvSpPr>
          <p:spPr bwMode="auto">
            <a:xfrm>
              <a:off x="6500232" y="6110528"/>
              <a:ext cx="2228532" cy="367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algn="ctr">
                <a:spcBef>
                  <a:spcPct val="20000"/>
                </a:spcBef>
              </a:pPr>
              <a:r>
                <a:rPr lang="en-US" sz="1800" b="1" dirty="0">
                  <a:solidFill>
                    <a:srgbClr val="FFFF00"/>
                  </a:solidFill>
                </a:rPr>
                <a:t> </a:t>
              </a:r>
              <a:r>
                <a:rPr lang="en-US" sz="1800" dirty="0">
                  <a:solidFill>
                    <a:srgbClr val="FFFF00"/>
                  </a:solidFill>
                  <a:latin typeface="Verdana"/>
                  <a:cs typeface="Verdana"/>
                </a:rPr>
                <a:t>GEMS</a:t>
              </a:r>
            </a:p>
          </p:txBody>
        </p:sp>
        <p:pic>
          <p:nvPicPr>
            <p:cNvPr id="8" name="Picture 3">
              <a:extLst>
                <a:ext uri="{FF2B5EF4-FFF2-40B4-BE49-F238E27FC236}">
                  <a16:creationId xmlns:a16="http://schemas.microsoft.com/office/drawing/2014/main" id="{6E7BBB4E-108F-1442-9D06-E46C200A6B2F}"/>
                </a:ext>
              </a:extLst>
            </p:cNvPr>
            <p:cNvPicPr>
              <a:picLocks noChangeAspect="1" noChangeArrowheads="1"/>
            </p:cNvPicPr>
            <p:nvPr/>
          </p:nvPicPr>
          <p:blipFill>
            <a:blip r:embed="rId4" cstate="print"/>
            <a:srcRect/>
            <a:stretch>
              <a:fillRect/>
            </a:stretch>
          </p:blipFill>
          <p:spPr bwMode="auto">
            <a:xfrm rot="5400000">
              <a:off x="397008" y="5636284"/>
              <a:ext cx="731819" cy="836364"/>
            </a:xfrm>
            <a:prstGeom prst="rect">
              <a:avLst/>
            </a:prstGeom>
            <a:noFill/>
            <a:ln w="9525">
              <a:noFill/>
              <a:miter lim="800000"/>
              <a:headEnd/>
              <a:tailEnd/>
            </a:ln>
          </p:spPr>
        </p:pic>
        <p:pic>
          <p:nvPicPr>
            <p:cNvPr id="9" name="Picture 2">
              <a:extLst>
                <a:ext uri="{FF2B5EF4-FFF2-40B4-BE49-F238E27FC236}">
                  <a16:creationId xmlns:a16="http://schemas.microsoft.com/office/drawing/2014/main" id="{DEC8D3FC-9BD9-6F4B-A7BE-5CECDABE7BCD}"/>
                </a:ext>
              </a:extLst>
            </p:cNvPr>
            <p:cNvPicPr>
              <a:picLocks noChangeAspect="1" noChangeArrowheads="1"/>
            </p:cNvPicPr>
            <p:nvPr/>
          </p:nvPicPr>
          <p:blipFill>
            <a:blip r:embed="rId5" cstate="print"/>
            <a:srcRect/>
            <a:stretch>
              <a:fillRect/>
            </a:stretch>
          </p:blipFill>
          <p:spPr bwMode="auto">
            <a:xfrm rot="5400000">
              <a:off x="3566553" y="5410611"/>
              <a:ext cx="571504" cy="1071538"/>
            </a:xfrm>
            <a:prstGeom prst="rect">
              <a:avLst/>
            </a:prstGeom>
            <a:noFill/>
            <a:ln w="9525">
              <a:noFill/>
              <a:miter lim="800000"/>
              <a:headEnd/>
              <a:tailEnd/>
            </a:ln>
          </p:spPr>
        </p:pic>
        <p:pic>
          <p:nvPicPr>
            <p:cNvPr id="11" name="Picture 1">
              <a:extLst>
                <a:ext uri="{FF2B5EF4-FFF2-40B4-BE49-F238E27FC236}">
                  <a16:creationId xmlns:a16="http://schemas.microsoft.com/office/drawing/2014/main" id="{E29697BA-02CE-4142-8CCD-7478134E09BF}"/>
                </a:ext>
              </a:extLst>
            </p:cNvPr>
            <p:cNvPicPr>
              <a:picLocks noChangeAspect="1" noChangeArrowheads="1"/>
            </p:cNvPicPr>
            <p:nvPr/>
          </p:nvPicPr>
          <p:blipFill>
            <a:blip r:embed="rId6" cstate="print"/>
            <a:srcRect/>
            <a:stretch>
              <a:fillRect/>
            </a:stretch>
          </p:blipFill>
          <p:spPr bwMode="auto">
            <a:xfrm>
              <a:off x="6381080" y="6096000"/>
              <a:ext cx="800100" cy="533400"/>
            </a:xfrm>
            <a:prstGeom prst="rect">
              <a:avLst/>
            </a:prstGeom>
            <a:noFill/>
            <a:ln w="9525">
              <a:noFill/>
              <a:miter lim="800000"/>
              <a:headEnd/>
              <a:tailEnd/>
            </a:ln>
          </p:spPr>
        </p:pic>
        <p:sp>
          <p:nvSpPr>
            <p:cNvPr id="12" name="Text Box 6">
              <a:extLst>
                <a:ext uri="{FF2B5EF4-FFF2-40B4-BE49-F238E27FC236}">
                  <a16:creationId xmlns:a16="http://schemas.microsoft.com/office/drawing/2014/main" id="{4ABB999A-3199-C042-89B2-4EFCF3B9180D}"/>
                </a:ext>
              </a:extLst>
            </p:cNvPr>
            <p:cNvSpPr txBox="1">
              <a:spLocks noChangeArrowheads="1"/>
            </p:cNvSpPr>
            <p:nvPr/>
          </p:nvSpPr>
          <p:spPr bwMode="auto">
            <a:xfrm>
              <a:off x="497340" y="6054466"/>
              <a:ext cx="2321856" cy="642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algn="ctr">
                <a:spcBef>
                  <a:spcPct val="20000"/>
                </a:spcBef>
              </a:pPr>
              <a:r>
                <a:rPr lang="en-US" sz="1800" dirty="0">
                  <a:solidFill>
                    <a:srgbClr val="FFFF00"/>
                  </a:solidFill>
                  <a:latin typeface="Verdana"/>
                  <a:cs typeface="Verdana"/>
                </a:rPr>
                <a:t>TEMPO</a:t>
              </a:r>
              <a:br>
                <a:rPr lang="en-US" sz="1800" dirty="0">
                  <a:solidFill>
                    <a:srgbClr val="FFFF00"/>
                  </a:solidFill>
                  <a:latin typeface="Verdana"/>
                  <a:cs typeface="Verdana"/>
                </a:rPr>
              </a:br>
              <a:r>
                <a:rPr lang="en-US" sz="1800" dirty="0">
                  <a:solidFill>
                    <a:srgbClr val="FFFF00"/>
                  </a:solidFill>
                  <a:latin typeface="Verdana"/>
                  <a:cs typeface="Verdana"/>
                </a:rPr>
                <a:t>NOAA GOES</a:t>
              </a:r>
            </a:p>
          </p:txBody>
        </p:sp>
      </p:grpSp>
      <p:sp>
        <p:nvSpPr>
          <p:cNvPr id="13" name="TextBox 12">
            <a:extLst>
              <a:ext uri="{FF2B5EF4-FFF2-40B4-BE49-F238E27FC236}">
                <a16:creationId xmlns:a16="http://schemas.microsoft.com/office/drawing/2014/main" id="{B80806CB-4722-2E42-B179-AA33A347911D}"/>
              </a:ext>
            </a:extLst>
          </p:cNvPr>
          <p:cNvSpPr txBox="1"/>
          <p:nvPr/>
        </p:nvSpPr>
        <p:spPr>
          <a:xfrm>
            <a:off x="138923" y="1038654"/>
            <a:ext cx="11941218" cy="2539157"/>
          </a:xfrm>
          <a:prstGeom prst="rect">
            <a:avLst/>
          </a:prstGeom>
          <a:noFill/>
        </p:spPr>
        <p:txBody>
          <a:bodyPr wrap="square" rtlCol="0">
            <a:spAutoFit/>
          </a:bodyPr>
          <a:lstStyle/>
          <a:p>
            <a:pPr marL="233363" indent="-233363" defTabSz="457200">
              <a:spcBef>
                <a:spcPts val="600"/>
              </a:spcBef>
              <a:buFont typeface="Arial" charset="0"/>
              <a:buChar char="•"/>
            </a:pPr>
            <a:r>
              <a:rPr lang="en-US" sz="1800" dirty="0">
                <a:solidFill>
                  <a:srgbClr val="000000"/>
                </a:solidFill>
                <a:latin typeface="Verdana" panose="020B0604030504040204" pitchFamily="34" charset="0"/>
                <a:ea typeface="Verdana" panose="020B0604030504040204" pitchFamily="34" charset="0"/>
                <a:cs typeface="Verdana" panose="020B0604030504040204" pitchFamily="34" charset="0"/>
              </a:rPr>
              <a:t>Several countries are planning to launch geostationary (GEO) satellites in the 2019-2022 timeframe for atmospheric composition measurements: KARI GEMS, NASA TEMPO &amp; ESA Sentinel 4</a:t>
            </a:r>
          </a:p>
          <a:p>
            <a:pPr marL="233363" indent="-233363" defTabSz="457200">
              <a:spcBef>
                <a:spcPts val="600"/>
              </a:spcBef>
              <a:buFont typeface="Arial" charset="0"/>
              <a:buChar char="•"/>
            </a:pPr>
            <a:r>
              <a:rPr lang="en-US" sz="1800" dirty="0">
                <a:solidFill>
                  <a:srgbClr val="000000"/>
                </a:solidFill>
                <a:latin typeface="Verdana" panose="020B0604030504040204" pitchFamily="34" charset="0"/>
                <a:ea typeface="Verdana" panose="020B0604030504040204" pitchFamily="34" charset="0"/>
                <a:cs typeface="Verdana" panose="020B0604030504040204" pitchFamily="34" charset="0"/>
              </a:rPr>
              <a:t>These missions have UV-vis observational capabilities and similar Level-2 products, every hour at ~4 km spatial resolution</a:t>
            </a:r>
          </a:p>
          <a:p>
            <a:pPr marL="233363" indent="-233363" defTabSz="457200">
              <a:spcBef>
                <a:spcPts val="600"/>
              </a:spcBef>
              <a:buFont typeface="Arial" charset="0"/>
              <a:buChar char="•"/>
            </a:pPr>
            <a:r>
              <a:rPr lang="en-US" sz="1800" dirty="0">
                <a:solidFill>
                  <a:srgbClr val="000000"/>
                </a:solidFill>
                <a:latin typeface="Verdana" panose="020B0604030504040204" pitchFamily="34" charset="0"/>
                <a:ea typeface="Verdana" panose="020B0604030504040204" pitchFamily="34" charset="0"/>
                <a:cs typeface="Verdana" panose="020B0604030504040204" pitchFamily="34" charset="0"/>
              </a:rPr>
              <a:t>Common objectives, and harmonization through a constellation framework, provides the global perspective and an unprecedented capability to meet the needs of research and applications</a:t>
            </a:r>
          </a:p>
          <a:p>
            <a:pPr marL="233363" indent="-233363" defTabSz="457200">
              <a:spcBef>
                <a:spcPts val="600"/>
              </a:spcBef>
              <a:buFont typeface="Arial" charset="0"/>
              <a:buChar char="•"/>
            </a:pPr>
            <a:r>
              <a:rPr lang="en-US" sz="1800" dirty="0">
                <a:solidFill>
                  <a:srgbClr val="000000"/>
                </a:solidFill>
                <a:latin typeface="Verdana" panose="020B0604030504040204" pitchFamily="34" charset="0"/>
                <a:ea typeface="Verdana" panose="020B0604030504040204" pitchFamily="34" charset="0"/>
                <a:cs typeface="Verdana" panose="020B0604030504040204" pitchFamily="34" charset="0"/>
              </a:rPr>
              <a:t>The CEOS Atmospheric Composition Constellation activity is promoting collaboration through joint data processing and calibration approaches, modeling and assimilation</a:t>
            </a:r>
          </a:p>
        </p:txBody>
      </p:sp>
    </p:spTree>
    <p:extLst>
      <p:ext uri="{BB962C8B-B14F-4D97-AF65-F5344CB8AC3E}">
        <p14:creationId xmlns:p14="http://schemas.microsoft.com/office/powerpoint/2010/main" val="1112591400"/>
      </p:ext>
    </p:extLst>
  </p:cSld>
  <p:clrMapOvr>
    <a:masterClrMapping/>
  </p:clrMapOvr>
  <p:transition>
    <p:cover dir="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1C6538DF-0169-0247-A5FB-C07A8682AF40}"/>
              </a:ext>
            </a:extLst>
          </p:cNvPr>
          <p:cNvSpPr txBox="1">
            <a:spLocks noChangeArrowheads="1"/>
          </p:cNvSpPr>
          <p:nvPr/>
        </p:nvSpPr>
        <p:spPr bwMode="auto">
          <a:xfrm>
            <a:off x="2994660" y="141997"/>
            <a:ext cx="8851900" cy="584775"/>
          </a:xfrm>
          <a:prstGeom prst="rect">
            <a:avLst/>
          </a:prstGeom>
          <a:noFill/>
          <a:ln w="9525">
            <a:noFill/>
            <a:miter lim="800000"/>
            <a:headEnd/>
            <a:tailEnd/>
          </a:ln>
        </p:spPr>
        <p:txBody>
          <a:bodyPr wrap="square">
            <a:spAutoFit/>
          </a:bodyPr>
          <a:lstStyle/>
          <a:p>
            <a:pPr algn="r"/>
            <a:r>
              <a:rPr lang="en-US" sz="3200" dirty="0">
                <a:solidFill>
                  <a:srgbClr val="FFFFFF"/>
                </a:solidFill>
                <a:latin typeface="Verdana"/>
                <a:cs typeface="Verdana"/>
              </a:rPr>
              <a:t>The GEO perspective</a:t>
            </a:r>
          </a:p>
        </p:txBody>
      </p:sp>
      <p:sp>
        <p:nvSpPr>
          <p:cNvPr id="3" name="TextBox 2">
            <a:extLst>
              <a:ext uri="{FF2B5EF4-FFF2-40B4-BE49-F238E27FC236}">
                <a16:creationId xmlns:a16="http://schemas.microsoft.com/office/drawing/2014/main" id="{9016B22C-D331-6746-A3C1-F00B6DCB9E1D}"/>
              </a:ext>
            </a:extLst>
          </p:cNvPr>
          <p:cNvSpPr txBox="1"/>
          <p:nvPr/>
        </p:nvSpPr>
        <p:spPr>
          <a:xfrm>
            <a:off x="141063" y="944366"/>
            <a:ext cx="11809199" cy="1908215"/>
          </a:xfrm>
          <a:prstGeom prst="rect">
            <a:avLst/>
          </a:prstGeom>
          <a:noFill/>
        </p:spPr>
        <p:txBody>
          <a:bodyPr wrap="square" rtlCol="0">
            <a:spAutoFit/>
          </a:bodyPr>
          <a:lstStyle/>
          <a:p>
            <a:pPr marL="233363" indent="-233363" defTabSz="457200">
              <a:spcBef>
                <a:spcPts val="600"/>
              </a:spcBef>
              <a:buFont typeface="Arial" charset="0"/>
              <a:buChar char="•"/>
            </a:pPr>
            <a:r>
              <a:rPr lang="en-US" sz="1800" dirty="0">
                <a:solidFill>
                  <a:srgbClr val="000000"/>
                </a:solidFill>
                <a:latin typeface="Verdana" panose="020B0604030504040204" pitchFamily="34" charset="0"/>
                <a:ea typeface="Verdana" panose="020B0604030504040204" pitchFamily="34" charset="0"/>
                <a:cs typeface="Verdana" panose="020B0604030504040204" pitchFamily="34" charset="0"/>
              </a:rPr>
              <a:t>Hourly measurements at ~4 km spatial resolution will permit examination of diurnal processes and increase the probability of cloud-free observations</a:t>
            </a:r>
          </a:p>
          <a:p>
            <a:pPr marL="233363" indent="-233363" defTabSz="457200">
              <a:spcBef>
                <a:spcPts val="600"/>
              </a:spcBef>
              <a:buFont typeface="Arial" charset="0"/>
              <a:buChar char="•"/>
            </a:pPr>
            <a:r>
              <a:rPr lang="en-US" sz="1800" dirty="0">
                <a:solidFill>
                  <a:srgbClr val="000000"/>
                </a:solidFill>
                <a:latin typeface="Verdana" panose="020B0604030504040204" pitchFamily="34" charset="0"/>
                <a:ea typeface="Verdana" panose="020B0604030504040204" pitchFamily="34" charset="0"/>
                <a:cs typeface="Verdana" panose="020B0604030504040204" pitchFamily="34" charset="0"/>
              </a:rPr>
              <a:t>Sensors “stare” to acquire sufficient signal, improving retrievals, reducing need for data averaging</a:t>
            </a:r>
          </a:p>
          <a:p>
            <a:pPr marL="233363" indent="-233363" defTabSz="457200">
              <a:spcBef>
                <a:spcPts val="600"/>
              </a:spcBef>
              <a:buFont typeface="Arial" charset="0"/>
              <a:buChar char="•"/>
            </a:pPr>
            <a:r>
              <a:rPr lang="en-US" sz="1800" dirty="0">
                <a:solidFill>
                  <a:srgbClr val="000000"/>
                </a:solidFill>
                <a:latin typeface="Verdana" panose="020B0604030504040204" pitchFamily="34" charset="0"/>
                <a:ea typeface="Verdana" panose="020B0604030504040204" pitchFamily="34" charset="0"/>
                <a:cs typeface="Verdana" panose="020B0604030504040204" pitchFamily="34" charset="0"/>
              </a:rPr>
              <a:t>Similar measurement/model scales and continuous near-real-time data delivery will increase uptake of satellite data for regional AQ operations such as chemical weather forecasting and monitoring hazards such as wildfires</a:t>
            </a:r>
          </a:p>
        </p:txBody>
      </p:sp>
      <p:grpSp>
        <p:nvGrpSpPr>
          <p:cNvPr id="9" name="Group 8">
            <a:extLst>
              <a:ext uri="{FF2B5EF4-FFF2-40B4-BE49-F238E27FC236}">
                <a16:creationId xmlns:a16="http://schemas.microsoft.com/office/drawing/2014/main" id="{366F4FF8-E3A7-454F-8B3E-F4051BFEA9E9}"/>
              </a:ext>
            </a:extLst>
          </p:cNvPr>
          <p:cNvGrpSpPr/>
          <p:nvPr/>
        </p:nvGrpSpPr>
        <p:grpSpPr>
          <a:xfrm>
            <a:off x="0" y="2897061"/>
            <a:ext cx="12099680" cy="3355029"/>
            <a:chOff x="-6146" y="2400447"/>
            <a:chExt cx="12099680" cy="3355029"/>
          </a:xfrm>
        </p:grpSpPr>
        <p:grpSp>
          <p:nvGrpSpPr>
            <p:cNvPr id="8" name="Group 7">
              <a:extLst>
                <a:ext uri="{FF2B5EF4-FFF2-40B4-BE49-F238E27FC236}">
                  <a16:creationId xmlns:a16="http://schemas.microsoft.com/office/drawing/2014/main" id="{8242BB2F-D00E-D14C-AA66-DC5C207A3491}"/>
                </a:ext>
              </a:extLst>
            </p:cNvPr>
            <p:cNvGrpSpPr/>
            <p:nvPr/>
          </p:nvGrpSpPr>
          <p:grpSpPr>
            <a:xfrm>
              <a:off x="-6146" y="2400447"/>
              <a:ext cx="12099680" cy="3355029"/>
              <a:chOff x="0" y="2862112"/>
              <a:chExt cx="12099680" cy="3355029"/>
            </a:xfrm>
          </p:grpSpPr>
          <p:pic>
            <p:nvPicPr>
              <p:cNvPr id="4" name="Picture 3">
                <a:extLst>
                  <a:ext uri="{FF2B5EF4-FFF2-40B4-BE49-F238E27FC236}">
                    <a16:creationId xmlns:a16="http://schemas.microsoft.com/office/drawing/2014/main" id="{D84AE3EE-B78D-E143-8EFA-D590BD6E1B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43734" y="2862112"/>
                <a:ext cx="6655946" cy="3301737"/>
              </a:xfrm>
              <a:prstGeom prst="rect">
                <a:avLst/>
              </a:prstGeom>
            </p:spPr>
          </p:pic>
          <p:pic>
            <p:nvPicPr>
              <p:cNvPr id="6" name="Picture 5">
                <a:extLst>
                  <a:ext uri="{FF2B5EF4-FFF2-40B4-BE49-F238E27FC236}">
                    <a16:creationId xmlns:a16="http://schemas.microsoft.com/office/drawing/2014/main" id="{E8F7403F-101F-BD4B-8A66-757E411DB26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57058" y="3604372"/>
                <a:ext cx="759553" cy="2445859"/>
              </a:xfrm>
              <a:prstGeom prst="rect">
                <a:avLst/>
              </a:prstGeom>
              <a:solidFill>
                <a:schemeClr val="bg1"/>
              </a:solidFill>
            </p:spPr>
          </p:pic>
          <p:sp>
            <p:nvSpPr>
              <p:cNvPr id="7" name="TextBox 6">
                <a:extLst>
                  <a:ext uri="{FF2B5EF4-FFF2-40B4-BE49-F238E27FC236}">
                    <a16:creationId xmlns:a16="http://schemas.microsoft.com/office/drawing/2014/main" id="{E613DDA9-B314-E743-9E23-FD01918E069E}"/>
                  </a:ext>
                </a:extLst>
              </p:cNvPr>
              <p:cNvSpPr txBox="1"/>
              <p:nvPr/>
            </p:nvSpPr>
            <p:spPr>
              <a:xfrm>
                <a:off x="9400" y="3019062"/>
                <a:ext cx="4228341" cy="2846933"/>
              </a:xfrm>
              <a:prstGeom prst="rect">
                <a:avLst/>
              </a:prstGeom>
              <a:solidFill>
                <a:schemeClr val="accent2"/>
              </a:solidFill>
              <a:effectLst>
                <a:softEdge rad="139700"/>
              </a:effectLst>
            </p:spPr>
            <p:txBody>
              <a:bodyPr wrap="square" lIns="274320" tIns="274320" rIns="274320" bIns="274320" rtlCol="0">
                <a:spAutoFit/>
              </a:bodyPr>
              <a:lstStyle/>
              <a:p>
                <a:pPr marL="115888">
                  <a:spcAft>
                    <a:spcPts val="600"/>
                  </a:spcAft>
                  <a:buClr>
                    <a:srgbClr val="FFFFFF"/>
                  </a:buClr>
                </a:pPr>
                <a:r>
                  <a:rPr lang="en-US" sz="1600" dirty="0" err="1">
                    <a:solidFill>
                      <a:srgbClr val="FFFFFF"/>
                    </a:solidFill>
                    <a:latin typeface="Verdana"/>
                    <a:cs typeface="Verdana"/>
                  </a:rPr>
                  <a:t>GeoTASO</a:t>
                </a:r>
                <a:r>
                  <a:rPr lang="en-US" sz="1600" dirty="0">
                    <a:solidFill>
                      <a:srgbClr val="FFFFFF"/>
                    </a:solidFill>
                    <a:latin typeface="Verdana"/>
                    <a:cs typeface="Verdana"/>
                  </a:rPr>
                  <a:t> instrument aircraft measurements during KORUS-AQ in 2016 provide an indication of what will be possible from GEO</a:t>
                </a:r>
              </a:p>
              <a:p>
                <a:pPr marL="115888">
                  <a:spcAft>
                    <a:spcPts val="600"/>
                  </a:spcAft>
                  <a:buClr>
                    <a:srgbClr val="FFFFFF"/>
                  </a:buClr>
                </a:pPr>
                <a:r>
                  <a:rPr lang="en-US" sz="1600" dirty="0">
                    <a:solidFill>
                      <a:srgbClr val="FFFFFF"/>
                    </a:solidFill>
                    <a:latin typeface="Verdana"/>
                    <a:cs typeface="Verdana"/>
                  </a:rPr>
                  <a:t>The NASA UC-12 aircraft ran raster patterns over Seoul several times in a single day allowing 2-D maps of several tropospheric trace gases top be derived</a:t>
                </a:r>
                <a:endParaRPr lang="en-US" sz="1600" dirty="0">
                  <a:solidFill>
                    <a:schemeClr val="bg1"/>
                  </a:solidFill>
                  <a:latin typeface="Verdana"/>
                  <a:cs typeface="Verdana"/>
                </a:endParaRPr>
              </a:p>
            </p:txBody>
          </p:sp>
          <p:sp>
            <p:nvSpPr>
              <p:cNvPr id="16" name="TextBox 15">
                <a:extLst>
                  <a:ext uri="{FF2B5EF4-FFF2-40B4-BE49-F238E27FC236}">
                    <a16:creationId xmlns:a16="http://schemas.microsoft.com/office/drawing/2014/main" id="{F663F293-7152-274B-90E8-8F15BA10C329}"/>
                  </a:ext>
                </a:extLst>
              </p:cNvPr>
              <p:cNvSpPr txBox="1"/>
              <p:nvPr/>
            </p:nvSpPr>
            <p:spPr>
              <a:xfrm>
                <a:off x="0" y="5755476"/>
                <a:ext cx="4418670" cy="461665"/>
              </a:xfrm>
              <a:prstGeom prst="rect">
                <a:avLst/>
              </a:prstGeom>
              <a:noFill/>
            </p:spPr>
            <p:txBody>
              <a:bodyPr wrap="square" rtlCol="0">
                <a:spAutoFit/>
              </a:bodyPr>
              <a:lstStyle/>
              <a:p>
                <a:r>
                  <a:rPr lang="en-US" sz="1200" i="1" dirty="0"/>
                  <a:t>Figure: Laura Judd, NASA </a:t>
                </a:r>
                <a:r>
                  <a:rPr lang="en-US" sz="1200" i="1" dirty="0" err="1"/>
                  <a:t>LaRC</a:t>
                </a:r>
                <a:r>
                  <a:rPr lang="en-US" sz="1200" i="1" dirty="0"/>
                  <a:t>;</a:t>
                </a:r>
              </a:p>
              <a:p>
                <a:r>
                  <a:rPr lang="en-US" sz="1200" i="1" dirty="0" err="1"/>
                  <a:t>GeoTASO</a:t>
                </a:r>
                <a:r>
                  <a:rPr lang="en-US" sz="1200" i="1" dirty="0"/>
                  <a:t> PI &amp; NO</a:t>
                </a:r>
                <a:r>
                  <a:rPr lang="en-US" sz="1200" i="1" baseline="-25000" dirty="0"/>
                  <a:t>2</a:t>
                </a:r>
                <a:r>
                  <a:rPr lang="en-US" sz="1200" i="1" dirty="0"/>
                  <a:t> retrieval: Scott </a:t>
                </a:r>
                <a:r>
                  <a:rPr lang="en-US" sz="1200" i="1" dirty="0" err="1"/>
                  <a:t>Janz</a:t>
                </a:r>
                <a:r>
                  <a:rPr lang="en-US" sz="1200" i="1" dirty="0"/>
                  <a:t>, NASA GSFC</a:t>
                </a:r>
              </a:p>
            </p:txBody>
          </p:sp>
          <p:sp>
            <p:nvSpPr>
              <p:cNvPr id="5" name="TextBox 4">
                <a:extLst>
                  <a:ext uri="{FF2B5EF4-FFF2-40B4-BE49-F238E27FC236}">
                    <a16:creationId xmlns:a16="http://schemas.microsoft.com/office/drawing/2014/main" id="{0C79BE2B-9805-0A46-AFBD-4FD188B4294A}"/>
                  </a:ext>
                </a:extLst>
              </p:cNvPr>
              <p:cNvSpPr txBox="1"/>
              <p:nvPr/>
            </p:nvSpPr>
            <p:spPr>
              <a:xfrm>
                <a:off x="4143635" y="3099095"/>
                <a:ext cx="1330435" cy="646331"/>
              </a:xfrm>
              <a:prstGeom prst="rect">
                <a:avLst/>
              </a:prstGeom>
              <a:noFill/>
            </p:spPr>
            <p:txBody>
              <a:bodyPr wrap="squar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NO</a:t>
                </a:r>
                <a:r>
                  <a:rPr lang="en-US" sz="1200" baseline="-25000" dirty="0">
                    <a:latin typeface="Verdana" panose="020B0604030504040204" pitchFamily="34" charset="0"/>
                    <a:ea typeface="Verdana" panose="020B0604030504040204" pitchFamily="34" charset="0"/>
                    <a:cs typeface="Verdana" panose="020B0604030504040204" pitchFamily="34" charset="0"/>
                  </a:rPr>
                  <a:t>2</a:t>
                </a:r>
                <a:r>
                  <a:rPr lang="en-US" sz="1200" dirty="0">
                    <a:latin typeface="Verdana" panose="020B0604030504040204" pitchFamily="34" charset="0"/>
                    <a:ea typeface="Verdana" panose="020B0604030504040204" pitchFamily="34" charset="0"/>
                    <a:cs typeface="Verdana" panose="020B0604030504040204" pitchFamily="34" charset="0"/>
                  </a:rPr>
                  <a:t> Vertical Column (x10</a:t>
                </a:r>
                <a:r>
                  <a:rPr lang="en-US" sz="1200" baseline="30000" dirty="0">
                    <a:latin typeface="Verdana" panose="020B0604030504040204" pitchFamily="34" charset="0"/>
                    <a:ea typeface="Verdana" panose="020B0604030504040204" pitchFamily="34" charset="0"/>
                    <a:cs typeface="Verdana" panose="020B0604030504040204" pitchFamily="34" charset="0"/>
                  </a:rPr>
                  <a:t>15</a:t>
                </a:r>
                <a:r>
                  <a:rPr lang="en-US" sz="1200" dirty="0">
                    <a:latin typeface="Verdana" panose="020B0604030504040204" pitchFamily="34" charset="0"/>
                    <a:ea typeface="Verdana" panose="020B0604030504040204" pitchFamily="34" charset="0"/>
                    <a:cs typeface="Verdana" panose="020B0604030504040204" pitchFamily="34" charset="0"/>
                  </a:rPr>
                  <a:t> molec.cm</a:t>
                </a:r>
                <a:r>
                  <a:rPr lang="en-US" sz="1200" baseline="30000" dirty="0">
                    <a:latin typeface="Verdana" panose="020B0604030504040204" pitchFamily="34" charset="0"/>
                    <a:ea typeface="Verdana" panose="020B0604030504040204" pitchFamily="34" charset="0"/>
                    <a:cs typeface="Verdana" panose="020B0604030504040204" pitchFamily="34" charset="0"/>
                  </a:rPr>
                  <a:t>-2</a:t>
                </a:r>
                <a:r>
                  <a:rPr lang="en-US" sz="1200" dirty="0">
                    <a:latin typeface="Verdana" panose="020B0604030504040204" pitchFamily="34" charset="0"/>
                    <a:ea typeface="Verdana" panose="020B0604030504040204" pitchFamily="34" charset="0"/>
                    <a:cs typeface="Verdana" panose="020B0604030504040204" pitchFamily="34" charset="0"/>
                  </a:rPr>
                  <a:t>)</a:t>
                </a:r>
              </a:p>
            </p:txBody>
          </p:sp>
        </p:grpSp>
        <p:pic>
          <p:nvPicPr>
            <p:cNvPr id="15" name="Picture 14">
              <a:extLst>
                <a:ext uri="{FF2B5EF4-FFF2-40B4-BE49-F238E27FC236}">
                  <a16:creationId xmlns:a16="http://schemas.microsoft.com/office/drawing/2014/main" id="{7ABDF3CD-DDBE-7141-B25E-40C1A762B19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536589" y="5282200"/>
              <a:ext cx="1568604" cy="355082"/>
            </a:xfrm>
            <a:prstGeom prst="rect">
              <a:avLst/>
            </a:prstGeom>
            <a:solidFill>
              <a:schemeClr val="bg1"/>
            </a:solidFill>
          </p:spPr>
        </p:pic>
      </p:grpSp>
    </p:spTree>
    <p:extLst>
      <p:ext uri="{BB962C8B-B14F-4D97-AF65-F5344CB8AC3E}">
        <p14:creationId xmlns:p14="http://schemas.microsoft.com/office/powerpoint/2010/main" val="2549549498"/>
      </p:ext>
    </p:extLst>
  </p:cSld>
  <p:clrMapOvr>
    <a:masterClrMapping/>
  </p:clrMapOvr>
  <p:transition>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E2F723-11B4-7E49-AD57-1388346DD0B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36511" y="1732383"/>
            <a:ext cx="6610049" cy="4113781"/>
          </a:xfrm>
          <a:prstGeom prst="rect">
            <a:avLst/>
          </a:prstGeom>
        </p:spPr>
      </p:pic>
      <p:sp>
        <p:nvSpPr>
          <p:cNvPr id="5" name="Rectangle 4">
            <a:extLst>
              <a:ext uri="{FF2B5EF4-FFF2-40B4-BE49-F238E27FC236}">
                <a16:creationId xmlns:a16="http://schemas.microsoft.com/office/drawing/2014/main" id="{7E776778-FFF8-CC45-9AEE-4E496DE85EE0}"/>
              </a:ext>
            </a:extLst>
          </p:cNvPr>
          <p:cNvSpPr/>
          <p:nvPr/>
        </p:nvSpPr>
        <p:spPr>
          <a:xfrm>
            <a:off x="8442434" y="5870675"/>
            <a:ext cx="3404126" cy="338477"/>
          </a:xfrm>
          <a:prstGeom prst="rect">
            <a:avLst/>
          </a:prstGeom>
        </p:spPr>
        <p:txBody>
          <a:bodyPr wrap="square" lIns="91360" tIns="45682" rIns="91360" bIns="45682">
            <a:spAutoFit/>
          </a:bodyPr>
          <a:lstStyle/>
          <a:p>
            <a:pPr algn="r">
              <a:defRPr/>
            </a:pPr>
            <a:r>
              <a:rPr lang="en-US" sz="1600" i="1" dirty="0">
                <a:ea typeface="Verdana" charset="0"/>
                <a:cs typeface="Verdana" charset="0"/>
              </a:rPr>
              <a:t>Graphic: Forrest Lacey, NCAR</a:t>
            </a:r>
          </a:p>
        </p:txBody>
      </p:sp>
      <p:sp>
        <p:nvSpPr>
          <p:cNvPr id="6" name="Text Box 2">
            <a:extLst>
              <a:ext uri="{FF2B5EF4-FFF2-40B4-BE49-F238E27FC236}">
                <a16:creationId xmlns:a16="http://schemas.microsoft.com/office/drawing/2014/main" id="{63762029-177B-A340-A9CD-D1984E9CDF46}"/>
              </a:ext>
            </a:extLst>
          </p:cNvPr>
          <p:cNvSpPr txBox="1">
            <a:spLocks noChangeArrowheads="1"/>
          </p:cNvSpPr>
          <p:nvPr/>
        </p:nvSpPr>
        <p:spPr bwMode="auto">
          <a:xfrm>
            <a:off x="2994660" y="141997"/>
            <a:ext cx="8851900" cy="584775"/>
          </a:xfrm>
          <a:prstGeom prst="rect">
            <a:avLst/>
          </a:prstGeom>
          <a:noFill/>
          <a:ln w="9525">
            <a:noFill/>
            <a:miter lim="800000"/>
            <a:headEnd/>
            <a:tailEnd/>
          </a:ln>
        </p:spPr>
        <p:txBody>
          <a:bodyPr wrap="square">
            <a:spAutoFit/>
          </a:bodyPr>
          <a:lstStyle/>
          <a:p>
            <a:pPr algn="r"/>
            <a:r>
              <a:rPr lang="en-US" sz="3200" dirty="0">
                <a:solidFill>
                  <a:srgbClr val="FFFFFF"/>
                </a:solidFill>
                <a:latin typeface="Verdana"/>
                <a:cs typeface="Verdana"/>
              </a:rPr>
              <a:t>Next steps</a:t>
            </a:r>
          </a:p>
        </p:txBody>
      </p:sp>
      <p:sp>
        <p:nvSpPr>
          <p:cNvPr id="9" name="Rectangle 8">
            <a:extLst>
              <a:ext uri="{FF2B5EF4-FFF2-40B4-BE49-F238E27FC236}">
                <a16:creationId xmlns:a16="http://schemas.microsoft.com/office/drawing/2014/main" id="{D33AA4D3-74B2-4B48-AD20-08141AC0B68C}"/>
              </a:ext>
            </a:extLst>
          </p:cNvPr>
          <p:cNvSpPr/>
          <p:nvPr/>
        </p:nvSpPr>
        <p:spPr>
          <a:xfrm>
            <a:off x="165537" y="1019284"/>
            <a:ext cx="11865088" cy="646331"/>
          </a:xfrm>
          <a:prstGeom prst="rect">
            <a:avLst/>
          </a:prstGeom>
        </p:spPr>
        <p:txBody>
          <a:bodyPr wrap="square">
            <a:spAutoFit/>
          </a:bodyPr>
          <a:lstStyle/>
          <a:p>
            <a:pPr marL="288925" indent="-279400">
              <a:spcBef>
                <a:spcPct val="20000"/>
              </a:spcBef>
              <a:buSzPct val="100000"/>
              <a:buFontTx/>
              <a:buChar char="•"/>
            </a:pPr>
            <a:r>
              <a:rPr lang="en-GB" sz="1800" dirty="0">
                <a:solidFill>
                  <a:srgbClr val="000000"/>
                </a:solidFill>
                <a:latin typeface="Verdana"/>
                <a:ea typeface="ＭＳ Ｐゴシック" charset="0"/>
                <a:cs typeface="Verdana"/>
              </a:rPr>
              <a:t>Satellite observations would be complimented by a global modelling infrastructure with regional refinement to represent the AQ impact of transported pollution and fine-scale local processes</a:t>
            </a:r>
          </a:p>
        </p:txBody>
      </p:sp>
      <p:sp>
        <p:nvSpPr>
          <p:cNvPr id="7" name="Rectangle 6">
            <a:extLst>
              <a:ext uri="{FF2B5EF4-FFF2-40B4-BE49-F238E27FC236}">
                <a16:creationId xmlns:a16="http://schemas.microsoft.com/office/drawing/2014/main" id="{F5036522-3CED-8B43-9FC8-D4FDDB3C1F01}"/>
              </a:ext>
            </a:extLst>
          </p:cNvPr>
          <p:cNvSpPr/>
          <p:nvPr/>
        </p:nvSpPr>
        <p:spPr>
          <a:xfrm>
            <a:off x="165537" y="1660085"/>
            <a:ext cx="4974022" cy="4468916"/>
          </a:xfrm>
          <a:prstGeom prst="rect">
            <a:avLst/>
          </a:prstGeom>
        </p:spPr>
        <p:txBody>
          <a:bodyPr wrap="square">
            <a:spAutoFit/>
          </a:bodyPr>
          <a:lstStyle/>
          <a:p>
            <a:pPr marL="288925" indent="-279400">
              <a:spcBef>
                <a:spcPct val="20000"/>
              </a:spcBef>
              <a:buSzPct val="100000"/>
              <a:buFontTx/>
              <a:buChar char="•"/>
            </a:pPr>
            <a:r>
              <a:rPr lang="en-GB" sz="1800" dirty="0">
                <a:solidFill>
                  <a:srgbClr val="000000"/>
                </a:solidFill>
                <a:latin typeface="Verdana"/>
                <a:ea typeface="ＭＳ Ｐゴシック" charset="0"/>
                <a:cs typeface="Verdana"/>
              </a:rPr>
              <a:t>We are now entering a new era of higher spatiotemporal resolution satellite observations that will access local, regional and diurnal scales</a:t>
            </a:r>
            <a:endParaRPr lang="en-US" sz="1800" b="1" i="1" dirty="0">
              <a:solidFill>
                <a:srgbClr val="C00000"/>
              </a:solidFill>
              <a:latin typeface="Verdana"/>
              <a:ea typeface="ＭＳ Ｐゴシック" charset="0"/>
              <a:cs typeface="Verdana"/>
            </a:endParaRPr>
          </a:p>
          <a:p>
            <a:pPr marL="288925" indent="-279400">
              <a:spcBef>
                <a:spcPct val="20000"/>
              </a:spcBef>
              <a:buSzPct val="100000"/>
              <a:buFontTx/>
              <a:buChar char="•"/>
            </a:pPr>
            <a:r>
              <a:rPr lang="en-GB" sz="1800" dirty="0">
                <a:solidFill>
                  <a:srgbClr val="000000"/>
                </a:solidFill>
                <a:latin typeface="Verdana"/>
                <a:ea typeface="ＭＳ Ｐゴシック" charset="0"/>
                <a:cs typeface="Verdana"/>
              </a:rPr>
              <a:t>TROPOMI represents a leap in capability; the upcoming GEOs will be game-changers</a:t>
            </a:r>
          </a:p>
          <a:p>
            <a:pPr marL="288925" indent="-279400">
              <a:spcBef>
                <a:spcPct val="20000"/>
              </a:spcBef>
              <a:buSzPct val="100000"/>
              <a:buFontTx/>
              <a:buChar char="•"/>
            </a:pPr>
            <a:r>
              <a:rPr lang="en-GB" sz="1800" dirty="0">
                <a:solidFill>
                  <a:srgbClr val="000000"/>
                </a:solidFill>
                <a:latin typeface="Verdana"/>
                <a:ea typeface="ＭＳ Ｐゴシック" charset="0"/>
                <a:cs typeface="Verdana"/>
              </a:rPr>
              <a:t>Application-specific </a:t>
            </a:r>
            <a:r>
              <a:rPr lang="en-GB" sz="1800" dirty="0" err="1">
                <a:solidFill>
                  <a:srgbClr val="000000"/>
                </a:solidFill>
                <a:latin typeface="Verdana"/>
                <a:ea typeface="ＭＳ Ｐゴシック" charset="0"/>
                <a:cs typeface="Verdana"/>
              </a:rPr>
              <a:t>smallsats</a:t>
            </a:r>
            <a:r>
              <a:rPr lang="en-GB" sz="1800" dirty="0">
                <a:solidFill>
                  <a:srgbClr val="000000"/>
                </a:solidFill>
                <a:latin typeface="Verdana"/>
                <a:ea typeface="ＭＳ Ｐゴシック" charset="0"/>
                <a:cs typeface="Verdana"/>
              </a:rPr>
              <a:t> are also coming, aiming for the 1 km scale</a:t>
            </a:r>
          </a:p>
          <a:p>
            <a:pPr marL="288925" indent="-279400">
              <a:spcBef>
                <a:spcPct val="20000"/>
              </a:spcBef>
              <a:buSzPct val="100000"/>
              <a:buFontTx/>
              <a:buChar char="•"/>
            </a:pPr>
            <a:r>
              <a:rPr lang="en-GB" sz="1800" dirty="0">
                <a:solidFill>
                  <a:srgbClr val="000000"/>
                </a:solidFill>
                <a:latin typeface="Verdana"/>
                <a:ea typeface="ＭＳ Ｐゴシック" charset="0"/>
                <a:cs typeface="Verdana"/>
              </a:rPr>
              <a:t>Satellite observations of atmospheric composition will match the resolutions needed for operations</a:t>
            </a:r>
            <a:endParaRPr lang="en-GB" sz="1800" b="1" i="1" dirty="0">
              <a:solidFill>
                <a:srgbClr val="C00000"/>
              </a:solidFill>
              <a:latin typeface="Verdana"/>
              <a:ea typeface="ＭＳ Ｐゴシック" charset="0"/>
              <a:cs typeface="Verdana"/>
            </a:endParaRPr>
          </a:p>
          <a:p>
            <a:pPr marL="9525">
              <a:spcBef>
                <a:spcPct val="20000"/>
              </a:spcBef>
              <a:buSzPct val="100000"/>
            </a:pPr>
            <a:r>
              <a:rPr lang="en-GB" sz="1800" b="1" i="1" dirty="0">
                <a:solidFill>
                  <a:srgbClr val="C00000"/>
                </a:solidFill>
                <a:latin typeface="Verdana"/>
                <a:ea typeface="ＭＳ Ｐゴシック" charset="0"/>
                <a:cs typeface="Verdana"/>
              </a:rPr>
              <a:t>– and start to challenge models, DA systems, data management and computing</a:t>
            </a:r>
            <a:endParaRPr lang="en-GB" sz="1800" dirty="0">
              <a:solidFill>
                <a:srgbClr val="000000"/>
              </a:solidFill>
              <a:latin typeface="Verdana"/>
              <a:ea typeface="ＭＳ Ｐゴシック" charset="0"/>
              <a:cs typeface="Verdana"/>
            </a:endParaRPr>
          </a:p>
        </p:txBody>
      </p:sp>
      <p:sp>
        <p:nvSpPr>
          <p:cNvPr id="10" name="TextBox 9">
            <a:extLst>
              <a:ext uri="{FF2B5EF4-FFF2-40B4-BE49-F238E27FC236}">
                <a16:creationId xmlns:a16="http://schemas.microsoft.com/office/drawing/2014/main" id="{4305B9A5-8E08-CA49-83B1-DB5117D912F6}"/>
              </a:ext>
            </a:extLst>
          </p:cNvPr>
          <p:cNvSpPr txBox="1"/>
          <p:nvPr/>
        </p:nvSpPr>
        <p:spPr>
          <a:xfrm>
            <a:off x="5139559" y="4866492"/>
            <a:ext cx="4089808" cy="1046440"/>
          </a:xfrm>
          <a:prstGeom prst="rect">
            <a:avLst/>
          </a:prstGeom>
          <a:solidFill>
            <a:schemeClr val="accent2"/>
          </a:solidFill>
          <a:effectLst>
            <a:softEdge rad="139700"/>
          </a:effectLst>
        </p:spPr>
        <p:txBody>
          <a:bodyPr wrap="square" lIns="274320" tIns="274320" rIns="274320" bIns="274320" rtlCol="0">
            <a:spAutoFit/>
          </a:bodyPr>
          <a:lstStyle/>
          <a:p>
            <a:pPr marL="115888">
              <a:spcAft>
                <a:spcPts val="600"/>
              </a:spcAft>
              <a:buClr>
                <a:srgbClr val="FFFFFF"/>
              </a:buClr>
            </a:pPr>
            <a:r>
              <a:rPr lang="en-US" sz="1600" dirty="0">
                <a:solidFill>
                  <a:srgbClr val="FFFFFF"/>
                </a:solidFill>
                <a:latin typeface="Verdana"/>
                <a:cs typeface="Verdana"/>
              </a:rPr>
              <a:t>A CAM-SE-RR grid for modeling the GEO constellation</a:t>
            </a:r>
            <a:endParaRPr lang="en-US" sz="1600" dirty="0">
              <a:solidFill>
                <a:schemeClr val="bg1"/>
              </a:solidFill>
              <a:latin typeface="Verdana"/>
              <a:cs typeface="Verdana"/>
            </a:endParaRPr>
          </a:p>
        </p:txBody>
      </p:sp>
    </p:spTree>
    <p:extLst>
      <p:ext uri="{BB962C8B-B14F-4D97-AF65-F5344CB8AC3E}">
        <p14:creationId xmlns:p14="http://schemas.microsoft.com/office/powerpoint/2010/main" val="1805744171"/>
      </p:ext>
    </p:extLst>
  </p:cSld>
  <p:clrMapOvr>
    <a:masterClrMapping/>
  </p:clrMapOvr>
  <p:transition>
    <p:cover dir="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12192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srgbClr val="FFFFFF"/>
              </a:solidFill>
              <a:latin typeface="Arial"/>
            </a:endParaRPr>
          </a:p>
        </p:txBody>
      </p:sp>
      <p:grpSp>
        <p:nvGrpSpPr>
          <p:cNvPr id="3" name="Group 2"/>
          <p:cNvGrpSpPr/>
          <p:nvPr/>
        </p:nvGrpSpPr>
        <p:grpSpPr>
          <a:xfrm>
            <a:off x="183457" y="770097"/>
            <a:ext cx="4877865" cy="6087903"/>
            <a:chOff x="3876575" y="300864"/>
            <a:chExt cx="4877865" cy="6087903"/>
          </a:xfrm>
        </p:grpSpPr>
        <p:pic>
          <p:nvPicPr>
            <p:cNvPr id="11" name="Picture 10" descr="ACCORD_PRESENTATION_APRIL_2014.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65610" y="1866747"/>
              <a:ext cx="3889364" cy="2918259"/>
            </a:xfrm>
            <a:prstGeom prst="rect">
              <a:avLst/>
            </a:prstGeom>
            <a:effectLst>
              <a:softEdge rad="88900"/>
            </a:effectLst>
          </p:spPr>
        </p:pic>
        <p:pic>
          <p:nvPicPr>
            <p:cNvPr id="13" name="Picture 12" descr="ACCORD_PRESENTATION_APRIL_2014.png"/>
            <p:cNvPicPr>
              <a:picLocks noChangeAspect="1"/>
            </p:cNvPicPr>
            <p:nvPr/>
          </p:nvPicPr>
          <p:blipFill rotWithShape="1">
            <a:blip r:embed="rId4" cstate="print">
              <a:alphaModFix/>
              <a:extLst>
                <a:ext uri="{28A0092B-C50C-407E-A947-70E740481C1C}">
                  <a14:useLocalDpi xmlns:a14="http://schemas.microsoft.com/office/drawing/2010/main"/>
                </a:ext>
              </a:extLst>
            </a:blip>
            <a:srcRect/>
            <a:stretch/>
          </p:blipFill>
          <p:spPr>
            <a:xfrm>
              <a:off x="4073685" y="300864"/>
              <a:ext cx="3393028" cy="2162056"/>
            </a:xfrm>
            <a:prstGeom prst="rect">
              <a:avLst/>
            </a:prstGeom>
            <a:effectLst>
              <a:softEdge rad="114300"/>
            </a:effectLst>
          </p:spPr>
        </p:pic>
        <p:sp>
          <p:nvSpPr>
            <p:cNvPr id="24" name="TextBox 23"/>
            <p:cNvSpPr txBox="1"/>
            <p:nvPr/>
          </p:nvSpPr>
          <p:spPr>
            <a:xfrm>
              <a:off x="3876575" y="1710846"/>
              <a:ext cx="2070100" cy="369332"/>
            </a:xfrm>
            <a:prstGeom prst="rect">
              <a:avLst/>
            </a:prstGeom>
            <a:solidFill>
              <a:schemeClr val="accent2">
                <a:lumMod val="40000"/>
                <a:lumOff val="60000"/>
                <a:alpha val="82000"/>
              </a:schemeClr>
            </a:solidFill>
            <a:effectLst>
              <a:softEdge rad="38100"/>
            </a:effectLst>
          </p:spPr>
          <p:txBody>
            <a:bodyPr wrap="square" rtlCol="0">
              <a:spAutoFit/>
            </a:bodyPr>
            <a:lstStyle/>
            <a:p>
              <a:pPr defTabSz="457200" eaLnBrk="1" fontAlgn="auto" hangingPunct="1">
                <a:spcBef>
                  <a:spcPts val="0"/>
                </a:spcBef>
                <a:spcAft>
                  <a:spcPts val="600"/>
                </a:spcAft>
                <a:buSzPct val="120000"/>
              </a:pPr>
              <a:r>
                <a:rPr lang="en-US" sz="1800" b="1" dirty="0">
                  <a:solidFill>
                    <a:srgbClr val="000000"/>
                  </a:solidFill>
                  <a:latin typeface="Verdana"/>
                  <a:ea typeface="+mn-ea"/>
                  <a:cs typeface="Verdana"/>
                </a:rPr>
                <a:t>Global models</a:t>
              </a:r>
            </a:p>
          </p:txBody>
        </p:sp>
        <p:sp>
          <p:nvSpPr>
            <p:cNvPr id="25" name="TextBox 24"/>
            <p:cNvSpPr txBox="1"/>
            <p:nvPr/>
          </p:nvSpPr>
          <p:spPr>
            <a:xfrm>
              <a:off x="7289386" y="3574262"/>
              <a:ext cx="1380468" cy="646331"/>
            </a:xfrm>
            <a:prstGeom prst="rect">
              <a:avLst/>
            </a:prstGeom>
            <a:solidFill>
              <a:schemeClr val="accent2">
                <a:lumMod val="40000"/>
                <a:lumOff val="60000"/>
                <a:alpha val="82000"/>
              </a:schemeClr>
            </a:solidFill>
            <a:effectLst>
              <a:softEdge rad="38100"/>
            </a:effectLst>
          </p:spPr>
          <p:txBody>
            <a:bodyPr wrap="square" rtlCol="0">
              <a:spAutoFit/>
            </a:bodyPr>
            <a:lstStyle/>
            <a:p>
              <a:pPr defTabSz="457200" eaLnBrk="1" fontAlgn="auto" hangingPunct="1">
                <a:spcBef>
                  <a:spcPts val="0"/>
                </a:spcBef>
                <a:spcAft>
                  <a:spcPts val="600"/>
                </a:spcAft>
                <a:buSzPct val="120000"/>
              </a:pPr>
              <a:r>
                <a:rPr lang="en-US" sz="1800" b="1" dirty="0">
                  <a:solidFill>
                    <a:srgbClr val="000000"/>
                  </a:solidFill>
                  <a:latin typeface="Verdana"/>
                  <a:ea typeface="+mn-ea"/>
                  <a:cs typeface="Verdana"/>
                </a:rPr>
                <a:t>Regional models</a:t>
              </a:r>
            </a:p>
          </p:txBody>
        </p:sp>
        <p:pic>
          <p:nvPicPr>
            <p:cNvPr id="10"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24332" y="4420925"/>
              <a:ext cx="2930108" cy="1967842"/>
            </a:xfrm>
            <a:prstGeom prst="rect">
              <a:avLst/>
            </a:prstGeom>
            <a:noFill/>
            <a:ln>
              <a:noFill/>
            </a:ln>
            <a:effectLst>
              <a:softEdge rad="1143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6" name="TextBox 25"/>
            <p:cNvSpPr txBox="1"/>
            <p:nvPr/>
          </p:nvSpPr>
          <p:spPr>
            <a:xfrm>
              <a:off x="4711089" y="5854476"/>
              <a:ext cx="2226486" cy="369332"/>
            </a:xfrm>
            <a:prstGeom prst="rect">
              <a:avLst/>
            </a:prstGeom>
            <a:solidFill>
              <a:schemeClr val="accent2">
                <a:lumMod val="40000"/>
                <a:lumOff val="60000"/>
                <a:alpha val="82000"/>
              </a:schemeClr>
            </a:solidFill>
            <a:effectLst>
              <a:softEdge rad="38100"/>
            </a:effectLst>
          </p:spPr>
          <p:txBody>
            <a:bodyPr wrap="square" rtlCol="0">
              <a:spAutoFit/>
            </a:bodyPr>
            <a:lstStyle/>
            <a:p>
              <a:pPr defTabSz="457200" eaLnBrk="1" fontAlgn="auto" hangingPunct="1">
                <a:spcBef>
                  <a:spcPts val="0"/>
                </a:spcBef>
                <a:spcAft>
                  <a:spcPts val="600"/>
                </a:spcAft>
                <a:buSzPct val="120000"/>
              </a:pPr>
              <a:r>
                <a:rPr lang="en-US" sz="1800" b="1" dirty="0">
                  <a:solidFill>
                    <a:srgbClr val="000000"/>
                  </a:solidFill>
                  <a:latin typeface="Verdana"/>
                  <a:ea typeface="+mn-ea"/>
                  <a:cs typeface="Verdana"/>
                </a:rPr>
                <a:t>Process models</a:t>
              </a:r>
            </a:p>
          </p:txBody>
        </p:sp>
      </p:grpSp>
      <p:sp>
        <p:nvSpPr>
          <p:cNvPr id="30" name="Text Box 2"/>
          <p:cNvSpPr txBox="1">
            <a:spLocks noChangeArrowheads="1"/>
          </p:cNvSpPr>
          <p:nvPr/>
        </p:nvSpPr>
        <p:spPr bwMode="auto">
          <a:xfrm>
            <a:off x="246853" y="58988"/>
            <a:ext cx="7768947" cy="707886"/>
          </a:xfrm>
          <a:prstGeom prst="rect">
            <a:avLst/>
          </a:prstGeom>
          <a:noFill/>
          <a:ln w="9525">
            <a:noFill/>
            <a:miter lim="800000"/>
            <a:headEnd/>
            <a:tailEnd/>
          </a:ln>
        </p:spPr>
        <p:txBody>
          <a:bodyPr wrap="square">
            <a:spAutoFit/>
          </a:bodyPr>
          <a:lstStyle/>
          <a:p>
            <a:pPr eaLnBrk="1" fontAlgn="auto" hangingPunct="1">
              <a:spcBef>
                <a:spcPts val="0"/>
              </a:spcBef>
              <a:spcAft>
                <a:spcPts val="0"/>
              </a:spcAft>
            </a:pPr>
            <a:r>
              <a:rPr lang="en-US" sz="2000" dirty="0">
                <a:solidFill>
                  <a:srgbClr val="FFFFFF"/>
                </a:solidFill>
                <a:latin typeface="Verdana"/>
                <a:ea typeface="+mn-ea"/>
                <a:cs typeface="Verdana"/>
              </a:rPr>
              <a:t>Predictive capability relies on the quantitative integration of observations and models spanning local-to-global scales </a:t>
            </a:r>
          </a:p>
        </p:txBody>
      </p:sp>
      <p:grpSp>
        <p:nvGrpSpPr>
          <p:cNvPr id="4" name="Group 3">
            <a:extLst>
              <a:ext uri="{FF2B5EF4-FFF2-40B4-BE49-F238E27FC236}">
                <a16:creationId xmlns:a16="http://schemas.microsoft.com/office/drawing/2014/main" id="{A255AF2D-0B1C-B441-ADB4-45BBCEA84C46}"/>
              </a:ext>
            </a:extLst>
          </p:cNvPr>
          <p:cNvGrpSpPr/>
          <p:nvPr/>
        </p:nvGrpSpPr>
        <p:grpSpPr>
          <a:xfrm>
            <a:off x="5637125" y="1795135"/>
            <a:ext cx="6164532" cy="4865120"/>
            <a:chOff x="5637125" y="1795135"/>
            <a:chExt cx="6164532" cy="4865120"/>
          </a:xfrm>
        </p:grpSpPr>
        <p:grpSp>
          <p:nvGrpSpPr>
            <p:cNvPr id="5" name="Group 4">
              <a:extLst>
                <a:ext uri="{FF2B5EF4-FFF2-40B4-BE49-F238E27FC236}">
                  <a16:creationId xmlns:a16="http://schemas.microsoft.com/office/drawing/2014/main" id="{741FAA6D-1136-674A-96BF-5AD164404F55}"/>
                </a:ext>
              </a:extLst>
            </p:cNvPr>
            <p:cNvGrpSpPr/>
            <p:nvPr/>
          </p:nvGrpSpPr>
          <p:grpSpPr>
            <a:xfrm>
              <a:off x="5928865" y="4499946"/>
              <a:ext cx="3835724" cy="2160309"/>
              <a:chOff x="5928865" y="4499946"/>
              <a:chExt cx="3835724" cy="2160309"/>
            </a:xfrm>
          </p:grpSpPr>
          <p:pic>
            <p:nvPicPr>
              <p:cNvPr id="29" name="Picture 4" descr="IMG_0501"/>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928865" y="4499946"/>
                <a:ext cx="3019043" cy="2160309"/>
              </a:xfrm>
              <a:prstGeom prst="rect">
                <a:avLst/>
              </a:prstGeom>
              <a:noFill/>
              <a:ln>
                <a:noFill/>
              </a:ln>
              <a:effectLst>
                <a:softEdge rad="1143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 name="TextBox 36"/>
              <p:cNvSpPr txBox="1"/>
              <p:nvPr/>
            </p:nvSpPr>
            <p:spPr>
              <a:xfrm>
                <a:off x="7890529" y="6062241"/>
                <a:ext cx="1874060" cy="369332"/>
              </a:xfrm>
              <a:prstGeom prst="rect">
                <a:avLst/>
              </a:prstGeom>
              <a:solidFill>
                <a:schemeClr val="accent2">
                  <a:lumMod val="40000"/>
                  <a:lumOff val="60000"/>
                  <a:alpha val="82000"/>
                </a:schemeClr>
              </a:solidFill>
              <a:effectLst>
                <a:softEdge rad="38100"/>
              </a:effectLst>
            </p:spPr>
            <p:txBody>
              <a:bodyPr wrap="square" rtlCol="0">
                <a:spAutoFit/>
              </a:bodyPr>
              <a:lstStyle/>
              <a:p>
                <a:pPr defTabSz="457200" eaLnBrk="1" fontAlgn="auto" hangingPunct="1">
                  <a:spcBef>
                    <a:spcPts val="0"/>
                  </a:spcBef>
                  <a:spcAft>
                    <a:spcPts val="600"/>
                  </a:spcAft>
                  <a:buSzPct val="120000"/>
                </a:pPr>
                <a:r>
                  <a:rPr lang="en-US" sz="1800" b="1" dirty="0">
                    <a:solidFill>
                      <a:srgbClr val="000000"/>
                    </a:solidFill>
                    <a:latin typeface="Verdana"/>
                    <a:ea typeface="+mn-ea"/>
                    <a:cs typeface="Verdana"/>
                  </a:rPr>
                  <a:t>Lab studies</a:t>
                </a:r>
              </a:p>
            </p:txBody>
          </p:sp>
        </p:grpSp>
        <p:grpSp>
          <p:nvGrpSpPr>
            <p:cNvPr id="6" name="Group 5">
              <a:extLst>
                <a:ext uri="{FF2B5EF4-FFF2-40B4-BE49-F238E27FC236}">
                  <a16:creationId xmlns:a16="http://schemas.microsoft.com/office/drawing/2014/main" id="{4AA8CB5B-23A1-3946-8BAF-7399BEC164B6}"/>
                </a:ext>
              </a:extLst>
            </p:cNvPr>
            <p:cNvGrpSpPr/>
            <p:nvPr/>
          </p:nvGrpSpPr>
          <p:grpSpPr>
            <a:xfrm>
              <a:off x="8015800" y="3769149"/>
              <a:ext cx="3785857" cy="2282031"/>
              <a:chOff x="8015800" y="3769149"/>
              <a:chExt cx="3785857" cy="2282031"/>
            </a:xfrm>
          </p:grpSpPr>
          <p:pic>
            <p:nvPicPr>
              <p:cNvPr id="28" name="Picture 27" descr="UA-2012-1.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015800" y="3769149"/>
                <a:ext cx="3785857" cy="2282031"/>
              </a:xfrm>
              <a:prstGeom prst="ellipse">
                <a:avLst/>
              </a:prstGeom>
              <a:effectLst>
                <a:softEdge rad="114300"/>
              </a:effectLst>
            </p:spPr>
          </p:pic>
          <p:sp>
            <p:nvSpPr>
              <p:cNvPr id="36" name="TextBox 35"/>
              <p:cNvSpPr txBox="1"/>
              <p:nvPr/>
            </p:nvSpPr>
            <p:spPr>
              <a:xfrm>
                <a:off x="8489099" y="4054641"/>
                <a:ext cx="2839260" cy="369332"/>
              </a:xfrm>
              <a:prstGeom prst="rect">
                <a:avLst/>
              </a:prstGeom>
              <a:solidFill>
                <a:schemeClr val="accent2">
                  <a:lumMod val="40000"/>
                  <a:lumOff val="60000"/>
                  <a:alpha val="82000"/>
                </a:schemeClr>
              </a:solidFill>
              <a:effectLst>
                <a:softEdge rad="38100"/>
              </a:effectLst>
            </p:spPr>
            <p:txBody>
              <a:bodyPr wrap="square" rtlCol="0">
                <a:spAutoFit/>
              </a:bodyPr>
              <a:lstStyle/>
              <a:p>
                <a:pPr defTabSz="457200" eaLnBrk="1" fontAlgn="auto" hangingPunct="1">
                  <a:spcBef>
                    <a:spcPts val="0"/>
                  </a:spcBef>
                  <a:spcAft>
                    <a:spcPts val="600"/>
                  </a:spcAft>
                  <a:buSzPct val="120000"/>
                </a:pPr>
                <a:r>
                  <a:rPr lang="en-US" sz="1800" b="1" dirty="0">
                    <a:solidFill>
                      <a:srgbClr val="000000"/>
                    </a:solidFill>
                    <a:latin typeface="Verdana"/>
                    <a:ea typeface="+mn-ea"/>
                    <a:cs typeface="Verdana"/>
                  </a:rPr>
                  <a:t>In-situ observations</a:t>
                </a:r>
              </a:p>
            </p:txBody>
          </p:sp>
        </p:grpSp>
        <p:grpSp>
          <p:nvGrpSpPr>
            <p:cNvPr id="7" name="Group 6">
              <a:extLst>
                <a:ext uri="{FF2B5EF4-FFF2-40B4-BE49-F238E27FC236}">
                  <a16:creationId xmlns:a16="http://schemas.microsoft.com/office/drawing/2014/main" id="{4B3BD965-3269-0147-8C1F-A5B9D8B6EF71}"/>
                </a:ext>
              </a:extLst>
            </p:cNvPr>
            <p:cNvGrpSpPr/>
            <p:nvPr/>
          </p:nvGrpSpPr>
          <p:grpSpPr>
            <a:xfrm>
              <a:off x="5637125" y="1795135"/>
              <a:ext cx="4571664" cy="2267339"/>
              <a:chOff x="6136330" y="2096534"/>
              <a:chExt cx="4497106" cy="2230016"/>
            </a:xfrm>
          </p:grpSpPr>
          <p:pic>
            <p:nvPicPr>
              <p:cNvPr id="27" name="Picture 26" descr="GV over terrain.jp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865477" y="2096534"/>
                <a:ext cx="3767959" cy="2230016"/>
              </a:xfrm>
              <a:prstGeom prst="rect">
                <a:avLst/>
              </a:prstGeom>
              <a:effectLst>
                <a:softEdge rad="114300"/>
              </a:effectLst>
            </p:spPr>
          </p:pic>
          <p:sp>
            <p:nvSpPr>
              <p:cNvPr id="39" name="TextBox 38"/>
              <p:cNvSpPr txBox="1"/>
              <p:nvPr/>
            </p:nvSpPr>
            <p:spPr>
              <a:xfrm>
                <a:off x="6136330" y="3488190"/>
                <a:ext cx="2691229" cy="369332"/>
              </a:xfrm>
              <a:prstGeom prst="rect">
                <a:avLst/>
              </a:prstGeom>
              <a:solidFill>
                <a:schemeClr val="accent2">
                  <a:lumMod val="40000"/>
                  <a:lumOff val="60000"/>
                  <a:alpha val="82000"/>
                </a:schemeClr>
              </a:solidFill>
              <a:effectLst>
                <a:softEdge rad="38100"/>
              </a:effectLst>
            </p:spPr>
            <p:txBody>
              <a:bodyPr wrap="square" rtlCol="0">
                <a:spAutoFit/>
              </a:bodyPr>
              <a:lstStyle/>
              <a:p>
                <a:pPr defTabSz="457200" eaLnBrk="1" fontAlgn="auto" hangingPunct="1">
                  <a:spcBef>
                    <a:spcPts val="0"/>
                  </a:spcBef>
                  <a:spcAft>
                    <a:spcPts val="600"/>
                  </a:spcAft>
                  <a:buSzPct val="120000"/>
                </a:pPr>
                <a:r>
                  <a:rPr lang="en-US" sz="1800" b="1" dirty="0">
                    <a:solidFill>
                      <a:srgbClr val="000000"/>
                    </a:solidFill>
                    <a:latin typeface="Verdana"/>
                    <a:ea typeface="+mn-ea"/>
                    <a:cs typeface="Verdana"/>
                  </a:rPr>
                  <a:t>Aircraft campaigns</a:t>
                </a:r>
              </a:p>
            </p:txBody>
          </p:sp>
        </p:grpSp>
      </p:grpSp>
      <p:grpSp>
        <p:nvGrpSpPr>
          <p:cNvPr id="31" name="Group 30">
            <a:extLst>
              <a:ext uri="{FF2B5EF4-FFF2-40B4-BE49-F238E27FC236}">
                <a16:creationId xmlns:a16="http://schemas.microsoft.com/office/drawing/2014/main" id="{298C59B6-050C-F346-AB15-AC12D9D9671C}"/>
              </a:ext>
            </a:extLst>
          </p:cNvPr>
          <p:cNvGrpSpPr/>
          <p:nvPr/>
        </p:nvGrpSpPr>
        <p:grpSpPr>
          <a:xfrm>
            <a:off x="3470039" y="988498"/>
            <a:ext cx="7329728" cy="3281473"/>
            <a:chOff x="-94130" y="1094231"/>
            <a:chExt cx="5600700" cy="1937960"/>
          </a:xfrm>
        </p:grpSpPr>
        <p:sp>
          <p:nvSpPr>
            <p:cNvPr id="32" name="Oval 31">
              <a:extLst>
                <a:ext uri="{FF2B5EF4-FFF2-40B4-BE49-F238E27FC236}">
                  <a16:creationId xmlns:a16="http://schemas.microsoft.com/office/drawing/2014/main" id="{811A1045-D39F-4A43-A59E-07899BC8AF63}"/>
                </a:ext>
              </a:extLst>
            </p:cNvPr>
            <p:cNvSpPr/>
            <p:nvPr/>
          </p:nvSpPr>
          <p:spPr>
            <a:xfrm>
              <a:off x="-94130" y="1094231"/>
              <a:ext cx="5600700" cy="1937960"/>
            </a:xfrm>
            <a:prstGeom prst="ellipse">
              <a:avLst/>
            </a:prstGeom>
            <a:solidFill>
              <a:schemeClr val="accent1">
                <a:lumMod val="20000"/>
                <a:lumOff val="80000"/>
              </a:schemeClr>
            </a:solidFill>
            <a:ln>
              <a:noFill/>
            </a:ln>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F167758-BBDB-3140-AB09-448F6990742C}"/>
                </a:ext>
              </a:extLst>
            </p:cNvPr>
            <p:cNvSpPr/>
            <p:nvPr/>
          </p:nvSpPr>
          <p:spPr>
            <a:xfrm>
              <a:off x="149924" y="1555387"/>
              <a:ext cx="4697168" cy="1145123"/>
            </a:xfrm>
            <a:prstGeom prst="rect">
              <a:avLst/>
            </a:prstGeom>
          </p:spPr>
          <p:txBody>
            <a:bodyPr wrap="square">
              <a:spAutoFit/>
            </a:bodyPr>
            <a:lstStyle/>
            <a:p>
              <a:pPr marL="285750" indent="-285750" algn="ctr">
                <a:buFont typeface="Arial" charset="0"/>
                <a:buChar char="•"/>
              </a:pPr>
              <a:r>
                <a:rPr lang="en-US" dirty="0">
                  <a:latin typeface="Verdana"/>
                  <a:cs typeface="Verdana"/>
                </a:rPr>
                <a:t>Long term observations</a:t>
              </a:r>
            </a:p>
            <a:p>
              <a:pPr marL="285750" indent="-285750" algn="ctr">
                <a:buFont typeface="Arial" charset="0"/>
                <a:buChar char="•"/>
              </a:pPr>
              <a:r>
                <a:rPr lang="en-US" dirty="0">
                  <a:latin typeface="Verdana"/>
                  <a:cs typeface="Verdana"/>
                </a:rPr>
                <a:t>Regional-global coverage</a:t>
              </a:r>
            </a:p>
            <a:p>
              <a:pPr marL="285750" indent="-285750" algn="ctr">
                <a:buFont typeface="Arial" charset="0"/>
                <a:buChar char="•"/>
              </a:pPr>
              <a:r>
                <a:rPr lang="en-US" dirty="0">
                  <a:latin typeface="Verdana"/>
                  <a:cs typeface="Verdana"/>
                </a:rPr>
                <a:t>Large scale context for processes</a:t>
              </a:r>
            </a:p>
            <a:p>
              <a:pPr marL="285750" indent="-285750" algn="ctr">
                <a:buFont typeface="Arial" charset="0"/>
                <a:buChar char="•"/>
              </a:pPr>
              <a:r>
                <a:rPr lang="en-US" dirty="0">
                  <a:latin typeface="Verdana"/>
                  <a:cs typeface="Verdana"/>
                </a:rPr>
                <a:t>Some limits on horizontal, vertical and temporal resolution</a:t>
              </a:r>
            </a:p>
          </p:txBody>
        </p:sp>
      </p:grpSp>
      <p:grpSp>
        <p:nvGrpSpPr>
          <p:cNvPr id="8" name="Group 7">
            <a:extLst>
              <a:ext uri="{FF2B5EF4-FFF2-40B4-BE49-F238E27FC236}">
                <a16:creationId xmlns:a16="http://schemas.microsoft.com/office/drawing/2014/main" id="{4064CAED-7A4C-514D-8566-FEB20FD4C35B}"/>
              </a:ext>
            </a:extLst>
          </p:cNvPr>
          <p:cNvGrpSpPr/>
          <p:nvPr/>
        </p:nvGrpSpPr>
        <p:grpSpPr>
          <a:xfrm>
            <a:off x="7153456" y="-62321"/>
            <a:ext cx="4843460" cy="2763186"/>
            <a:chOff x="4794461" y="205887"/>
            <a:chExt cx="4304675" cy="2371821"/>
          </a:xfrm>
        </p:grpSpPr>
        <p:pic>
          <p:nvPicPr>
            <p:cNvPr id="35" name="Picture 15" descr="Poster_B copy 1"/>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128921" y="205887"/>
              <a:ext cx="2970215" cy="2371821"/>
            </a:xfrm>
            <a:prstGeom prst="ellipse">
              <a:avLst/>
            </a:prstGeom>
            <a:noFill/>
            <a:ln>
              <a:noFill/>
            </a:ln>
            <a:effectLst>
              <a:softEdge rad="2413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 name="TextBox 37"/>
            <p:cNvSpPr txBox="1"/>
            <p:nvPr/>
          </p:nvSpPr>
          <p:spPr>
            <a:xfrm>
              <a:off x="4794461" y="1360711"/>
              <a:ext cx="2026582" cy="317022"/>
            </a:xfrm>
            <a:prstGeom prst="rect">
              <a:avLst/>
            </a:prstGeom>
            <a:solidFill>
              <a:schemeClr val="accent2">
                <a:lumMod val="40000"/>
                <a:lumOff val="60000"/>
                <a:alpha val="82000"/>
              </a:schemeClr>
            </a:solidFill>
            <a:effectLst>
              <a:softEdge rad="38100"/>
            </a:effectLst>
          </p:spPr>
          <p:txBody>
            <a:bodyPr wrap="square" rtlCol="0">
              <a:spAutoFit/>
            </a:bodyPr>
            <a:lstStyle/>
            <a:p>
              <a:pPr defTabSz="457200" eaLnBrk="1" fontAlgn="auto" hangingPunct="1">
                <a:spcBef>
                  <a:spcPts val="0"/>
                </a:spcBef>
                <a:spcAft>
                  <a:spcPts val="600"/>
                </a:spcAft>
                <a:buSzPct val="120000"/>
              </a:pPr>
              <a:r>
                <a:rPr lang="en-US" sz="1800" b="1" dirty="0">
                  <a:solidFill>
                    <a:srgbClr val="000000"/>
                  </a:solidFill>
                  <a:latin typeface="Verdana"/>
                  <a:ea typeface="+mn-ea"/>
                  <a:cs typeface="Verdana"/>
                </a:rPr>
                <a:t>Remote sensing</a:t>
              </a:r>
            </a:p>
          </p:txBody>
        </p:sp>
      </p:grpSp>
    </p:spTree>
    <p:extLst>
      <p:ext uri="{BB962C8B-B14F-4D97-AF65-F5344CB8AC3E}">
        <p14:creationId xmlns:p14="http://schemas.microsoft.com/office/powerpoint/2010/main" val="1601135225"/>
      </p:ext>
    </p:extLst>
  </p:cSld>
  <p:clrMapOvr>
    <a:masterClrMapping/>
  </p:clrMapOvr>
  <p:transition>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dissolv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ina-steel-pollution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 Box 3"/>
          <p:cNvSpPr txBox="1">
            <a:spLocks noChangeArrowheads="1"/>
          </p:cNvSpPr>
          <p:nvPr/>
        </p:nvSpPr>
        <p:spPr bwMode="auto">
          <a:xfrm>
            <a:off x="3376246" y="2678534"/>
            <a:ext cx="8510954" cy="523210"/>
          </a:xfrm>
          <a:prstGeom prst="rect">
            <a:avLst/>
          </a:prstGeom>
          <a:noFill/>
          <a:ln w="9525">
            <a:noFill/>
            <a:miter lim="800000"/>
            <a:headEnd/>
            <a:tailEnd/>
          </a:ln>
        </p:spPr>
        <p:txBody>
          <a:bodyPr wrap="square" lIns="91430" tIns="45715" rIns="91430" bIns="45715">
            <a:spAutoFit/>
          </a:bodyPr>
          <a:lstStyle>
            <a:lvl1pPr>
              <a:defRPr sz="2400">
                <a:solidFill>
                  <a:schemeClr val="tx1"/>
                </a:solidFill>
                <a:latin typeface="Verdana" charset="0"/>
                <a:ea typeface="ヒラギノ角ゴ Pro W3" charset="0"/>
                <a:cs typeface="ヒラギノ角ゴ Pro W3" charset="0"/>
              </a:defRPr>
            </a:lvl1pPr>
            <a:lvl2pPr marL="37931725" indent="-37474525">
              <a:defRPr sz="2400">
                <a:solidFill>
                  <a:schemeClr val="tx1"/>
                </a:solidFill>
                <a:latin typeface="Verdana" charset="0"/>
                <a:ea typeface="ヒラギノ角ゴ Pro W3" charset="0"/>
                <a:cs typeface="ヒラギノ角ゴ Pro W3" charset="0"/>
              </a:defRPr>
            </a:lvl2pPr>
            <a:lvl3pPr>
              <a:defRPr sz="2400">
                <a:solidFill>
                  <a:schemeClr val="tx1"/>
                </a:solidFill>
                <a:latin typeface="Verdana" charset="0"/>
                <a:ea typeface="ヒラギノ角ゴ Pro W3" charset="0"/>
                <a:cs typeface="ヒラギノ角ゴ Pro W3" charset="0"/>
              </a:defRPr>
            </a:lvl3pPr>
            <a:lvl4pPr>
              <a:defRPr sz="2400">
                <a:solidFill>
                  <a:schemeClr val="tx1"/>
                </a:solidFill>
                <a:latin typeface="Verdana" charset="0"/>
                <a:ea typeface="ヒラギノ角ゴ Pro W3" charset="0"/>
                <a:cs typeface="ヒラギノ角ゴ Pro W3" charset="0"/>
              </a:defRPr>
            </a:lvl4pPr>
            <a:lvl5pPr>
              <a:defRPr sz="2400">
                <a:solidFill>
                  <a:schemeClr val="tx1"/>
                </a:solidFill>
                <a:latin typeface="Verdana"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Verdana" charset="0"/>
                <a:ea typeface="ヒラギノ角ゴ Pro W3" charset="0"/>
                <a:cs typeface="ヒラギノ角ゴ Pro W3" charset="0"/>
              </a:defRPr>
            </a:lvl9pPr>
          </a:lstStyle>
          <a:p>
            <a:pPr algn="r">
              <a:spcBef>
                <a:spcPct val="50000"/>
              </a:spcBef>
              <a:defRPr/>
            </a:pPr>
            <a:r>
              <a:rPr lang="en-US" sz="2800" dirty="0">
                <a:solidFill>
                  <a:srgbClr val="FFFF00"/>
                </a:solidFill>
                <a:latin typeface="Verdana"/>
                <a:cs typeface="Verdana"/>
              </a:rPr>
              <a:t>Remote sensing of tropospheric composition</a:t>
            </a:r>
          </a:p>
        </p:txBody>
      </p:sp>
      <p:sp>
        <p:nvSpPr>
          <p:cNvPr id="17" name="Rectangle 3"/>
          <p:cNvSpPr>
            <a:spLocks noChangeArrowheads="1"/>
          </p:cNvSpPr>
          <p:nvPr/>
        </p:nvSpPr>
        <p:spPr bwMode="auto">
          <a:xfrm>
            <a:off x="283779" y="168211"/>
            <a:ext cx="10553802" cy="2461173"/>
          </a:xfrm>
          <a:prstGeom prst="rect">
            <a:avLst/>
          </a:prstGeom>
          <a:solidFill>
            <a:schemeClr val="bg1">
              <a:alpha val="57000"/>
            </a:schemeClr>
          </a:solidFill>
          <a:ln>
            <a:noFill/>
          </a:ln>
          <a:effectLst>
            <a:softEdge rad="88900"/>
          </a:effectLst>
          <a:extLst/>
        </p:spPr>
        <p:txBody>
          <a:bodyPr lIns="91430" tIns="45715" rIns="91430" bIns="45715"/>
          <a:lstStyle/>
          <a:p>
            <a:pPr marL="288925" indent="-279400">
              <a:spcBef>
                <a:spcPct val="20000"/>
              </a:spcBef>
              <a:buSzPct val="100000"/>
              <a:buFontTx/>
              <a:buChar char="•"/>
            </a:pPr>
            <a:r>
              <a:rPr lang="en-GB" sz="2000" dirty="0">
                <a:solidFill>
                  <a:srgbClr val="000000"/>
                </a:solidFill>
                <a:latin typeface="Verdana"/>
                <a:ea typeface="ＭＳ Ｐゴシック" charset="0"/>
                <a:cs typeface="Verdana"/>
              </a:rPr>
              <a:t>Over the last decade, low-Earth orbit (LEO) sensors </a:t>
            </a:r>
            <a:r>
              <a:rPr lang="en-US" sz="2000" dirty="0">
                <a:solidFill>
                  <a:srgbClr val="000000"/>
                </a:solidFill>
                <a:latin typeface="Verdana"/>
                <a:ea typeface="ＭＳ Ｐゴシック" charset="0"/>
                <a:cs typeface="Verdana"/>
              </a:rPr>
              <a:t>have characterized </a:t>
            </a:r>
            <a:r>
              <a:rPr lang="en-GB" sz="2000" dirty="0">
                <a:solidFill>
                  <a:srgbClr val="000000"/>
                </a:solidFill>
                <a:latin typeface="Verdana"/>
                <a:ea typeface="ＭＳ Ｐゴシック" charset="0"/>
                <a:cs typeface="Verdana"/>
              </a:rPr>
              <a:t>tropospheric composition</a:t>
            </a:r>
            <a:r>
              <a:rPr lang="en-US" sz="2000" dirty="0">
                <a:solidFill>
                  <a:srgbClr val="000000"/>
                </a:solidFill>
                <a:latin typeface="Verdana"/>
                <a:ea typeface="ＭＳ Ｐゴシック" charset="0"/>
                <a:cs typeface="Verdana"/>
              </a:rPr>
              <a:t> sources, transport, and variability on</a:t>
            </a:r>
            <a:r>
              <a:rPr lang="en-US" sz="2000" dirty="0">
                <a:solidFill>
                  <a:schemeClr val="bg1"/>
                </a:solidFill>
                <a:latin typeface="Verdana"/>
                <a:ea typeface="ＭＳ Ｐゴシック" charset="0"/>
                <a:cs typeface="Verdana"/>
              </a:rPr>
              <a:t> </a:t>
            </a:r>
            <a:r>
              <a:rPr lang="en-US" sz="2000" i="1" dirty="0">
                <a:latin typeface="Verdana"/>
                <a:ea typeface="ＭＳ Ｐゴシック" charset="0"/>
                <a:cs typeface="Verdana"/>
              </a:rPr>
              <a:t>weekly to monthly</a:t>
            </a:r>
            <a:r>
              <a:rPr lang="en-US" sz="2000" dirty="0">
                <a:latin typeface="Verdana"/>
                <a:ea typeface="ＭＳ Ｐゴシック" charset="0"/>
                <a:cs typeface="Verdana"/>
              </a:rPr>
              <a:t> and </a:t>
            </a:r>
            <a:r>
              <a:rPr lang="en-US" sz="2000" i="1" dirty="0">
                <a:latin typeface="Verdana"/>
                <a:ea typeface="ＭＳ Ｐゴシック" charset="0"/>
                <a:cs typeface="Verdana"/>
              </a:rPr>
              <a:t>regional to global scales</a:t>
            </a:r>
            <a:endParaRPr lang="en-GB" sz="2000" dirty="0">
              <a:solidFill>
                <a:srgbClr val="000000"/>
              </a:solidFill>
              <a:latin typeface="Verdana"/>
              <a:ea typeface="ＭＳ Ｐゴシック" charset="0"/>
              <a:cs typeface="Verdana"/>
            </a:endParaRPr>
          </a:p>
          <a:p>
            <a:pPr marL="288925" indent="-279400">
              <a:spcBef>
                <a:spcPct val="20000"/>
              </a:spcBef>
              <a:buSzPct val="100000"/>
              <a:buFontTx/>
              <a:buChar char="•"/>
            </a:pPr>
            <a:r>
              <a:rPr lang="en-GB" sz="2000" dirty="0">
                <a:solidFill>
                  <a:srgbClr val="000000"/>
                </a:solidFill>
                <a:latin typeface="Verdana"/>
                <a:ea typeface="ＭＳ Ｐゴシック" charset="0"/>
                <a:cs typeface="Verdana"/>
              </a:rPr>
              <a:t>Passive sensors observe columns, or partial columns, of AQ relevant species; active systems have high vertical information content but limited coverage </a:t>
            </a:r>
          </a:p>
          <a:p>
            <a:pPr marL="288925" indent="-279400">
              <a:spcBef>
                <a:spcPct val="20000"/>
              </a:spcBef>
              <a:buSzPct val="100000"/>
              <a:buFontTx/>
              <a:buChar char="•"/>
            </a:pPr>
            <a:r>
              <a:rPr lang="en-GB" sz="2000" dirty="0">
                <a:solidFill>
                  <a:srgbClr val="000000"/>
                </a:solidFill>
                <a:latin typeface="Verdana"/>
                <a:ea typeface="ＭＳ Ｐゴシック" charset="0"/>
                <a:cs typeface="Verdana"/>
              </a:rPr>
              <a:t>Now entering a new era of higher spatiotemporal resolution observations that will access local, regional and diurnal scales</a:t>
            </a:r>
            <a:endParaRPr lang="en-US" sz="2000" b="1" i="1" dirty="0">
              <a:solidFill>
                <a:srgbClr val="C00000"/>
              </a:solidFill>
              <a:latin typeface="Verdana"/>
              <a:ea typeface="ＭＳ Ｐゴシック" charset="0"/>
              <a:cs typeface="Verdana"/>
            </a:endParaRPr>
          </a:p>
        </p:txBody>
      </p:sp>
      <p:grpSp>
        <p:nvGrpSpPr>
          <p:cNvPr id="2" name="Group 1">
            <a:extLst>
              <a:ext uri="{FF2B5EF4-FFF2-40B4-BE49-F238E27FC236}">
                <a16:creationId xmlns:a16="http://schemas.microsoft.com/office/drawing/2014/main" id="{4C3A7003-BD12-254B-9CCD-40CFF1C6B742}"/>
              </a:ext>
            </a:extLst>
          </p:cNvPr>
          <p:cNvGrpSpPr/>
          <p:nvPr/>
        </p:nvGrpSpPr>
        <p:grpSpPr>
          <a:xfrm>
            <a:off x="212578" y="3300043"/>
            <a:ext cx="11815299" cy="3473183"/>
            <a:chOff x="212578" y="3300043"/>
            <a:chExt cx="11815299" cy="3473183"/>
          </a:xfrm>
        </p:grpSpPr>
        <p:sp>
          <p:nvSpPr>
            <p:cNvPr id="61" name="Rectangle 3"/>
            <p:cNvSpPr>
              <a:spLocks noChangeArrowheads="1"/>
            </p:cNvSpPr>
            <p:nvPr/>
          </p:nvSpPr>
          <p:spPr bwMode="auto">
            <a:xfrm>
              <a:off x="212578" y="3300043"/>
              <a:ext cx="5953761" cy="3473183"/>
            </a:xfrm>
            <a:prstGeom prst="rect">
              <a:avLst/>
            </a:prstGeom>
            <a:solidFill>
              <a:schemeClr val="accent2">
                <a:alpha val="35000"/>
              </a:schemeClr>
            </a:solidFill>
            <a:ln w="12700">
              <a:noFill/>
              <a:miter lim="800000"/>
              <a:headEnd/>
              <a:tailEnd/>
            </a:ln>
            <a:effectLst>
              <a:outerShdw blurRad="50800" dist="127000" dir="2700000">
                <a:srgbClr val="000000">
                  <a:alpha val="43000"/>
                </a:srgbClr>
              </a:outerShdw>
              <a:softEdge rad="63500"/>
            </a:effectLst>
          </p:spPr>
          <p:txBody>
            <a:bodyPr lIns="91430" tIns="45715" rIns="91430" bIns="45715"/>
            <a:lstStyle/>
            <a:p>
              <a:pPr marL="342865" indent="-342865">
                <a:spcBef>
                  <a:spcPct val="20000"/>
                </a:spcBef>
                <a:buClr>
                  <a:srgbClr val="3333CC"/>
                </a:buClr>
                <a:buSzPct val="120000"/>
              </a:pPr>
              <a:r>
                <a:rPr lang="en-GB" sz="2000" dirty="0">
                  <a:solidFill>
                    <a:srgbClr val="FFFFFF"/>
                  </a:solidFill>
                  <a:latin typeface="Verdana"/>
                  <a:ea typeface="ＭＳ Ｐゴシック" charset="0"/>
                  <a:cs typeface="Verdana"/>
                </a:rPr>
                <a:t>UV-VIS: GOME, SCIAMACHY, OMI, GOME-2, TROPOMI </a:t>
              </a:r>
              <a:r>
                <a:rPr lang="en-US" sz="2000" dirty="0">
                  <a:solidFill>
                    <a:srgbClr val="FFFFFF"/>
                  </a:solidFill>
                  <a:latin typeface="Verdana"/>
                  <a:ea typeface="ＭＳ Ｐゴシック" charset="0"/>
                  <a:cs typeface="Verdana"/>
                </a:rPr>
                <a:t>…</a:t>
              </a:r>
              <a:endParaRPr lang="en-GB" sz="2000" dirty="0">
                <a:solidFill>
                  <a:srgbClr val="FFFFFF"/>
                </a:solidFill>
                <a:latin typeface="Verdana"/>
                <a:ea typeface="ＭＳ Ｐゴシック" charset="0"/>
                <a:cs typeface="Verdana"/>
              </a:endParaRPr>
            </a:p>
            <a:p>
              <a:pPr marL="342865" indent="-342865">
                <a:spcBef>
                  <a:spcPct val="20000"/>
                </a:spcBef>
                <a:buClr>
                  <a:srgbClr val="3333CC"/>
                </a:buClr>
                <a:buSzPct val="120000"/>
              </a:pPr>
              <a:r>
                <a:rPr lang="en-GB" sz="2000" dirty="0">
                  <a:solidFill>
                    <a:srgbClr val="900812"/>
                  </a:solidFill>
                  <a:latin typeface="Verdana"/>
                  <a:ea typeface="ＭＳ Ｐゴシック" charset="0"/>
                  <a:cs typeface="Verdana"/>
                </a:rPr>
                <a:t>      </a:t>
              </a:r>
              <a:r>
                <a:rPr lang="en-GB" sz="2000" dirty="0">
                  <a:solidFill>
                    <a:srgbClr val="FFFF00"/>
                  </a:solidFill>
                  <a:latin typeface="Verdana"/>
                  <a:ea typeface="ＭＳ Ｐゴシック" charset="0"/>
                  <a:cs typeface="Verdana"/>
                </a:rPr>
                <a:t>O</a:t>
              </a:r>
              <a:r>
                <a:rPr lang="en-GB" sz="2000" baseline="-25000" dirty="0">
                  <a:solidFill>
                    <a:srgbClr val="FFFF00"/>
                  </a:solidFill>
                  <a:latin typeface="Verdana"/>
                  <a:ea typeface="ＭＳ Ｐゴシック" charset="0"/>
                  <a:cs typeface="Verdana"/>
                </a:rPr>
                <a:t>3</a:t>
              </a:r>
              <a:r>
                <a:rPr lang="en-GB" sz="2000" dirty="0">
                  <a:solidFill>
                    <a:srgbClr val="FFFF00"/>
                  </a:solidFill>
                  <a:latin typeface="Verdana"/>
                  <a:ea typeface="ＭＳ Ｐゴシック" charset="0"/>
                  <a:cs typeface="Verdana"/>
                </a:rPr>
                <a:t>, NO</a:t>
              </a:r>
              <a:r>
                <a:rPr lang="en-GB" sz="2000" baseline="-25000" dirty="0">
                  <a:solidFill>
                    <a:srgbClr val="FFFF00"/>
                  </a:solidFill>
                  <a:latin typeface="Verdana"/>
                  <a:ea typeface="ＭＳ Ｐゴシック" charset="0"/>
                  <a:cs typeface="Verdana"/>
                </a:rPr>
                <a:t>2</a:t>
              </a:r>
              <a:r>
                <a:rPr lang="en-GB" sz="2000" dirty="0">
                  <a:solidFill>
                    <a:srgbClr val="FFFF00"/>
                  </a:solidFill>
                  <a:latin typeface="Verdana"/>
                  <a:ea typeface="ＭＳ Ｐゴシック" charset="0"/>
                  <a:cs typeface="Verdana"/>
                </a:rPr>
                <a:t>, HCHO, SO</a:t>
              </a:r>
              <a:r>
                <a:rPr lang="en-GB" sz="2000" baseline="-25000" dirty="0">
                  <a:solidFill>
                    <a:srgbClr val="FFFF00"/>
                  </a:solidFill>
                  <a:latin typeface="Verdana"/>
                  <a:ea typeface="ＭＳ Ｐゴシック" charset="0"/>
                  <a:cs typeface="Verdana"/>
                </a:rPr>
                <a:t>2</a:t>
              </a:r>
              <a:r>
                <a:rPr lang="en-GB" sz="2000" dirty="0">
                  <a:solidFill>
                    <a:srgbClr val="FFFF00"/>
                  </a:solidFill>
                  <a:latin typeface="Verdana"/>
                  <a:ea typeface="ＭＳ Ｐゴシック" charset="0"/>
                  <a:cs typeface="Verdana"/>
                </a:rPr>
                <a:t>, </a:t>
              </a:r>
              <a:r>
                <a:rPr lang="en-GB" sz="2000" dirty="0" err="1">
                  <a:solidFill>
                    <a:srgbClr val="FFFF00"/>
                  </a:solidFill>
                  <a:latin typeface="Verdana"/>
                  <a:ea typeface="ＭＳ Ｐゴシック" charset="0"/>
                  <a:cs typeface="Verdana"/>
                </a:rPr>
                <a:t>BrO</a:t>
              </a:r>
              <a:r>
                <a:rPr lang="en-GB" sz="2000" dirty="0">
                  <a:solidFill>
                    <a:srgbClr val="FFFF00"/>
                  </a:solidFill>
                  <a:latin typeface="Verdana"/>
                  <a:ea typeface="ＭＳ Ｐゴシック" charset="0"/>
                  <a:cs typeface="Verdana"/>
                </a:rPr>
                <a:t>, aerosol + …</a:t>
              </a:r>
            </a:p>
            <a:p>
              <a:pPr marL="342865" indent="-342865">
                <a:spcBef>
                  <a:spcPct val="20000"/>
                </a:spcBef>
                <a:buClr>
                  <a:srgbClr val="3333CC"/>
                </a:buClr>
                <a:buSzPct val="120000"/>
              </a:pPr>
              <a:r>
                <a:rPr lang="en-GB" sz="2000" dirty="0">
                  <a:solidFill>
                    <a:srgbClr val="FFFFFF"/>
                  </a:solidFill>
                  <a:latin typeface="Verdana"/>
                  <a:ea typeface="ＭＳ Ｐゴシック" charset="0"/>
                  <a:cs typeface="Verdana"/>
                </a:rPr>
                <a:t>NIR: GOSAT, OCO-2, </a:t>
              </a:r>
              <a:r>
                <a:rPr lang="en-GB" sz="2000" dirty="0" err="1">
                  <a:solidFill>
                    <a:srgbClr val="FFFFFF"/>
                  </a:solidFill>
                  <a:latin typeface="Verdana"/>
                  <a:ea typeface="ＭＳ Ｐゴシック" charset="0"/>
                  <a:cs typeface="Verdana"/>
                </a:rPr>
                <a:t>TanSat</a:t>
              </a:r>
              <a:r>
                <a:rPr lang="en-GB" sz="2000" dirty="0">
                  <a:solidFill>
                    <a:srgbClr val="FFFFFF"/>
                  </a:solidFill>
                  <a:latin typeface="Verdana"/>
                  <a:ea typeface="ＭＳ Ｐゴシック" charset="0"/>
                  <a:cs typeface="Verdana"/>
                </a:rPr>
                <a:t> …</a:t>
              </a:r>
            </a:p>
            <a:p>
              <a:pPr marL="342865" indent="-342865">
                <a:spcBef>
                  <a:spcPct val="20000"/>
                </a:spcBef>
                <a:buClr>
                  <a:srgbClr val="3333CC"/>
                </a:buClr>
                <a:buSzPct val="120000"/>
              </a:pPr>
              <a:r>
                <a:rPr lang="en-GB" sz="2000" dirty="0">
                  <a:solidFill>
                    <a:srgbClr val="900812"/>
                  </a:solidFill>
                  <a:latin typeface="Verdana"/>
                  <a:ea typeface="ＭＳ Ｐゴシック" charset="0"/>
                  <a:cs typeface="Verdana"/>
                </a:rPr>
                <a:t>      </a:t>
              </a:r>
              <a:r>
                <a:rPr lang="en-GB" sz="2000" dirty="0">
                  <a:solidFill>
                    <a:srgbClr val="FFFF00"/>
                  </a:solidFill>
                  <a:latin typeface="Verdana"/>
                  <a:ea typeface="ＭＳ Ｐゴシック" charset="0"/>
                  <a:cs typeface="Verdana"/>
                </a:rPr>
                <a:t>CO</a:t>
              </a:r>
              <a:r>
                <a:rPr lang="en-GB" sz="2000" baseline="-25000" dirty="0">
                  <a:solidFill>
                    <a:srgbClr val="FFFF00"/>
                  </a:solidFill>
                  <a:latin typeface="Verdana"/>
                  <a:ea typeface="ＭＳ Ｐゴシック" charset="0"/>
                  <a:cs typeface="Verdana"/>
                </a:rPr>
                <a:t>2</a:t>
              </a:r>
              <a:r>
                <a:rPr lang="en-GB" sz="2000" dirty="0">
                  <a:solidFill>
                    <a:srgbClr val="FFFF00"/>
                  </a:solidFill>
                  <a:latin typeface="Verdana"/>
                  <a:ea typeface="ＭＳ Ｐゴシック" charset="0"/>
                  <a:cs typeface="Verdana"/>
                </a:rPr>
                <a:t>, CH</a:t>
              </a:r>
              <a:r>
                <a:rPr lang="en-GB" sz="2000" baseline="-25000" dirty="0">
                  <a:solidFill>
                    <a:srgbClr val="FFFF00"/>
                  </a:solidFill>
                  <a:latin typeface="Verdana"/>
                  <a:ea typeface="ＭＳ Ｐゴシック" charset="0"/>
                  <a:cs typeface="Verdana"/>
                </a:rPr>
                <a:t>4</a:t>
              </a:r>
              <a:r>
                <a:rPr lang="en-GB" sz="2000" dirty="0">
                  <a:solidFill>
                    <a:srgbClr val="FFFF00"/>
                  </a:solidFill>
                  <a:latin typeface="Verdana"/>
                  <a:ea typeface="ＭＳ Ｐゴシック" charset="0"/>
                  <a:cs typeface="Verdana"/>
                </a:rPr>
                <a:t>, aerosol  + ...</a:t>
              </a:r>
            </a:p>
            <a:p>
              <a:pPr marL="342865" indent="-342865">
                <a:spcBef>
                  <a:spcPct val="20000"/>
                </a:spcBef>
                <a:buClr>
                  <a:srgbClr val="3333CC"/>
                </a:buClr>
                <a:buSzPct val="120000"/>
              </a:pPr>
              <a:r>
                <a:rPr lang="en-GB" sz="2000" dirty="0">
                  <a:solidFill>
                    <a:srgbClr val="FFFFFF"/>
                  </a:solidFill>
                  <a:latin typeface="Verdana"/>
                  <a:ea typeface="ＭＳ Ｐゴシック" charset="0"/>
                  <a:cs typeface="Verdana"/>
                </a:rPr>
                <a:t>SWIR: SCIAMACHY, MOPITT, MODIS …</a:t>
              </a:r>
            </a:p>
            <a:p>
              <a:pPr marL="342865" indent="-342865">
                <a:spcBef>
                  <a:spcPct val="20000"/>
                </a:spcBef>
                <a:buClr>
                  <a:srgbClr val="3333CC"/>
                </a:buClr>
                <a:buSzPct val="120000"/>
              </a:pPr>
              <a:r>
                <a:rPr lang="en-GB" sz="2000" dirty="0">
                  <a:solidFill>
                    <a:srgbClr val="900812"/>
                  </a:solidFill>
                  <a:latin typeface="Verdana"/>
                  <a:ea typeface="ＭＳ Ｐゴシック" charset="0"/>
                  <a:cs typeface="Verdana"/>
                </a:rPr>
                <a:t>      </a:t>
              </a:r>
              <a:r>
                <a:rPr lang="en-GB" sz="2000" dirty="0">
                  <a:solidFill>
                    <a:srgbClr val="FFFF00"/>
                  </a:solidFill>
                  <a:latin typeface="Verdana"/>
                  <a:ea typeface="ＭＳ Ｐゴシック" charset="0"/>
                  <a:cs typeface="Verdana"/>
                </a:rPr>
                <a:t>CO, CH</a:t>
              </a:r>
              <a:r>
                <a:rPr lang="en-GB" sz="2000" baseline="-25000" dirty="0">
                  <a:solidFill>
                    <a:srgbClr val="FFFF00"/>
                  </a:solidFill>
                  <a:latin typeface="Verdana"/>
                  <a:ea typeface="ＭＳ Ｐゴシック" charset="0"/>
                  <a:cs typeface="Verdana"/>
                </a:rPr>
                <a:t>4</a:t>
              </a:r>
              <a:r>
                <a:rPr lang="en-GB" sz="2000" dirty="0">
                  <a:solidFill>
                    <a:srgbClr val="FFFF00"/>
                  </a:solidFill>
                  <a:latin typeface="Verdana"/>
                  <a:ea typeface="ＭＳ Ｐゴシック" charset="0"/>
                  <a:cs typeface="Verdana"/>
                </a:rPr>
                <a:t>, aerosol  + …</a:t>
              </a:r>
            </a:p>
            <a:p>
              <a:pPr marL="342865" indent="-342865">
                <a:spcBef>
                  <a:spcPct val="20000"/>
                </a:spcBef>
                <a:buClr>
                  <a:srgbClr val="3333CC"/>
                </a:buClr>
                <a:buSzPct val="120000"/>
              </a:pPr>
              <a:r>
                <a:rPr lang="en-GB" sz="2000" dirty="0">
                  <a:solidFill>
                    <a:srgbClr val="FFFFFF"/>
                  </a:solidFill>
                  <a:latin typeface="Verdana"/>
                  <a:ea typeface="ＭＳ Ｐゴシック" charset="0"/>
                  <a:cs typeface="Verdana"/>
                </a:rPr>
                <a:t>TIR: MOPITT, AIRS, TES, IASI, </a:t>
              </a:r>
              <a:r>
                <a:rPr lang="en-GB" sz="2000" dirty="0" err="1">
                  <a:solidFill>
                    <a:srgbClr val="FFFFFF"/>
                  </a:solidFill>
                  <a:latin typeface="Verdana"/>
                  <a:ea typeface="ＭＳ Ｐゴシック" charset="0"/>
                  <a:cs typeface="Verdana"/>
                </a:rPr>
                <a:t>CrIS</a:t>
              </a:r>
              <a:r>
                <a:rPr lang="en-GB" sz="2000" dirty="0">
                  <a:solidFill>
                    <a:srgbClr val="FFFFFF"/>
                  </a:solidFill>
                  <a:latin typeface="Verdana"/>
                  <a:ea typeface="ＭＳ Ｐゴシック" charset="0"/>
                  <a:cs typeface="Verdana"/>
                </a:rPr>
                <a:t> …</a:t>
              </a:r>
            </a:p>
            <a:p>
              <a:pPr marL="342865" indent="-342865">
                <a:spcBef>
                  <a:spcPct val="20000"/>
                </a:spcBef>
                <a:buClr>
                  <a:srgbClr val="3333CC"/>
                </a:buClr>
                <a:buSzPct val="120000"/>
              </a:pPr>
              <a:r>
                <a:rPr lang="en-GB" sz="2000" dirty="0">
                  <a:solidFill>
                    <a:srgbClr val="900812"/>
                  </a:solidFill>
                  <a:latin typeface="Verdana"/>
                  <a:ea typeface="ＭＳ Ｐゴシック" charset="0"/>
                  <a:cs typeface="Verdana"/>
                </a:rPr>
                <a:t>	</a:t>
              </a:r>
              <a:r>
                <a:rPr lang="en-GB" sz="2000" dirty="0">
                  <a:solidFill>
                    <a:srgbClr val="FFFF00"/>
                  </a:solidFill>
                  <a:latin typeface="Verdana"/>
                  <a:ea typeface="ＭＳ Ｐゴシック" charset="0"/>
                  <a:cs typeface="Verdana"/>
                </a:rPr>
                <a:t>CO, O</a:t>
              </a:r>
              <a:r>
                <a:rPr lang="en-GB" sz="2000" baseline="-25000" dirty="0">
                  <a:solidFill>
                    <a:srgbClr val="FFFF00"/>
                  </a:solidFill>
                  <a:latin typeface="Verdana"/>
                  <a:ea typeface="ＭＳ Ｐゴシック" charset="0"/>
                  <a:cs typeface="Verdana"/>
                </a:rPr>
                <a:t>3</a:t>
              </a:r>
              <a:r>
                <a:rPr lang="en-GB" sz="2000" dirty="0">
                  <a:solidFill>
                    <a:srgbClr val="FFFF00"/>
                  </a:solidFill>
                  <a:latin typeface="Verdana"/>
                  <a:ea typeface="ＭＳ Ｐゴシック" charset="0"/>
                  <a:cs typeface="Verdana"/>
                </a:rPr>
                <a:t>, CH</a:t>
              </a:r>
              <a:r>
                <a:rPr lang="en-GB" sz="2000" baseline="-25000" dirty="0">
                  <a:solidFill>
                    <a:srgbClr val="FFFF00"/>
                  </a:solidFill>
                  <a:latin typeface="Verdana"/>
                  <a:ea typeface="ＭＳ Ｐゴシック" charset="0"/>
                  <a:cs typeface="Verdana"/>
                </a:rPr>
                <a:t>4</a:t>
              </a:r>
              <a:r>
                <a:rPr lang="en-GB" sz="2000" dirty="0">
                  <a:solidFill>
                    <a:srgbClr val="FFFF00"/>
                  </a:solidFill>
                  <a:latin typeface="Verdana"/>
                  <a:ea typeface="ＭＳ Ｐゴシック" charset="0"/>
                  <a:cs typeface="Verdana"/>
                </a:rPr>
                <a:t>, HNO</a:t>
              </a:r>
              <a:r>
                <a:rPr lang="en-GB" sz="2000" baseline="-25000" dirty="0">
                  <a:solidFill>
                    <a:srgbClr val="FFFF00"/>
                  </a:solidFill>
                  <a:latin typeface="Verdana"/>
                  <a:ea typeface="ＭＳ Ｐゴシック" charset="0"/>
                  <a:cs typeface="Verdana"/>
                </a:rPr>
                <a:t>3</a:t>
              </a:r>
              <a:r>
                <a:rPr lang="en-GB" sz="2000" dirty="0">
                  <a:solidFill>
                    <a:srgbClr val="FFFF00"/>
                  </a:solidFill>
                  <a:latin typeface="Verdana"/>
                  <a:ea typeface="ＭＳ Ｐゴシック" charset="0"/>
                  <a:cs typeface="Verdana"/>
                </a:rPr>
                <a:t>, NH</a:t>
              </a:r>
              <a:r>
                <a:rPr lang="en-GB" sz="2000" baseline="-25000" dirty="0">
                  <a:solidFill>
                    <a:srgbClr val="FFFF00"/>
                  </a:solidFill>
                  <a:latin typeface="Verdana"/>
                  <a:ea typeface="ＭＳ Ｐゴシック" charset="0"/>
                  <a:cs typeface="Verdana"/>
                </a:rPr>
                <a:t>3</a:t>
              </a:r>
              <a:r>
                <a:rPr lang="en-GB" sz="2000" dirty="0">
                  <a:solidFill>
                    <a:srgbClr val="FFFF00"/>
                  </a:solidFill>
                  <a:latin typeface="Verdana"/>
                  <a:ea typeface="ＭＳ Ｐゴシック" charset="0"/>
                  <a:cs typeface="Verdana"/>
                </a:rPr>
                <a:t> + …</a:t>
              </a:r>
              <a:endParaRPr lang="en-GB" sz="2000" baseline="-25000" dirty="0">
                <a:solidFill>
                  <a:srgbClr val="FFFF00"/>
                </a:solidFill>
                <a:latin typeface="Verdana"/>
                <a:ea typeface="ＭＳ Ｐゴシック" charset="0"/>
                <a:cs typeface="Verdana"/>
              </a:endParaRPr>
            </a:p>
          </p:txBody>
        </p:sp>
        <p:sp>
          <p:nvSpPr>
            <p:cNvPr id="6" name="Rectangle 3">
              <a:extLst>
                <a:ext uri="{FF2B5EF4-FFF2-40B4-BE49-F238E27FC236}">
                  <a16:creationId xmlns:a16="http://schemas.microsoft.com/office/drawing/2014/main" id="{07FE06EC-07F0-3D43-9D80-078403D337DC}"/>
                </a:ext>
              </a:extLst>
            </p:cNvPr>
            <p:cNvSpPr>
              <a:spLocks noChangeArrowheads="1"/>
            </p:cNvSpPr>
            <p:nvPr/>
          </p:nvSpPr>
          <p:spPr bwMode="auto">
            <a:xfrm>
              <a:off x="6378916" y="4760773"/>
              <a:ext cx="5648961" cy="2012453"/>
            </a:xfrm>
            <a:prstGeom prst="rect">
              <a:avLst/>
            </a:prstGeom>
            <a:solidFill>
              <a:schemeClr val="accent2">
                <a:alpha val="35000"/>
              </a:schemeClr>
            </a:solidFill>
            <a:ln w="12700">
              <a:noFill/>
              <a:miter lim="800000"/>
              <a:headEnd/>
              <a:tailEnd/>
            </a:ln>
            <a:effectLst>
              <a:outerShdw blurRad="50800" dist="127000" dir="2700000">
                <a:srgbClr val="000000">
                  <a:alpha val="43000"/>
                </a:srgbClr>
              </a:outerShdw>
              <a:softEdge rad="63500"/>
            </a:effectLst>
          </p:spPr>
          <p:txBody>
            <a:bodyPr lIns="91430" tIns="45715" rIns="91430" bIns="45715"/>
            <a:lstStyle/>
            <a:p>
              <a:pPr marL="342865" indent="-342865">
                <a:spcBef>
                  <a:spcPct val="20000"/>
                </a:spcBef>
                <a:buClr>
                  <a:srgbClr val="3333CC"/>
                </a:buClr>
                <a:buSzPct val="120000"/>
              </a:pPr>
              <a:r>
                <a:rPr lang="en-US" sz="2000" dirty="0">
                  <a:solidFill>
                    <a:srgbClr val="FFFFFF"/>
                  </a:solidFill>
                  <a:latin typeface="Verdana"/>
                  <a:ea typeface="ＭＳ Ｐゴシック" charset="0"/>
                  <a:cs typeface="Verdana"/>
                </a:rPr>
                <a:t>… along with other Earth-system remote sensing information …</a:t>
              </a:r>
              <a:endParaRPr lang="en-GB" sz="2000" dirty="0">
                <a:solidFill>
                  <a:srgbClr val="FFFFFF"/>
                </a:solidFill>
                <a:latin typeface="Verdana"/>
                <a:ea typeface="ＭＳ Ｐゴシック" charset="0"/>
                <a:cs typeface="Verdana"/>
              </a:endParaRPr>
            </a:p>
            <a:p>
              <a:pPr marL="342865" indent="-342865">
                <a:spcBef>
                  <a:spcPct val="20000"/>
                </a:spcBef>
                <a:buClr>
                  <a:srgbClr val="3333CC"/>
                </a:buClr>
                <a:buSzPct val="120000"/>
              </a:pPr>
              <a:r>
                <a:rPr lang="en-GB" sz="2000" dirty="0">
                  <a:solidFill>
                    <a:srgbClr val="900812"/>
                  </a:solidFill>
                  <a:latin typeface="Verdana"/>
                  <a:ea typeface="ＭＳ Ｐゴシック" charset="0"/>
                  <a:cs typeface="Verdana"/>
                </a:rPr>
                <a:t>    </a:t>
              </a:r>
              <a:r>
                <a:rPr lang="en-GB" sz="2000" dirty="0">
                  <a:solidFill>
                    <a:srgbClr val="FFFF00"/>
                  </a:solidFill>
                  <a:latin typeface="Verdana"/>
                  <a:ea typeface="ＭＳ Ｐゴシック" charset="0"/>
                  <a:cs typeface="Verdana"/>
                </a:rPr>
                <a:t>thermodynamic quantities, clouds, winds, surface properties, vegetation indices, fires parameters, SIF ...</a:t>
              </a:r>
            </a:p>
          </p:txBody>
        </p:sp>
      </p:grpSp>
    </p:spTree>
    <p:extLst>
      <p:ext uri="{BB962C8B-B14F-4D97-AF65-F5344CB8AC3E}">
        <p14:creationId xmlns:p14="http://schemas.microsoft.com/office/powerpoint/2010/main" val="3155429189"/>
      </p:ext>
    </p:extLst>
  </p:cSld>
  <p:clrMapOvr>
    <a:masterClrMapping/>
  </p:clrMapOvr>
  <p:transition>
    <p:cover dir="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4541" y="1043803"/>
            <a:ext cx="11929241" cy="4708981"/>
          </a:xfrm>
          <a:prstGeom prst="rect">
            <a:avLst/>
          </a:prstGeom>
          <a:noFill/>
          <a:effectLst>
            <a:softEdge rad="0"/>
          </a:effectLst>
        </p:spPr>
        <p:txBody>
          <a:bodyPr wrap="square" lIns="274320" tIns="274320" rIns="274320" bIns="274320" rtlCol="0">
            <a:spAutoFit/>
          </a:bodyPr>
          <a:lstStyle/>
          <a:p>
            <a:pPr marL="342900" indent="-342900">
              <a:spcAft>
                <a:spcPts val="600"/>
              </a:spcAft>
              <a:buClr>
                <a:schemeClr val="tx1"/>
              </a:buClr>
              <a:buFont typeface="Arial" charset="0"/>
              <a:buChar char="•"/>
            </a:pPr>
            <a:r>
              <a:rPr lang="en-US" sz="2000" dirty="0">
                <a:solidFill>
                  <a:srgbClr val="0070C0"/>
                </a:solidFill>
                <a:latin typeface="Verdana"/>
                <a:cs typeface="Verdana"/>
              </a:rPr>
              <a:t>Radiative transfer:</a:t>
            </a:r>
            <a:r>
              <a:rPr lang="en-US" sz="2000" dirty="0">
                <a:solidFill>
                  <a:srgbClr val="C00000"/>
                </a:solidFill>
                <a:latin typeface="Verdana"/>
                <a:cs typeface="Verdana"/>
              </a:rPr>
              <a:t> </a:t>
            </a:r>
            <a:r>
              <a:rPr lang="en-US" sz="2000" dirty="0">
                <a:latin typeface="Verdana"/>
                <a:cs typeface="Verdana"/>
              </a:rPr>
              <a:t>An fundamental modeling component for remote sensing</a:t>
            </a:r>
          </a:p>
          <a:p>
            <a:pPr marL="342900" indent="-342900">
              <a:spcAft>
                <a:spcPts val="600"/>
              </a:spcAft>
              <a:buClr>
                <a:schemeClr val="tx1"/>
              </a:buClr>
              <a:buFont typeface="Arial" charset="0"/>
              <a:buChar char="•"/>
            </a:pPr>
            <a:r>
              <a:rPr lang="en-US" sz="2000" dirty="0">
                <a:solidFill>
                  <a:srgbClr val="0070C0"/>
                </a:solidFill>
                <a:latin typeface="Verdana"/>
                <a:cs typeface="Verdana"/>
              </a:rPr>
              <a:t>Retrievals: </a:t>
            </a:r>
            <a:r>
              <a:rPr lang="en-US" sz="2000" dirty="0">
                <a:latin typeface="Verdana"/>
                <a:cs typeface="Verdana"/>
              </a:rPr>
              <a:t>Models provide </a:t>
            </a:r>
            <a:r>
              <a:rPr lang="en-US" sz="2000" i="1" dirty="0">
                <a:latin typeface="Verdana"/>
                <a:cs typeface="Verdana"/>
              </a:rPr>
              <a:t>a priori </a:t>
            </a:r>
            <a:r>
              <a:rPr lang="en-US" sz="2000" dirty="0">
                <a:latin typeface="Verdana"/>
                <a:cs typeface="Verdana"/>
              </a:rPr>
              <a:t>constraints</a:t>
            </a:r>
          </a:p>
          <a:p>
            <a:pPr marL="342900" indent="-342900">
              <a:spcAft>
                <a:spcPts val="600"/>
              </a:spcAft>
              <a:buClr>
                <a:schemeClr val="tx1"/>
              </a:buClr>
              <a:buFont typeface="Arial" charset="0"/>
              <a:buChar char="•"/>
            </a:pPr>
            <a:r>
              <a:rPr lang="en-US" sz="2000" dirty="0">
                <a:solidFill>
                  <a:srgbClr val="0070C0"/>
                </a:solidFill>
                <a:latin typeface="Verdana"/>
                <a:cs typeface="Verdana"/>
              </a:rPr>
              <a:t>Satellite validation: </a:t>
            </a:r>
            <a:r>
              <a:rPr lang="en-US" sz="2000" dirty="0">
                <a:latin typeface="Verdana"/>
                <a:cs typeface="Verdana"/>
              </a:rPr>
              <a:t>Models give confidence in new observations</a:t>
            </a:r>
          </a:p>
          <a:p>
            <a:pPr marL="344488" indent="-338138">
              <a:spcAft>
                <a:spcPts val="600"/>
              </a:spcAft>
              <a:buClr>
                <a:schemeClr val="tx1"/>
              </a:buClr>
              <a:buFont typeface="Arial" charset="0"/>
              <a:buChar char="•"/>
            </a:pPr>
            <a:r>
              <a:rPr lang="en-US" sz="2000" dirty="0">
                <a:solidFill>
                  <a:srgbClr val="0070C0"/>
                </a:solidFill>
                <a:latin typeface="Verdana"/>
                <a:cs typeface="Verdana"/>
              </a:rPr>
              <a:t>Data assimilation: </a:t>
            </a:r>
            <a:r>
              <a:rPr lang="en-US" sz="2000" dirty="0">
                <a:latin typeface="Verdana"/>
                <a:cs typeface="Verdana"/>
              </a:rPr>
              <a:t>Quantitative integration of model and measurement; </a:t>
            </a:r>
          </a:p>
          <a:p>
            <a:pPr marL="6350">
              <a:spcAft>
                <a:spcPts val="600"/>
              </a:spcAft>
              <a:buClr>
                <a:schemeClr val="tx1"/>
              </a:buClr>
            </a:pPr>
            <a:r>
              <a:rPr lang="en-US" sz="2000" dirty="0">
                <a:latin typeface="Verdana"/>
                <a:cs typeface="Verdana"/>
              </a:rPr>
              <a:t>	accounting for strengths and weaknesses of both components</a:t>
            </a:r>
          </a:p>
          <a:p>
            <a:pPr marL="342900" indent="-342900">
              <a:spcAft>
                <a:spcPts val="600"/>
              </a:spcAft>
              <a:buClr>
                <a:schemeClr val="tx1"/>
              </a:buClr>
              <a:buFont typeface="Arial" charset="0"/>
              <a:buChar char="•"/>
            </a:pPr>
            <a:r>
              <a:rPr lang="en-US" sz="2000" dirty="0">
                <a:solidFill>
                  <a:srgbClr val="0070C0"/>
                </a:solidFill>
                <a:latin typeface="Verdana"/>
                <a:cs typeface="Verdana"/>
              </a:rPr>
              <a:t>Combining different observations: </a:t>
            </a:r>
            <a:r>
              <a:rPr lang="en-US" sz="2000" dirty="0">
                <a:latin typeface="Verdana"/>
                <a:cs typeface="Verdana"/>
              </a:rPr>
              <a:t>Models as a cross-scale transfer standard</a:t>
            </a:r>
            <a:endParaRPr lang="en-US" sz="2000" i="1" dirty="0">
              <a:latin typeface="Verdana"/>
              <a:cs typeface="Verdana"/>
            </a:endParaRPr>
          </a:p>
          <a:p>
            <a:pPr marL="342900" indent="-342900">
              <a:spcAft>
                <a:spcPts val="600"/>
              </a:spcAft>
              <a:buClr>
                <a:schemeClr val="tx1"/>
              </a:buClr>
              <a:buFont typeface="Arial" charset="0"/>
              <a:buChar char="•"/>
            </a:pPr>
            <a:r>
              <a:rPr lang="en-US" sz="2000" dirty="0">
                <a:solidFill>
                  <a:srgbClr val="0070C0"/>
                </a:solidFill>
                <a:latin typeface="Verdana"/>
                <a:cs typeface="Verdana"/>
              </a:rPr>
              <a:t>Observations of emissions, transport and transformations: </a:t>
            </a:r>
            <a:r>
              <a:rPr lang="en-US" sz="2000" dirty="0">
                <a:latin typeface="Verdana"/>
                <a:cs typeface="Verdana"/>
              </a:rPr>
              <a:t>Updating model processes</a:t>
            </a:r>
          </a:p>
          <a:p>
            <a:pPr marL="342900" indent="-342900">
              <a:spcAft>
                <a:spcPts val="600"/>
              </a:spcAft>
              <a:buClr>
                <a:schemeClr val="tx1"/>
              </a:buClr>
              <a:buFont typeface="Arial" charset="0"/>
              <a:buChar char="•"/>
            </a:pPr>
            <a:r>
              <a:rPr lang="en-US" sz="2000" dirty="0">
                <a:solidFill>
                  <a:srgbClr val="0070C0"/>
                </a:solidFill>
                <a:latin typeface="Verdana"/>
                <a:cs typeface="Verdana"/>
              </a:rPr>
              <a:t>Long-term data records: </a:t>
            </a:r>
            <a:r>
              <a:rPr lang="en-US" sz="2000" dirty="0">
                <a:latin typeface="Verdana"/>
                <a:cs typeface="Verdana"/>
              </a:rPr>
              <a:t>Informing seasonal and inter-annual variability and trends</a:t>
            </a:r>
          </a:p>
          <a:p>
            <a:pPr marL="342900" indent="-342900">
              <a:spcAft>
                <a:spcPts val="600"/>
              </a:spcAft>
              <a:buClr>
                <a:schemeClr val="tx1"/>
              </a:buClr>
              <a:buFont typeface="Arial" charset="0"/>
              <a:buChar char="•"/>
            </a:pPr>
            <a:r>
              <a:rPr lang="en-US" sz="2000" dirty="0">
                <a:solidFill>
                  <a:srgbClr val="0070C0"/>
                </a:solidFill>
                <a:latin typeface="Verdana"/>
                <a:cs typeface="Verdana"/>
              </a:rPr>
              <a:t>Operations:</a:t>
            </a:r>
            <a:r>
              <a:rPr lang="en-US" sz="2000" dirty="0">
                <a:solidFill>
                  <a:srgbClr val="FFFF00"/>
                </a:solidFill>
                <a:latin typeface="Verdana"/>
                <a:cs typeface="Verdana"/>
              </a:rPr>
              <a:t> </a:t>
            </a:r>
            <a:r>
              <a:rPr lang="en-US" sz="2000" dirty="0">
                <a:latin typeface="Verdana"/>
                <a:cs typeface="Verdana"/>
              </a:rPr>
              <a:t>Realistic initialization of AQ forecasts</a:t>
            </a:r>
          </a:p>
          <a:p>
            <a:pPr marL="342900" indent="-342900">
              <a:spcAft>
                <a:spcPts val="600"/>
              </a:spcAft>
              <a:buClr>
                <a:schemeClr val="tx1"/>
              </a:buClr>
              <a:buFont typeface="Arial" charset="0"/>
              <a:buChar char="•"/>
            </a:pPr>
            <a:r>
              <a:rPr lang="en-US" sz="2000" dirty="0">
                <a:solidFill>
                  <a:srgbClr val="0070C0"/>
                </a:solidFill>
                <a:latin typeface="Verdana"/>
                <a:cs typeface="Verdana"/>
              </a:rPr>
              <a:t>Unobserved species: </a:t>
            </a:r>
            <a:r>
              <a:rPr lang="en-US" sz="2000" dirty="0">
                <a:latin typeface="Verdana"/>
                <a:cs typeface="Verdana"/>
              </a:rPr>
              <a:t>Constraints derived from species that can be observed</a:t>
            </a:r>
          </a:p>
          <a:p>
            <a:pPr marL="342900" indent="-342900">
              <a:spcAft>
                <a:spcPts val="600"/>
              </a:spcAft>
              <a:buClr>
                <a:schemeClr val="tx1"/>
              </a:buClr>
              <a:buFont typeface="Arial" charset="0"/>
              <a:buChar char="•"/>
            </a:pPr>
            <a:r>
              <a:rPr lang="en-US" sz="2000" dirty="0">
                <a:solidFill>
                  <a:srgbClr val="0070C0"/>
                </a:solidFill>
                <a:latin typeface="Verdana"/>
                <a:cs typeface="Verdana"/>
              </a:rPr>
              <a:t>New observations: </a:t>
            </a:r>
            <a:r>
              <a:rPr lang="en-US" sz="2000" dirty="0">
                <a:latin typeface="Verdana"/>
                <a:cs typeface="Verdana"/>
              </a:rPr>
              <a:t>Identifying data requirements: OSSEs are increasingly important</a:t>
            </a:r>
          </a:p>
        </p:txBody>
      </p:sp>
      <p:sp>
        <p:nvSpPr>
          <p:cNvPr id="10" name="Text Box 2"/>
          <p:cNvSpPr txBox="1">
            <a:spLocks noChangeArrowheads="1"/>
          </p:cNvSpPr>
          <p:nvPr/>
        </p:nvSpPr>
        <p:spPr bwMode="auto">
          <a:xfrm>
            <a:off x="3161882" y="175248"/>
            <a:ext cx="8851900" cy="584775"/>
          </a:xfrm>
          <a:prstGeom prst="rect">
            <a:avLst/>
          </a:prstGeom>
          <a:noFill/>
          <a:ln w="9525">
            <a:noFill/>
            <a:miter lim="800000"/>
            <a:headEnd/>
            <a:tailEnd/>
          </a:ln>
        </p:spPr>
        <p:txBody>
          <a:bodyPr wrap="square">
            <a:spAutoFit/>
          </a:bodyPr>
          <a:lstStyle/>
          <a:p>
            <a:pPr algn="r"/>
            <a:r>
              <a:rPr lang="en-US" sz="3200" dirty="0">
                <a:solidFill>
                  <a:srgbClr val="FFFFFF"/>
                </a:solidFill>
                <a:latin typeface="Verdana"/>
                <a:cs typeface="Verdana"/>
              </a:rPr>
              <a:t>Satellite data and models</a:t>
            </a:r>
          </a:p>
        </p:txBody>
      </p:sp>
    </p:spTree>
    <p:extLst>
      <p:ext uri="{BB962C8B-B14F-4D97-AF65-F5344CB8AC3E}">
        <p14:creationId xmlns:p14="http://schemas.microsoft.com/office/powerpoint/2010/main" val="2273784254"/>
      </p:ext>
    </p:extLst>
  </p:cSld>
  <p:clrMapOvr>
    <a:masterClrMapping/>
  </p:clrMapOvr>
  <p:transition>
    <p:cover dir="rd"/>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5" name="Group 54"/>
          <p:cNvGrpSpPr/>
          <p:nvPr/>
        </p:nvGrpSpPr>
        <p:grpSpPr>
          <a:xfrm>
            <a:off x="209664" y="2898305"/>
            <a:ext cx="5386662" cy="3825513"/>
            <a:chOff x="228601" y="3187482"/>
            <a:chExt cx="5096342" cy="3825513"/>
          </a:xfrm>
        </p:grpSpPr>
        <p:sp>
          <p:nvSpPr>
            <p:cNvPr id="49" name="Rectangle 48"/>
            <p:cNvSpPr/>
            <p:nvPr/>
          </p:nvSpPr>
          <p:spPr bwMode="auto">
            <a:xfrm>
              <a:off x="228601" y="3187482"/>
              <a:ext cx="5096342" cy="3825513"/>
            </a:xfrm>
            <a:prstGeom prst="rect">
              <a:avLst/>
            </a:prstGeom>
            <a:solidFill>
              <a:schemeClr val="accent2"/>
            </a:solidFill>
            <a:ln w="889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Verdana" pitchFamily="-109" charset="0"/>
                <a:ea typeface="+mn-ea"/>
                <a:cs typeface="+mn-cs"/>
              </a:endParaRPr>
            </a:p>
          </p:txBody>
        </p:sp>
        <p:sp>
          <p:nvSpPr>
            <p:cNvPr id="29" name="Process 28"/>
            <p:cNvSpPr/>
            <p:nvPr/>
          </p:nvSpPr>
          <p:spPr bwMode="auto">
            <a:xfrm>
              <a:off x="377258" y="3626487"/>
              <a:ext cx="4745003" cy="2173973"/>
            </a:xfrm>
            <a:prstGeom prst="flowChartProcess">
              <a:avLst/>
            </a:prstGeom>
            <a:noFill/>
            <a:ln w="38100" cap="flat" cmpd="sng" algn="ctr">
              <a:solidFill>
                <a:srgbClr val="FF0000"/>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Verdana" pitchFamily="-109" charset="0"/>
                <a:ea typeface="+mn-ea"/>
                <a:cs typeface="+mn-cs"/>
              </a:endParaRPr>
            </a:p>
          </p:txBody>
        </p:sp>
        <p:sp>
          <p:nvSpPr>
            <p:cNvPr id="30" name="Rectangle 29"/>
            <p:cNvSpPr>
              <a:spLocks noChangeArrowheads="1"/>
            </p:cNvSpPr>
            <p:nvPr/>
          </p:nvSpPr>
          <p:spPr bwMode="auto">
            <a:xfrm>
              <a:off x="446155" y="3619081"/>
              <a:ext cx="4065865" cy="2031325"/>
            </a:xfrm>
            <a:prstGeom prst="rect">
              <a:avLst/>
            </a:prstGeom>
            <a:noFill/>
            <a:ln w="9525">
              <a:noFill/>
              <a:miter lim="800000"/>
              <a:headEnd/>
              <a:tailEnd/>
            </a:ln>
          </p:spPr>
          <p:txBody>
            <a:bodyPr wrap="square">
              <a:prstTxWarp prst="textNoShape">
                <a:avLst/>
              </a:prstTxWarp>
              <a:spAutoFit/>
            </a:bodyPr>
            <a:lstStyle/>
            <a:p>
              <a:r>
                <a:rPr lang="en-US" sz="1800" dirty="0">
                  <a:solidFill>
                    <a:srgbClr val="FFFFFF"/>
                  </a:solidFill>
                  <a:latin typeface="Verdana"/>
                  <a:ea typeface="+mn-ea"/>
                  <a:cs typeface="Verdana"/>
                </a:rPr>
                <a:t>The Physics of the Measurement:</a:t>
              </a:r>
            </a:p>
            <a:p>
              <a:r>
                <a:rPr lang="en-US" sz="1800" dirty="0">
                  <a:solidFill>
                    <a:srgbClr val="FFFFFF"/>
                  </a:solidFill>
                  <a:latin typeface="Verdana"/>
                  <a:ea typeface="+mn-ea"/>
                  <a:cs typeface="Verdana"/>
                </a:rPr>
                <a:t>Forward Model</a:t>
              </a:r>
            </a:p>
            <a:p>
              <a:endParaRPr lang="en-US" sz="1800" b="1" dirty="0">
                <a:solidFill>
                  <a:srgbClr val="FFFFFF"/>
                </a:solidFill>
                <a:effectLst>
                  <a:outerShdw blurRad="38100" dist="38100" dir="2700000">
                    <a:srgbClr val="000000"/>
                  </a:outerShdw>
                </a:effectLst>
                <a:latin typeface="Arial" charset="0"/>
                <a:ea typeface="+mn-ea"/>
                <a:cs typeface="+mn-cs"/>
              </a:endParaRPr>
            </a:p>
            <a:p>
              <a:endParaRPr lang="en-US" sz="1800" b="1" dirty="0">
                <a:solidFill>
                  <a:srgbClr val="FFFFFF"/>
                </a:solidFill>
                <a:effectLst>
                  <a:outerShdw blurRad="38100" dist="38100" dir="2700000">
                    <a:srgbClr val="000000"/>
                  </a:outerShdw>
                </a:effectLst>
                <a:latin typeface="Arial" charset="0"/>
                <a:ea typeface="+mn-ea"/>
                <a:cs typeface="+mn-cs"/>
              </a:endParaRPr>
            </a:p>
            <a:p>
              <a:endParaRPr lang="en-US" sz="1800" b="1" dirty="0">
                <a:solidFill>
                  <a:srgbClr val="FFFFFF"/>
                </a:solidFill>
                <a:effectLst>
                  <a:outerShdw blurRad="38100" dist="38100" dir="2700000">
                    <a:srgbClr val="000000"/>
                  </a:outerShdw>
                </a:effectLst>
                <a:latin typeface="Arial" charset="0"/>
                <a:ea typeface="+mn-ea"/>
                <a:cs typeface="+mn-cs"/>
              </a:endParaRPr>
            </a:p>
            <a:p>
              <a:r>
                <a:rPr lang="en-US" sz="1800" dirty="0">
                  <a:solidFill>
                    <a:srgbClr val="FFFFFF"/>
                  </a:solidFill>
                  <a:latin typeface="Verdana"/>
                  <a:ea typeface="+mn-ea"/>
                  <a:cs typeface="Verdana"/>
                </a:rPr>
                <a:t>Measurement</a:t>
              </a:r>
            </a:p>
            <a:p>
              <a:r>
                <a:rPr lang="en-US" sz="1800" dirty="0">
                  <a:solidFill>
                    <a:srgbClr val="FFFFFF"/>
                  </a:solidFill>
                  <a:latin typeface="Verdana"/>
                  <a:ea typeface="+mn-ea"/>
                  <a:cs typeface="Verdana"/>
                </a:rPr>
                <a:t>sensitivity</a:t>
              </a:r>
            </a:p>
          </p:txBody>
        </p:sp>
        <p:sp>
          <p:nvSpPr>
            <p:cNvPr id="36" name="Rectangle 35"/>
            <p:cNvSpPr>
              <a:spLocks noChangeArrowheads="1"/>
            </p:cNvSpPr>
            <p:nvPr/>
          </p:nvSpPr>
          <p:spPr bwMode="auto">
            <a:xfrm>
              <a:off x="499768" y="6172295"/>
              <a:ext cx="1701005" cy="369332"/>
            </a:xfrm>
            <a:prstGeom prst="rect">
              <a:avLst/>
            </a:prstGeom>
            <a:noFill/>
            <a:ln w="9525">
              <a:noFill/>
              <a:miter lim="800000"/>
              <a:headEnd/>
              <a:tailEnd/>
            </a:ln>
          </p:spPr>
          <p:txBody>
            <a:bodyPr wrap="square">
              <a:prstTxWarp prst="textNoShape">
                <a:avLst/>
              </a:prstTxWarp>
              <a:spAutoFit/>
            </a:bodyPr>
            <a:lstStyle/>
            <a:p>
              <a:pPr algn="ctr"/>
              <a:r>
                <a:rPr lang="en-US" sz="1800" i="1" dirty="0">
                  <a:solidFill>
                    <a:srgbClr val="FFFFFF"/>
                  </a:solidFill>
                  <a:latin typeface="Verdana"/>
                  <a:ea typeface="+mn-ea"/>
                  <a:cs typeface="Verdana"/>
                </a:rPr>
                <a:t>a priori</a:t>
              </a:r>
              <a:r>
                <a:rPr lang="en-US" sz="1800" dirty="0">
                  <a:solidFill>
                    <a:srgbClr val="FFFFFF"/>
                  </a:solidFill>
                  <a:latin typeface="Verdana"/>
                  <a:ea typeface="+mn-ea"/>
                  <a:cs typeface="Verdana"/>
                </a:rPr>
                <a:t> data</a:t>
              </a:r>
            </a:p>
          </p:txBody>
        </p:sp>
        <p:graphicFrame>
          <p:nvGraphicFramePr>
            <p:cNvPr id="275461" name="Object 5"/>
            <p:cNvGraphicFramePr>
              <a:graphicFrameLocks noChangeAspect="1"/>
            </p:cNvGraphicFramePr>
            <p:nvPr>
              <p:extLst>
                <p:ext uri="{D42A27DB-BD31-4B8C-83A1-F6EECF244321}">
                  <p14:modId xmlns:p14="http://schemas.microsoft.com/office/powerpoint/2010/main" val="385000013"/>
                </p:ext>
              </p:extLst>
            </p:nvPr>
          </p:nvGraphicFramePr>
          <p:xfrm>
            <a:off x="541825" y="4270569"/>
            <a:ext cx="2270125" cy="430213"/>
          </p:xfrm>
          <a:graphic>
            <a:graphicData uri="http://schemas.openxmlformats.org/presentationml/2006/ole">
              <mc:AlternateContent xmlns:mc="http://schemas.openxmlformats.org/markup-compatibility/2006">
                <mc:Choice xmlns:v="urn:schemas-microsoft-com:vml" Requires="v">
                  <p:oleObj spid="_x0000_s2704" name="Equation" r:id="rId4" imgW="939800" imgH="177800" progId="Equation.3">
                    <p:embed/>
                  </p:oleObj>
                </mc:Choice>
                <mc:Fallback>
                  <p:oleObj name="Equation" r:id="rId4" imgW="939800" imgH="177800" progId="Equation.3">
                    <p:embed/>
                    <p:pic>
                      <p:nvPicPr>
                        <p:cNvPr id="27546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825" y="4270569"/>
                          <a:ext cx="2270125" cy="430213"/>
                        </a:xfrm>
                        <a:prstGeom prst="rect">
                          <a:avLst/>
                        </a:prstGeom>
                        <a:solidFill>
                          <a:schemeClr val="bg1"/>
                        </a:solidFill>
                      </p:spPr>
                    </p:pic>
                  </p:oleObj>
                </mc:Fallback>
              </mc:AlternateContent>
            </a:graphicData>
          </a:graphic>
        </p:graphicFrame>
        <p:graphicFrame>
          <p:nvGraphicFramePr>
            <p:cNvPr id="275462" name="Object 6"/>
            <p:cNvGraphicFramePr>
              <a:graphicFrameLocks noChangeAspect="1"/>
            </p:cNvGraphicFramePr>
            <p:nvPr>
              <p:extLst>
                <p:ext uri="{D42A27DB-BD31-4B8C-83A1-F6EECF244321}">
                  <p14:modId xmlns:p14="http://schemas.microsoft.com/office/powerpoint/2010/main" val="15630452"/>
                </p:ext>
              </p:extLst>
            </p:nvPr>
          </p:nvGraphicFramePr>
          <p:xfrm>
            <a:off x="2200773" y="4838283"/>
            <a:ext cx="2293838" cy="847477"/>
          </p:xfrm>
          <a:graphic>
            <a:graphicData uri="http://schemas.openxmlformats.org/presentationml/2006/ole">
              <mc:AlternateContent xmlns:mc="http://schemas.openxmlformats.org/markup-compatibility/2006">
                <mc:Choice xmlns:v="urn:schemas-microsoft-com:vml" Requires="v">
                  <p:oleObj spid="_x0000_s2705" name="Equation" r:id="rId6" imgW="1066800" imgH="393700" progId="Equation.3">
                    <p:embed/>
                  </p:oleObj>
                </mc:Choice>
                <mc:Fallback>
                  <p:oleObj name="Equation" r:id="rId6" imgW="1066800" imgH="393700" progId="Equation.3">
                    <p:embed/>
                    <p:pic>
                      <p:nvPicPr>
                        <p:cNvPr id="275462" name="Object 6"/>
                        <p:cNvPicPr>
                          <a:picLocks noChangeAspect="1" noChangeArrowheads="1"/>
                        </p:cNvPicPr>
                        <p:nvPr/>
                      </p:nvPicPr>
                      <p:blipFill>
                        <a:blip r:embed="rId7"/>
                        <a:srcRect/>
                        <a:stretch>
                          <a:fillRect/>
                        </a:stretch>
                      </p:blipFill>
                      <p:spPr bwMode="auto">
                        <a:xfrm>
                          <a:off x="2200773" y="4838283"/>
                          <a:ext cx="2293838" cy="847477"/>
                        </a:xfrm>
                        <a:prstGeom prst="rect">
                          <a:avLst/>
                        </a:prstGeom>
                        <a:solidFill>
                          <a:schemeClr val="bg1"/>
                        </a:solidFill>
                      </p:spPr>
                    </p:pic>
                  </p:oleObj>
                </mc:Fallback>
              </mc:AlternateContent>
            </a:graphicData>
          </a:graphic>
        </p:graphicFrame>
        <p:graphicFrame>
          <p:nvGraphicFramePr>
            <p:cNvPr id="275463" name="Object 7"/>
            <p:cNvGraphicFramePr>
              <a:graphicFrameLocks noChangeAspect="1"/>
            </p:cNvGraphicFramePr>
            <p:nvPr>
              <p:extLst>
                <p:ext uri="{D42A27DB-BD31-4B8C-83A1-F6EECF244321}">
                  <p14:modId xmlns:p14="http://schemas.microsoft.com/office/powerpoint/2010/main" val="1209113735"/>
                </p:ext>
              </p:extLst>
            </p:nvPr>
          </p:nvGraphicFramePr>
          <p:xfrm>
            <a:off x="2370888" y="6165400"/>
            <a:ext cx="1074737" cy="430213"/>
          </p:xfrm>
          <a:graphic>
            <a:graphicData uri="http://schemas.openxmlformats.org/presentationml/2006/ole">
              <mc:AlternateContent xmlns:mc="http://schemas.openxmlformats.org/markup-compatibility/2006">
                <mc:Choice xmlns:v="urn:schemas-microsoft-com:vml" Requires="v">
                  <p:oleObj spid="_x0000_s2706" name="Equation" r:id="rId8" imgW="444500" imgH="177800" progId="Equation.3">
                    <p:embed/>
                  </p:oleObj>
                </mc:Choice>
                <mc:Fallback>
                  <p:oleObj name="Equation" r:id="rId8" imgW="444500" imgH="177800" progId="Equation.3">
                    <p:embed/>
                    <p:pic>
                      <p:nvPicPr>
                        <p:cNvPr id="275463"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70888" y="6165400"/>
                          <a:ext cx="1074737" cy="430213"/>
                        </a:xfrm>
                        <a:prstGeom prst="rect">
                          <a:avLst/>
                        </a:prstGeom>
                        <a:solidFill>
                          <a:schemeClr val="bg1"/>
                        </a:solidFill>
                      </p:spPr>
                    </p:pic>
                  </p:oleObj>
                </mc:Fallback>
              </mc:AlternateContent>
            </a:graphicData>
          </a:graphic>
        </p:graphicFrame>
        <p:sp>
          <p:nvSpPr>
            <p:cNvPr id="50" name="Rectangle 49"/>
            <p:cNvSpPr>
              <a:spLocks noChangeArrowheads="1"/>
            </p:cNvSpPr>
            <p:nvPr/>
          </p:nvSpPr>
          <p:spPr bwMode="auto">
            <a:xfrm>
              <a:off x="417235" y="3219824"/>
              <a:ext cx="4662764" cy="400110"/>
            </a:xfrm>
            <a:prstGeom prst="rect">
              <a:avLst/>
            </a:prstGeom>
            <a:noFill/>
            <a:ln w="9525">
              <a:noFill/>
              <a:miter lim="800000"/>
              <a:headEnd/>
              <a:tailEnd/>
            </a:ln>
          </p:spPr>
          <p:txBody>
            <a:bodyPr wrap="square">
              <a:prstTxWarp prst="textNoShape">
                <a:avLst/>
              </a:prstTxWarp>
              <a:spAutoFit/>
            </a:bodyPr>
            <a:lstStyle/>
            <a:p>
              <a:r>
                <a:rPr lang="en-US" sz="2000" dirty="0">
                  <a:solidFill>
                    <a:srgbClr val="FFFF00"/>
                  </a:solidFill>
                  <a:latin typeface="Verdana"/>
                  <a:ea typeface="+mn-ea"/>
                  <a:cs typeface="Verdana"/>
                </a:rPr>
                <a:t>What we think we already know:</a:t>
              </a:r>
            </a:p>
          </p:txBody>
        </p:sp>
        <p:sp>
          <p:nvSpPr>
            <p:cNvPr id="52" name="Process 51"/>
            <p:cNvSpPr/>
            <p:nvPr/>
          </p:nvSpPr>
          <p:spPr bwMode="auto">
            <a:xfrm>
              <a:off x="377258" y="5987342"/>
              <a:ext cx="4745004" cy="914400"/>
            </a:xfrm>
            <a:prstGeom prst="flowChartProcess">
              <a:avLst/>
            </a:prstGeom>
            <a:noFill/>
            <a:ln w="38100" cap="flat" cmpd="sng" algn="ctr">
              <a:solidFill>
                <a:srgbClr val="FF0000"/>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Verdana" pitchFamily="-109" charset="0"/>
                <a:ea typeface="+mn-ea"/>
                <a:cs typeface="+mn-cs"/>
              </a:endParaRPr>
            </a:p>
          </p:txBody>
        </p:sp>
      </p:grpSp>
      <p:grpSp>
        <p:nvGrpSpPr>
          <p:cNvPr id="6" name="Group 58"/>
          <p:cNvGrpSpPr/>
          <p:nvPr/>
        </p:nvGrpSpPr>
        <p:grpSpPr>
          <a:xfrm>
            <a:off x="6396793" y="2338698"/>
            <a:ext cx="2940195" cy="2746699"/>
            <a:chOff x="5467179" y="1959632"/>
            <a:chExt cx="2940195" cy="2746699"/>
          </a:xfrm>
          <a:effectLst>
            <a:outerShdw blurRad="50800" dist="203200" dir="2640000" algn="ctr" rotWithShape="0">
              <a:schemeClr val="bg1">
                <a:alpha val="43000"/>
              </a:schemeClr>
            </a:outerShdw>
          </a:effectLst>
        </p:grpSpPr>
        <p:sp>
          <p:nvSpPr>
            <p:cNvPr id="32" name="Process 31"/>
            <p:cNvSpPr/>
            <p:nvPr/>
          </p:nvSpPr>
          <p:spPr bwMode="auto">
            <a:xfrm>
              <a:off x="5467179" y="1959632"/>
              <a:ext cx="2940195" cy="2746699"/>
            </a:xfrm>
            <a:prstGeom prst="flowChartProcess">
              <a:avLst/>
            </a:prstGeom>
            <a:solidFill>
              <a:srgbClr val="800000"/>
            </a:solidFill>
            <a:ln w="889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Verdana" pitchFamily="-109" charset="0"/>
                <a:ea typeface="+mn-ea"/>
                <a:cs typeface="+mn-cs"/>
              </a:endParaRPr>
            </a:p>
          </p:txBody>
        </p:sp>
        <p:grpSp>
          <p:nvGrpSpPr>
            <p:cNvPr id="7" name="Group 56"/>
            <p:cNvGrpSpPr/>
            <p:nvPr/>
          </p:nvGrpSpPr>
          <p:grpSpPr>
            <a:xfrm>
              <a:off x="5571392" y="2167247"/>
              <a:ext cx="2835982" cy="2246769"/>
              <a:chOff x="5571392" y="2167247"/>
              <a:chExt cx="2835982" cy="2246769"/>
            </a:xfrm>
          </p:grpSpPr>
          <p:sp>
            <p:nvSpPr>
              <p:cNvPr id="33" name="Rectangle 32"/>
              <p:cNvSpPr>
                <a:spLocks noChangeArrowheads="1"/>
              </p:cNvSpPr>
              <p:nvPr/>
            </p:nvSpPr>
            <p:spPr bwMode="auto">
              <a:xfrm>
                <a:off x="5571392" y="2167247"/>
                <a:ext cx="2835982" cy="2246769"/>
              </a:xfrm>
              <a:prstGeom prst="rect">
                <a:avLst/>
              </a:prstGeom>
              <a:noFill/>
              <a:ln w="9525">
                <a:noFill/>
                <a:miter lim="800000"/>
                <a:headEnd/>
                <a:tailEnd/>
              </a:ln>
            </p:spPr>
            <p:txBody>
              <a:bodyPr wrap="square">
                <a:prstTxWarp prst="textNoShape">
                  <a:avLst/>
                </a:prstTxWarp>
                <a:spAutoFit/>
              </a:bodyPr>
              <a:lstStyle/>
              <a:p>
                <a:r>
                  <a:rPr lang="en-US" sz="2000" dirty="0">
                    <a:solidFill>
                      <a:srgbClr val="FFFFFF"/>
                    </a:solidFill>
                    <a:latin typeface="Verdana"/>
                    <a:ea typeface="+mn-ea"/>
                    <a:cs typeface="Verdana"/>
                  </a:rPr>
                  <a:t>A cost function is minimized to obtain “optimal estimate” of       , given the measurement &amp; our prior knowledge of the atmosphere</a:t>
                </a:r>
              </a:p>
            </p:txBody>
          </p:sp>
          <p:graphicFrame>
            <p:nvGraphicFramePr>
              <p:cNvPr id="275465" name="Object 9"/>
              <p:cNvGraphicFramePr>
                <a:graphicFrameLocks noChangeAspect="1"/>
              </p:cNvGraphicFramePr>
              <p:nvPr>
                <p:extLst>
                  <p:ext uri="{D42A27DB-BD31-4B8C-83A1-F6EECF244321}">
                    <p14:modId xmlns:p14="http://schemas.microsoft.com/office/powerpoint/2010/main" val="534541424"/>
                  </p:ext>
                </p:extLst>
              </p:nvPr>
            </p:nvGraphicFramePr>
            <p:xfrm>
              <a:off x="6100346" y="3145748"/>
              <a:ext cx="363711" cy="323996"/>
            </p:xfrm>
            <a:graphic>
              <a:graphicData uri="http://schemas.openxmlformats.org/presentationml/2006/ole">
                <mc:AlternateContent xmlns:mc="http://schemas.openxmlformats.org/markup-compatibility/2006">
                  <mc:Choice xmlns:v="urn:schemas-microsoft-com:vml" Requires="v">
                    <p:oleObj spid="_x0000_s2707" name="Equation" r:id="rId10" imgW="114300" imgH="101600" progId="Equation.3">
                      <p:embed/>
                    </p:oleObj>
                  </mc:Choice>
                  <mc:Fallback>
                    <p:oleObj name="Equation" r:id="rId10" imgW="114300" imgH="101600" progId="Equation.3">
                      <p:embed/>
                      <p:pic>
                        <p:nvPicPr>
                          <p:cNvPr id="275465"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00346" y="3145748"/>
                            <a:ext cx="363711" cy="323996"/>
                          </a:xfrm>
                          <a:prstGeom prst="rect">
                            <a:avLst/>
                          </a:prstGeom>
                          <a:solidFill>
                            <a:schemeClr val="bg1"/>
                          </a:solidFill>
                        </p:spPr>
                      </p:pic>
                    </p:oleObj>
                  </mc:Fallback>
                </mc:AlternateContent>
              </a:graphicData>
            </a:graphic>
          </p:graphicFrame>
        </p:grpSp>
      </p:grpSp>
      <p:sp>
        <p:nvSpPr>
          <p:cNvPr id="74" name="Right Arrow 73"/>
          <p:cNvSpPr/>
          <p:nvPr/>
        </p:nvSpPr>
        <p:spPr bwMode="auto">
          <a:xfrm rot="19237848">
            <a:off x="5622293" y="5612719"/>
            <a:ext cx="1322749" cy="444500"/>
          </a:xfrm>
          <a:prstGeom prst="rightArrow">
            <a:avLst>
              <a:gd name="adj1" fmla="val 44286"/>
              <a:gd name="adj2" fmla="val 35714"/>
            </a:avLst>
          </a:prstGeom>
          <a:solidFill>
            <a:schemeClr val="tx1"/>
          </a:solidFill>
          <a:ln w="38100" cap="flat" cmpd="sng" algn="ctr">
            <a:solidFill>
              <a:schemeClr val="accent3"/>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Verdana" pitchFamily="-109" charset="0"/>
              <a:ea typeface="+mn-ea"/>
              <a:cs typeface="+mn-cs"/>
            </a:endParaRPr>
          </a:p>
        </p:txBody>
      </p:sp>
      <p:sp>
        <p:nvSpPr>
          <p:cNvPr id="75" name="Right Arrow 74"/>
          <p:cNvSpPr/>
          <p:nvPr/>
        </p:nvSpPr>
        <p:spPr bwMode="auto">
          <a:xfrm>
            <a:off x="9107477" y="2891573"/>
            <a:ext cx="793268" cy="1263730"/>
          </a:xfrm>
          <a:prstGeom prst="rightArrow">
            <a:avLst>
              <a:gd name="adj1" fmla="val 44286"/>
              <a:gd name="adj2" fmla="val 35714"/>
            </a:avLst>
          </a:prstGeom>
          <a:solidFill>
            <a:schemeClr val="tx1"/>
          </a:solidFill>
          <a:ln w="38100" cap="flat" cmpd="sng" algn="ctr">
            <a:solidFill>
              <a:schemeClr val="bg1"/>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Verdana" pitchFamily="-109" charset="0"/>
              <a:ea typeface="+mn-ea"/>
              <a:cs typeface="+mn-cs"/>
            </a:endParaRPr>
          </a:p>
        </p:txBody>
      </p:sp>
      <p:sp>
        <p:nvSpPr>
          <p:cNvPr id="73" name="Right Arrow 72"/>
          <p:cNvSpPr/>
          <p:nvPr/>
        </p:nvSpPr>
        <p:spPr bwMode="auto">
          <a:xfrm rot="2704845">
            <a:off x="6145029" y="1396542"/>
            <a:ext cx="1409662" cy="444500"/>
          </a:xfrm>
          <a:prstGeom prst="rightArrow">
            <a:avLst>
              <a:gd name="adj1" fmla="val 44286"/>
              <a:gd name="adj2" fmla="val 35714"/>
            </a:avLst>
          </a:prstGeom>
          <a:solidFill>
            <a:schemeClr val="tx1"/>
          </a:solidFill>
          <a:ln w="38100" cap="flat" cmpd="sng" algn="ctr">
            <a:solidFill>
              <a:schemeClr val="accent3"/>
            </a:solid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latin typeface="Verdana" pitchFamily="-109" charset="0"/>
              <a:ea typeface="+mn-ea"/>
              <a:cs typeface="+mn-cs"/>
            </a:endParaRPr>
          </a:p>
        </p:txBody>
      </p:sp>
      <p:grpSp>
        <p:nvGrpSpPr>
          <p:cNvPr id="3" name="Group 57"/>
          <p:cNvGrpSpPr/>
          <p:nvPr/>
        </p:nvGrpSpPr>
        <p:grpSpPr>
          <a:xfrm>
            <a:off x="122407" y="136527"/>
            <a:ext cx="6057700" cy="2607238"/>
            <a:chOff x="271624" y="166732"/>
            <a:chExt cx="6057700" cy="2607238"/>
          </a:xfrm>
        </p:grpSpPr>
        <p:sp>
          <p:nvSpPr>
            <p:cNvPr id="26" name="Process 25"/>
            <p:cNvSpPr/>
            <p:nvPr/>
          </p:nvSpPr>
          <p:spPr bwMode="auto">
            <a:xfrm>
              <a:off x="271624" y="166732"/>
              <a:ext cx="6057700" cy="2607238"/>
            </a:xfrm>
            <a:prstGeom prst="flowChartProcess">
              <a:avLst/>
            </a:prstGeom>
            <a:solidFill>
              <a:schemeClr val="accent2"/>
            </a:solidFill>
            <a:ln w="889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latin typeface="Verdana" pitchFamily="-109" charset="0"/>
                <a:ea typeface="+mn-ea"/>
                <a:cs typeface="+mn-cs"/>
              </a:endParaRPr>
            </a:p>
          </p:txBody>
        </p:sp>
        <p:sp>
          <p:nvSpPr>
            <p:cNvPr id="27" name="Rectangle 26"/>
            <p:cNvSpPr>
              <a:spLocks noChangeArrowheads="1"/>
            </p:cNvSpPr>
            <p:nvPr/>
          </p:nvSpPr>
          <p:spPr bwMode="auto">
            <a:xfrm>
              <a:off x="365956" y="205485"/>
              <a:ext cx="2257250" cy="1384995"/>
            </a:xfrm>
            <a:prstGeom prst="rect">
              <a:avLst/>
            </a:prstGeom>
            <a:noFill/>
            <a:ln w="9525">
              <a:noFill/>
              <a:miter lim="800000"/>
              <a:headEnd/>
              <a:tailEnd/>
            </a:ln>
          </p:spPr>
          <p:txBody>
            <a:bodyPr wrap="square">
              <a:prstTxWarp prst="textNoShape">
                <a:avLst/>
              </a:prstTxWarp>
              <a:spAutoFit/>
            </a:bodyPr>
            <a:lstStyle/>
            <a:p>
              <a:r>
                <a:rPr lang="en-US" sz="2000" dirty="0">
                  <a:solidFill>
                    <a:srgbClr val="FFFF00"/>
                  </a:solidFill>
                  <a:latin typeface="Verdana"/>
                  <a:ea typeface="+mn-ea"/>
                  <a:cs typeface="Verdana"/>
                </a:rPr>
                <a:t>What we want:</a:t>
              </a:r>
            </a:p>
            <a:p>
              <a:pPr>
                <a:spcAft>
                  <a:spcPts val="1200"/>
                </a:spcAft>
              </a:pPr>
              <a:r>
                <a:rPr lang="en-US" sz="1800" dirty="0">
                  <a:solidFill>
                    <a:srgbClr val="FFFFFF"/>
                  </a:solidFill>
                  <a:latin typeface="Verdana"/>
                  <a:ea typeface="+mn-ea"/>
                  <a:cs typeface="Verdana"/>
                </a:rPr>
                <a:t>Atmospheric trace gas profile</a:t>
              </a:r>
            </a:p>
            <a:p>
              <a:r>
                <a:rPr lang="en-US" sz="1800" dirty="0">
                  <a:solidFill>
                    <a:srgbClr val="FFFFFF"/>
                  </a:solidFill>
                  <a:latin typeface="Verdana"/>
                  <a:ea typeface="+mn-ea"/>
                  <a:cs typeface="Verdana"/>
                </a:rPr>
                <a:t>Measurements </a:t>
              </a:r>
            </a:p>
          </p:txBody>
        </p:sp>
        <p:graphicFrame>
          <p:nvGraphicFramePr>
            <p:cNvPr id="275459" name="Object 3"/>
            <p:cNvGraphicFramePr>
              <a:graphicFrameLocks noChangeAspect="1"/>
            </p:cNvGraphicFramePr>
            <p:nvPr>
              <p:extLst>
                <p:ext uri="{D42A27DB-BD31-4B8C-83A1-F6EECF244321}">
                  <p14:modId xmlns:p14="http://schemas.microsoft.com/office/powerpoint/2010/main" val="2615925967"/>
                </p:ext>
              </p:extLst>
            </p:nvPr>
          </p:nvGraphicFramePr>
          <p:xfrm>
            <a:off x="2524343" y="648773"/>
            <a:ext cx="386389" cy="344198"/>
          </p:xfrm>
          <a:graphic>
            <a:graphicData uri="http://schemas.openxmlformats.org/presentationml/2006/ole">
              <mc:AlternateContent xmlns:mc="http://schemas.openxmlformats.org/markup-compatibility/2006">
                <mc:Choice xmlns:v="urn:schemas-microsoft-com:vml" Requires="v">
                  <p:oleObj spid="_x0000_s2708" name="Equation" r:id="rId12" imgW="114300" imgH="101600" progId="Equation.3">
                    <p:embed/>
                  </p:oleObj>
                </mc:Choice>
                <mc:Fallback>
                  <p:oleObj name="Equation" r:id="rId12" imgW="114300" imgH="101600" progId="Equation.3">
                    <p:embed/>
                    <p:pic>
                      <p:nvPicPr>
                        <p:cNvPr id="275459" name="Object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24343" y="648773"/>
                          <a:ext cx="386389" cy="344198"/>
                        </a:xfrm>
                        <a:prstGeom prst="rect">
                          <a:avLst/>
                        </a:prstGeom>
                        <a:solidFill>
                          <a:schemeClr val="bg1"/>
                        </a:solidFill>
                      </p:spPr>
                    </p:pic>
                  </p:oleObj>
                </mc:Fallback>
              </mc:AlternateContent>
            </a:graphicData>
          </a:graphic>
        </p:graphicFrame>
        <p:graphicFrame>
          <p:nvGraphicFramePr>
            <p:cNvPr id="275460" name="Object 4"/>
            <p:cNvGraphicFramePr>
              <a:graphicFrameLocks noChangeAspect="1"/>
            </p:cNvGraphicFramePr>
            <p:nvPr>
              <p:extLst>
                <p:ext uri="{D42A27DB-BD31-4B8C-83A1-F6EECF244321}">
                  <p14:modId xmlns:p14="http://schemas.microsoft.com/office/powerpoint/2010/main" val="1687707613"/>
                </p:ext>
              </p:extLst>
            </p:nvPr>
          </p:nvGraphicFramePr>
          <p:xfrm>
            <a:off x="2253742" y="1198014"/>
            <a:ext cx="1381125" cy="430213"/>
          </p:xfrm>
          <a:graphic>
            <a:graphicData uri="http://schemas.openxmlformats.org/presentationml/2006/ole">
              <mc:AlternateContent xmlns:mc="http://schemas.openxmlformats.org/markup-compatibility/2006">
                <mc:Choice xmlns:v="urn:schemas-microsoft-com:vml" Requires="v">
                  <p:oleObj spid="_x0000_s2709" name="Equation" r:id="rId14" imgW="571500" imgH="177800" progId="Equation.3">
                    <p:embed/>
                  </p:oleObj>
                </mc:Choice>
                <mc:Fallback>
                  <p:oleObj name="Equation" r:id="rId14" imgW="571500" imgH="177800" progId="Equation.3">
                    <p:embed/>
                    <p:pic>
                      <p:nvPicPr>
                        <p:cNvPr id="275460" name="Object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53742" y="1198014"/>
                          <a:ext cx="1381125" cy="430213"/>
                        </a:xfrm>
                        <a:prstGeom prst="rect">
                          <a:avLst/>
                        </a:prstGeom>
                        <a:solidFill>
                          <a:schemeClr val="bg1"/>
                        </a:solidFill>
                      </p:spPr>
                    </p:pic>
                  </p:oleObj>
                </mc:Fallback>
              </mc:AlternateContent>
            </a:graphicData>
          </a:graphic>
        </p:graphicFrame>
        <p:sp>
          <p:nvSpPr>
            <p:cNvPr id="48" name="Rectangle 47"/>
            <p:cNvSpPr>
              <a:spLocks noChangeArrowheads="1"/>
            </p:cNvSpPr>
            <p:nvPr/>
          </p:nvSpPr>
          <p:spPr bwMode="auto">
            <a:xfrm>
              <a:off x="358881" y="1587094"/>
              <a:ext cx="4116909" cy="1107996"/>
            </a:xfrm>
            <a:prstGeom prst="rect">
              <a:avLst/>
            </a:prstGeom>
            <a:noFill/>
            <a:ln w="9525">
              <a:noFill/>
              <a:miter lim="800000"/>
              <a:headEnd/>
              <a:tailEnd/>
            </a:ln>
          </p:spPr>
          <p:txBody>
            <a:bodyPr wrap="square">
              <a:prstTxWarp prst="textNoShape">
                <a:avLst/>
              </a:prstTxWarp>
              <a:spAutoFit/>
            </a:bodyPr>
            <a:lstStyle/>
            <a:p>
              <a:r>
                <a:rPr lang="en-US" sz="1800" dirty="0">
                  <a:solidFill>
                    <a:srgbClr val="FFFFFF"/>
                  </a:solidFill>
                  <a:latin typeface="Verdana"/>
                  <a:ea typeface="+mn-ea"/>
                  <a:cs typeface="Verdana"/>
                </a:rPr>
                <a:t>&amp; auxiliary </a:t>
              </a:r>
              <a:r>
                <a:rPr lang="en-US" sz="1800" dirty="0" err="1">
                  <a:solidFill>
                    <a:srgbClr val="FFFFFF"/>
                  </a:solidFill>
                  <a:latin typeface="Verdana"/>
                  <a:ea typeface="+mn-ea"/>
                  <a:cs typeface="Verdana"/>
                </a:rPr>
                <a:t>obs</a:t>
              </a:r>
              <a:r>
                <a:rPr lang="en-US" sz="1800" dirty="0">
                  <a:solidFill>
                    <a:srgbClr val="FFFFFF"/>
                  </a:solidFill>
                  <a:latin typeface="Verdana"/>
                  <a:ea typeface="+mn-ea"/>
                  <a:cs typeface="Verdana"/>
                </a:rPr>
                <a:t>:</a:t>
              </a:r>
            </a:p>
            <a:p>
              <a:pPr marL="285720" indent="-285720">
                <a:buFont typeface="Courier New"/>
                <a:buChar char="o"/>
              </a:pPr>
              <a:r>
                <a:rPr lang="en-US" sz="1600" dirty="0">
                  <a:solidFill>
                    <a:srgbClr val="FFFFFF"/>
                  </a:solidFill>
                  <a:latin typeface="Verdana"/>
                  <a:ea typeface="+mn-ea"/>
                  <a:cs typeface="Verdana"/>
                </a:rPr>
                <a:t>Met. Fields </a:t>
              </a:r>
            </a:p>
            <a:p>
              <a:pPr marL="285720" indent="-285720">
                <a:buFont typeface="Courier New"/>
                <a:buChar char="o"/>
              </a:pPr>
              <a:r>
                <a:rPr lang="en-US" sz="1600" dirty="0">
                  <a:solidFill>
                    <a:srgbClr val="FFFFFF"/>
                  </a:solidFill>
                  <a:latin typeface="Verdana"/>
                  <a:ea typeface="+mn-ea"/>
                  <a:cs typeface="Verdana"/>
                </a:rPr>
                <a:t>Cloud fields</a:t>
              </a:r>
            </a:p>
            <a:p>
              <a:pPr marL="285720" indent="-285720">
                <a:buFont typeface="Courier New"/>
                <a:buChar char="o"/>
              </a:pPr>
              <a:r>
                <a:rPr lang="en-US" sz="1600" dirty="0">
                  <a:solidFill>
                    <a:srgbClr val="FFFFFF"/>
                  </a:solidFill>
                  <a:latin typeface="Verdana"/>
                  <a:ea typeface="+mn-ea"/>
                  <a:cs typeface="Verdana"/>
                </a:rPr>
                <a:t>Surface data</a:t>
              </a:r>
            </a:p>
          </p:txBody>
        </p:sp>
      </p:grpSp>
      <p:sp>
        <p:nvSpPr>
          <p:cNvPr id="34" name="Rectangle 5"/>
          <p:cNvSpPr>
            <a:spLocks noChangeArrowheads="1"/>
          </p:cNvSpPr>
          <p:nvPr/>
        </p:nvSpPr>
        <p:spPr bwMode="auto">
          <a:xfrm>
            <a:off x="8661420" y="118462"/>
            <a:ext cx="3302000" cy="646244"/>
          </a:xfrm>
          <a:prstGeom prst="rect">
            <a:avLst/>
          </a:prstGeom>
          <a:noFill/>
          <a:ln w="9525">
            <a:noFill/>
            <a:miter lim="800000"/>
            <a:headEnd/>
            <a:tailEnd/>
          </a:ln>
        </p:spPr>
        <p:txBody>
          <a:bodyPr wrap="square" lIns="91350" tIns="45677" rIns="91350" bIns="45677">
            <a:spAutoFit/>
          </a:bodyPr>
          <a:lstStyle/>
          <a:p>
            <a:pPr algn="r">
              <a:defRPr/>
            </a:pPr>
            <a:r>
              <a:rPr lang="en-US" sz="3600" dirty="0">
                <a:solidFill>
                  <a:schemeClr val="bg1"/>
                </a:solidFill>
                <a:latin typeface="Verdana"/>
                <a:cs typeface="Verdana"/>
              </a:rPr>
              <a:t>The retrieval</a:t>
            </a:r>
          </a:p>
        </p:txBody>
      </p:sp>
      <p:pic>
        <p:nvPicPr>
          <p:cNvPr id="37" name="Picture 3" descr="CSU_apr10 copy.png">
            <a:extLst>
              <a:ext uri="{FF2B5EF4-FFF2-40B4-BE49-F238E27FC236}">
                <a16:creationId xmlns:a16="http://schemas.microsoft.com/office/drawing/2014/main" id="{8B6B7F2B-9E8E-DA4B-89F7-CB1CCEE82AD0}"/>
              </a:ext>
            </a:extLst>
          </p:cNvPr>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3789756" y="5735967"/>
            <a:ext cx="1529093" cy="816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 name="Picture 3" descr="MOZAIC_Delhi_test1_0.1base_20040903SRIR_AKavg.jpg">
            <a:extLst>
              <a:ext uri="{FF2B5EF4-FFF2-40B4-BE49-F238E27FC236}">
                <a16:creationId xmlns:a16="http://schemas.microsoft.com/office/drawing/2014/main" id="{0FB409EB-7F0A-B042-8661-48415428892D}"/>
              </a:ext>
            </a:extLst>
          </p:cNvPr>
          <p:cNvPicPr>
            <a:picLocks noChangeAspect="1"/>
          </p:cNvPicPr>
          <p:nvPr/>
        </p:nvPicPr>
        <p:blipFill>
          <a:blip r:embed="rId17" cstate="print">
            <a:extLst>
              <a:ext uri="{28A0092B-C50C-407E-A947-70E740481C1C}">
                <a14:useLocalDpi xmlns:a14="http://schemas.microsoft.com/office/drawing/2010/main"/>
              </a:ext>
            </a:extLst>
          </a:blip>
          <a:srcRect b="-2214"/>
          <a:stretch>
            <a:fillRect/>
          </a:stretch>
        </p:blipFill>
        <p:spPr bwMode="auto">
          <a:xfrm>
            <a:off x="10372667" y="4360053"/>
            <a:ext cx="1590753" cy="2105107"/>
          </a:xfrm>
          <a:prstGeom prst="rect">
            <a:avLst/>
          </a:prstGeom>
          <a:noFill/>
          <a:ln w="19050">
            <a:solidFill>
              <a:srgbClr val="FF000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BABD1070-42BD-B14D-9206-41D20AE1643E}"/>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0020679" y="1056573"/>
            <a:ext cx="1929797" cy="1610219"/>
          </a:xfrm>
          <a:prstGeom prst="rect">
            <a:avLst/>
          </a:prstGeom>
          <a:ln w="19050">
            <a:solidFill>
              <a:srgbClr val="FF0000"/>
            </a:solidFill>
          </a:ln>
        </p:spPr>
      </p:pic>
      <p:pic>
        <p:nvPicPr>
          <p:cNvPr id="42" name="Picture 14" descr="http://www.astronomy.ohio-state.edu/%7Epogge/Ast161/Unit5/Images/atmos_mirtran.png">
            <a:extLst>
              <a:ext uri="{FF2B5EF4-FFF2-40B4-BE49-F238E27FC236}">
                <a16:creationId xmlns:a16="http://schemas.microsoft.com/office/drawing/2014/main" id="{CE97E1CE-F05E-FA44-B425-83FCFEC313F3}"/>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a:stretch/>
        </p:blipFill>
        <p:spPr bwMode="auto">
          <a:xfrm>
            <a:off x="3096189" y="3712048"/>
            <a:ext cx="2052005" cy="687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05EB9156-010F-2943-95A9-58A5DC01F983}"/>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r="-11533"/>
          <a:stretch/>
        </p:blipFill>
        <p:spPr>
          <a:xfrm>
            <a:off x="10868382" y="3159167"/>
            <a:ext cx="599322" cy="581884"/>
          </a:xfrm>
          <a:prstGeom prst="rect">
            <a:avLst/>
          </a:prstGeom>
        </p:spPr>
      </p:pic>
      <p:pic>
        <p:nvPicPr>
          <p:cNvPr id="45" name="Picture 44">
            <a:extLst>
              <a:ext uri="{FF2B5EF4-FFF2-40B4-BE49-F238E27FC236}">
                <a16:creationId xmlns:a16="http://schemas.microsoft.com/office/drawing/2014/main" id="{62061045-F73E-B64B-AD49-44BDF9BD5239}"/>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9809083" y="5442926"/>
            <a:ext cx="1176494" cy="686590"/>
          </a:xfrm>
          <a:prstGeom prst="rect">
            <a:avLst/>
          </a:prstGeom>
        </p:spPr>
      </p:pic>
      <p:pic>
        <p:nvPicPr>
          <p:cNvPr id="46" name="Picture 45">
            <a:extLst>
              <a:ext uri="{FF2B5EF4-FFF2-40B4-BE49-F238E27FC236}">
                <a16:creationId xmlns:a16="http://schemas.microsoft.com/office/drawing/2014/main" id="{1B46337D-6E1D-EF4C-B482-F34E5E2E8D3D}"/>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9692490" y="1176196"/>
            <a:ext cx="619930" cy="552923"/>
          </a:xfrm>
          <a:prstGeom prst="rect">
            <a:avLst/>
          </a:prstGeom>
        </p:spPr>
      </p:pic>
      <p:sp>
        <p:nvSpPr>
          <p:cNvPr id="12" name="Oval 11">
            <a:extLst>
              <a:ext uri="{FF2B5EF4-FFF2-40B4-BE49-F238E27FC236}">
                <a16:creationId xmlns:a16="http://schemas.microsoft.com/office/drawing/2014/main" id="{53089ED1-8134-6646-966A-63E3D28DB9C9}"/>
              </a:ext>
            </a:extLst>
          </p:cNvPr>
          <p:cNvSpPr/>
          <p:nvPr/>
        </p:nvSpPr>
        <p:spPr>
          <a:xfrm>
            <a:off x="315811" y="2705328"/>
            <a:ext cx="5286627" cy="3919127"/>
          </a:xfrm>
          <a:prstGeom prst="ellipse">
            <a:avLst/>
          </a:prstGeom>
          <a:noFill/>
          <a:ln w="2952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82CFE48-7EED-A54B-A412-FA5147142834}"/>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3594073" y="231821"/>
            <a:ext cx="2477611" cy="2350206"/>
          </a:xfrm>
          <a:prstGeom prst="rect">
            <a:avLst/>
          </a:prstGeom>
        </p:spPr>
      </p:pic>
    </p:spTree>
    <p:extLst>
      <p:ext uri="{BB962C8B-B14F-4D97-AF65-F5344CB8AC3E}">
        <p14:creationId xmlns:p14="http://schemas.microsoft.com/office/powerpoint/2010/main" val="320050313"/>
      </p:ext>
    </p:extLst>
  </p:cSld>
  <p:clrMapOvr>
    <a:masterClrMapping/>
  </p:clrMapOvr>
  <p:transition>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2994660" y="141997"/>
            <a:ext cx="8851900" cy="584775"/>
          </a:xfrm>
          <a:prstGeom prst="rect">
            <a:avLst/>
          </a:prstGeom>
          <a:noFill/>
          <a:ln w="9525">
            <a:noFill/>
            <a:miter lim="800000"/>
            <a:headEnd/>
            <a:tailEnd/>
          </a:ln>
        </p:spPr>
        <p:txBody>
          <a:bodyPr wrap="square">
            <a:spAutoFit/>
          </a:bodyPr>
          <a:lstStyle/>
          <a:p>
            <a:pPr algn="r"/>
            <a:r>
              <a:rPr lang="en-US" sz="3200" dirty="0">
                <a:solidFill>
                  <a:srgbClr val="FFFFFF"/>
                </a:solidFill>
                <a:latin typeface="Verdana"/>
                <a:cs typeface="Verdana"/>
              </a:rPr>
              <a:t>TROPOMI and UV mission heritage</a:t>
            </a:r>
          </a:p>
        </p:txBody>
      </p:sp>
      <p:pic>
        <p:nvPicPr>
          <p:cNvPr id="13" name="Picture 12">
            <a:extLst>
              <a:ext uri="{FF2B5EF4-FFF2-40B4-BE49-F238E27FC236}">
                <a16:creationId xmlns:a16="http://schemas.microsoft.com/office/drawing/2014/main" id="{2B89DB4A-B91C-A749-966C-2210A122AA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6" name="Rectangle 5">
            <a:extLst>
              <a:ext uri="{FF2B5EF4-FFF2-40B4-BE49-F238E27FC236}">
                <a16:creationId xmlns:a16="http://schemas.microsoft.com/office/drawing/2014/main" id="{A607B378-D911-CD47-AABD-F56AF647FF67}"/>
              </a:ext>
            </a:extLst>
          </p:cNvPr>
          <p:cNvSpPr>
            <a:spLocks noChangeArrowheads="1"/>
          </p:cNvSpPr>
          <p:nvPr/>
        </p:nvSpPr>
        <p:spPr bwMode="auto">
          <a:xfrm>
            <a:off x="1726325" y="61505"/>
            <a:ext cx="9393538" cy="461588"/>
          </a:xfrm>
          <a:prstGeom prst="rect">
            <a:avLst/>
          </a:prstGeom>
          <a:noFill/>
          <a:ln w="9525">
            <a:noFill/>
            <a:miter lim="800000"/>
            <a:headEnd/>
            <a:tailEnd/>
          </a:ln>
        </p:spPr>
        <p:txBody>
          <a:bodyPr wrap="square" lIns="91360" tIns="45682" rIns="91360" bIns="45682">
            <a:spAutoFit/>
          </a:bodyPr>
          <a:lstStyle/>
          <a:p>
            <a:pPr algn="r">
              <a:defRPr/>
            </a:pPr>
            <a:r>
              <a:rPr lang="en-US" dirty="0">
                <a:solidFill>
                  <a:srgbClr val="FFFFFF"/>
                </a:solidFill>
                <a:latin typeface="Verdana"/>
                <a:cs typeface="Verdana"/>
              </a:rPr>
              <a:t>Following on from Aura/OMI, the S5-P TROPOMI mission …</a:t>
            </a:r>
          </a:p>
        </p:txBody>
      </p:sp>
      <p:sp>
        <p:nvSpPr>
          <p:cNvPr id="14" name="Rectangle 10">
            <a:extLst>
              <a:ext uri="{FF2B5EF4-FFF2-40B4-BE49-F238E27FC236}">
                <a16:creationId xmlns:a16="http://schemas.microsoft.com/office/drawing/2014/main" id="{E4C11AEF-3E1E-C746-BAB1-93E90B363673}"/>
              </a:ext>
            </a:extLst>
          </p:cNvPr>
          <p:cNvSpPr>
            <a:spLocks noChangeArrowheads="1"/>
          </p:cNvSpPr>
          <p:nvPr/>
        </p:nvSpPr>
        <p:spPr bwMode="auto">
          <a:xfrm>
            <a:off x="77222" y="6488668"/>
            <a:ext cx="4597254" cy="369332"/>
          </a:xfrm>
          <a:prstGeom prst="rect">
            <a:avLst/>
          </a:prstGeom>
          <a:noFill/>
          <a:ln>
            <a:noFill/>
          </a:ln>
          <a:extLst/>
        </p:spPr>
        <p:txBody>
          <a:bodyPr wrap="square">
            <a:spAutoFit/>
          </a:bodyPr>
          <a:lstStyle>
            <a:lvl1pPr>
              <a:defRPr sz="2400">
                <a:solidFill>
                  <a:schemeClr val="tx1"/>
                </a:solidFill>
                <a:latin typeface="Verdana" charset="0"/>
                <a:ea typeface="ヒラギノ角ゴ Pro W3" charset="-128"/>
              </a:defRPr>
            </a:lvl1pPr>
            <a:lvl2pPr marL="742950" indent="-285750">
              <a:defRPr sz="2400">
                <a:solidFill>
                  <a:schemeClr val="tx1"/>
                </a:solidFill>
                <a:latin typeface="Verdana" charset="0"/>
                <a:ea typeface="ヒラギノ角ゴ Pro W3" charset="-128"/>
              </a:defRPr>
            </a:lvl2pPr>
            <a:lvl3pPr marL="1143000" indent="-228600">
              <a:defRPr sz="2400">
                <a:solidFill>
                  <a:schemeClr val="tx1"/>
                </a:solidFill>
                <a:latin typeface="Verdana" charset="0"/>
                <a:ea typeface="ヒラギノ角ゴ Pro W3" charset="-128"/>
              </a:defRPr>
            </a:lvl3pPr>
            <a:lvl4pPr marL="1600200" indent="-228600">
              <a:defRPr sz="2400">
                <a:solidFill>
                  <a:schemeClr val="tx1"/>
                </a:solidFill>
                <a:latin typeface="Verdana" charset="0"/>
                <a:ea typeface="ヒラギノ角ゴ Pro W3" charset="-128"/>
              </a:defRPr>
            </a:lvl4pPr>
            <a:lvl5pPr marL="2057400" indent="-228600">
              <a:defRPr sz="2400">
                <a:solidFill>
                  <a:schemeClr val="tx1"/>
                </a:solidFill>
                <a:latin typeface="Verdana" charset="0"/>
                <a:ea typeface="ヒラギノ角ゴ Pro W3" charset="-128"/>
              </a:defRPr>
            </a:lvl5pPr>
            <a:lvl6pPr marL="2514600" indent="-228600" eaLnBrk="0" fontAlgn="base" hangingPunct="0">
              <a:spcBef>
                <a:spcPct val="0"/>
              </a:spcBef>
              <a:spcAft>
                <a:spcPct val="0"/>
              </a:spcAft>
              <a:defRPr sz="2400">
                <a:solidFill>
                  <a:schemeClr val="tx1"/>
                </a:solidFill>
                <a:latin typeface="Verdana" charset="0"/>
                <a:ea typeface="ヒラギノ角ゴ Pro W3" charset="-128"/>
              </a:defRPr>
            </a:lvl6pPr>
            <a:lvl7pPr marL="2971800" indent="-228600" eaLnBrk="0" fontAlgn="base" hangingPunct="0">
              <a:spcBef>
                <a:spcPct val="0"/>
              </a:spcBef>
              <a:spcAft>
                <a:spcPct val="0"/>
              </a:spcAft>
              <a:defRPr sz="2400">
                <a:solidFill>
                  <a:schemeClr val="tx1"/>
                </a:solidFill>
                <a:latin typeface="Verdana" charset="0"/>
                <a:ea typeface="ヒラギノ角ゴ Pro W3" charset="-128"/>
              </a:defRPr>
            </a:lvl7pPr>
            <a:lvl8pPr marL="3429000" indent="-228600" eaLnBrk="0" fontAlgn="base" hangingPunct="0">
              <a:spcBef>
                <a:spcPct val="0"/>
              </a:spcBef>
              <a:spcAft>
                <a:spcPct val="0"/>
              </a:spcAft>
              <a:defRPr sz="2400">
                <a:solidFill>
                  <a:schemeClr val="tx1"/>
                </a:solidFill>
                <a:latin typeface="Verdana" charset="0"/>
                <a:ea typeface="ヒラギノ角ゴ Pro W3" charset="-128"/>
              </a:defRPr>
            </a:lvl8pPr>
            <a:lvl9pPr marL="3886200" indent="-228600" eaLnBrk="0" fontAlgn="base" hangingPunct="0">
              <a:spcBef>
                <a:spcPct val="0"/>
              </a:spcBef>
              <a:spcAft>
                <a:spcPct val="0"/>
              </a:spcAft>
              <a:defRPr sz="2400">
                <a:solidFill>
                  <a:schemeClr val="tx1"/>
                </a:solidFill>
                <a:latin typeface="Verdana" charset="0"/>
                <a:ea typeface="ヒラギノ角ゴ Pro W3" charset="-128"/>
              </a:defRPr>
            </a:lvl9pPr>
          </a:lstStyle>
          <a:p>
            <a:r>
              <a:rPr lang="en-US" altLang="en-US" sz="1800" i="1" dirty="0" err="1">
                <a:solidFill>
                  <a:schemeClr val="bg1"/>
                </a:solidFill>
                <a:latin typeface="Arial" charset="0"/>
              </a:rPr>
              <a:t>Pepjin</a:t>
            </a:r>
            <a:r>
              <a:rPr lang="en-US" altLang="en-US" sz="1800" i="1" dirty="0">
                <a:solidFill>
                  <a:schemeClr val="bg1"/>
                </a:solidFill>
                <a:latin typeface="Arial" charset="0"/>
              </a:rPr>
              <a:t> </a:t>
            </a:r>
            <a:r>
              <a:rPr lang="en-US" altLang="en-US" sz="1800" i="1" dirty="0" err="1">
                <a:solidFill>
                  <a:schemeClr val="bg1"/>
                </a:solidFill>
                <a:latin typeface="Arial" charset="0"/>
              </a:rPr>
              <a:t>Veefkind</a:t>
            </a:r>
            <a:r>
              <a:rPr lang="en-US" altLang="en-US" sz="1800" i="1" dirty="0">
                <a:solidFill>
                  <a:schemeClr val="bg1"/>
                </a:solidFill>
                <a:latin typeface="Arial" charset="0"/>
              </a:rPr>
              <a:t> and </a:t>
            </a:r>
            <a:r>
              <a:rPr lang="en-US" altLang="en-US" sz="1800" i="1" dirty="0" err="1">
                <a:solidFill>
                  <a:schemeClr val="bg1"/>
                </a:solidFill>
                <a:latin typeface="Arial" charset="0"/>
              </a:rPr>
              <a:t>Pieternel</a:t>
            </a:r>
            <a:r>
              <a:rPr lang="en-US" altLang="en-US" sz="1800" i="1" dirty="0">
                <a:solidFill>
                  <a:schemeClr val="bg1"/>
                </a:solidFill>
                <a:latin typeface="Arial" charset="0"/>
              </a:rPr>
              <a:t> </a:t>
            </a:r>
            <a:r>
              <a:rPr lang="en-US" altLang="en-US" sz="1800" i="1" dirty="0" err="1">
                <a:solidFill>
                  <a:schemeClr val="bg1"/>
                </a:solidFill>
                <a:latin typeface="Arial" charset="0"/>
              </a:rPr>
              <a:t>Levelt</a:t>
            </a:r>
            <a:r>
              <a:rPr lang="en-US" altLang="en-US" sz="1800" i="1" dirty="0">
                <a:solidFill>
                  <a:schemeClr val="bg1"/>
                </a:solidFill>
                <a:latin typeface="Arial" charset="0"/>
              </a:rPr>
              <a:t>, KNMI</a:t>
            </a:r>
          </a:p>
        </p:txBody>
      </p:sp>
      <p:pic>
        <p:nvPicPr>
          <p:cNvPr id="12" name="Picture 11">
            <a:extLst>
              <a:ext uri="{FF2B5EF4-FFF2-40B4-BE49-F238E27FC236}">
                <a16:creationId xmlns:a16="http://schemas.microsoft.com/office/drawing/2014/main" id="{35BEE10E-D276-4740-8273-0D23D1CBDE26}"/>
              </a:ext>
            </a:extLst>
          </p:cNvPr>
          <p:cNvPicPr>
            <a:picLocks noChangeAspect="1"/>
          </p:cNvPicPr>
          <p:nvPr/>
        </p:nvPicPr>
        <p:blipFill>
          <a:blip r:embed="rId4"/>
          <a:stretch>
            <a:fillRect/>
          </a:stretch>
        </p:blipFill>
        <p:spPr>
          <a:xfrm>
            <a:off x="590437" y="1486529"/>
            <a:ext cx="10295163" cy="4611713"/>
          </a:xfrm>
          <a:prstGeom prst="rect">
            <a:avLst/>
          </a:prstGeom>
        </p:spPr>
      </p:pic>
      <p:pic>
        <p:nvPicPr>
          <p:cNvPr id="3" name="Picture 2">
            <a:extLst>
              <a:ext uri="{FF2B5EF4-FFF2-40B4-BE49-F238E27FC236}">
                <a16:creationId xmlns:a16="http://schemas.microsoft.com/office/drawing/2014/main" id="{BB1D59B3-D1DE-1E47-82B5-D80D393309FA}"/>
              </a:ext>
            </a:extLst>
          </p:cNvPr>
          <p:cNvPicPr>
            <a:picLocks noChangeAspect="1"/>
          </p:cNvPicPr>
          <p:nvPr/>
        </p:nvPicPr>
        <p:blipFill>
          <a:blip r:embed="rId5"/>
          <a:stretch>
            <a:fillRect/>
          </a:stretch>
        </p:blipFill>
        <p:spPr>
          <a:xfrm>
            <a:off x="0" y="0"/>
            <a:ext cx="10934500" cy="6140669"/>
          </a:xfrm>
          <a:prstGeom prst="rect">
            <a:avLst/>
          </a:prstGeom>
          <a:effectLst>
            <a:outerShdw blurRad="50800" dist="495300" dir="2880000" algn="ctr" rotWithShape="0">
              <a:srgbClr val="000000">
                <a:alpha val="43137"/>
              </a:srgbClr>
            </a:outerShdw>
          </a:effectLst>
        </p:spPr>
      </p:pic>
    </p:spTree>
    <p:extLst>
      <p:ext uri="{BB962C8B-B14F-4D97-AF65-F5344CB8AC3E}">
        <p14:creationId xmlns:p14="http://schemas.microsoft.com/office/powerpoint/2010/main" val="1804176523"/>
      </p:ext>
    </p:extLst>
  </p:cSld>
  <p:clrMapOvr>
    <a:masterClrMapping/>
  </p:clrMapOvr>
  <p:transition>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3B5A3F-5A2C-4E4E-B63C-A28E98BD061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195A7002-0A1B-4F43-B9DB-8CB4F30ACA7D}"/>
              </a:ext>
            </a:extLst>
          </p:cNvPr>
          <p:cNvPicPr>
            <a:picLocks noChangeAspect="1"/>
          </p:cNvPicPr>
          <p:nvPr/>
        </p:nvPicPr>
        <p:blipFill>
          <a:blip r:embed="rId3"/>
          <a:stretch>
            <a:fillRect/>
          </a:stretch>
        </p:blipFill>
        <p:spPr>
          <a:xfrm>
            <a:off x="618895" y="1169873"/>
            <a:ext cx="8890865" cy="5163735"/>
          </a:xfrm>
          <a:prstGeom prst="rect">
            <a:avLst/>
          </a:prstGeom>
        </p:spPr>
      </p:pic>
      <p:grpSp>
        <p:nvGrpSpPr>
          <p:cNvPr id="9" name="Group 8">
            <a:extLst>
              <a:ext uri="{FF2B5EF4-FFF2-40B4-BE49-F238E27FC236}">
                <a16:creationId xmlns:a16="http://schemas.microsoft.com/office/drawing/2014/main" id="{6B0FD599-BFA2-B847-8615-CC99E11582FC}"/>
              </a:ext>
            </a:extLst>
          </p:cNvPr>
          <p:cNvGrpSpPr/>
          <p:nvPr/>
        </p:nvGrpSpPr>
        <p:grpSpPr>
          <a:xfrm>
            <a:off x="4376547" y="207904"/>
            <a:ext cx="6408228" cy="5170202"/>
            <a:chOff x="4636678" y="210126"/>
            <a:chExt cx="6408228" cy="5170202"/>
          </a:xfrm>
        </p:grpSpPr>
        <p:pic>
          <p:nvPicPr>
            <p:cNvPr id="7" name="Picture 6">
              <a:extLst>
                <a:ext uri="{FF2B5EF4-FFF2-40B4-BE49-F238E27FC236}">
                  <a16:creationId xmlns:a16="http://schemas.microsoft.com/office/drawing/2014/main" id="{21C5EA24-8D07-A949-91FA-35E06E145A1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64327" y="210126"/>
              <a:ext cx="5980579" cy="5170202"/>
            </a:xfrm>
            <a:prstGeom prst="rect">
              <a:avLst/>
            </a:prstGeom>
            <a:effectLst>
              <a:outerShdw blurRad="50800" dist="419100" dir="2580000" algn="ctr" rotWithShape="0">
                <a:srgbClr val="000000">
                  <a:alpha val="43137"/>
                </a:srgbClr>
              </a:outerShdw>
            </a:effectLst>
          </p:spPr>
        </p:pic>
        <p:sp>
          <p:nvSpPr>
            <p:cNvPr id="8" name="Rectangle 3">
              <a:extLst>
                <a:ext uri="{FF2B5EF4-FFF2-40B4-BE49-F238E27FC236}">
                  <a16:creationId xmlns:a16="http://schemas.microsoft.com/office/drawing/2014/main" id="{06F80094-39A5-F644-B7C8-1D934118BC59}"/>
                </a:ext>
              </a:extLst>
            </p:cNvPr>
            <p:cNvSpPr>
              <a:spLocks noChangeArrowheads="1"/>
            </p:cNvSpPr>
            <p:nvPr/>
          </p:nvSpPr>
          <p:spPr bwMode="auto">
            <a:xfrm>
              <a:off x="4636678" y="264265"/>
              <a:ext cx="5178724" cy="642850"/>
            </a:xfrm>
            <a:prstGeom prst="rect">
              <a:avLst/>
            </a:prstGeom>
            <a:solidFill>
              <a:schemeClr val="accent2"/>
            </a:solidFill>
            <a:ln w="12700">
              <a:noFill/>
              <a:miter lim="800000"/>
              <a:headEnd/>
              <a:tailEnd/>
            </a:ln>
            <a:effectLst>
              <a:outerShdw blurRad="50800" dist="127000" dir="2700000">
                <a:srgbClr val="000000">
                  <a:alpha val="43000"/>
                </a:srgbClr>
              </a:outerShdw>
              <a:softEdge rad="63500"/>
            </a:effectLst>
          </p:spPr>
          <p:txBody>
            <a:bodyPr lIns="91430" tIns="45715" rIns="91430" bIns="45715"/>
            <a:lstStyle/>
            <a:p>
              <a:pPr marL="6350" indent="-6350">
                <a:spcBef>
                  <a:spcPct val="20000"/>
                </a:spcBef>
                <a:buClr>
                  <a:srgbClr val="3333CC"/>
                </a:buClr>
                <a:buSzPct val="120000"/>
              </a:pPr>
              <a:r>
                <a:rPr lang="en-GB" sz="1600" dirty="0">
                  <a:solidFill>
                    <a:srgbClr val="FFFFFF"/>
                  </a:solidFill>
                  <a:latin typeface="Verdana"/>
                  <a:ea typeface="ＭＳ Ｐゴシック" charset="0"/>
                  <a:cs typeface="Verdana"/>
                </a:rPr>
                <a:t>XCH4 retrieved over wetlands in Nigeria between November 2018 - February 2019</a:t>
              </a:r>
              <a:r>
                <a:rPr lang="en-GB" sz="1600" dirty="0">
                  <a:solidFill>
                    <a:srgbClr val="900812"/>
                  </a:solidFill>
                  <a:latin typeface="Verdana"/>
                  <a:ea typeface="ＭＳ Ｐゴシック" charset="0"/>
                  <a:cs typeface="Verdana"/>
                </a:rPr>
                <a:t>      </a:t>
              </a:r>
              <a:endParaRPr lang="en-GB" sz="1600" baseline="-25000" dirty="0">
                <a:solidFill>
                  <a:srgbClr val="FFFF00"/>
                </a:solidFill>
                <a:latin typeface="Verdana"/>
                <a:ea typeface="ＭＳ Ｐゴシック" charset="0"/>
                <a:cs typeface="Verdana"/>
              </a:endParaRPr>
            </a:p>
          </p:txBody>
        </p:sp>
      </p:grpSp>
      <p:sp>
        <p:nvSpPr>
          <p:cNvPr id="2" name="Rectangle 1">
            <a:extLst>
              <a:ext uri="{FF2B5EF4-FFF2-40B4-BE49-F238E27FC236}">
                <a16:creationId xmlns:a16="http://schemas.microsoft.com/office/drawing/2014/main" id="{C84E35D3-8084-384E-9480-352F1DA7F01D}"/>
              </a:ext>
            </a:extLst>
          </p:cNvPr>
          <p:cNvSpPr/>
          <p:nvPr/>
        </p:nvSpPr>
        <p:spPr>
          <a:xfrm>
            <a:off x="563885" y="-28123"/>
            <a:ext cx="3508909" cy="584775"/>
          </a:xfrm>
          <a:prstGeom prst="rect">
            <a:avLst/>
          </a:prstGeom>
        </p:spPr>
        <p:txBody>
          <a:bodyPr wrap="none">
            <a:spAutoFit/>
          </a:bodyPr>
          <a:lstStyle/>
          <a:p>
            <a:r>
              <a:rPr lang="en-US" sz="3200" dirty="0">
                <a:solidFill>
                  <a:srgbClr val="FFFFFF"/>
                </a:solidFill>
                <a:latin typeface="Verdana"/>
                <a:cs typeface="Verdana"/>
              </a:rPr>
              <a:t>New capability: </a:t>
            </a:r>
            <a:endParaRPr lang="en-US" sz="3200" dirty="0"/>
          </a:p>
        </p:txBody>
      </p:sp>
    </p:spTree>
    <p:extLst>
      <p:ext uri="{BB962C8B-B14F-4D97-AF65-F5344CB8AC3E}">
        <p14:creationId xmlns:p14="http://schemas.microsoft.com/office/powerpoint/2010/main" val="572815365"/>
      </p:ext>
    </p:extLst>
  </p:cSld>
  <p:clrMapOvr>
    <a:masterClrMapping/>
  </p:clrMapOvr>
  <p:transition>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a:extLst>
              <a:ext uri="{FF2B5EF4-FFF2-40B4-BE49-F238E27FC236}">
                <a16:creationId xmlns:a16="http://schemas.microsoft.com/office/drawing/2014/main" id="{CC9AC78A-1D63-0E48-A434-1E7855234306}"/>
              </a:ext>
            </a:extLst>
          </p:cNvPr>
          <p:cNvGrpSpPr>
            <a:grpSpLocks/>
          </p:cNvGrpSpPr>
          <p:nvPr/>
        </p:nvGrpSpPr>
        <p:grpSpPr bwMode="auto">
          <a:xfrm>
            <a:off x="795536" y="1084858"/>
            <a:ext cx="10669632" cy="4244975"/>
            <a:chOff x="685" y="1111"/>
            <a:chExt cx="4853" cy="2450"/>
          </a:xfrm>
          <a:effectLst>
            <a:outerShdw blurRad="50800" dist="127000" dir="2700000">
              <a:srgbClr val="000000">
                <a:alpha val="43000"/>
              </a:srgbClr>
            </a:outerShdw>
          </a:effectLst>
        </p:grpSpPr>
        <p:pic>
          <p:nvPicPr>
            <p:cNvPr id="3" name="Picture 16" descr="march">
              <a:extLst>
                <a:ext uri="{FF2B5EF4-FFF2-40B4-BE49-F238E27FC236}">
                  <a16:creationId xmlns:a16="http://schemas.microsoft.com/office/drawing/2014/main" id="{B4DA5890-961E-BC4D-B2AF-C25F940ACBC5}"/>
                </a:ext>
              </a:extLst>
            </p:cNvPr>
            <p:cNvPicPr>
              <a:picLocks noChangeAspect="1" noChangeArrowheads="1"/>
            </p:cNvPicPr>
            <p:nvPr/>
          </p:nvPicPr>
          <p:blipFill>
            <a:blip r:embed="rId3"/>
            <a:srcRect/>
            <a:stretch>
              <a:fillRect/>
            </a:stretch>
          </p:blipFill>
          <p:spPr bwMode="auto">
            <a:xfrm>
              <a:off x="685" y="1111"/>
              <a:ext cx="4853" cy="2450"/>
            </a:xfrm>
            <a:prstGeom prst="rect">
              <a:avLst/>
            </a:prstGeom>
            <a:noFill/>
            <a:ln w="9525">
              <a:noFill/>
              <a:miter lim="800000"/>
              <a:headEnd/>
              <a:tailEnd/>
            </a:ln>
          </p:spPr>
        </p:pic>
        <p:sp>
          <p:nvSpPr>
            <p:cNvPr id="4" name="Rectangle 21">
              <a:extLst>
                <a:ext uri="{FF2B5EF4-FFF2-40B4-BE49-F238E27FC236}">
                  <a16:creationId xmlns:a16="http://schemas.microsoft.com/office/drawing/2014/main" id="{21709BF2-1387-BD4C-9F85-07EECDFE849A}"/>
                </a:ext>
              </a:extLst>
            </p:cNvPr>
            <p:cNvSpPr>
              <a:spLocks noChangeArrowheads="1"/>
            </p:cNvSpPr>
            <p:nvPr/>
          </p:nvSpPr>
          <p:spPr bwMode="auto">
            <a:xfrm>
              <a:off x="763" y="3230"/>
              <a:ext cx="961" cy="282"/>
            </a:xfrm>
            <a:prstGeom prst="rect">
              <a:avLst/>
            </a:prstGeom>
            <a:solidFill>
              <a:srgbClr val="0000FF"/>
            </a:solidFill>
            <a:ln w="9525">
              <a:noFill/>
              <a:miter lim="800000"/>
              <a:headEnd/>
              <a:tailEnd/>
            </a:ln>
          </p:spPr>
          <p:txBody>
            <a:bodyPr/>
            <a:lstStyle/>
            <a:p>
              <a:pPr marL="177668">
                <a:spcBef>
                  <a:spcPct val="20000"/>
                </a:spcBef>
                <a:defRPr/>
              </a:pPr>
              <a:r>
                <a:rPr lang="en-US" b="1">
                  <a:solidFill>
                    <a:srgbClr val="FFFFFF"/>
                  </a:solidFill>
                  <a:latin typeface="Times" charset="0"/>
                  <a:ea typeface="ＭＳ Ｐゴシック" charset="0"/>
                  <a:cs typeface="ＭＳ Ｐゴシック" charset="0"/>
                </a:rPr>
                <a:t>Mar. 06</a:t>
              </a:r>
              <a:endParaRPr lang="en-US" sz="1600" b="1">
                <a:solidFill>
                  <a:srgbClr val="FFFFFF"/>
                </a:solidFill>
                <a:latin typeface="Times" charset="0"/>
                <a:ea typeface="ＭＳ Ｐゴシック" charset="0"/>
                <a:cs typeface="ＭＳ Ｐゴシック" charset="0"/>
              </a:endParaRPr>
            </a:p>
          </p:txBody>
        </p:sp>
      </p:grpSp>
      <p:grpSp>
        <p:nvGrpSpPr>
          <p:cNvPr id="5" name="Group 22">
            <a:extLst>
              <a:ext uri="{FF2B5EF4-FFF2-40B4-BE49-F238E27FC236}">
                <a16:creationId xmlns:a16="http://schemas.microsoft.com/office/drawing/2014/main" id="{EB123673-EC1A-4945-BEFA-37FE9B661820}"/>
              </a:ext>
            </a:extLst>
          </p:cNvPr>
          <p:cNvGrpSpPr>
            <a:grpSpLocks/>
          </p:cNvGrpSpPr>
          <p:nvPr/>
        </p:nvGrpSpPr>
        <p:grpSpPr bwMode="auto">
          <a:xfrm>
            <a:off x="1168331" y="1790631"/>
            <a:ext cx="10669632" cy="4206875"/>
            <a:chOff x="197" y="479"/>
            <a:chExt cx="4853" cy="2450"/>
          </a:xfrm>
          <a:effectLst>
            <a:outerShdw blurRad="50800" dist="127000" dir="2700000">
              <a:srgbClr val="000000">
                <a:alpha val="43000"/>
              </a:srgbClr>
            </a:outerShdw>
          </a:effectLst>
        </p:grpSpPr>
        <p:pic>
          <p:nvPicPr>
            <p:cNvPr id="6" name="Picture 17" descr="sept">
              <a:extLst>
                <a:ext uri="{FF2B5EF4-FFF2-40B4-BE49-F238E27FC236}">
                  <a16:creationId xmlns:a16="http://schemas.microsoft.com/office/drawing/2014/main" id="{A8EA2D84-5EAD-FF45-9728-45D39B173532}"/>
                </a:ext>
              </a:extLst>
            </p:cNvPr>
            <p:cNvPicPr>
              <a:picLocks noChangeAspect="1" noChangeArrowheads="1"/>
            </p:cNvPicPr>
            <p:nvPr/>
          </p:nvPicPr>
          <p:blipFill>
            <a:blip r:embed="rId4"/>
            <a:srcRect/>
            <a:stretch>
              <a:fillRect/>
            </a:stretch>
          </p:blipFill>
          <p:spPr bwMode="auto">
            <a:xfrm>
              <a:off x="197" y="479"/>
              <a:ext cx="4853" cy="2450"/>
            </a:xfrm>
            <a:prstGeom prst="rect">
              <a:avLst/>
            </a:prstGeom>
            <a:noFill/>
            <a:ln w="9525">
              <a:noFill/>
              <a:miter lim="800000"/>
              <a:headEnd/>
              <a:tailEnd/>
            </a:ln>
          </p:spPr>
        </p:pic>
        <p:sp>
          <p:nvSpPr>
            <p:cNvPr id="7" name="Rectangle 7">
              <a:extLst>
                <a:ext uri="{FF2B5EF4-FFF2-40B4-BE49-F238E27FC236}">
                  <a16:creationId xmlns:a16="http://schemas.microsoft.com/office/drawing/2014/main" id="{A5EC5469-5985-CA41-B0A8-277ABE53BBA3}"/>
                </a:ext>
              </a:extLst>
            </p:cNvPr>
            <p:cNvSpPr>
              <a:spLocks noChangeArrowheads="1"/>
            </p:cNvSpPr>
            <p:nvPr/>
          </p:nvSpPr>
          <p:spPr bwMode="auto">
            <a:xfrm>
              <a:off x="283" y="2597"/>
              <a:ext cx="961" cy="282"/>
            </a:xfrm>
            <a:prstGeom prst="rect">
              <a:avLst/>
            </a:prstGeom>
            <a:solidFill>
              <a:srgbClr val="0000FF"/>
            </a:solidFill>
            <a:ln w="9525">
              <a:noFill/>
              <a:miter lim="800000"/>
              <a:headEnd/>
              <a:tailEnd/>
            </a:ln>
          </p:spPr>
          <p:txBody>
            <a:bodyPr/>
            <a:lstStyle/>
            <a:p>
              <a:pPr marL="177668">
                <a:spcBef>
                  <a:spcPct val="20000"/>
                </a:spcBef>
                <a:defRPr/>
              </a:pPr>
              <a:r>
                <a:rPr lang="en-US" b="1">
                  <a:solidFill>
                    <a:srgbClr val="FFFFFF"/>
                  </a:solidFill>
                  <a:latin typeface="Times" charset="0"/>
                  <a:ea typeface="ＭＳ Ｐゴシック" charset="0"/>
                  <a:cs typeface="ＭＳ Ｐゴシック" charset="0"/>
                </a:rPr>
                <a:t>Sept. 06</a:t>
              </a:r>
              <a:endParaRPr lang="en-US" sz="1600" b="1">
                <a:solidFill>
                  <a:srgbClr val="FFFFFF"/>
                </a:solidFill>
                <a:latin typeface="Times" charset="0"/>
                <a:ea typeface="ＭＳ Ｐゴシック" charset="0"/>
                <a:cs typeface="ＭＳ Ｐゴシック" charset="0"/>
              </a:endParaRPr>
            </a:p>
          </p:txBody>
        </p:sp>
      </p:grpSp>
      <p:pic>
        <p:nvPicPr>
          <p:cNvPr id="8" name="Picture 28" descr="scale">
            <a:extLst>
              <a:ext uri="{FF2B5EF4-FFF2-40B4-BE49-F238E27FC236}">
                <a16:creationId xmlns:a16="http://schemas.microsoft.com/office/drawing/2014/main" id="{265E3B71-0688-B343-89E8-C2A19200CBE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16200000">
            <a:off x="-1967356" y="3138476"/>
            <a:ext cx="4846378"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5">
            <a:extLst>
              <a:ext uri="{FF2B5EF4-FFF2-40B4-BE49-F238E27FC236}">
                <a16:creationId xmlns:a16="http://schemas.microsoft.com/office/drawing/2014/main" id="{A506DF24-E765-B646-94D3-0B76C17B98AC}"/>
              </a:ext>
            </a:extLst>
          </p:cNvPr>
          <p:cNvSpPr>
            <a:spLocks noChangeArrowheads="1"/>
          </p:cNvSpPr>
          <p:nvPr/>
        </p:nvSpPr>
        <p:spPr bwMode="auto">
          <a:xfrm>
            <a:off x="1240276" y="147272"/>
            <a:ext cx="10597687" cy="523143"/>
          </a:xfrm>
          <a:prstGeom prst="rect">
            <a:avLst/>
          </a:prstGeom>
          <a:noFill/>
          <a:ln w="9525">
            <a:noFill/>
            <a:miter lim="800000"/>
            <a:headEnd/>
            <a:tailEnd/>
          </a:ln>
        </p:spPr>
        <p:txBody>
          <a:bodyPr wrap="square" lIns="91360" tIns="45682" rIns="91360" bIns="45682">
            <a:spAutoFit/>
          </a:bodyPr>
          <a:lstStyle/>
          <a:p>
            <a:pPr algn="r">
              <a:defRPr/>
            </a:pPr>
            <a:r>
              <a:rPr lang="en-US" sz="2800" dirty="0">
                <a:solidFill>
                  <a:srgbClr val="FFFFFF"/>
                </a:solidFill>
                <a:latin typeface="Verdana"/>
                <a:cs typeface="Verdana"/>
              </a:rPr>
              <a:t>Seasonal &amp; interannual variability: MOPITT CO example</a:t>
            </a:r>
          </a:p>
        </p:txBody>
      </p:sp>
      <p:pic>
        <p:nvPicPr>
          <p:cNvPr id="10" name="Picture 15" descr="mopitt">
            <a:extLst>
              <a:ext uri="{FF2B5EF4-FFF2-40B4-BE49-F238E27FC236}">
                <a16:creationId xmlns:a16="http://schemas.microsoft.com/office/drawing/2014/main" id="{A9731CDF-122C-C74F-B033-980EA14C326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7495" y="68145"/>
            <a:ext cx="1078666" cy="805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Google Shape;78;p17">
            <a:extLst>
              <a:ext uri="{FF2B5EF4-FFF2-40B4-BE49-F238E27FC236}">
                <a16:creationId xmlns:a16="http://schemas.microsoft.com/office/drawing/2014/main" id="{D4AF4E7C-AD08-724C-AFEC-0B7470494EB7}"/>
              </a:ext>
            </a:extLst>
          </p:cNvPr>
          <p:cNvPicPr preferRelativeResize="0"/>
          <p:nvPr/>
        </p:nvPicPr>
        <p:blipFill>
          <a:blip r:embed="rId7">
            <a:alphaModFix/>
          </a:blip>
          <a:stretch>
            <a:fillRect/>
          </a:stretch>
        </p:blipFill>
        <p:spPr>
          <a:xfrm>
            <a:off x="1788291" y="2384473"/>
            <a:ext cx="9402557" cy="3706837"/>
          </a:xfrm>
          <a:prstGeom prst="rect">
            <a:avLst/>
          </a:prstGeom>
          <a:noFill/>
          <a:ln>
            <a:noFill/>
          </a:ln>
          <a:effectLst>
            <a:outerShdw blurRad="50800" dist="254000" dir="1980000" algn="ctr" rotWithShape="0">
              <a:srgbClr val="000000">
                <a:alpha val="43137"/>
              </a:srgbClr>
            </a:outerShdw>
          </a:effectLst>
        </p:spPr>
      </p:pic>
    </p:spTree>
    <p:extLst>
      <p:ext uri="{BB962C8B-B14F-4D97-AF65-F5344CB8AC3E}">
        <p14:creationId xmlns:p14="http://schemas.microsoft.com/office/powerpoint/2010/main" val="53700520"/>
      </p:ext>
    </p:extLst>
  </p:cSld>
  <p:clrMapOvr>
    <a:masterClrMapping/>
  </p:clrMapOvr>
  <p:transition>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C648DB-7230-3840-97DF-6D7E81EC2C9D}"/>
              </a:ext>
            </a:extLst>
          </p:cNvPr>
          <p:cNvGrpSpPr/>
          <p:nvPr/>
        </p:nvGrpSpPr>
        <p:grpSpPr>
          <a:xfrm>
            <a:off x="0" y="11261"/>
            <a:ext cx="12191999" cy="6846739"/>
            <a:chOff x="14631" y="716721"/>
            <a:chExt cx="9098507" cy="6846739"/>
          </a:xfrm>
        </p:grpSpPr>
        <p:pic>
          <p:nvPicPr>
            <p:cNvPr id="7" name="Picture 6">
              <a:extLst>
                <a:ext uri="{FF2B5EF4-FFF2-40B4-BE49-F238E27FC236}">
                  <a16:creationId xmlns:a16="http://schemas.microsoft.com/office/drawing/2014/main" id="{2AA0EA7B-A3BF-9648-8582-62DA4EEDB72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631" y="716721"/>
              <a:ext cx="9098507" cy="6846739"/>
            </a:xfrm>
            <a:prstGeom prst="rect">
              <a:avLst/>
            </a:prstGeom>
          </p:spPr>
        </p:pic>
        <p:sp>
          <p:nvSpPr>
            <p:cNvPr id="8" name="TextBox 7">
              <a:extLst>
                <a:ext uri="{FF2B5EF4-FFF2-40B4-BE49-F238E27FC236}">
                  <a16:creationId xmlns:a16="http://schemas.microsoft.com/office/drawing/2014/main" id="{35EDB245-F36D-6646-BE68-0262B7C84543}"/>
                </a:ext>
              </a:extLst>
            </p:cNvPr>
            <p:cNvSpPr txBox="1"/>
            <p:nvPr/>
          </p:nvSpPr>
          <p:spPr>
            <a:xfrm>
              <a:off x="6829298" y="3378363"/>
              <a:ext cx="1310026" cy="307777"/>
            </a:xfrm>
            <a:prstGeom prst="rect">
              <a:avLst/>
            </a:prstGeom>
            <a:solidFill>
              <a:schemeClr val="tx2">
                <a:lumMod val="20000"/>
                <a:lumOff val="80000"/>
              </a:schemeClr>
            </a:solidFill>
          </p:spPr>
          <p:txBody>
            <a:bodyPr wrap="square" rtlCol="0">
              <a:spAutoFit/>
            </a:bodyPr>
            <a:lstStyle/>
            <a:p>
              <a:pPr defTabSz="457200" eaLnBrk="1" fontAlgn="auto" hangingPunct="1">
                <a:spcBef>
                  <a:spcPts val="0"/>
                </a:spcBef>
                <a:spcAft>
                  <a:spcPts val="0"/>
                </a:spcAft>
              </a:pPr>
              <a:r>
                <a:rPr lang="en-US" sz="1400" dirty="0">
                  <a:solidFill>
                    <a:prstClr val="black"/>
                  </a:solidFill>
                  <a:ea typeface="Verdana" charset="0"/>
                  <a:cs typeface="Verdana" charset="0"/>
                </a:rPr>
                <a:t>Woolsey fire</a:t>
              </a:r>
            </a:p>
          </p:txBody>
        </p:sp>
        <p:sp>
          <p:nvSpPr>
            <p:cNvPr id="10" name="TextBox 9">
              <a:extLst>
                <a:ext uri="{FF2B5EF4-FFF2-40B4-BE49-F238E27FC236}">
                  <a16:creationId xmlns:a16="http://schemas.microsoft.com/office/drawing/2014/main" id="{E572AA99-D865-6248-9569-D80FCA3E6608}"/>
                </a:ext>
              </a:extLst>
            </p:cNvPr>
            <p:cNvSpPr txBox="1"/>
            <p:nvPr/>
          </p:nvSpPr>
          <p:spPr>
            <a:xfrm>
              <a:off x="5923331" y="1683124"/>
              <a:ext cx="1310026" cy="307777"/>
            </a:xfrm>
            <a:prstGeom prst="rect">
              <a:avLst/>
            </a:prstGeom>
            <a:solidFill>
              <a:schemeClr val="tx2">
                <a:lumMod val="20000"/>
                <a:lumOff val="80000"/>
              </a:schemeClr>
            </a:solidFill>
          </p:spPr>
          <p:txBody>
            <a:bodyPr wrap="square" rtlCol="0">
              <a:spAutoFit/>
            </a:bodyPr>
            <a:lstStyle/>
            <a:p>
              <a:pPr defTabSz="457200" eaLnBrk="1" fontAlgn="auto" hangingPunct="1">
                <a:spcBef>
                  <a:spcPts val="0"/>
                </a:spcBef>
                <a:spcAft>
                  <a:spcPts val="0"/>
                </a:spcAft>
              </a:pPr>
              <a:r>
                <a:rPr lang="en-US" sz="1400" dirty="0">
                  <a:solidFill>
                    <a:prstClr val="black"/>
                  </a:solidFill>
                  <a:ea typeface="Verdana" charset="0"/>
                  <a:cs typeface="Verdana" charset="0"/>
                </a:rPr>
                <a:t>Camp fire</a:t>
              </a:r>
            </a:p>
          </p:txBody>
        </p:sp>
      </p:grpSp>
      <p:sp>
        <p:nvSpPr>
          <p:cNvPr id="5" name="Rectangle 5"/>
          <p:cNvSpPr>
            <a:spLocks noChangeArrowheads="1"/>
          </p:cNvSpPr>
          <p:nvPr/>
        </p:nvSpPr>
        <p:spPr bwMode="auto">
          <a:xfrm>
            <a:off x="2498834" y="134233"/>
            <a:ext cx="9489263" cy="584699"/>
          </a:xfrm>
          <a:prstGeom prst="rect">
            <a:avLst/>
          </a:prstGeom>
          <a:noFill/>
          <a:ln w="9525">
            <a:noFill/>
            <a:miter lim="800000"/>
            <a:headEnd/>
            <a:tailEnd/>
          </a:ln>
        </p:spPr>
        <p:txBody>
          <a:bodyPr wrap="square" lIns="91360" tIns="45682" rIns="91360" bIns="45682">
            <a:spAutoFit/>
          </a:bodyPr>
          <a:lstStyle/>
          <a:p>
            <a:pPr algn="r">
              <a:defRPr/>
            </a:pPr>
            <a:r>
              <a:rPr lang="en-US" sz="3200" dirty="0">
                <a:solidFill>
                  <a:srgbClr val="FFFFFF"/>
                </a:solidFill>
                <a:latin typeface="Verdana"/>
                <a:cs typeface="Verdana"/>
              </a:rPr>
              <a:t>Data visualization: California fires example</a:t>
            </a:r>
          </a:p>
        </p:txBody>
      </p:sp>
      <p:pic>
        <p:nvPicPr>
          <p:cNvPr id="9" name="Picture 8">
            <a:extLst>
              <a:ext uri="{FF2B5EF4-FFF2-40B4-BE49-F238E27FC236}">
                <a16:creationId xmlns:a16="http://schemas.microsoft.com/office/drawing/2014/main" id="{3A0A6151-B2F3-F34D-B5EC-956BC58DF4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 y="-3119"/>
            <a:ext cx="12192000" cy="6841150"/>
          </a:xfrm>
          <a:prstGeom prst="rect">
            <a:avLst/>
          </a:prstGeom>
        </p:spPr>
      </p:pic>
      <p:pic>
        <p:nvPicPr>
          <p:cNvPr id="11" name="Picture 10">
            <a:extLst>
              <a:ext uri="{FF2B5EF4-FFF2-40B4-BE49-F238E27FC236}">
                <a16:creationId xmlns:a16="http://schemas.microsoft.com/office/drawing/2014/main" id="{413AEA5D-CE58-E045-9DE0-9303BDCBBEE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 y="11261"/>
            <a:ext cx="12192000" cy="6845355"/>
          </a:xfrm>
          <a:prstGeom prst="rect">
            <a:avLst/>
          </a:prstGeom>
        </p:spPr>
      </p:pic>
      <p:grpSp>
        <p:nvGrpSpPr>
          <p:cNvPr id="3" name="Group 2">
            <a:extLst>
              <a:ext uri="{FF2B5EF4-FFF2-40B4-BE49-F238E27FC236}">
                <a16:creationId xmlns:a16="http://schemas.microsoft.com/office/drawing/2014/main" id="{6759FF67-7B3F-3C4E-B9DE-7DCBACBB248E}"/>
              </a:ext>
            </a:extLst>
          </p:cNvPr>
          <p:cNvGrpSpPr/>
          <p:nvPr/>
        </p:nvGrpSpPr>
        <p:grpSpPr>
          <a:xfrm>
            <a:off x="0" y="12675"/>
            <a:ext cx="12192001" cy="6843941"/>
            <a:chOff x="0" y="12675"/>
            <a:chExt cx="12192001" cy="6843941"/>
          </a:xfrm>
        </p:grpSpPr>
        <p:pic>
          <p:nvPicPr>
            <p:cNvPr id="13" name="Picture 12">
              <a:extLst>
                <a:ext uri="{FF2B5EF4-FFF2-40B4-BE49-F238E27FC236}">
                  <a16:creationId xmlns:a16="http://schemas.microsoft.com/office/drawing/2014/main" id="{E007944D-ECDF-EC4C-AAFA-260F42FAB8A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12675"/>
              <a:ext cx="12192001" cy="6843941"/>
            </a:xfrm>
            <a:prstGeom prst="rect">
              <a:avLst/>
            </a:prstGeom>
          </p:spPr>
        </p:pic>
        <p:grpSp>
          <p:nvGrpSpPr>
            <p:cNvPr id="6" name="Group 5">
              <a:extLst>
                <a:ext uri="{FF2B5EF4-FFF2-40B4-BE49-F238E27FC236}">
                  <a16:creationId xmlns:a16="http://schemas.microsoft.com/office/drawing/2014/main" id="{2246AABD-81CE-8442-B1E2-C65223BF3301}"/>
                </a:ext>
              </a:extLst>
            </p:cNvPr>
            <p:cNvGrpSpPr/>
            <p:nvPr/>
          </p:nvGrpSpPr>
          <p:grpSpPr>
            <a:xfrm>
              <a:off x="5020299" y="437788"/>
              <a:ext cx="3626387" cy="5228428"/>
              <a:chOff x="2998866" y="508684"/>
              <a:chExt cx="3626387" cy="5228428"/>
            </a:xfrm>
          </p:grpSpPr>
          <p:sp>
            <p:nvSpPr>
              <p:cNvPr id="20" name="TextBox 19">
                <a:extLst>
                  <a:ext uri="{FF2B5EF4-FFF2-40B4-BE49-F238E27FC236}">
                    <a16:creationId xmlns:a16="http://schemas.microsoft.com/office/drawing/2014/main" id="{42673648-D7BC-1849-9282-EE241C3B34F3}"/>
                  </a:ext>
                </a:extLst>
              </p:cNvPr>
              <p:cNvSpPr txBox="1"/>
              <p:nvPr/>
            </p:nvSpPr>
            <p:spPr>
              <a:xfrm>
                <a:off x="3818810" y="4629116"/>
                <a:ext cx="2806443" cy="1107996"/>
              </a:xfrm>
              <a:prstGeom prst="rect">
                <a:avLst/>
              </a:prstGeom>
              <a:solidFill>
                <a:srgbClr val="002060">
                  <a:alpha val="90000"/>
                </a:srgbClr>
              </a:solidFill>
              <a:effectLst>
                <a:softEdge rad="139700"/>
              </a:effectLst>
            </p:spPr>
            <p:txBody>
              <a:bodyPr wrap="square" lIns="274320" tIns="274320" rIns="274320" bIns="274320" rtlCol="0">
                <a:spAutoFit/>
              </a:bodyPr>
              <a:lstStyle/>
              <a:p>
                <a:pPr defTabSz="457200" eaLnBrk="1" fontAlgn="auto" hangingPunct="1">
                  <a:spcBef>
                    <a:spcPts val="0"/>
                  </a:spcBef>
                  <a:spcAft>
                    <a:spcPts val="600"/>
                  </a:spcAft>
                </a:pPr>
                <a:r>
                  <a:rPr lang="en-US" sz="1800" dirty="0">
                    <a:solidFill>
                      <a:srgbClr val="FFFFFF"/>
                    </a:solidFill>
                    <a:ea typeface="Verdana" charset="0"/>
                    <a:cs typeface="Verdana" charset="0"/>
                  </a:rPr>
                  <a:t>Elevated CO plume down-wind</a:t>
                </a:r>
              </a:p>
            </p:txBody>
          </p:sp>
          <p:sp>
            <p:nvSpPr>
              <p:cNvPr id="21" name="TextBox 20">
                <a:extLst>
                  <a:ext uri="{FF2B5EF4-FFF2-40B4-BE49-F238E27FC236}">
                    <a16:creationId xmlns:a16="http://schemas.microsoft.com/office/drawing/2014/main" id="{17E3DD9A-5F00-824B-B664-7BF8501A48D0}"/>
                  </a:ext>
                </a:extLst>
              </p:cNvPr>
              <p:cNvSpPr txBox="1"/>
              <p:nvPr/>
            </p:nvSpPr>
            <p:spPr>
              <a:xfrm>
                <a:off x="2998866" y="508684"/>
                <a:ext cx="2806443" cy="1107996"/>
              </a:xfrm>
              <a:prstGeom prst="rect">
                <a:avLst/>
              </a:prstGeom>
              <a:solidFill>
                <a:srgbClr val="002060">
                  <a:alpha val="90000"/>
                </a:srgbClr>
              </a:solidFill>
              <a:effectLst>
                <a:softEdge rad="139700"/>
              </a:effectLst>
            </p:spPr>
            <p:txBody>
              <a:bodyPr wrap="square" lIns="274320" tIns="274320" rIns="274320" bIns="274320" rtlCol="0">
                <a:spAutoFit/>
              </a:bodyPr>
              <a:lstStyle/>
              <a:p>
                <a:pPr defTabSz="457200" eaLnBrk="1" fontAlgn="auto" hangingPunct="1">
                  <a:spcBef>
                    <a:spcPts val="0"/>
                  </a:spcBef>
                  <a:spcAft>
                    <a:spcPts val="600"/>
                  </a:spcAft>
                </a:pPr>
                <a:r>
                  <a:rPr lang="en-US" sz="1800" dirty="0">
                    <a:solidFill>
                      <a:srgbClr val="FFFFFF"/>
                    </a:solidFill>
                    <a:ea typeface="Verdana" charset="0"/>
                    <a:cs typeface="Verdana" charset="0"/>
                  </a:rPr>
                  <a:t>Low-level CO plume near fire</a:t>
                </a:r>
              </a:p>
            </p:txBody>
          </p:sp>
        </p:grpSp>
      </p:grpSp>
    </p:spTree>
    <p:extLst>
      <p:ext uri="{BB962C8B-B14F-4D97-AF65-F5344CB8AC3E}">
        <p14:creationId xmlns:p14="http://schemas.microsoft.com/office/powerpoint/2010/main" val="1963220849"/>
      </p:ext>
    </p:extLst>
  </p:cSld>
  <p:clrMapOvr>
    <a:masterClrMapping/>
  </p:clrMapOvr>
  <p:transition>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25854</TotalTime>
  <Words>1201</Words>
  <Application>Microsoft Macintosh PowerPoint</Application>
  <PresentationFormat>Widescreen</PresentationFormat>
  <Paragraphs>135</Paragraphs>
  <Slides>14</Slides>
  <Notes>12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5" baseType="lpstr">
      <vt:lpstr>ＭＳ Ｐゴシック</vt:lpstr>
      <vt:lpstr>ヒラギノ角ゴ Pro W3</vt:lpstr>
      <vt:lpstr>Arial</vt:lpstr>
      <vt:lpstr>Calibri</vt:lpstr>
      <vt:lpstr>Courier New</vt:lpstr>
      <vt:lpstr>Helvetica Neue</vt:lpstr>
      <vt:lpstr>Times</vt:lpstr>
      <vt:lpstr>Times New Roman</vt:lpstr>
      <vt:lpstr>Verdana</vt:lpstr>
      <vt:lpstr>7_Default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David Edwards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1546</cp:revision>
  <cp:lastPrinted>2015-08-25T20:04:12Z</cp:lastPrinted>
  <dcterms:created xsi:type="dcterms:W3CDTF">2010-09-21T15:19:39Z</dcterms:created>
  <dcterms:modified xsi:type="dcterms:W3CDTF">2019-05-22T13:39:28Z</dcterms:modified>
</cp:coreProperties>
</file>