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781" r:id="rId3"/>
    <p:sldId id="783" r:id="rId4"/>
    <p:sldId id="769" r:id="rId5"/>
    <p:sldId id="794" r:id="rId6"/>
    <p:sldId id="796" r:id="rId7"/>
    <p:sldId id="797" r:id="rId8"/>
    <p:sldId id="798" r:id="rId9"/>
    <p:sldId id="800" r:id="rId10"/>
    <p:sldId id="801" r:id="rId11"/>
    <p:sldId id="7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3"/>
    <p:restoredTop sz="93443"/>
  </p:normalViewPr>
  <p:slideViewPr>
    <p:cSldViewPr snapToGrid="0" snapToObjects="1">
      <p:cViewPr varScale="1">
        <p:scale>
          <a:sx n="80" d="100"/>
          <a:sy n="80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6D6DE-C4A2-AB47-9ED8-3AE482ACE3E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9C02D-F05F-5744-9F31-D9FEE7DA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0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multi-scale modeling infrastructure for Chemistry and Aerosols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2DFF-A527-1B45-BA46-296EFEB8B7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85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multi-scale modeling infrastructure for Chemistry and Aerosols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2DFF-A527-1B45-BA46-296EFEB8B7B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95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multi-scale modeling infrastructure for Chemistry and Aerosols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2DFF-A527-1B45-BA46-296EFEB8B7B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5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multi-scale modeling infrastructure for Chemistry and Aerosols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2DFF-A527-1B45-BA46-296EFEB8B7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2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multi-scale modeling infrastructure for Chemistry and Aerosols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2DFF-A527-1B45-BA46-296EFEB8B7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6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dirty="0"/>
              <a:t>Gas Phase Chemical Data Assimilation: Motivation</a:t>
            </a:r>
            <a:endParaRPr lang="en-US" sz="120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same time, we need to consider that mechanistic global atmospheric chemistry transport models fail to even simulate the partitioning of OH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 the Northern and Southern Hemispheres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multi-scale modeling infrastructure for Chemistry and Aerosols (</a:t>
            </a:r>
            <a:endParaRPr lang="en-US" dirty="0"/>
          </a:p>
          <a:p>
            <a:endParaRPr lang="en-US" dirty="0"/>
          </a:p>
          <a:p>
            <a:r>
              <a:rPr lang="en-US" dirty="0"/>
              <a:t>I will present an overview of some recently published work and review in the field of gaseous phase chemical data assimilation.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2DFF-A527-1B45-BA46-296EFEB8B7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344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multi-scale modeling infrastructure for Chemistry and Aerosols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2DFF-A527-1B45-BA46-296EFEB8B7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480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multi-scale modeling infrastructure for Chemistry and Aerosols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2DFF-A527-1B45-BA46-296EFEB8B7B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24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multi-scale modeling infrastructure for Chemistry and Aerosols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2DFF-A527-1B45-BA46-296EFEB8B7B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1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multi-scale modeling infrastructure for Chemistry and Aerosols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2DFF-A527-1B45-BA46-296EFEB8B7B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601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multi-scale modeling infrastructure for Chemistry and Aerosols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2DFF-A527-1B45-BA46-296EFEB8B7B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177E-55CE-4043-A080-5867F1331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BF419-5D24-E745-8322-E581E720E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AAD1C-D7DF-C442-BB82-F1E2EF7C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7D8-CDE6-0A44-A8C8-4A9EB7C1811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42D70-11CB-274C-93B4-ADE075D8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2778F-01B9-C34D-B48C-13B4D2F6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654-F504-4A4A-A3F2-17F88D11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2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73A9C-2CE2-8341-ADF6-DD256FEE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439B3-80AC-1443-83AC-57122DDED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9DB63-E99B-CA47-9CC3-7A5E27CB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7D8-CDE6-0A44-A8C8-4A9EB7C1811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4FE5C-29EB-C64B-9518-25325B7B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5A9DA-28BF-8E4D-B491-F297569D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654-F504-4A4A-A3F2-17F88D11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6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F033D2-87D8-054F-984C-0572C0402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54CAA-2B31-0543-8E6B-9894DB766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EB164-DF1F-D449-B290-6AAF21740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7D8-CDE6-0A44-A8C8-4A9EB7C1811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70FAD-3018-BF4E-8F38-13765B1B4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ADFFF-B401-E24F-864F-6668153A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654-F504-4A4A-A3F2-17F88D11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4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33EA-D2F4-0949-BB48-3ECE2161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84B8E-79CD-5840-9EF0-E7D41E904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715F7-15A3-E144-905D-95F178D61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7D8-CDE6-0A44-A8C8-4A9EB7C1811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B131D-4F68-AF47-922B-37FF0835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BCC21-A013-FA42-82BF-687BE95F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654-F504-4A4A-A3F2-17F88D11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F37B-4562-F24F-A85C-0DF1C72A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451EE-A416-C24D-B696-412656BDF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6E0B5-C2DF-C34E-8511-C848ABF7D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7D8-CDE6-0A44-A8C8-4A9EB7C1811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ABDC1-0692-AC4A-84A4-29BB0E18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A6058-8C7C-354E-9DAE-14C5D4D1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654-F504-4A4A-A3F2-17F88D11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1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DBD8-6E3F-4B4C-A152-7729788C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2F708-A7F1-7244-8072-E6A66E0DA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0868E-E2AD-2043-B459-F7434E643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5594A-C962-9443-A81A-D4AAA4A9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7D8-CDE6-0A44-A8C8-4A9EB7C1811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43E8B-FF71-184D-9FE1-460C592B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EA42C-5DB6-B148-A9A6-1C75AEF2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654-F504-4A4A-A3F2-17F88D11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8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9D08-56DA-034B-89A1-9DCD09D4D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F4998-F0A2-0145-9A18-654B22160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4AC3-A269-3245-BF62-8890D7AC8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2B408-ADB4-C74F-B56E-EB5FD0D9C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1DD36-C781-9348-A50D-5A9E550B6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20C5F4-85C4-3B4F-9943-B776EC831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7D8-CDE6-0A44-A8C8-4A9EB7C1811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8E8BD4-23F1-E344-958A-F4FDD72A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F8E2F-BA1C-2B4E-AAEB-F0DFD546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654-F504-4A4A-A3F2-17F88D11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6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4AD1-1EAF-4C42-B5D1-5CF91F1A9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1DD67-B744-BF4D-BFEF-DA4A22CE3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7D8-CDE6-0A44-A8C8-4A9EB7C1811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AB008-6BEE-594D-B265-F3DD3E37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853C4-0017-A446-9EE7-6AE7AD85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654-F504-4A4A-A3F2-17F88D11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8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0641B-0562-954C-B9B6-43E854F1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7D8-CDE6-0A44-A8C8-4A9EB7C1811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09DD7-5EEB-B342-9D0E-5112C1D5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59D64-51F5-6F46-9ECF-892D7BFF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654-F504-4A4A-A3F2-17F88D11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8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D74E-DF92-5549-B380-2C84B37C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FDB06-A735-1448-9BFE-60D1799A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059D7-E95E-404A-BE29-1B5660147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7E55F-5C47-1A4C-86F4-B643D6E0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7D8-CDE6-0A44-A8C8-4A9EB7C1811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A3048-E86D-1A43-8B00-7A9DB30F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39CA1-0C7F-4D4F-9C66-D409C6D8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654-F504-4A4A-A3F2-17F88D11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7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CCB7-FDEC-5647-AC45-C21A13B6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ED0F07-4102-2647-A522-6B83B29F8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DC8B1-757D-9F46-8221-21EB31868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8790C-5B64-1C4A-AF30-16E732B8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7D8-CDE6-0A44-A8C8-4A9EB7C1811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EA245-B56A-FB44-AE74-5C0F7619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E0BAD-FB4F-9D49-91CC-C03AB739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654-F504-4A4A-A3F2-17F88D11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5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22CD97-C236-5C4D-B1D3-24DBEBEC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D610A-DC75-9149-B6D6-7AECD8682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2D37D-0B46-E24E-B4CC-A520742CC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277D8-CDE6-0A44-A8C8-4A9EB7C1811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069C0-6CF0-2448-A375-D94E1D652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FDE6-D62A-3240-8031-0CCCCD277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25654-F504-4A4A-A3F2-17F88D11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0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79A48-3E8E-7D48-A05D-4E820CF1F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115" y="834702"/>
            <a:ext cx="10959885" cy="2466609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multi-scale modeling infrastructure for Chemistry and Aerosols </a:t>
            </a:r>
            <a:b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Data Assimilation and Inverse Modeling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6AAF4-BA4F-D04B-A155-1A49D6243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114" y="3653853"/>
            <a:ext cx="10959886" cy="503618"/>
          </a:xfrm>
        </p:spPr>
        <p:txBody>
          <a:bodyPr>
            <a:normAutofit/>
          </a:bodyPr>
          <a:lstStyle/>
          <a:p>
            <a:r>
              <a:rPr lang="en-US" sz="2800" b="1" dirty="0"/>
              <a:t>Benjamin Gaubert &amp; Daven Henze</a:t>
            </a:r>
          </a:p>
        </p:txBody>
      </p:sp>
      <p:sp>
        <p:nvSpPr>
          <p:cNvPr id="12" name="Shape 96">
            <a:extLst>
              <a:ext uri="{FF2B5EF4-FFF2-40B4-BE49-F238E27FC236}">
                <a16:creationId xmlns:a16="http://schemas.microsoft.com/office/drawing/2014/main" id="{393C6076-0368-D446-86BD-33EAA69C9100}"/>
              </a:ext>
            </a:extLst>
          </p:cNvPr>
          <p:cNvSpPr/>
          <p:nvPr/>
        </p:nvSpPr>
        <p:spPr>
          <a:xfrm rot="10800000">
            <a:off x="-1" y="-6824"/>
            <a:ext cx="1232115" cy="6864154"/>
          </a:xfrm>
          <a:prstGeom prst="rect">
            <a:avLst/>
          </a:prstGeom>
          <a:gradFill>
            <a:gsLst>
              <a:gs pos="0">
                <a:srgbClr val="1F3D68"/>
              </a:gs>
              <a:gs pos="68000">
                <a:schemeClr val="lt1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7DD70F-B49D-864D-8D73-30A66F84E1A2}"/>
              </a:ext>
            </a:extLst>
          </p:cNvPr>
          <p:cNvSpPr/>
          <p:nvPr/>
        </p:nvSpPr>
        <p:spPr>
          <a:xfrm>
            <a:off x="0" y="6346433"/>
            <a:ext cx="12192000" cy="511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5F54C0-E652-AB47-963E-FB2039604BDE}"/>
              </a:ext>
            </a:extLst>
          </p:cNvPr>
          <p:cNvSpPr/>
          <p:nvPr/>
        </p:nvSpPr>
        <p:spPr>
          <a:xfrm>
            <a:off x="0" y="6298809"/>
            <a:ext cx="12192000" cy="47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00976-8498-CE46-A0C9-E5315CFDEB45}"/>
              </a:ext>
            </a:extLst>
          </p:cNvPr>
          <p:cNvSpPr txBox="1"/>
          <p:nvPr/>
        </p:nvSpPr>
        <p:spPr>
          <a:xfrm>
            <a:off x="8070573" y="6417215"/>
            <a:ext cx="412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MUSICA Kick-off Meeting 22 May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C8F40-FD7B-5B43-A4F2-7B468D54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6" y="6278931"/>
            <a:ext cx="1810561" cy="580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CF2D1-F2FF-F844-91EE-E6E4B4EAA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55" y="6281710"/>
            <a:ext cx="1523754" cy="578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6B829-8CAD-E54F-A8EC-614C18A59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040" y="6298809"/>
            <a:ext cx="589171" cy="589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61F291-A9A5-C444-97DA-6D79CF9F7B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968" y="4793031"/>
            <a:ext cx="1084179" cy="649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DA7454-9A25-A843-A4B0-DDCDFA792873}"/>
              </a:ext>
            </a:extLst>
          </p:cNvPr>
          <p:cNvSpPr txBox="1"/>
          <p:nvPr/>
        </p:nvSpPr>
        <p:spPr>
          <a:xfrm>
            <a:off x="3866147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73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6">
            <a:extLst>
              <a:ext uri="{FF2B5EF4-FFF2-40B4-BE49-F238E27FC236}">
                <a16:creationId xmlns:a16="http://schemas.microsoft.com/office/drawing/2014/main" id="{393C6076-0368-D446-86BD-33EAA69C9100}"/>
              </a:ext>
            </a:extLst>
          </p:cNvPr>
          <p:cNvSpPr/>
          <p:nvPr/>
        </p:nvSpPr>
        <p:spPr>
          <a:xfrm rot="10800000">
            <a:off x="-1" y="-6824"/>
            <a:ext cx="1232115" cy="6864154"/>
          </a:xfrm>
          <a:prstGeom prst="rect">
            <a:avLst/>
          </a:prstGeom>
          <a:gradFill>
            <a:gsLst>
              <a:gs pos="0">
                <a:srgbClr val="1F3D68"/>
              </a:gs>
              <a:gs pos="68000">
                <a:schemeClr val="lt1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7DD70F-B49D-864D-8D73-30A66F84E1A2}"/>
              </a:ext>
            </a:extLst>
          </p:cNvPr>
          <p:cNvSpPr/>
          <p:nvPr/>
        </p:nvSpPr>
        <p:spPr>
          <a:xfrm>
            <a:off x="0" y="6346433"/>
            <a:ext cx="12192000" cy="511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5F54C0-E652-AB47-963E-FB2039604BDE}"/>
              </a:ext>
            </a:extLst>
          </p:cNvPr>
          <p:cNvSpPr/>
          <p:nvPr/>
        </p:nvSpPr>
        <p:spPr>
          <a:xfrm>
            <a:off x="0" y="6298809"/>
            <a:ext cx="12192000" cy="47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00976-8498-CE46-A0C9-E5315CFDEB45}"/>
              </a:ext>
            </a:extLst>
          </p:cNvPr>
          <p:cNvSpPr txBox="1"/>
          <p:nvPr/>
        </p:nvSpPr>
        <p:spPr>
          <a:xfrm>
            <a:off x="8070573" y="6417215"/>
            <a:ext cx="412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MUSICA Kick-off Meeting 22 May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C8F40-FD7B-5B43-A4F2-7B468D54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6" y="6278931"/>
            <a:ext cx="1810561" cy="580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CF2D1-F2FF-F844-91EE-E6E4B4EAA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55" y="6281710"/>
            <a:ext cx="1523754" cy="578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6B829-8CAD-E54F-A8EC-614C18A59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040" y="6298809"/>
            <a:ext cx="589171" cy="5891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9B5933-BDB6-EB47-9501-1A9CF0B71B45}"/>
              </a:ext>
            </a:extLst>
          </p:cNvPr>
          <p:cNvSpPr/>
          <p:nvPr/>
        </p:nvSpPr>
        <p:spPr>
          <a:xfrm>
            <a:off x="1910702" y="-203429"/>
            <a:ext cx="9134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98" lvl="2" algn="ctr"/>
            <a:br>
              <a:rPr lang="en-US" sz="2400" b="1" dirty="0"/>
            </a:br>
            <a:r>
              <a:rPr lang="en-US" sz="2400" b="1" dirty="0"/>
              <a:t>An Examination of Data Assimilation Algorithms, Observations, and Applications in the Context of Next Generation Computing 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7ED503-F86A-4E41-A499-4230AD09259F}"/>
              </a:ext>
            </a:extLst>
          </p:cNvPr>
          <p:cNvSpPr/>
          <p:nvPr/>
        </p:nvSpPr>
        <p:spPr>
          <a:xfrm>
            <a:off x="1805855" y="919551"/>
            <a:ext cx="9814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NewRomanPSMT"/>
              </a:rPr>
              <a:t>Jeffrey Anderson, Michael Bell, Josh Hacker, Youssef Marzouk, Adrian </a:t>
            </a:r>
            <a:r>
              <a:rPr lang="en-US" sz="1600" dirty="0" err="1">
                <a:latin typeface="TimesNewRomanPSMT"/>
              </a:rPr>
              <a:t>Sandu</a:t>
            </a:r>
            <a:r>
              <a:rPr lang="en-US" sz="1600" dirty="0">
                <a:latin typeface="TimesNewRomanPSMT"/>
              </a:rPr>
              <a:t>, Chris Snyder, NCAR 2017 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A60C3-2A34-AC4E-B9FF-8DCDDD008297}"/>
              </a:ext>
            </a:extLst>
          </p:cNvPr>
          <p:cNvSpPr txBox="1"/>
          <p:nvPr/>
        </p:nvSpPr>
        <p:spPr>
          <a:xfrm>
            <a:off x="1434045" y="1258105"/>
            <a:ext cx="10894944" cy="562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Priority Research Directions (4 of 6):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Impact of architectures / environment on DA methods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Impact of DA methods on architectures / environment</a:t>
            </a:r>
          </a:p>
          <a:p>
            <a:pPr marL="742950" lvl="1" indent="-285750">
              <a:buFontTx/>
              <a:buChar char="-"/>
            </a:pPr>
            <a:r>
              <a:rPr lang="en-US" sz="2200" dirty="0"/>
              <a:t>“</a:t>
            </a:r>
            <a:r>
              <a:rPr lang="en-US" dirty="0"/>
              <a:t>There is evidence that DA systems make significantly sub-optimal use of current HPC because there is insufficient collaboration between computational scientists with deep knowledge of HPC systems and software, and DA and model developers.”</a:t>
            </a:r>
            <a:endParaRPr lang="en-US" sz="22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200" dirty="0"/>
              <a:t>Handling of very large datasets:</a:t>
            </a:r>
          </a:p>
          <a:p>
            <a:pPr marL="742950" lvl="1" indent="-285750">
              <a:buFontTx/>
              <a:buChar char="-"/>
            </a:pPr>
            <a:r>
              <a:rPr lang="en-US" sz="2200" dirty="0">
                <a:solidFill>
                  <a:srgbClr val="1C19C2"/>
                </a:solidFill>
              </a:rPr>
              <a:t>Satellite data</a:t>
            </a:r>
          </a:p>
          <a:p>
            <a:pPr marL="742950" lvl="1" indent="-285750">
              <a:buFontTx/>
              <a:buChar char="-"/>
            </a:pPr>
            <a:r>
              <a:rPr lang="en-US" sz="2200" dirty="0">
                <a:solidFill>
                  <a:srgbClr val="1C19C2"/>
                </a:solidFill>
              </a:rPr>
              <a:t>Model diagnostics to align with the satellite data</a:t>
            </a:r>
            <a:endParaRPr lang="en-US" sz="22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200" dirty="0"/>
              <a:t>Fundamental algorithmic advances:  </a:t>
            </a:r>
          </a:p>
          <a:p>
            <a:pPr marL="742950" lvl="1" indent="-285750">
              <a:buFontTx/>
              <a:buChar char="-"/>
            </a:pPr>
            <a:r>
              <a:rPr lang="en-US" sz="2200" dirty="0">
                <a:solidFill>
                  <a:srgbClr val="1C19C2"/>
                </a:solidFill>
              </a:rPr>
              <a:t>interfaces / frameworks for DA exist (JEDI, OOPS, DART, GSI, WRFDA,…)</a:t>
            </a:r>
          </a:p>
          <a:p>
            <a:pPr marL="742950" lvl="1" indent="-285750">
              <a:buFontTx/>
              <a:buChar char="-"/>
            </a:pPr>
            <a:r>
              <a:rPr lang="en-US" sz="2200" dirty="0">
                <a:solidFill>
                  <a:srgbClr val="1C19C2"/>
                </a:solidFill>
              </a:rPr>
              <a:t>taking advantage of these will enhance R2O and O2R</a:t>
            </a:r>
          </a:p>
          <a:p>
            <a:pPr marL="742950" lvl="1" indent="-285750">
              <a:buFontTx/>
              <a:buChar char="-"/>
            </a:pPr>
            <a:r>
              <a:rPr lang="en-US" sz="2200" dirty="0">
                <a:solidFill>
                  <a:srgbClr val="1C19C2"/>
                </a:solidFill>
              </a:rPr>
              <a:t>keep in mind these are not always designed with chemistry in mind</a:t>
            </a:r>
            <a:endParaRPr lang="en-US" sz="2200" dirty="0"/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9757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6">
            <a:extLst>
              <a:ext uri="{FF2B5EF4-FFF2-40B4-BE49-F238E27FC236}">
                <a16:creationId xmlns:a16="http://schemas.microsoft.com/office/drawing/2014/main" id="{393C6076-0368-D446-86BD-33EAA69C9100}"/>
              </a:ext>
            </a:extLst>
          </p:cNvPr>
          <p:cNvSpPr/>
          <p:nvPr/>
        </p:nvSpPr>
        <p:spPr>
          <a:xfrm rot="10800000">
            <a:off x="-1" y="-6824"/>
            <a:ext cx="1232115" cy="6864154"/>
          </a:xfrm>
          <a:prstGeom prst="rect">
            <a:avLst/>
          </a:prstGeom>
          <a:gradFill>
            <a:gsLst>
              <a:gs pos="0">
                <a:srgbClr val="1F3D68"/>
              </a:gs>
              <a:gs pos="68000">
                <a:schemeClr val="lt1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7DD70F-B49D-864D-8D73-30A66F84E1A2}"/>
              </a:ext>
            </a:extLst>
          </p:cNvPr>
          <p:cNvSpPr/>
          <p:nvPr/>
        </p:nvSpPr>
        <p:spPr>
          <a:xfrm>
            <a:off x="0" y="6346433"/>
            <a:ext cx="12192000" cy="511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5F54C0-E652-AB47-963E-FB2039604BDE}"/>
              </a:ext>
            </a:extLst>
          </p:cNvPr>
          <p:cNvSpPr/>
          <p:nvPr/>
        </p:nvSpPr>
        <p:spPr>
          <a:xfrm>
            <a:off x="0" y="6298809"/>
            <a:ext cx="12192000" cy="47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00976-8498-CE46-A0C9-E5315CFDEB45}"/>
              </a:ext>
            </a:extLst>
          </p:cNvPr>
          <p:cNvSpPr txBox="1"/>
          <p:nvPr/>
        </p:nvSpPr>
        <p:spPr>
          <a:xfrm>
            <a:off x="8070573" y="6417215"/>
            <a:ext cx="412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MUSICA Kick-off Meeting 22 May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C8F40-FD7B-5B43-A4F2-7B468D54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6" y="6278931"/>
            <a:ext cx="1810561" cy="580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CF2D1-F2FF-F844-91EE-E6E4B4EAA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55" y="6281710"/>
            <a:ext cx="1523754" cy="578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6B829-8CAD-E54F-A8EC-614C18A59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040" y="6298809"/>
            <a:ext cx="589171" cy="5891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9B5933-BDB6-EB47-9501-1A9CF0B71B45}"/>
              </a:ext>
            </a:extLst>
          </p:cNvPr>
          <p:cNvSpPr/>
          <p:nvPr/>
        </p:nvSpPr>
        <p:spPr>
          <a:xfrm>
            <a:off x="1232115" y="296781"/>
            <a:ext cx="10959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98" lvl="2" algn="ctr"/>
            <a:r>
              <a:rPr lang="en-US" sz="3200" b="1" dirty="0">
                <a:solidFill>
                  <a:srgbClr val="002060"/>
                </a:solidFill>
              </a:rPr>
              <a:t>Discussion desirable for 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F80C0-7326-364B-93AF-1ECFD5A06677}"/>
              </a:ext>
            </a:extLst>
          </p:cNvPr>
          <p:cNvSpPr/>
          <p:nvPr/>
        </p:nvSpPr>
        <p:spPr>
          <a:xfrm>
            <a:off x="1379094" y="1052278"/>
            <a:ext cx="106729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400" dirty="0">
                <a:solidFill>
                  <a:schemeClr val="dk1"/>
                </a:solidFill>
              </a:rPr>
              <a:t>Emissions estimation is a unique component of chemical DA systems, and the lessons learned / methods potentially differ from NWP </a:t>
            </a:r>
          </a:p>
          <a:p>
            <a:pPr lvl="1"/>
            <a:r>
              <a:rPr lang="en-US" sz="2400" dirty="0">
                <a:solidFill>
                  <a:schemeClr val="dk1"/>
                </a:solidFill>
              </a:rPr>
              <a:t>– potentially more to learn from inverse modeling / flux estimation community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400" dirty="0">
              <a:solidFill>
                <a:schemeClr val="dk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>
                <a:solidFill>
                  <a:schemeClr val="dk1"/>
                </a:solidFill>
              </a:rPr>
              <a:t>Ensemble to represent model error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</a:rPr>
              <a:t>Multi-physic ensemble interest beyond the DA world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</a:rPr>
              <a:t>Stochastic perturbation of input parameters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>
                <a:solidFill>
                  <a:schemeClr val="dk1"/>
                </a:solidFill>
              </a:rPr>
              <a:t>Flexible model infrastructure, updating parameters on the fly</a:t>
            </a:r>
            <a:endParaRPr lang="en-US" sz="24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/>
              <a:t>Ability to run forward and backward in time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/>
              <a:t>4D-Variational and Particle Smoothers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/>
              <a:t>Code differentiation, adjoint application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4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/>
              <a:t>Fit within the JEDI effort ?</a:t>
            </a:r>
          </a:p>
        </p:txBody>
      </p:sp>
    </p:spTree>
    <p:extLst>
      <p:ext uri="{BB962C8B-B14F-4D97-AF65-F5344CB8AC3E}">
        <p14:creationId xmlns:p14="http://schemas.microsoft.com/office/powerpoint/2010/main" val="213068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96">
            <a:extLst>
              <a:ext uri="{FF2B5EF4-FFF2-40B4-BE49-F238E27FC236}">
                <a16:creationId xmlns:a16="http://schemas.microsoft.com/office/drawing/2014/main" id="{8739B3A2-F273-A94E-A978-00FF28DE4E5A}"/>
              </a:ext>
            </a:extLst>
          </p:cNvPr>
          <p:cNvSpPr/>
          <p:nvPr/>
        </p:nvSpPr>
        <p:spPr>
          <a:xfrm rot="10800000">
            <a:off x="-1" y="-6824"/>
            <a:ext cx="1232115" cy="6864154"/>
          </a:xfrm>
          <a:prstGeom prst="rect">
            <a:avLst/>
          </a:prstGeom>
          <a:gradFill>
            <a:gsLst>
              <a:gs pos="0">
                <a:srgbClr val="1F3D68"/>
              </a:gs>
              <a:gs pos="68000">
                <a:schemeClr val="lt1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7DD70F-B49D-864D-8D73-30A66F84E1A2}"/>
              </a:ext>
            </a:extLst>
          </p:cNvPr>
          <p:cNvSpPr/>
          <p:nvPr/>
        </p:nvSpPr>
        <p:spPr>
          <a:xfrm>
            <a:off x="0" y="6346433"/>
            <a:ext cx="12192000" cy="511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5F54C0-E652-AB47-963E-FB2039604BDE}"/>
              </a:ext>
            </a:extLst>
          </p:cNvPr>
          <p:cNvSpPr/>
          <p:nvPr/>
        </p:nvSpPr>
        <p:spPr>
          <a:xfrm>
            <a:off x="0" y="6298809"/>
            <a:ext cx="12192000" cy="47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00976-8498-CE46-A0C9-E5315CFDEB45}"/>
              </a:ext>
            </a:extLst>
          </p:cNvPr>
          <p:cNvSpPr txBox="1"/>
          <p:nvPr/>
        </p:nvSpPr>
        <p:spPr>
          <a:xfrm>
            <a:off x="8070573" y="6417215"/>
            <a:ext cx="412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MUSICA Kick-off Meeting 22 May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C8F40-FD7B-5B43-A4F2-7B468D54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6" y="6278931"/>
            <a:ext cx="1810561" cy="580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CF2D1-F2FF-F844-91EE-E6E4B4EAA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55" y="6281710"/>
            <a:ext cx="1523754" cy="578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6B829-8CAD-E54F-A8EC-614C18A59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040" y="6298809"/>
            <a:ext cx="589171" cy="5891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1F80C0-7326-364B-93AF-1ECFD5A06677}"/>
              </a:ext>
            </a:extLst>
          </p:cNvPr>
          <p:cNvSpPr/>
          <p:nvPr/>
        </p:nvSpPr>
        <p:spPr>
          <a:xfrm>
            <a:off x="1232115" y="739309"/>
            <a:ext cx="10959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Ability to model systems that couple the atmospheric chemistry to other earth system model components including ocean, land, ionosphere.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 dirty="0"/>
              <a:t>Coupled Earth System Model for medium range forecast and seaming less Chemistry Climate application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Multiscale DA and prediction where a wide range of space and time scales are resolved in a single application.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 dirty="0"/>
              <a:t>Multiscale Coupled gas phase chemistry (CH</a:t>
            </a:r>
            <a:r>
              <a:rPr lang="en-US" sz="2800" baseline="-25000" dirty="0"/>
              <a:t>4</a:t>
            </a:r>
            <a:r>
              <a:rPr lang="en-US" sz="2800" dirty="0"/>
              <a:t>-O</a:t>
            </a:r>
            <a:r>
              <a:rPr lang="en-US" sz="2800" baseline="-25000" dirty="0"/>
              <a:t>3</a:t>
            </a:r>
            <a:r>
              <a:rPr lang="en-US" sz="2800" dirty="0"/>
              <a:t>-CO-NOx-OH)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 dirty="0"/>
              <a:t>Can simultaneously assimilate surface and satellite observations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Address weather, climate and atmospheric composition interactions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 dirty="0"/>
              <a:t>Atmospheric Chemistry and Aerosols and Cloud interactions, multi-phase Data Assimilation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EA80BF-40AE-6346-801D-D482307C1DD4}"/>
              </a:ext>
            </a:extLst>
          </p:cNvPr>
          <p:cNvSpPr/>
          <p:nvPr/>
        </p:nvSpPr>
        <p:spPr>
          <a:xfrm>
            <a:off x="1232115" y="131891"/>
            <a:ext cx="10959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98" lvl="2" algn="ctr"/>
            <a:r>
              <a:rPr lang="en-US" sz="3200" b="1" dirty="0">
                <a:solidFill>
                  <a:srgbClr val="002060"/>
                </a:solidFill>
              </a:rPr>
              <a:t>Science Application for DA</a:t>
            </a:r>
          </a:p>
        </p:txBody>
      </p:sp>
    </p:spTree>
    <p:extLst>
      <p:ext uri="{BB962C8B-B14F-4D97-AF65-F5344CB8AC3E}">
        <p14:creationId xmlns:p14="http://schemas.microsoft.com/office/powerpoint/2010/main" val="126020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96">
            <a:extLst>
              <a:ext uri="{FF2B5EF4-FFF2-40B4-BE49-F238E27FC236}">
                <a16:creationId xmlns:a16="http://schemas.microsoft.com/office/drawing/2014/main" id="{7A918C71-D0E5-9B4D-BF88-C9BA564FD10A}"/>
              </a:ext>
            </a:extLst>
          </p:cNvPr>
          <p:cNvSpPr/>
          <p:nvPr/>
        </p:nvSpPr>
        <p:spPr>
          <a:xfrm rot="10800000">
            <a:off x="-1" y="-6824"/>
            <a:ext cx="1232115" cy="6864154"/>
          </a:xfrm>
          <a:prstGeom prst="rect">
            <a:avLst/>
          </a:prstGeom>
          <a:gradFill>
            <a:gsLst>
              <a:gs pos="0">
                <a:srgbClr val="1F3D68"/>
              </a:gs>
              <a:gs pos="68000">
                <a:schemeClr val="lt1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7DD70F-B49D-864D-8D73-30A66F84E1A2}"/>
              </a:ext>
            </a:extLst>
          </p:cNvPr>
          <p:cNvSpPr/>
          <p:nvPr/>
        </p:nvSpPr>
        <p:spPr>
          <a:xfrm>
            <a:off x="0" y="6346433"/>
            <a:ext cx="12192000" cy="511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5F54C0-E652-AB47-963E-FB2039604BDE}"/>
              </a:ext>
            </a:extLst>
          </p:cNvPr>
          <p:cNvSpPr/>
          <p:nvPr/>
        </p:nvSpPr>
        <p:spPr>
          <a:xfrm>
            <a:off x="0" y="6298809"/>
            <a:ext cx="12192000" cy="47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00976-8498-CE46-A0C9-E5315CFDEB45}"/>
              </a:ext>
            </a:extLst>
          </p:cNvPr>
          <p:cNvSpPr txBox="1"/>
          <p:nvPr/>
        </p:nvSpPr>
        <p:spPr>
          <a:xfrm>
            <a:off x="8070573" y="6417215"/>
            <a:ext cx="412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MUSICA Kick-off Meeting 22 May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C8F40-FD7B-5B43-A4F2-7B468D54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6" y="6278931"/>
            <a:ext cx="1810561" cy="580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CF2D1-F2FF-F844-91EE-E6E4B4EAA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55" y="6281710"/>
            <a:ext cx="1523754" cy="578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6B829-8CAD-E54F-A8EC-614C18A59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040" y="6298809"/>
            <a:ext cx="589171" cy="5891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9B5933-BDB6-EB47-9501-1A9CF0B71B45}"/>
              </a:ext>
            </a:extLst>
          </p:cNvPr>
          <p:cNvSpPr/>
          <p:nvPr/>
        </p:nvSpPr>
        <p:spPr>
          <a:xfrm>
            <a:off x="1232115" y="131891"/>
            <a:ext cx="10959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98" lvl="2" algn="ctr"/>
            <a:r>
              <a:rPr lang="en-US" sz="3200" b="1" dirty="0">
                <a:solidFill>
                  <a:srgbClr val="002060"/>
                </a:solidFill>
              </a:rPr>
              <a:t>Science Application for 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F80C0-7326-364B-93AF-1ECFD5A06677}"/>
              </a:ext>
            </a:extLst>
          </p:cNvPr>
          <p:cNvSpPr/>
          <p:nvPr/>
        </p:nvSpPr>
        <p:spPr>
          <a:xfrm>
            <a:off x="1232115" y="881556"/>
            <a:ext cx="109598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solidFill>
                  <a:schemeClr val="dk1"/>
                </a:solidFill>
              </a:rPr>
              <a:t>Parameter estimation including boundary conditions: source and sink estimation for constituents.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solidFill>
                  <a:schemeClr val="dk1"/>
                </a:solidFill>
              </a:rPr>
              <a:t>Using DA to study bias and improve MUSICA.</a:t>
            </a:r>
            <a:endParaRPr lang="en-US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Production of reanalyses and reforecasts for the same problems as above.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Observing system simulation experiments (OSSEs), observing system experiments (OSEs).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Real-time prediction capability for field campaign and experiment support.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Health Impacts assessment.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Policy relevant, emission scenarios, coupling with urban scale modelling framework.</a:t>
            </a:r>
          </a:p>
        </p:txBody>
      </p:sp>
    </p:spTree>
    <p:extLst>
      <p:ext uri="{BB962C8B-B14F-4D97-AF65-F5344CB8AC3E}">
        <p14:creationId xmlns:p14="http://schemas.microsoft.com/office/powerpoint/2010/main" val="209713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7DD70F-B49D-864D-8D73-30A66F84E1A2}"/>
              </a:ext>
            </a:extLst>
          </p:cNvPr>
          <p:cNvSpPr/>
          <p:nvPr/>
        </p:nvSpPr>
        <p:spPr>
          <a:xfrm>
            <a:off x="0" y="6346433"/>
            <a:ext cx="12192000" cy="511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5F54C0-E652-AB47-963E-FB2039604BDE}"/>
              </a:ext>
            </a:extLst>
          </p:cNvPr>
          <p:cNvSpPr/>
          <p:nvPr/>
        </p:nvSpPr>
        <p:spPr>
          <a:xfrm>
            <a:off x="0" y="6298809"/>
            <a:ext cx="12192000" cy="47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00976-8498-CE46-A0C9-E5315CFDEB45}"/>
              </a:ext>
            </a:extLst>
          </p:cNvPr>
          <p:cNvSpPr txBox="1"/>
          <p:nvPr/>
        </p:nvSpPr>
        <p:spPr>
          <a:xfrm>
            <a:off x="8070573" y="6417215"/>
            <a:ext cx="412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MUSICA Kick-off Meeting 22 May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C8F40-FD7B-5B43-A4F2-7B468D54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6" y="6278931"/>
            <a:ext cx="1810561" cy="580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CF2D1-F2FF-F844-91EE-E6E4B4EAA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55" y="6281710"/>
            <a:ext cx="1523754" cy="578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6B829-8CAD-E54F-A8EC-614C18A59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040" y="6300887"/>
            <a:ext cx="557113" cy="5571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F4B0ED2-E274-F746-9FF0-78D301F25DEF}"/>
              </a:ext>
            </a:extLst>
          </p:cNvPr>
          <p:cNvSpPr/>
          <p:nvPr/>
        </p:nvSpPr>
        <p:spPr>
          <a:xfrm>
            <a:off x="71275" y="3005479"/>
            <a:ext cx="7999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National Academies of Sciences, Engineering, and Medicine. 2016. Washington, DC: The National Academies Press. https://</a:t>
            </a:r>
            <a:r>
              <a:rPr lang="en-US" dirty="0" err="1"/>
              <a:t>doi.org</a:t>
            </a:r>
            <a:r>
              <a:rPr lang="en-US" dirty="0"/>
              <a:t>/10.17226/23573.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57B989-314C-E74F-B742-99FCF3D6C762}"/>
              </a:ext>
            </a:extLst>
          </p:cNvPr>
          <p:cNvSpPr/>
          <p:nvPr/>
        </p:nvSpPr>
        <p:spPr>
          <a:xfrm>
            <a:off x="0" y="1399473"/>
            <a:ext cx="35526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/>
                <a:latin typeface="Helvetica" pitchFamily="2" charset="0"/>
              </a:rPr>
              <a:t>The Future of Atmospheric Chemistry Research: </a:t>
            </a:r>
          </a:p>
          <a:p>
            <a:pPr algn="ctr"/>
            <a:r>
              <a:rPr lang="en-US" b="1" dirty="0">
                <a:effectLst/>
                <a:latin typeface="Helvetica" pitchFamily="2" charset="0"/>
              </a:rPr>
              <a:t>Remembering Yesterday, Understanding Today, Anticipating Tomorrow</a:t>
            </a:r>
          </a:p>
        </p:txBody>
      </p:sp>
      <p:sp>
        <p:nvSpPr>
          <p:cNvPr id="26" name="Oval Callout 25">
            <a:extLst>
              <a:ext uri="{FF2B5EF4-FFF2-40B4-BE49-F238E27FC236}">
                <a16:creationId xmlns:a16="http://schemas.microsoft.com/office/drawing/2014/main" id="{123D615A-E4A6-EB4F-9FEB-213DFD0050A6}"/>
              </a:ext>
            </a:extLst>
          </p:cNvPr>
          <p:cNvSpPr/>
          <p:nvPr/>
        </p:nvSpPr>
        <p:spPr>
          <a:xfrm>
            <a:off x="3552669" y="1385022"/>
            <a:ext cx="8639331" cy="1620457"/>
          </a:xfrm>
          <a:prstGeom prst="wedgeEllipseCallout">
            <a:avLst>
              <a:gd name="adj1" fmla="val -45253"/>
              <a:gd name="adj2" fmla="val 4728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2C578-2D4F-4942-BC33-A17B656D174F}"/>
              </a:ext>
            </a:extLst>
          </p:cNvPr>
          <p:cNvSpPr/>
          <p:nvPr/>
        </p:nvSpPr>
        <p:spPr>
          <a:xfrm>
            <a:off x="3838196" y="1757141"/>
            <a:ext cx="8005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“</a:t>
            </a:r>
            <a:r>
              <a:rPr lang="en-US" sz="2000" b="1" dirty="0">
                <a:solidFill>
                  <a:srgbClr val="FF0000"/>
                </a:solidFill>
              </a:rPr>
              <a:t>A key issue </a:t>
            </a:r>
            <a:r>
              <a:rPr lang="en-US" sz="2000" b="1" dirty="0"/>
              <a:t>for atmospheric chemistry research is the global atmospheric oxidation capacity, especially associated with OH since it controls the lifetime of methane and other important greenhouse gases.”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66745B-8018-0D4C-BC20-05D9E960687C}"/>
              </a:ext>
            </a:extLst>
          </p:cNvPr>
          <p:cNvSpPr/>
          <p:nvPr/>
        </p:nvSpPr>
        <p:spPr>
          <a:xfrm>
            <a:off x="0" y="26961"/>
            <a:ext cx="121919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98" lvl="2" algn="ctr"/>
            <a:r>
              <a:rPr lang="en-US" sz="3200" b="1" dirty="0">
                <a:solidFill>
                  <a:srgbClr val="002060"/>
                </a:solidFill>
              </a:rPr>
              <a:t>CH</a:t>
            </a:r>
            <a:r>
              <a:rPr lang="en-US" sz="3200" b="1" baseline="-25000" dirty="0">
                <a:solidFill>
                  <a:srgbClr val="002060"/>
                </a:solidFill>
              </a:rPr>
              <a:t>4</a:t>
            </a:r>
            <a:r>
              <a:rPr lang="en-US" sz="3200" b="1" dirty="0">
                <a:solidFill>
                  <a:srgbClr val="002060"/>
                </a:solidFill>
              </a:rPr>
              <a:t>-O</a:t>
            </a:r>
            <a:r>
              <a:rPr lang="en-US" sz="3200" b="1" baseline="-25000" dirty="0">
                <a:solidFill>
                  <a:srgbClr val="002060"/>
                </a:solidFill>
              </a:rPr>
              <a:t>3</a:t>
            </a:r>
            <a:r>
              <a:rPr lang="en-US" sz="3200" b="1" dirty="0">
                <a:solidFill>
                  <a:srgbClr val="002060"/>
                </a:solidFill>
              </a:rPr>
              <a:t>-CO-NOx-OH chemical coupled system: Scale interaction</a:t>
            </a:r>
          </a:p>
          <a:p>
            <a:pPr marL="76198" lvl="2" algn="ctr"/>
            <a:r>
              <a:rPr lang="en-US" sz="3200" b="1" dirty="0">
                <a:solidFill>
                  <a:srgbClr val="7030A0"/>
                </a:solidFill>
              </a:rPr>
              <a:t>Assess Air Quality / Climate Change issues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E3E4ED-1D1F-D64C-8A5C-FC646CE8EF78}"/>
              </a:ext>
            </a:extLst>
          </p:cNvPr>
          <p:cNvSpPr/>
          <p:nvPr/>
        </p:nvSpPr>
        <p:spPr>
          <a:xfrm>
            <a:off x="215900" y="4263632"/>
            <a:ext cx="1162754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“mechanistic global atmospheric chemistry transport models fail to even simulate the [hemispheric] partitioning of OH” </a:t>
            </a:r>
          </a:p>
          <a:p>
            <a:r>
              <a:rPr lang="en-US" sz="2600" b="1" dirty="0"/>
              <a:t>(Turner, Frankenberg and Kort, PNAS 2019).</a:t>
            </a:r>
          </a:p>
        </p:txBody>
      </p:sp>
    </p:spTree>
    <p:extLst>
      <p:ext uri="{BB962C8B-B14F-4D97-AF65-F5344CB8AC3E}">
        <p14:creationId xmlns:p14="http://schemas.microsoft.com/office/powerpoint/2010/main" val="274558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7DD70F-B49D-864D-8D73-30A66F84E1A2}"/>
              </a:ext>
            </a:extLst>
          </p:cNvPr>
          <p:cNvSpPr/>
          <p:nvPr/>
        </p:nvSpPr>
        <p:spPr>
          <a:xfrm>
            <a:off x="0" y="6346433"/>
            <a:ext cx="12192000" cy="511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5F54C0-E652-AB47-963E-FB2039604BDE}"/>
              </a:ext>
            </a:extLst>
          </p:cNvPr>
          <p:cNvSpPr/>
          <p:nvPr/>
        </p:nvSpPr>
        <p:spPr>
          <a:xfrm>
            <a:off x="0" y="6298809"/>
            <a:ext cx="12192000" cy="47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00976-8498-CE46-A0C9-E5315CFDEB45}"/>
              </a:ext>
            </a:extLst>
          </p:cNvPr>
          <p:cNvSpPr txBox="1"/>
          <p:nvPr/>
        </p:nvSpPr>
        <p:spPr>
          <a:xfrm>
            <a:off x="8070573" y="6417215"/>
            <a:ext cx="412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MUSICA Kick-off Meeting 22 May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C8F40-FD7B-5B43-A4F2-7B468D54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6" y="6278931"/>
            <a:ext cx="1810561" cy="580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CF2D1-F2FF-F844-91EE-E6E4B4EAA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55" y="6281710"/>
            <a:ext cx="1523754" cy="578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6B829-8CAD-E54F-A8EC-614C18A59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040" y="6300887"/>
            <a:ext cx="557113" cy="557113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AB01EB1-33C1-2646-8F6D-7F180ACD86C0}"/>
              </a:ext>
            </a:extLst>
          </p:cNvPr>
          <p:cNvCxnSpPr/>
          <p:nvPr/>
        </p:nvCxnSpPr>
        <p:spPr>
          <a:xfrm flipV="1">
            <a:off x="5206518" y="5012206"/>
            <a:ext cx="67665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8E7B596-E69F-2448-B0B5-9ED07C10AB86}"/>
              </a:ext>
            </a:extLst>
          </p:cNvPr>
          <p:cNvCxnSpPr/>
          <p:nvPr/>
        </p:nvCxnSpPr>
        <p:spPr>
          <a:xfrm flipH="1" flipV="1">
            <a:off x="5205985" y="905291"/>
            <a:ext cx="11761" cy="41148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172D11A-9BC2-AA48-8C3C-01A057818347}"/>
              </a:ext>
            </a:extLst>
          </p:cNvPr>
          <p:cNvSpPr txBox="1"/>
          <p:nvPr/>
        </p:nvSpPr>
        <p:spPr>
          <a:xfrm>
            <a:off x="4421294" y="4173230"/>
            <a:ext cx="779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Hourly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C3C1D52-FE14-4047-9661-4E9017BEAC48}"/>
              </a:ext>
            </a:extLst>
          </p:cNvPr>
          <p:cNvSpPr txBox="1"/>
          <p:nvPr/>
        </p:nvSpPr>
        <p:spPr>
          <a:xfrm>
            <a:off x="4536838" y="3472110"/>
            <a:ext cx="659912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Daily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CE49919-7DAA-7343-A5E1-0E643FA04D36}"/>
              </a:ext>
            </a:extLst>
          </p:cNvPr>
          <p:cNvSpPr txBox="1"/>
          <p:nvPr/>
        </p:nvSpPr>
        <p:spPr>
          <a:xfrm>
            <a:off x="4420385" y="2669891"/>
            <a:ext cx="818895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Weekly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A4032E9-2B58-1848-843D-0505C6EF0E77}"/>
              </a:ext>
            </a:extLst>
          </p:cNvPr>
          <p:cNvSpPr txBox="1"/>
          <p:nvPr/>
        </p:nvSpPr>
        <p:spPr>
          <a:xfrm>
            <a:off x="4274125" y="1973998"/>
            <a:ext cx="965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Monthly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A1C4B4-7601-D345-AD99-F9C6B291044E}"/>
              </a:ext>
            </a:extLst>
          </p:cNvPr>
          <p:cNvSpPr txBox="1"/>
          <p:nvPr/>
        </p:nvSpPr>
        <p:spPr>
          <a:xfrm>
            <a:off x="4434328" y="1324380"/>
            <a:ext cx="90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Annual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95CC0D6-5F97-2B45-8C17-94361511028D}"/>
              </a:ext>
            </a:extLst>
          </p:cNvPr>
          <p:cNvSpPr txBox="1"/>
          <p:nvPr/>
        </p:nvSpPr>
        <p:spPr>
          <a:xfrm>
            <a:off x="10011870" y="4669452"/>
            <a:ext cx="1818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Spatial Scale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CB8CF44-9891-7D43-9719-65299F4BAB93}"/>
              </a:ext>
            </a:extLst>
          </p:cNvPr>
          <p:cNvSpPr txBox="1"/>
          <p:nvPr/>
        </p:nvSpPr>
        <p:spPr>
          <a:xfrm>
            <a:off x="5647761" y="5082971"/>
            <a:ext cx="1635075" cy="484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Point sources to</a:t>
            </a:r>
          </a:p>
          <a:p>
            <a:pPr algn="ctr"/>
            <a:r>
              <a:rPr lang="en-US" sz="1400" b="1" dirty="0">
                <a:latin typeface="Arial"/>
                <a:cs typeface="Arial"/>
              </a:rPr>
              <a:t>Urban (&lt;10 km)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12E6BB7-4412-C644-B112-BA0635371F1D}"/>
              </a:ext>
            </a:extLst>
          </p:cNvPr>
          <p:cNvSpPr txBox="1"/>
          <p:nvPr/>
        </p:nvSpPr>
        <p:spPr>
          <a:xfrm>
            <a:off x="7474284" y="5082971"/>
            <a:ext cx="1243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Regional             </a:t>
            </a:r>
          </a:p>
          <a:p>
            <a:pPr algn="ctr"/>
            <a:r>
              <a:rPr lang="en-US" sz="1400" b="1" dirty="0">
                <a:latin typeface="Arial"/>
                <a:cs typeface="Arial"/>
              </a:rPr>
              <a:t> (&lt;1000 km)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D337D4F-92E2-9445-8F06-901CF0D98B41}"/>
              </a:ext>
            </a:extLst>
          </p:cNvPr>
          <p:cNvSpPr txBox="1"/>
          <p:nvPr/>
        </p:nvSpPr>
        <p:spPr>
          <a:xfrm>
            <a:off x="9183058" y="5070271"/>
            <a:ext cx="1238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Continental</a:t>
            </a:r>
          </a:p>
          <a:p>
            <a:pPr algn="ctr"/>
            <a:r>
              <a:rPr lang="en-US" sz="1400" b="1" dirty="0">
                <a:latin typeface="Arial"/>
                <a:cs typeface="Arial"/>
              </a:rPr>
              <a:t>(&lt;5000 km)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D8118F4-5F8B-4B40-A82D-3487F8318FC7}"/>
              </a:ext>
            </a:extLst>
          </p:cNvPr>
          <p:cNvSpPr txBox="1"/>
          <p:nvPr/>
        </p:nvSpPr>
        <p:spPr>
          <a:xfrm>
            <a:off x="10797519" y="5162834"/>
            <a:ext cx="1111936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Global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6857DCE-6981-1E48-B965-40AF8A6B7F12}"/>
              </a:ext>
            </a:extLst>
          </p:cNvPr>
          <p:cNvSpPr txBox="1"/>
          <p:nvPr/>
        </p:nvSpPr>
        <p:spPr>
          <a:xfrm>
            <a:off x="4286936" y="716108"/>
            <a:ext cx="814137" cy="59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/>
                <a:cs typeface="Arial"/>
              </a:rPr>
              <a:t>Time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Scale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1F86C0-BFA4-BA48-AE92-0451F1FA2E1C}"/>
              </a:ext>
            </a:extLst>
          </p:cNvPr>
          <p:cNvSpPr txBox="1"/>
          <p:nvPr/>
        </p:nvSpPr>
        <p:spPr>
          <a:xfrm>
            <a:off x="10146961" y="1337080"/>
            <a:ext cx="688658" cy="369332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E06B17-0BBD-CB43-AFD6-29B0DB068CFA}"/>
              </a:ext>
            </a:extLst>
          </p:cNvPr>
          <p:cNvSpPr txBox="1"/>
          <p:nvPr/>
        </p:nvSpPr>
        <p:spPr>
          <a:xfrm>
            <a:off x="8797026" y="2306532"/>
            <a:ext cx="688658" cy="3693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C5CC0D-7F0C-A24A-B171-D40FA72A5D10}"/>
              </a:ext>
            </a:extLst>
          </p:cNvPr>
          <p:cNvSpPr txBox="1"/>
          <p:nvPr/>
        </p:nvSpPr>
        <p:spPr>
          <a:xfrm>
            <a:off x="8152537" y="2674153"/>
            <a:ext cx="688658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</a:t>
            </a:r>
            <a:r>
              <a:rPr lang="en-GB" baseline="-25000" dirty="0"/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AA252E-7479-0648-A297-A5F806E9C381}"/>
              </a:ext>
            </a:extLst>
          </p:cNvPr>
          <p:cNvSpPr/>
          <p:nvPr/>
        </p:nvSpPr>
        <p:spPr>
          <a:xfrm>
            <a:off x="4274125" y="4722789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Seconds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730B38-41F7-144F-AF38-D9E405FDB496}"/>
              </a:ext>
            </a:extLst>
          </p:cNvPr>
          <p:cNvSpPr txBox="1"/>
          <p:nvPr/>
        </p:nvSpPr>
        <p:spPr>
          <a:xfrm>
            <a:off x="6514372" y="4195009"/>
            <a:ext cx="688658" cy="3693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</a:t>
            </a:r>
            <a:r>
              <a:rPr lang="en-GB" baseline="-25000" dirty="0"/>
              <a:t>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1FB736-B98F-B54D-B4ED-89FB151B759E}"/>
              </a:ext>
            </a:extLst>
          </p:cNvPr>
          <p:cNvSpPr txBox="1"/>
          <p:nvPr/>
        </p:nvSpPr>
        <p:spPr>
          <a:xfrm>
            <a:off x="5224032" y="4655120"/>
            <a:ext cx="688658" cy="3693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OH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286020-3206-CB4C-918F-F1DB8D2460BD}"/>
              </a:ext>
            </a:extLst>
          </p:cNvPr>
          <p:cNvSpPr txBox="1"/>
          <p:nvPr/>
        </p:nvSpPr>
        <p:spPr>
          <a:xfrm>
            <a:off x="5982350" y="3740357"/>
            <a:ext cx="838944" cy="36933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CH2O</a:t>
            </a:r>
            <a:endParaRPr lang="en-GB" baseline="-250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5F0D889-40EA-A64D-9E81-061DEFDD6D2A}"/>
              </a:ext>
            </a:extLst>
          </p:cNvPr>
          <p:cNvSpPr/>
          <p:nvPr/>
        </p:nvSpPr>
        <p:spPr>
          <a:xfrm>
            <a:off x="3881153" y="26961"/>
            <a:ext cx="8310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98" lvl="2" algn="ctr"/>
            <a:r>
              <a:rPr lang="en-US" sz="3200" b="1" dirty="0">
                <a:solidFill>
                  <a:srgbClr val="002060"/>
                </a:solidFill>
              </a:rPr>
              <a:t>CH</a:t>
            </a:r>
            <a:r>
              <a:rPr lang="en-US" sz="3200" b="1" baseline="-25000" dirty="0">
                <a:solidFill>
                  <a:srgbClr val="002060"/>
                </a:solidFill>
              </a:rPr>
              <a:t>4</a:t>
            </a:r>
            <a:r>
              <a:rPr lang="en-US" sz="3200" b="1" dirty="0">
                <a:solidFill>
                  <a:srgbClr val="002060"/>
                </a:solidFill>
              </a:rPr>
              <a:t>-O</a:t>
            </a:r>
            <a:r>
              <a:rPr lang="en-US" sz="3200" b="1" baseline="-25000" dirty="0">
                <a:solidFill>
                  <a:srgbClr val="002060"/>
                </a:solidFill>
              </a:rPr>
              <a:t>3</a:t>
            </a:r>
            <a:r>
              <a:rPr lang="en-US" sz="3200" b="1" dirty="0">
                <a:solidFill>
                  <a:srgbClr val="002060"/>
                </a:solidFill>
              </a:rPr>
              <a:t>-CO-NOx-OH chemical coupled system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EF050A4-E5D7-0B47-91D5-E87149292A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6"/>
          <a:stretch/>
        </p:blipFill>
        <p:spPr>
          <a:xfrm>
            <a:off x="195650" y="167351"/>
            <a:ext cx="3354516" cy="230640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04BAE8E-D54B-D743-9304-1C74E32364C7}"/>
              </a:ext>
            </a:extLst>
          </p:cNvPr>
          <p:cNvSpPr/>
          <p:nvPr/>
        </p:nvSpPr>
        <p:spPr>
          <a:xfrm>
            <a:off x="195650" y="2334513"/>
            <a:ext cx="3420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M. Prather (2007): Lifetimes and time scales in atmospheric chemistry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5F337C3-0E46-974D-94F0-6DDC7E2653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0" y="3069970"/>
            <a:ext cx="3035968" cy="28669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310941F-9D6C-F54D-B639-56587045F2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11" y="3100757"/>
            <a:ext cx="1390458" cy="639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3B415350-5219-8740-B849-490F320E02A0}"/>
              </a:ext>
            </a:extLst>
          </p:cNvPr>
          <p:cNvSpPr/>
          <p:nvPr/>
        </p:nvSpPr>
        <p:spPr>
          <a:xfrm>
            <a:off x="-49754" y="5928088"/>
            <a:ext cx="1996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Gaubert et al.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95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7DD70F-B49D-864D-8D73-30A66F84E1A2}"/>
              </a:ext>
            </a:extLst>
          </p:cNvPr>
          <p:cNvSpPr/>
          <p:nvPr/>
        </p:nvSpPr>
        <p:spPr>
          <a:xfrm>
            <a:off x="0" y="6346433"/>
            <a:ext cx="12192000" cy="511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5F54C0-E652-AB47-963E-FB2039604BDE}"/>
              </a:ext>
            </a:extLst>
          </p:cNvPr>
          <p:cNvSpPr/>
          <p:nvPr/>
        </p:nvSpPr>
        <p:spPr>
          <a:xfrm>
            <a:off x="0" y="6298809"/>
            <a:ext cx="12192000" cy="47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00976-8498-CE46-A0C9-E5315CFDEB45}"/>
              </a:ext>
            </a:extLst>
          </p:cNvPr>
          <p:cNvSpPr txBox="1"/>
          <p:nvPr/>
        </p:nvSpPr>
        <p:spPr>
          <a:xfrm>
            <a:off x="8070573" y="6417215"/>
            <a:ext cx="412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MUSICA Kick-off Meeting 22 May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C8F40-FD7B-5B43-A4F2-7B468D54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6" y="6278931"/>
            <a:ext cx="1810561" cy="580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CF2D1-F2FF-F844-91EE-E6E4B4EAA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55" y="6281710"/>
            <a:ext cx="1523754" cy="578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6B829-8CAD-E54F-A8EC-614C18A59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040" y="6300887"/>
            <a:ext cx="557113" cy="557113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AB01EB1-33C1-2646-8F6D-7F180ACD86C0}"/>
              </a:ext>
            </a:extLst>
          </p:cNvPr>
          <p:cNvCxnSpPr/>
          <p:nvPr/>
        </p:nvCxnSpPr>
        <p:spPr>
          <a:xfrm flipV="1">
            <a:off x="5206518" y="5012206"/>
            <a:ext cx="67665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8E7B596-E69F-2448-B0B5-9ED07C10AB86}"/>
              </a:ext>
            </a:extLst>
          </p:cNvPr>
          <p:cNvCxnSpPr/>
          <p:nvPr/>
        </p:nvCxnSpPr>
        <p:spPr>
          <a:xfrm flipH="1" flipV="1">
            <a:off x="5205985" y="905291"/>
            <a:ext cx="11761" cy="41148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172D11A-9BC2-AA48-8C3C-01A057818347}"/>
              </a:ext>
            </a:extLst>
          </p:cNvPr>
          <p:cNvSpPr txBox="1"/>
          <p:nvPr/>
        </p:nvSpPr>
        <p:spPr>
          <a:xfrm>
            <a:off x="4421294" y="4173230"/>
            <a:ext cx="779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Hourly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C3C1D52-FE14-4047-9661-4E9017BEAC48}"/>
              </a:ext>
            </a:extLst>
          </p:cNvPr>
          <p:cNvSpPr txBox="1"/>
          <p:nvPr/>
        </p:nvSpPr>
        <p:spPr>
          <a:xfrm>
            <a:off x="4536838" y="3472110"/>
            <a:ext cx="659912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Daily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CE49919-7DAA-7343-A5E1-0E643FA04D36}"/>
              </a:ext>
            </a:extLst>
          </p:cNvPr>
          <p:cNvSpPr txBox="1"/>
          <p:nvPr/>
        </p:nvSpPr>
        <p:spPr>
          <a:xfrm>
            <a:off x="4420385" y="2669891"/>
            <a:ext cx="818895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Weekly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A4032E9-2B58-1848-843D-0505C6EF0E77}"/>
              </a:ext>
            </a:extLst>
          </p:cNvPr>
          <p:cNvSpPr txBox="1"/>
          <p:nvPr/>
        </p:nvSpPr>
        <p:spPr>
          <a:xfrm>
            <a:off x="4274125" y="1973998"/>
            <a:ext cx="965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Monthly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A1C4B4-7601-D345-AD99-F9C6B291044E}"/>
              </a:ext>
            </a:extLst>
          </p:cNvPr>
          <p:cNvSpPr txBox="1"/>
          <p:nvPr/>
        </p:nvSpPr>
        <p:spPr>
          <a:xfrm>
            <a:off x="4434328" y="1324380"/>
            <a:ext cx="90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Annual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95CC0D6-5F97-2B45-8C17-94361511028D}"/>
              </a:ext>
            </a:extLst>
          </p:cNvPr>
          <p:cNvSpPr txBox="1"/>
          <p:nvPr/>
        </p:nvSpPr>
        <p:spPr>
          <a:xfrm>
            <a:off x="10011870" y="4669452"/>
            <a:ext cx="1818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Spatial Scale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CB8CF44-9891-7D43-9719-65299F4BAB93}"/>
              </a:ext>
            </a:extLst>
          </p:cNvPr>
          <p:cNvSpPr txBox="1"/>
          <p:nvPr/>
        </p:nvSpPr>
        <p:spPr>
          <a:xfrm>
            <a:off x="5647761" y="5082971"/>
            <a:ext cx="1635075" cy="484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Point sources to</a:t>
            </a:r>
          </a:p>
          <a:p>
            <a:pPr algn="ctr"/>
            <a:r>
              <a:rPr lang="en-US" sz="1400" b="1" dirty="0">
                <a:latin typeface="Arial"/>
                <a:cs typeface="Arial"/>
              </a:rPr>
              <a:t>Urban (&lt;10 km)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12E6BB7-4412-C644-B112-BA0635371F1D}"/>
              </a:ext>
            </a:extLst>
          </p:cNvPr>
          <p:cNvSpPr txBox="1"/>
          <p:nvPr/>
        </p:nvSpPr>
        <p:spPr>
          <a:xfrm>
            <a:off x="7474284" y="5082971"/>
            <a:ext cx="1243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Regional             </a:t>
            </a:r>
          </a:p>
          <a:p>
            <a:pPr algn="ctr"/>
            <a:r>
              <a:rPr lang="en-US" sz="1400" b="1" dirty="0">
                <a:latin typeface="Arial"/>
                <a:cs typeface="Arial"/>
              </a:rPr>
              <a:t> (&lt;1000 km)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D337D4F-92E2-9445-8F06-901CF0D98B41}"/>
              </a:ext>
            </a:extLst>
          </p:cNvPr>
          <p:cNvSpPr txBox="1"/>
          <p:nvPr/>
        </p:nvSpPr>
        <p:spPr>
          <a:xfrm>
            <a:off x="9183058" y="5070271"/>
            <a:ext cx="1238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Continental</a:t>
            </a:r>
          </a:p>
          <a:p>
            <a:pPr algn="ctr"/>
            <a:r>
              <a:rPr lang="en-US" sz="1400" b="1" dirty="0">
                <a:latin typeface="Arial"/>
                <a:cs typeface="Arial"/>
              </a:rPr>
              <a:t>(&lt;5000 km)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D8118F4-5F8B-4B40-A82D-3487F8318FC7}"/>
              </a:ext>
            </a:extLst>
          </p:cNvPr>
          <p:cNvSpPr txBox="1"/>
          <p:nvPr/>
        </p:nvSpPr>
        <p:spPr>
          <a:xfrm>
            <a:off x="10797519" y="5162834"/>
            <a:ext cx="1111936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Global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6857DCE-6981-1E48-B965-40AF8A6B7F12}"/>
              </a:ext>
            </a:extLst>
          </p:cNvPr>
          <p:cNvSpPr txBox="1"/>
          <p:nvPr/>
        </p:nvSpPr>
        <p:spPr>
          <a:xfrm>
            <a:off x="4286936" y="716108"/>
            <a:ext cx="814137" cy="59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/>
                <a:cs typeface="Arial"/>
              </a:rPr>
              <a:t>Time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Scale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AA252E-7479-0648-A297-A5F806E9C381}"/>
              </a:ext>
            </a:extLst>
          </p:cNvPr>
          <p:cNvSpPr/>
          <p:nvPr/>
        </p:nvSpPr>
        <p:spPr>
          <a:xfrm>
            <a:off x="4274125" y="4722789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Seconds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1FB736-B98F-B54D-B4ED-89FB151B759E}"/>
              </a:ext>
            </a:extLst>
          </p:cNvPr>
          <p:cNvSpPr txBox="1"/>
          <p:nvPr/>
        </p:nvSpPr>
        <p:spPr>
          <a:xfrm>
            <a:off x="5224032" y="4655120"/>
            <a:ext cx="688658" cy="3693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5F0D889-40EA-A64D-9E81-061DEFDD6D2A}"/>
              </a:ext>
            </a:extLst>
          </p:cNvPr>
          <p:cNvSpPr/>
          <p:nvPr/>
        </p:nvSpPr>
        <p:spPr>
          <a:xfrm>
            <a:off x="0" y="14261"/>
            <a:ext cx="12191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98" lvl="2" algn="ctr"/>
            <a:r>
              <a:rPr lang="en-US" sz="3200" b="1" dirty="0">
                <a:solidFill>
                  <a:srgbClr val="002060"/>
                </a:solidFill>
              </a:rPr>
              <a:t>CH</a:t>
            </a:r>
            <a:r>
              <a:rPr lang="en-US" sz="3200" b="1" baseline="-25000" dirty="0">
                <a:solidFill>
                  <a:srgbClr val="002060"/>
                </a:solidFill>
              </a:rPr>
              <a:t>4</a:t>
            </a:r>
            <a:r>
              <a:rPr lang="en-US" sz="3200" b="1" dirty="0">
                <a:solidFill>
                  <a:srgbClr val="002060"/>
                </a:solidFill>
              </a:rPr>
              <a:t>-O</a:t>
            </a:r>
            <a:r>
              <a:rPr lang="en-US" sz="3200" b="1" baseline="-25000" dirty="0">
                <a:solidFill>
                  <a:srgbClr val="002060"/>
                </a:solidFill>
              </a:rPr>
              <a:t>3</a:t>
            </a:r>
            <a:r>
              <a:rPr lang="en-US" sz="3200" b="1" dirty="0">
                <a:solidFill>
                  <a:srgbClr val="002060"/>
                </a:solidFill>
              </a:rPr>
              <a:t>-CO-NOx-OH chemical coupled system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596428-9546-8049-9FF7-4C1C979FEB03}"/>
              </a:ext>
            </a:extLst>
          </p:cNvPr>
          <p:cNvSpPr/>
          <p:nvPr/>
        </p:nvSpPr>
        <p:spPr>
          <a:xfrm>
            <a:off x="0" y="940187"/>
            <a:ext cx="4165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>
              <a:buFont typeface="Wingdings" pitchFamily="2" charset="2"/>
              <a:buChar char="v"/>
            </a:pPr>
            <a:r>
              <a:rPr lang="en-US" dirty="0"/>
              <a:t>We find that resolution in the range of </a:t>
            </a:r>
            <a:r>
              <a:rPr lang="en-US" b="1" dirty="0"/>
              <a:t>4–12 km is sufficient to accurately model nonlinear effects in the NO</a:t>
            </a:r>
            <a:r>
              <a:rPr lang="en-US" b="1" baseline="-25000" dirty="0"/>
              <a:t>2</a:t>
            </a:r>
            <a:r>
              <a:rPr lang="en-US" b="1" dirty="0"/>
              <a:t> loss rate </a:t>
            </a:r>
            <a:r>
              <a:rPr lang="en-US" dirty="0"/>
              <a:t>(Valin et al. 2011)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011255C-EFCE-654F-8999-4B3745EE99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69" y="2312296"/>
            <a:ext cx="4157068" cy="288927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DE13898-AAF6-214C-B496-D3DC45629F73}"/>
              </a:ext>
            </a:extLst>
          </p:cNvPr>
          <p:cNvSpPr txBox="1"/>
          <p:nvPr/>
        </p:nvSpPr>
        <p:spPr>
          <a:xfrm>
            <a:off x="10146961" y="1337080"/>
            <a:ext cx="688658" cy="369332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2FD3F7-D229-3D47-A39F-91460EBF39D5}"/>
              </a:ext>
            </a:extLst>
          </p:cNvPr>
          <p:cNvSpPr txBox="1"/>
          <p:nvPr/>
        </p:nvSpPr>
        <p:spPr>
          <a:xfrm>
            <a:off x="8797026" y="2306532"/>
            <a:ext cx="688658" cy="3693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1A93C5-5AE2-6649-9095-0D3A981560C5}"/>
              </a:ext>
            </a:extLst>
          </p:cNvPr>
          <p:cNvSpPr txBox="1"/>
          <p:nvPr/>
        </p:nvSpPr>
        <p:spPr>
          <a:xfrm>
            <a:off x="8152537" y="2674153"/>
            <a:ext cx="688658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</a:t>
            </a:r>
            <a:r>
              <a:rPr lang="en-GB" baseline="-250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2BD637-2871-8245-AAF4-1B4634B0F60B}"/>
              </a:ext>
            </a:extLst>
          </p:cNvPr>
          <p:cNvSpPr txBox="1"/>
          <p:nvPr/>
        </p:nvSpPr>
        <p:spPr>
          <a:xfrm>
            <a:off x="6514372" y="4195009"/>
            <a:ext cx="688658" cy="3693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</a:t>
            </a:r>
            <a:r>
              <a:rPr lang="en-GB" baseline="-25000" dirty="0"/>
              <a:t>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46EF19-51B1-E549-990C-CF81C0A9506E}"/>
              </a:ext>
            </a:extLst>
          </p:cNvPr>
          <p:cNvSpPr txBox="1"/>
          <p:nvPr/>
        </p:nvSpPr>
        <p:spPr>
          <a:xfrm>
            <a:off x="5982350" y="3740357"/>
            <a:ext cx="838944" cy="36933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CH2O</a:t>
            </a:r>
            <a:endParaRPr lang="en-GB" baseline="-250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5EC2B87-43AD-C54B-B720-F3786B741E41}"/>
              </a:ext>
            </a:extLst>
          </p:cNvPr>
          <p:cNvSpPr/>
          <p:nvPr/>
        </p:nvSpPr>
        <p:spPr>
          <a:xfrm rot="19527611">
            <a:off x="5503035" y="2185002"/>
            <a:ext cx="6825119" cy="1628738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MUlti-Scale Infrastructure for Chemistry &amp; Aerosols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MUSICA</a:t>
            </a:r>
          </a:p>
        </p:txBody>
      </p:sp>
    </p:spTree>
    <p:extLst>
      <p:ext uri="{BB962C8B-B14F-4D97-AF65-F5344CB8AC3E}">
        <p14:creationId xmlns:p14="http://schemas.microsoft.com/office/powerpoint/2010/main" val="413609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0FE01D3-2A04-044D-9464-AF7A5EA7EC26}"/>
              </a:ext>
            </a:extLst>
          </p:cNvPr>
          <p:cNvSpPr/>
          <p:nvPr/>
        </p:nvSpPr>
        <p:spPr>
          <a:xfrm>
            <a:off x="5908773" y="968822"/>
            <a:ext cx="5998911" cy="3102911"/>
          </a:xfrm>
          <a:prstGeom prst="rect">
            <a:avLst/>
          </a:prstGeom>
          <a:solidFill>
            <a:srgbClr val="1B70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5C6B8F-F8D5-BF4F-B36B-9778817D5A3A}"/>
              </a:ext>
            </a:extLst>
          </p:cNvPr>
          <p:cNvSpPr txBox="1"/>
          <p:nvPr/>
        </p:nvSpPr>
        <p:spPr>
          <a:xfrm>
            <a:off x="10132615" y="3630458"/>
            <a:ext cx="1800593" cy="44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LEO only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7DD70F-B49D-864D-8D73-30A66F84E1A2}"/>
              </a:ext>
            </a:extLst>
          </p:cNvPr>
          <p:cNvSpPr/>
          <p:nvPr/>
        </p:nvSpPr>
        <p:spPr>
          <a:xfrm>
            <a:off x="0" y="6346433"/>
            <a:ext cx="12192000" cy="511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5F54C0-E652-AB47-963E-FB2039604BDE}"/>
              </a:ext>
            </a:extLst>
          </p:cNvPr>
          <p:cNvSpPr/>
          <p:nvPr/>
        </p:nvSpPr>
        <p:spPr>
          <a:xfrm>
            <a:off x="0" y="6298809"/>
            <a:ext cx="12192000" cy="47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00976-8498-CE46-A0C9-E5315CFDEB45}"/>
              </a:ext>
            </a:extLst>
          </p:cNvPr>
          <p:cNvSpPr txBox="1"/>
          <p:nvPr/>
        </p:nvSpPr>
        <p:spPr>
          <a:xfrm>
            <a:off x="8070573" y="6417215"/>
            <a:ext cx="412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MUSICA Kick-off Meeting 22 May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C8F40-FD7B-5B43-A4F2-7B468D54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6" y="6278931"/>
            <a:ext cx="1810561" cy="580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CF2D1-F2FF-F844-91EE-E6E4B4EAA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55" y="6281710"/>
            <a:ext cx="1523754" cy="578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6B829-8CAD-E54F-A8EC-614C18A59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040" y="6300887"/>
            <a:ext cx="557113" cy="557113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AB01EB1-33C1-2646-8F6D-7F180ACD86C0}"/>
              </a:ext>
            </a:extLst>
          </p:cNvPr>
          <p:cNvCxnSpPr/>
          <p:nvPr/>
        </p:nvCxnSpPr>
        <p:spPr>
          <a:xfrm flipV="1">
            <a:off x="5206518" y="5012206"/>
            <a:ext cx="67665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8E7B596-E69F-2448-B0B5-9ED07C10AB86}"/>
              </a:ext>
            </a:extLst>
          </p:cNvPr>
          <p:cNvCxnSpPr/>
          <p:nvPr/>
        </p:nvCxnSpPr>
        <p:spPr>
          <a:xfrm flipH="1" flipV="1">
            <a:off x="5205985" y="905291"/>
            <a:ext cx="11761" cy="41148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172D11A-9BC2-AA48-8C3C-01A057818347}"/>
              </a:ext>
            </a:extLst>
          </p:cNvPr>
          <p:cNvSpPr txBox="1"/>
          <p:nvPr/>
        </p:nvSpPr>
        <p:spPr>
          <a:xfrm>
            <a:off x="4421294" y="4173230"/>
            <a:ext cx="779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Hourly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C3C1D52-FE14-4047-9661-4E9017BEAC48}"/>
              </a:ext>
            </a:extLst>
          </p:cNvPr>
          <p:cNvSpPr txBox="1"/>
          <p:nvPr/>
        </p:nvSpPr>
        <p:spPr>
          <a:xfrm>
            <a:off x="4536838" y="3472110"/>
            <a:ext cx="659912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Daily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CE49919-7DAA-7343-A5E1-0E643FA04D36}"/>
              </a:ext>
            </a:extLst>
          </p:cNvPr>
          <p:cNvSpPr txBox="1"/>
          <p:nvPr/>
        </p:nvSpPr>
        <p:spPr>
          <a:xfrm>
            <a:off x="4420385" y="2669891"/>
            <a:ext cx="818895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Weekly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A4032E9-2B58-1848-843D-0505C6EF0E77}"/>
              </a:ext>
            </a:extLst>
          </p:cNvPr>
          <p:cNvSpPr txBox="1"/>
          <p:nvPr/>
        </p:nvSpPr>
        <p:spPr>
          <a:xfrm>
            <a:off x="4274125" y="1973998"/>
            <a:ext cx="965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Monthly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A1C4B4-7601-D345-AD99-F9C6B291044E}"/>
              </a:ext>
            </a:extLst>
          </p:cNvPr>
          <p:cNvSpPr txBox="1"/>
          <p:nvPr/>
        </p:nvSpPr>
        <p:spPr>
          <a:xfrm>
            <a:off x="4434328" y="1324380"/>
            <a:ext cx="90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Annual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95CC0D6-5F97-2B45-8C17-94361511028D}"/>
              </a:ext>
            </a:extLst>
          </p:cNvPr>
          <p:cNvSpPr txBox="1"/>
          <p:nvPr/>
        </p:nvSpPr>
        <p:spPr>
          <a:xfrm>
            <a:off x="10011870" y="4669452"/>
            <a:ext cx="1818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Spatial Scale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CB8CF44-9891-7D43-9719-65299F4BAB93}"/>
              </a:ext>
            </a:extLst>
          </p:cNvPr>
          <p:cNvSpPr txBox="1"/>
          <p:nvPr/>
        </p:nvSpPr>
        <p:spPr>
          <a:xfrm>
            <a:off x="5647761" y="5082971"/>
            <a:ext cx="1635075" cy="484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Point sources to</a:t>
            </a:r>
          </a:p>
          <a:p>
            <a:pPr algn="ctr"/>
            <a:r>
              <a:rPr lang="en-US" sz="1400" b="1" dirty="0">
                <a:latin typeface="Arial"/>
                <a:cs typeface="Arial"/>
              </a:rPr>
              <a:t>Urban (&lt;10 km)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12E6BB7-4412-C644-B112-BA0635371F1D}"/>
              </a:ext>
            </a:extLst>
          </p:cNvPr>
          <p:cNvSpPr txBox="1"/>
          <p:nvPr/>
        </p:nvSpPr>
        <p:spPr>
          <a:xfrm>
            <a:off x="7474284" y="5082971"/>
            <a:ext cx="1243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Regional             </a:t>
            </a:r>
          </a:p>
          <a:p>
            <a:pPr algn="ctr"/>
            <a:r>
              <a:rPr lang="en-US" sz="1400" b="1" dirty="0">
                <a:latin typeface="Arial"/>
                <a:cs typeface="Arial"/>
              </a:rPr>
              <a:t> (&lt;1000 km)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D337D4F-92E2-9445-8F06-901CF0D98B41}"/>
              </a:ext>
            </a:extLst>
          </p:cNvPr>
          <p:cNvSpPr txBox="1"/>
          <p:nvPr/>
        </p:nvSpPr>
        <p:spPr>
          <a:xfrm>
            <a:off x="9183058" y="5070271"/>
            <a:ext cx="1238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Continental</a:t>
            </a:r>
          </a:p>
          <a:p>
            <a:pPr algn="ctr"/>
            <a:r>
              <a:rPr lang="en-US" sz="1400" b="1" dirty="0">
                <a:latin typeface="Arial"/>
                <a:cs typeface="Arial"/>
              </a:rPr>
              <a:t>(&lt;5000 km)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D8118F4-5F8B-4B40-A82D-3487F8318FC7}"/>
              </a:ext>
            </a:extLst>
          </p:cNvPr>
          <p:cNvSpPr txBox="1"/>
          <p:nvPr/>
        </p:nvSpPr>
        <p:spPr>
          <a:xfrm>
            <a:off x="10797519" y="5162834"/>
            <a:ext cx="1111936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Global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6857DCE-6981-1E48-B965-40AF8A6B7F12}"/>
              </a:ext>
            </a:extLst>
          </p:cNvPr>
          <p:cNvSpPr txBox="1"/>
          <p:nvPr/>
        </p:nvSpPr>
        <p:spPr>
          <a:xfrm>
            <a:off x="4286936" y="716108"/>
            <a:ext cx="814137" cy="59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/>
                <a:cs typeface="Arial"/>
              </a:rPr>
              <a:t>Time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Scale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AA252E-7479-0648-A297-A5F806E9C381}"/>
              </a:ext>
            </a:extLst>
          </p:cNvPr>
          <p:cNvSpPr/>
          <p:nvPr/>
        </p:nvSpPr>
        <p:spPr>
          <a:xfrm>
            <a:off x="4274125" y="4722789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Seconds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1FB736-B98F-B54D-B4ED-89FB151B759E}"/>
              </a:ext>
            </a:extLst>
          </p:cNvPr>
          <p:cNvSpPr txBox="1"/>
          <p:nvPr/>
        </p:nvSpPr>
        <p:spPr>
          <a:xfrm>
            <a:off x="5224032" y="4655120"/>
            <a:ext cx="688658" cy="3693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5F0D889-40EA-A64D-9E81-061DEFDD6D2A}"/>
              </a:ext>
            </a:extLst>
          </p:cNvPr>
          <p:cNvSpPr/>
          <p:nvPr/>
        </p:nvSpPr>
        <p:spPr>
          <a:xfrm>
            <a:off x="3881153" y="26961"/>
            <a:ext cx="8310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98" lvl="2" algn="ctr"/>
            <a:r>
              <a:rPr lang="en-US" sz="3200" b="1" dirty="0">
                <a:solidFill>
                  <a:srgbClr val="002060"/>
                </a:solidFill>
              </a:rPr>
              <a:t>CH</a:t>
            </a:r>
            <a:r>
              <a:rPr lang="en-US" sz="3200" b="1" baseline="-25000" dirty="0">
                <a:solidFill>
                  <a:srgbClr val="002060"/>
                </a:solidFill>
              </a:rPr>
              <a:t>4</a:t>
            </a:r>
            <a:r>
              <a:rPr lang="en-US" sz="3200" b="1" dirty="0">
                <a:solidFill>
                  <a:srgbClr val="002060"/>
                </a:solidFill>
              </a:rPr>
              <a:t>-O</a:t>
            </a:r>
            <a:r>
              <a:rPr lang="en-US" sz="3200" b="1" baseline="-25000" dirty="0">
                <a:solidFill>
                  <a:srgbClr val="002060"/>
                </a:solidFill>
              </a:rPr>
              <a:t>3</a:t>
            </a:r>
            <a:r>
              <a:rPr lang="en-US" sz="3200" b="1" dirty="0">
                <a:solidFill>
                  <a:srgbClr val="002060"/>
                </a:solidFill>
              </a:rPr>
              <a:t>-CO-NOx-OH chemical coupled system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3735EBC-45ED-634B-AACD-10263DF0B694}"/>
              </a:ext>
            </a:extLst>
          </p:cNvPr>
          <p:cNvSpPr/>
          <p:nvPr/>
        </p:nvSpPr>
        <p:spPr>
          <a:xfrm rot="19527611">
            <a:off x="5503035" y="2185002"/>
            <a:ext cx="6825119" cy="1628738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MUlti-Scale Infrastructure for Chemistry &amp; Aerosols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MUSICA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9380C8D-1D57-BB43-8712-CF64E789B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71" y="284403"/>
            <a:ext cx="3555067" cy="196856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238C2BD-EFA1-1244-ABE1-F743F4545C8A}"/>
              </a:ext>
            </a:extLst>
          </p:cNvPr>
          <p:cNvSpPr/>
          <p:nvPr/>
        </p:nvSpPr>
        <p:spPr>
          <a:xfrm>
            <a:off x="-37309" y="2799324"/>
            <a:ext cx="3766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030A0"/>
                </a:solidFill>
              </a:rPr>
              <a:t>TROPOMI alone measures </a:t>
            </a:r>
            <a:r>
              <a:rPr lang="en-US" sz="2400" b="1" dirty="0">
                <a:solidFill>
                  <a:srgbClr val="7030A0"/>
                </a:solidFill>
              </a:rPr>
              <a:t>simultaneously</a:t>
            </a:r>
            <a:r>
              <a:rPr lang="en" sz="24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CH</a:t>
            </a:r>
            <a:r>
              <a:rPr lang="en-US" sz="2400" b="1" baseline="-25000" dirty="0">
                <a:solidFill>
                  <a:srgbClr val="7030A0"/>
                </a:solidFill>
              </a:rPr>
              <a:t>4</a:t>
            </a:r>
            <a:r>
              <a:rPr lang="en-US" sz="2400" b="1" dirty="0">
                <a:solidFill>
                  <a:srgbClr val="7030A0"/>
                </a:solidFill>
              </a:rPr>
              <a:t> O</a:t>
            </a:r>
            <a:r>
              <a:rPr lang="en-US" sz="2400" b="1" baseline="-25000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CO NO</a:t>
            </a:r>
            <a:r>
              <a:rPr lang="en-US" sz="2400" b="1" baseline="-25000" dirty="0">
                <a:solidFill>
                  <a:srgbClr val="7030A0"/>
                </a:solidFill>
              </a:rPr>
              <a:t>2</a:t>
            </a:r>
            <a:r>
              <a:rPr lang="en-US" sz="2400" b="1" dirty="0">
                <a:solidFill>
                  <a:srgbClr val="7030A0"/>
                </a:solidFill>
              </a:rPr>
              <a:t> and CH</a:t>
            </a:r>
            <a:r>
              <a:rPr lang="en-US" sz="2400" b="1" baseline="-25000" dirty="0">
                <a:solidFill>
                  <a:srgbClr val="7030A0"/>
                </a:solidFill>
              </a:rPr>
              <a:t>2</a:t>
            </a:r>
            <a:r>
              <a:rPr lang="en-US" sz="2400" b="1" dirty="0">
                <a:solidFill>
                  <a:srgbClr val="7030A0"/>
                </a:solidFill>
              </a:rPr>
              <a:t>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BD9B84-98D2-D541-AE5B-80532C3FA4E5}"/>
              </a:ext>
            </a:extLst>
          </p:cNvPr>
          <p:cNvSpPr/>
          <p:nvPr/>
        </p:nvSpPr>
        <p:spPr>
          <a:xfrm>
            <a:off x="345526" y="4650097"/>
            <a:ext cx="3093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Already challenging our model resolution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3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0FE01D3-2A04-044D-9464-AF7A5EA7EC26}"/>
              </a:ext>
            </a:extLst>
          </p:cNvPr>
          <p:cNvSpPr/>
          <p:nvPr/>
        </p:nvSpPr>
        <p:spPr>
          <a:xfrm>
            <a:off x="5908773" y="968822"/>
            <a:ext cx="5998911" cy="3102911"/>
          </a:xfrm>
          <a:prstGeom prst="rect">
            <a:avLst/>
          </a:prstGeom>
          <a:solidFill>
            <a:srgbClr val="1B70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8C5E63-84ED-254D-A72B-503B9EE31392}"/>
              </a:ext>
            </a:extLst>
          </p:cNvPr>
          <p:cNvSpPr/>
          <p:nvPr/>
        </p:nvSpPr>
        <p:spPr>
          <a:xfrm>
            <a:off x="6469550" y="970329"/>
            <a:ext cx="2849335" cy="3682776"/>
          </a:xfrm>
          <a:prstGeom prst="rect">
            <a:avLst/>
          </a:prstGeom>
          <a:solidFill>
            <a:srgbClr val="F8FD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5C6B8F-F8D5-BF4F-B36B-9778817D5A3A}"/>
              </a:ext>
            </a:extLst>
          </p:cNvPr>
          <p:cNvSpPr txBox="1"/>
          <p:nvPr/>
        </p:nvSpPr>
        <p:spPr>
          <a:xfrm>
            <a:off x="10132615" y="3630458"/>
            <a:ext cx="1800593" cy="44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LEO only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7DD70F-B49D-864D-8D73-30A66F84E1A2}"/>
              </a:ext>
            </a:extLst>
          </p:cNvPr>
          <p:cNvSpPr/>
          <p:nvPr/>
        </p:nvSpPr>
        <p:spPr>
          <a:xfrm>
            <a:off x="0" y="6346433"/>
            <a:ext cx="12192000" cy="511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5F54C0-E652-AB47-963E-FB2039604BDE}"/>
              </a:ext>
            </a:extLst>
          </p:cNvPr>
          <p:cNvSpPr/>
          <p:nvPr/>
        </p:nvSpPr>
        <p:spPr>
          <a:xfrm>
            <a:off x="0" y="6298809"/>
            <a:ext cx="12192000" cy="47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00976-8498-CE46-A0C9-E5315CFDEB45}"/>
              </a:ext>
            </a:extLst>
          </p:cNvPr>
          <p:cNvSpPr txBox="1"/>
          <p:nvPr/>
        </p:nvSpPr>
        <p:spPr>
          <a:xfrm>
            <a:off x="8070573" y="6417215"/>
            <a:ext cx="412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MUSICA Kick-off Meeting 22 May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C8F40-FD7B-5B43-A4F2-7B468D54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6" y="6278931"/>
            <a:ext cx="1810561" cy="580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CF2D1-F2FF-F844-91EE-E6E4B4EAA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55" y="6281710"/>
            <a:ext cx="1523754" cy="578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6B829-8CAD-E54F-A8EC-614C18A59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040" y="6300887"/>
            <a:ext cx="557113" cy="557113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AB01EB1-33C1-2646-8F6D-7F180ACD86C0}"/>
              </a:ext>
            </a:extLst>
          </p:cNvPr>
          <p:cNvCxnSpPr/>
          <p:nvPr/>
        </p:nvCxnSpPr>
        <p:spPr>
          <a:xfrm flipV="1">
            <a:off x="5206518" y="5012206"/>
            <a:ext cx="67665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8E7B596-E69F-2448-B0B5-9ED07C10AB86}"/>
              </a:ext>
            </a:extLst>
          </p:cNvPr>
          <p:cNvCxnSpPr/>
          <p:nvPr/>
        </p:nvCxnSpPr>
        <p:spPr>
          <a:xfrm flipH="1" flipV="1">
            <a:off x="5205985" y="905291"/>
            <a:ext cx="11761" cy="41148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172D11A-9BC2-AA48-8C3C-01A057818347}"/>
              </a:ext>
            </a:extLst>
          </p:cNvPr>
          <p:cNvSpPr txBox="1"/>
          <p:nvPr/>
        </p:nvSpPr>
        <p:spPr>
          <a:xfrm>
            <a:off x="4421294" y="4173230"/>
            <a:ext cx="779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Hourly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C3C1D52-FE14-4047-9661-4E9017BEAC48}"/>
              </a:ext>
            </a:extLst>
          </p:cNvPr>
          <p:cNvSpPr txBox="1"/>
          <p:nvPr/>
        </p:nvSpPr>
        <p:spPr>
          <a:xfrm>
            <a:off x="4536838" y="3472110"/>
            <a:ext cx="659912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Daily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CE49919-7DAA-7343-A5E1-0E643FA04D36}"/>
              </a:ext>
            </a:extLst>
          </p:cNvPr>
          <p:cNvSpPr txBox="1"/>
          <p:nvPr/>
        </p:nvSpPr>
        <p:spPr>
          <a:xfrm>
            <a:off x="4420385" y="2669891"/>
            <a:ext cx="818895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Weekly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A4032E9-2B58-1848-843D-0505C6EF0E77}"/>
              </a:ext>
            </a:extLst>
          </p:cNvPr>
          <p:cNvSpPr txBox="1"/>
          <p:nvPr/>
        </p:nvSpPr>
        <p:spPr>
          <a:xfrm>
            <a:off x="4274125" y="1973998"/>
            <a:ext cx="965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Monthly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A1C4B4-7601-D345-AD99-F9C6B291044E}"/>
              </a:ext>
            </a:extLst>
          </p:cNvPr>
          <p:cNvSpPr txBox="1"/>
          <p:nvPr/>
        </p:nvSpPr>
        <p:spPr>
          <a:xfrm>
            <a:off x="4434328" y="1324380"/>
            <a:ext cx="90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Annual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95CC0D6-5F97-2B45-8C17-94361511028D}"/>
              </a:ext>
            </a:extLst>
          </p:cNvPr>
          <p:cNvSpPr txBox="1"/>
          <p:nvPr/>
        </p:nvSpPr>
        <p:spPr>
          <a:xfrm>
            <a:off x="10011870" y="4669452"/>
            <a:ext cx="1818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Spatial Scale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CB8CF44-9891-7D43-9719-65299F4BAB93}"/>
              </a:ext>
            </a:extLst>
          </p:cNvPr>
          <p:cNvSpPr txBox="1"/>
          <p:nvPr/>
        </p:nvSpPr>
        <p:spPr>
          <a:xfrm>
            <a:off x="5647761" y="5082971"/>
            <a:ext cx="1635075" cy="484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Point sources to</a:t>
            </a:r>
          </a:p>
          <a:p>
            <a:pPr algn="ctr"/>
            <a:r>
              <a:rPr lang="en-US" sz="1400" b="1" dirty="0">
                <a:latin typeface="Arial"/>
                <a:cs typeface="Arial"/>
              </a:rPr>
              <a:t>Urban (&lt;10 km)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12E6BB7-4412-C644-B112-BA0635371F1D}"/>
              </a:ext>
            </a:extLst>
          </p:cNvPr>
          <p:cNvSpPr txBox="1"/>
          <p:nvPr/>
        </p:nvSpPr>
        <p:spPr>
          <a:xfrm>
            <a:off x="7474284" y="5082971"/>
            <a:ext cx="1243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Regional             </a:t>
            </a:r>
          </a:p>
          <a:p>
            <a:pPr algn="ctr"/>
            <a:r>
              <a:rPr lang="en-US" sz="1400" b="1" dirty="0">
                <a:latin typeface="Arial"/>
                <a:cs typeface="Arial"/>
              </a:rPr>
              <a:t> (&lt;1000 km)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D337D4F-92E2-9445-8F06-901CF0D98B41}"/>
              </a:ext>
            </a:extLst>
          </p:cNvPr>
          <p:cNvSpPr txBox="1"/>
          <p:nvPr/>
        </p:nvSpPr>
        <p:spPr>
          <a:xfrm>
            <a:off x="9183058" y="5070271"/>
            <a:ext cx="1238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Continental</a:t>
            </a:r>
          </a:p>
          <a:p>
            <a:pPr algn="ctr"/>
            <a:r>
              <a:rPr lang="en-US" sz="1400" b="1" dirty="0">
                <a:latin typeface="Arial"/>
                <a:cs typeface="Arial"/>
              </a:rPr>
              <a:t>(&lt;5000 km)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D8118F4-5F8B-4B40-A82D-3487F8318FC7}"/>
              </a:ext>
            </a:extLst>
          </p:cNvPr>
          <p:cNvSpPr txBox="1"/>
          <p:nvPr/>
        </p:nvSpPr>
        <p:spPr>
          <a:xfrm>
            <a:off x="10797519" y="5162834"/>
            <a:ext cx="1111936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Global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6857DCE-6981-1E48-B965-40AF8A6B7F12}"/>
              </a:ext>
            </a:extLst>
          </p:cNvPr>
          <p:cNvSpPr txBox="1"/>
          <p:nvPr/>
        </p:nvSpPr>
        <p:spPr>
          <a:xfrm>
            <a:off x="4286936" y="716108"/>
            <a:ext cx="814137" cy="59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/>
                <a:cs typeface="Arial"/>
              </a:rPr>
              <a:t>Time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Scale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AA252E-7479-0648-A297-A5F806E9C381}"/>
              </a:ext>
            </a:extLst>
          </p:cNvPr>
          <p:cNvSpPr/>
          <p:nvPr/>
        </p:nvSpPr>
        <p:spPr>
          <a:xfrm>
            <a:off x="4274125" y="4722789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Seconds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1FB736-B98F-B54D-B4ED-89FB151B759E}"/>
              </a:ext>
            </a:extLst>
          </p:cNvPr>
          <p:cNvSpPr txBox="1"/>
          <p:nvPr/>
        </p:nvSpPr>
        <p:spPr>
          <a:xfrm>
            <a:off x="5224032" y="4655120"/>
            <a:ext cx="688658" cy="3693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5F0D889-40EA-A64D-9E81-061DEFDD6D2A}"/>
              </a:ext>
            </a:extLst>
          </p:cNvPr>
          <p:cNvSpPr/>
          <p:nvPr/>
        </p:nvSpPr>
        <p:spPr>
          <a:xfrm>
            <a:off x="3881153" y="26961"/>
            <a:ext cx="8310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98" lvl="2" algn="ctr"/>
            <a:r>
              <a:rPr lang="en-US" sz="3200" b="1" dirty="0">
                <a:solidFill>
                  <a:srgbClr val="002060"/>
                </a:solidFill>
              </a:rPr>
              <a:t>CH</a:t>
            </a:r>
            <a:r>
              <a:rPr lang="en-US" sz="3200" b="1" baseline="-25000" dirty="0">
                <a:solidFill>
                  <a:srgbClr val="002060"/>
                </a:solidFill>
              </a:rPr>
              <a:t>4</a:t>
            </a:r>
            <a:r>
              <a:rPr lang="en-US" sz="3200" b="1" dirty="0">
                <a:solidFill>
                  <a:srgbClr val="002060"/>
                </a:solidFill>
              </a:rPr>
              <a:t>-O</a:t>
            </a:r>
            <a:r>
              <a:rPr lang="en-US" sz="3200" b="1" baseline="-25000" dirty="0">
                <a:solidFill>
                  <a:srgbClr val="002060"/>
                </a:solidFill>
              </a:rPr>
              <a:t>3</a:t>
            </a:r>
            <a:r>
              <a:rPr lang="en-US" sz="3200" b="1" dirty="0">
                <a:solidFill>
                  <a:srgbClr val="002060"/>
                </a:solidFill>
              </a:rPr>
              <a:t>-CO-NOx-OH chemical coupled system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A2F4AC-3EA5-7A42-9F41-55E736859056}"/>
              </a:ext>
            </a:extLst>
          </p:cNvPr>
          <p:cNvSpPr txBox="1"/>
          <p:nvPr/>
        </p:nvSpPr>
        <p:spPr>
          <a:xfrm>
            <a:off x="7247263" y="1213695"/>
            <a:ext cx="2104934" cy="4412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2900"/>
              </a:lnSpc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GEO &amp; LEO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89E2C1-C791-EA4E-8FD2-D65EF224A3EC}"/>
              </a:ext>
            </a:extLst>
          </p:cNvPr>
          <p:cNvSpPr/>
          <p:nvPr/>
        </p:nvSpPr>
        <p:spPr>
          <a:xfrm>
            <a:off x="5235653" y="951179"/>
            <a:ext cx="1872268" cy="3701926"/>
          </a:xfrm>
          <a:prstGeom prst="rect">
            <a:avLst/>
          </a:prstGeom>
          <a:solidFill>
            <a:srgbClr val="8FCF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5DE7B5-40FF-544E-A1CB-2D77B3E0BC51}"/>
              </a:ext>
            </a:extLst>
          </p:cNvPr>
          <p:cNvSpPr txBox="1"/>
          <p:nvPr/>
        </p:nvSpPr>
        <p:spPr>
          <a:xfrm>
            <a:off x="5228702" y="1567300"/>
            <a:ext cx="1879219" cy="4412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ts val="2900"/>
              </a:lnSpc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GEO only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3735EBC-45ED-634B-AACD-10263DF0B694}"/>
              </a:ext>
            </a:extLst>
          </p:cNvPr>
          <p:cNvSpPr/>
          <p:nvPr/>
        </p:nvSpPr>
        <p:spPr>
          <a:xfrm rot="19527611">
            <a:off x="5503035" y="2185002"/>
            <a:ext cx="6825119" cy="1628738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MUlti-Scale Infrastructure for Chemistry &amp; Aerosols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MUSICA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212A1E2-6C6C-F14A-A7F5-76C75A3E8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161" y="-17889"/>
            <a:ext cx="3669676" cy="22996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007DF2-D641-8340-8AC6-6A50AA5BDB1D}"/>
              </a:ext>
            </a:extLst>
          </p:cNvPr>
          <p:cNvSpPr/>
          <p:nvPr/>
        </p:nvSpPr>
        <p:spPr>
          <a:xfrm>
            <a:off x="8537" y="5664308"/>
            <a:ext cx="8062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98" lvl="2"/>
            <a:r>
              <a:rPr lang="en-US" sz="3200" b="1" dirty="0">
                <a:solidFill>
                  <a:srgbClr val="002060"/>
                </a:solidFill>
              </a:rPr>
              <a:t>Joint GEO and LEO DA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A9FF81F-4FC5-034E-A7A7-F9CE25CD3454}"/>
              </a:ext>
            </a:extLst>
          </p:cNvPr>
          <p:cNvSpPr/>
          <p:nvPr/>
        </p:nvSpPr>
        <p:spPr>
          <a:xfrm>
            <a:off x="0" y="1906755"/>
            <a:ext cx="3656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© KNMI/IASB/ESA/SAO.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0B67F60-E729-DC40-A730-9A47394115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83" y="2455701"/>
            <a:ext cx="3026795" cy="302679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DD09742-92C0-D54B-BCC9-175EE1B69B13}"/>
              </a:ext>
            </a:extLst>
          </p:cNvPr>
          <p:cNvSpPr/>
          <p:nvPr/>
        </p:nvSpPr>
        <p:spPr>
          <a:xfrm>
            <a:off x="1062050" y="3969098"/>
            <a:ext cx="134925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TEMPO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626920-6888-7A41-8DC0-5609CF778AC8}"/>
              </a:ext>
            </a:extLst>
          </p:cNvPr>
          <p:cNvSpPr/>
          <p:nvPr/>
        </p:nvSpPr>
        <p:spPr>
          <a:xfrm rot="18158564">
            <a:off x="97839" y="3460132"/>
            <a:ext cx="134925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TROPOMI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19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6">
            <a:extLst>
              <a:ext uri="{FF2B5EF4-FFF2-40B4-BE49-F238E27FC236}">
                <a16:creationId xmlns:a16="http://schemas.microsoft.com/office/drawing/2014/main" id="{393C6076-0368-D446-86BD-33EAA69C9100}"/>
              </a:ext>
            </a:extLst>
          </p:cNvPr>
          <p:cNvSpPr/>
          <p:nvPr/>
        </p:nvSpPr>
        <p:spPr>
          <a:xfrm rot="10800000">
            <a:off x="-1" y="-6824"/>
            <a:ext cx="1232115" cy="6864154"/>
          </a:xfrm>
          <a:prstGeom prst="rect">
            <a:avLst/>
          </a:prstGeom>
          <a:gradFill>
            <a:gsLst>
              <a:gs pos="0">
                <a:srgbClr val="1F3D68"/>
              </a:gs>
              <a:gs pos="68000">
                <a:schemeClr val="lt1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5F54C0-E652-AB47-963E-FB2039604BDE}"/>
              </a:ext>
            </a:extLst>
          </p:cNvPr>
          <p:cNvSpPr/>
          <p:nvPr/>
        </p:nvSpPr>
        <p:spPr>
          <a:xfrm>
            <a:off x="0" y="6298809"/>
            <a:ext cx="12192000" cy="47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00976-8498-CE46-A0C9-E5315CFDEB45}"/>
              </a:ext>
            </a:extLst>
          </p:cNvPr>
          <p:cNvSpPr txBox="1"/>
          <p:nvPr/>
        </p:nvSpPr>
        <p:spPr>
          <a:xfrm>
            <a:off x="8070573" y="6417215"/>
            <a:ext cx="412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MUSICA Kick-off Meeting 22 May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C8F40-FD7B-5B43-A4F2-7B468D54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6" y="6278931"/>
            <a:ext cx="1810561" cy="580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CF2D1-F2FF-F844-91EE-E6E4B4EAA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55" y="6281710"/>
            <a:ext cx="1523754" cy="578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6B829-8CAD-E54F-A8EC-614C18A59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040" y="6298809"/>
            <a:ext cx="589171" cy="5891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9B5933-BDB6-EB47-9501-1A9CF0B71B45}"/>
              </a:ext>
            </a:extLst>
          </p:cNvPr>
          <p:cNvSpPr/>
          <p:nvPr/>
        </p:nvSpPr>
        <p:spPr>
          <a:xfrm>
            <a:off x="1232115" y="296781"/>
            <a:ext cx="10959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98" lvl="2" algn="ctr"/>
            <a:r>
              <a:rPr lang="en-US" sz="3200" b="1" dirty="0">
                <a:solidFill>
                  <a:srgbClr val="002060"/>
                </a:solidFill>
              </a:rPr>
              <a:t>Considerations for DA as a capability of MUSICA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FF2A82-CEAD-8241-A5D5-693D6FADCA73}"/>
              </a:ext>
            </a:extLst>
          </p:cNvPr>
          <p:cNvSpPr txBox="1"/>
          <p:nvPr/>
        </p:nvSpPr>
        <p:spPr>
          <a:xfrm>
            <a:off x="1352181" y="868780"/>
            <a:ext cx="917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 is not a feature of MUSICA as much as MUSICA is a component of 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268DF3-AB6E-724B-A3DA-9AF800C9500F}"/>
              </a:ext>
            </a:extLst>
          </p:cNvPr>
          <p:cNvSpPr/>
          <p:nvPr/>
        </p:nvSpPr>
        <p:spPr>
          <a:xfrm>
            <a:off x="5625533" y="3684774"/>
            <a:ext cx="5314994" cy="705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 solver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940451-993B-4D47-A08B-9BA7E3E5F46D}"/>
              </a:ext>
            </a:extLst>
          </p:cNvPr>
          <p:cNvSpPr/>
          <p:nvPr/>
        </p:nvSpPr>
        <p:spPr>
          <a:xfrm>
            <a:off x="2398758" y="5053739"/>
            <a:ext cx="2173044" cy="1032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Observations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193A1C-83C6-F445-8F5F-765901C545FA}"/>
              </a:ext>
            </a:extLst>
          </p:cNvPr>
          <p:cNvSpPr/>
          <p:nvPr/>
        </p:nvSpPr>
        <p:spPr>
          <a:xfrm>
            <a:off x="2398758" y="3740035"/>
            <a:ext cx="2173044" cy="1032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Observation operators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6C0760-EAF5-0843-9615-6A7E6954ACBF}"/>
              </a:ext>
            </a:extLst>
          </p:cNvPr>
          <p:cNvSpPr/>
          <p:nvPr/>
        </p:nvSpPr>
        <p:spPr>
          <a:xfrm>
            <a:off x="5937202" y="4570077"/>
            <a:ext cx="2173044" cy="154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and observation error statistics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011BEE-7F60-6048-8C28-C2B97EC0A877}"/>
              </a:ext>
            </a:extLst>
          </p:cNvPr>
          <p:cNvSpPr/>
          <p:nvPr/>
        </p:nvSpPr>
        <p:spPr>
          <a:xfrm>
            <a:off x="8506513" y="4549339"/>
            <a:ext cx="2173044" cy="154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Parameter statistics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DC9CF8-1078-A745-BB33-17A442640C91}"/>
              </a:ext>
            </a:extLst>
          </p:cNvPr>
          <p:cNvSpPr/>
          <p:nvPr/>
        </p:nvSpPr>
        <p:spPr>
          <a:xfrm>
            <a:off x="5334000" y="1392173"/>
            <a:ext cx="2173044" cy="1549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Forward modeling system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86FA2B-0067-3B46-B286-EEF002981F67}"/>
              </a:ext>
            </a:extLst>
          </p:cNvPr>
          <p:cNvSpPr/>
          <p:nvPr/>
        </p:nvSpPr>
        <p:spPr>
          <a:xfrm>
            <a:off x="5486400" y="1544573"/>
            <a:ext cx="2173044" cy="1549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Forward modeling system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A1E218-145E-9041-B109-2541F1DA24E7}"/>
              </a:ext>
            </a:extLst>
          </p:cNvPr>
          <p:cNvSpPr/>
          <p:nvPr/>
        </p:nvSpPr>
        <p:spPr>
          <a:xfrm>
            <a:off x="5638800" y="1696973"/>
            <a:ext cx="2173044" cy="1549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Forward modeling system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AE01FD-8DC2-7441-A456-024DDDA590D2}"/>
              </a:ext>
            </a:extLst>
          </p:cNvPr>
          <p:cNvSpPr/>
          <p:nvPr/>
        </p:nvSpPr>
        <p:spPr>
          <a:xfrm>
            <a:off x="5791200" y="1849373"/>
            <a:ext cx="2173044" cy="1549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Forward modeling ensembles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A4072B-FD2D-4146-B8EA-BAC88D0E407E}"/>
              </a:ext>
            </a:extLst>
          </p:cNvPr>
          <p:cNvSpPr/>
          <p:nvPr/>
        </p:nvSpPr>
        <p:spPr>
          <a:xfrm>
            <a:off x="2425135" y="1441140"/>
            <a:ext cx="2173044" cy="154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Forward modeling system</a:t>
            </a:r>
          </a:p>
          <a:p>
            <a:pPr algn="ctr"/>
            <a:r>
              <a:rPr lang="en-US" dirty="0"/>
              <a:t>(e.g. MUSICA)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DF71CD-56F1-9E4B-8CC8-168582DF5D96}"/>
              </a:ext>
            </a:extLst>
          </p:cNvPr>
          <p:cNvSpPr/>
          <p:nvPr/>
        </p:nvSpPr>
        <p:spPr>
          <a:xfrm>
            <a:off x="8258360" y="1404874"/>
            <a:ext cx="2173044" cy="1549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adjoint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C6B68E-608B-5B4E-8F59-966A7DD02A81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3511657" y="2990241"/>
            <a:ext cx="2109535" cy="721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EB3449D-335E-5F43-B74F-FF3A65EB9C7E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571802" y="4015931"/>
            <a:ext cx="1081144" cy="240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C280798-8AC8-9C43-ABBD-FF8A9E48B8F3}"/>
              </a:ext>
            </a:extLst>
          </p:cNvPr>
          <p:cNvCxnSpPr>
            <a:cxnSpLocks/>
          </p:cNvCxnSpPr>
          <p:nvPr/>
        </p:nvCxnSpPr>
        <p:spPr>
          <a:xfrm flipV="1">
            <a:off x="4540048" y="4273182"/>
            <a:ext cx="1098752" cy="1327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EB33D2E-0B7D-364F-B176-E8123D9DCA80}"/>
              </a:ext>
            </a:extLst>
          </p:cNvPr>
          <p:cNvCxnSpPr>
            <a:cxnSpLocks/>
          </p:cNvCxnSpPr>
          <p:nvPr/>
        </p:nvCxnSpPr>
        <p:spPr>
          <a:xfrm>
            <a:off x="6900909" y="3409479"/>
            <a:ext cx="0" cy="275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6EC50FF-29E3-1C43-BE36-2E14A3663759}"/>
              </a:ext>
            </a:extLst>
          </p:cNvPr>
          <p:cNvCxnSpPr>
            <a:cxnSpLocks/>
          </p:cNvCxnSpPr>
          <p:nvPr/>
        </p:nvCxnSpPr>
        <p:spPr>
          <a:xfrm flipH="1">
            <a:off x="9344882" y="2943670"/>
            <a:ext cx="5378" cy="74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14C878B-A63F-574F-B367-772DC4DFBB8D}"/>
              </a:ext>
            </a:extLst>
          </p:cNvPr>
          <p:cNvCxnSpPr>
            <a:cxnSpLocks/>
          </p:cNvCxnSpPr>
          <p:nvPr/>
        </p:nvCxnSpPr>
        <p:spPr>
          <a:xfrm flipV="1">
            <a:off x="6900909" y="4390767"/>
            <a:ext cx="0" cy="275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CC04922-04BF-AA43-B259-B1ABCB0EA88E}"/>
              </a:ext>
            </a:extLst>
          </p:cNvPr>
          <p:cNvCxnSpPr>
            <a:cxnSpLocks/>
          </p:cNvCxnSpPr>
          <p:nvPr/>
        </p:nvCxnSpPr>
        <p:spPr>
          <a:xfrm flipV="1">
            <a:off x="9344882" y="4381166"/>
            <a:ext cx="0" cy="275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CB53269-2D8A-BE43-9AEB-6A4E18F66F7D}"/>
              </a:ext>
            </a:extLst>
          </p:cNvPr>
          <p:cNvCxnSpPr>
            <a:cxnSpLocks/>
          </p:cNvCxnSpPr>
          <p:nvPr/>
        </p:nvCxnSpPr>
        <p:spPr>
          <a:xfrm flipV="1">
            <a:off x="10679557" y="4044590"/>
            <a:ext cx="77733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BA9891-6603-4F4A-B67B-C8134CBFC6EC}"/>
              </a:ext>
            </a:extLst>
          </p:cNvPr>
          <p:cNvCxnSpPr>
            <a:cxnSpLocks/>
          </p:cNvCxnSpPr>
          <p:nvPr/>
        </p:nvCxnSpPr>
        <p:spPr>
          <a:xfrm>
            <a:off x="11456894" y="4048205"/>
            <a:ext cx="0" cy="213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E3511D8-5FBC-844B-8E13-F7D0F1FF6B1D}"/>
              </a:ext>
            </a:extLst>
          </p:cNvPr>
          <p:cNvCxnSpPr/>
          <p:nvPr/>
        </p:nvCxnSpPr>
        <p:spPr>
          <a:xfrm flipH="1">
            <a:off x="1805855" y="6180471"/>
            <a:ext cx="96510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EFA7538-B078-E648-BB17-D89E4CC3A97B}"/>
              </a:ext>
            </a:extLst>
          </p:cNvPr>
          <p:cNvCxnSpPr>
            <a:cxnSpLocks/>
          </p:cNvCxnSpPr>
          <p:nvPr/>
        </p:nvCxnSpPr>
        <p:spPr>
          <a:xfrm>
            <a:off x="1805855" y="2215690"/>
            <a:ext cx="0" cy="3964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4E4BBC5-E7B8-5041-BA22-6C0CB968BD67}"/>
              </a:ext>
            </a:extLst>
          </p:cNvPr>
          <p:cNvCxnSpPr>
            <a:cxnSpLocks/>
          </p:cNvCxnSpPr>
          <p:nvPr/>
        </p:nvCxnSpPr>
        <p:spPr>
          <a:xfrm flipV="1">
            <a:off x="1808363" y="2215404"/>
            <a:ext cx="571233" cy="9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5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7387</TotalTime>
  <Words>1050</Words>
  <Application>Microsoft Macintosh PowerPoint</Application>
  <PresentationFormat>Widescreen</PresentationFormat>
  <Paragraphs>203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Helvetica Neue</vt:lpstr>
      <vt:lpstr>TimesNewRomanPSMT</vt:lpstr>
      <vt:lpstr>Wingdings</vt:lpstr>
      <vt:lpstr>Office Theme</vt:lpstr>
      <vt:lpstr>multi-scale modeling infrastructure for Chemistry and Aerosols  Data Assimilation and Inverse Modeling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Gaubert</dc:creator>
  <cp:lastModifiedBy>Ben Gaubert</cp:lastModifiedBy>
  <cp:revision>53</cp:revision>
  <dcterms:created xsi:type="dcterms:W3CDTF">2019-05-16T19:01:15Z</dcterms:created>
  <dcterms:modified xsi:type="dcterms:W3CDTF">2019-05-22T14:24:53Z</dcterms:modified>
</cp:coreProperties>
</file>