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6" r:id="rId1"/>
    <p:sldMasterId id="2147483657" r:id="rId2"/>
    <p:sldMasterId id="2147483659" r:id="rId3"/>
  </p:sldMasterIdLst>
  <p:notesMasterIdLst>
    <p:notesMasterId r:id="rId15"/>
  </p:notesMasterIdLst>
  <p:sldIdLst>
    <p:sldId id="256" r:id="rId4"/>
    <p:sldId id="1649" r:id="rId5"/>
    <p:sldId id="1655" r:id="rId6"/>
    <p:sldId id="1641" r:id="rId7"/>
    <p:sldId id="1657" r:id="rId8"/>
    <p:sldId id="1652" r:id="rId9"/>
    <p:sldId id="1653" r:id="rId10"/>
    <p:sldId id="1654" r:id="rId11"/>
    <p:sldId id="1651" r:id="rId12"/>
    <p:sldId id="1650" r:id="rId13"/>
    <p:sldId id="1656" r:id="rId14"/>
  </p:sldIdLst>
  <p:sldSz cx="12192000" cy="6858000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  <p:embeddedFont>
      <p:font typeface="Trebuchet MS" panose="020B070302020209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4303C5-2E77-4595-A357-8ABF9783EDF7}">
  <a:tblStyle styleId="{AD4303C5-2E77-4595-A357-8ABF9783ED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 snapToGrid="0">
      <p:cViewPr varScale="1">
        <p:scale>
          <a:sx n="90" d="100"/>
          <a:sy n="90" d="100"/>
        </p:scale>
        <p:origin x="232" y="648"/>
      </p:cViewPr>
      <p:guideLst>
        <p:guide orient="horz" pos="22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185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158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32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>
              <a:lnSpc>
                <a:spcPct val="100000"/>
              </a:lnSpc>
              <a:spcBef>
                <a:spcPts val="23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191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926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3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3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3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3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1853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09606" y="273066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324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766733" y="273069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32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>
              <a:lnSpc>
                <a:spcPct val="100000"/>
              </a:lnSpc>
              <a:spcBef>
                <a:spcPts val="23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191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926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3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3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3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3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09606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926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32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66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596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596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2389717" y="4800617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324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6" name="Google Shape;46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sz="1853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158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32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32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3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3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3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3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2389717" y="5367354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926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32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66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596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596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theme" Target="../theme/theme3.xml"/><Relationship Id="rId4" Type="http://schemas.openxmlformats.org/officeDocument/2006/relationships/image" Target="../media/image8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Stratocumulus.jpg"/>
          <p:cNvPicPr preferRelativeResize="0"/>
          <p:nvPr/>
        </p:nvPicPr>
        <p:blipFill rotWithShape="1">
          <a:blip r:embed="rId3">
            <a:alphaModFix/>
          </a:blip>
          <a:srcRect t="12638" r="22726"/>
          <a:stretch/>
        </p:blipFill>
        <p:spPr>
          <a:xfrm>
            <a:off x="0" y="-20911"/>
            <a:ext cx="12192000" cy="687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0" y="3517900"/>
            <a:ext cx="12192000" cy="3340100"/>
          </a:xfrm>
          <a:prstGeom prst="rect">
            <a:avLst/>
          </a:prstGeom>
          <a:gradFill>
            <a:gsLst>
              <a:gs pos="0">
                <a:srgbClr val="FFFFFF">
                  <a:alpha val="60000"/>
                </a:srgbClr>
              </a:gs>
              <a:gs pos="38000">
                <a:srgbClr val="FFFFF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761" y="2282562"/>
            <a:ext cx="12190241" cy="2249558"/>
          </a:xfrm>
          <a:prstGeom prst="rect">
            <a:avLst/>
          </a:prstGeom>
          <a:solidFill>
            <a:schemeClr val="dk1">
              <a:alpha val="82352"/>
            </a:scheme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285" y="6200703"/>
            <a:ext cx="2387065" cy="49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 descr="NSF logo 6.48.08 A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25404" y="5944134"/>
            <a:ext cx="1127931" cy="85036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6">
            <a:alphaModFix/>
          </a:blip>
          <a:srcRect t="-543" b="65217"/>
          <a:stretch/>
        </p:blipFill>
        <p:spPr>
          <a:xfrm>
            <a:off x="3" y="6211962"/>
            <a:ext cx="12192000" cy="6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1536852" y="6342390"/>
            <a:ext cx="0" cy="388200"/>
          </a:xfrm>
          <a:prstGeom prst="straightConnector1">
            <a:avLst/>
          </a:prstGeom>
          <a:noFill/>
          <a:ln w="222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Google Shape;2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8500" y="6342400"/>
            <a:ext cx="821035" cy="388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C:\Users\jhurrell\Documents\NCAR\powerpoint\logos\nsf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6849" y="6423214"/>
            <a:ext cx="560483" cy="42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car-logo-s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690" y="6428082"/>
            <a:ext cx="1845733" cy="434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3462" y="6397708"/>
            <a:ext cx="1540935" cy="473123"/>
          </a:xfrm>
          <a:prstGeom prst="rect">
            <a:avLst/>
          </a:prstGeom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27301" y="6479566"/>
            <a:ext cx="898283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en-US" sz="1400" dirty="0">
                <a:solidFill>
                  <a:srgbClr val="595959"/>
                </a:solidFill>
                <a:latin typeface="Verdana"/>
                <a:ea typeface="ＭＳ Ｐゴシック" pitchFamily="50" charset="-128"/>
                <a:cs typeface="Verdana"/>
              </a:rPr>
              <a:t>	</a:t>
            </a:r>
            <a:endParaRPr lang="en-US" sz="1300" dirty="0">
              <a:solidFill>
                <a:srgbClr val="595959"/>
              </a:solidFill>
              <a:latin typeface="Calibri" pitchFamily="-109" charset="0"/>
              <a:ea typeface="ＭＳ Ｐゴシック" pitchFamily="50" charset="-128"/>
              <a:cs typeface="Calibri" pitchFamily="-109" charset="0"/>
            </a:endParaRPr>
          </a:p>
        </p:txBody>
      </p:sp>
      <p:pic>
        <p:nvPicPr>
          <p:cNvPr id="1032" name="Picture 10" descr="C:\Users\jhurrell\Documents\NCAR\powerpoint\logos\ns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3200" y="6462740"/>
            <a:ext cx="508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0" y="6399212"/>
            <a:ext cx="12192000" cy="1588"/>
          </a:xfrm>
          <a:prstGeom prst="line">
            <a:avLst/>
          </a:prstGeom>
          <a:ln>
            <a:solidFill>
              <a:srgbClr val="2675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0" y="0"/>
            <a:ext cx="12192000" cy="6375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263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ACOM OBSERVATIONS</a:t>
            </a:r>
            <a:r>
              <a:rPr lang="en-US" sz="2400" b="1" baseline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PROCESS MODELING RESEARCH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5218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560035" y="2341286"/>
            <a:ext cx="8915400" cy="18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lt1"/>
                </a:solidFill>
              </a:rPr>
              <a:t>General Discussion</a:t>
            </a:r>
          </a:p>
          <a:p>
            <a:pPr algn="ctr"/>
            <a:r>
              <a:rPr lang="en-US" sz="4400" b="1" dirty="0">
                <a:solidFill>
                  <a:schemeClr val="lt1"/>
                </a:solidFill>
              </a:rPr>
              <a:t>MUSICA</a:t>
            </a:r>
            <a:endParaRPr sz="4400" b="1" dirty="0">
              <a:solidFill>
                <a:schemeClr val="lt1"/>
              </a:solidFill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2907635" y="3741823"/>
            <a:ext cx="62202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algn="ctr"/>
            <a:endParaRPr sz="3200"/>
          </a:p>
        </p:txBody>
      </p:sp>
      <p:sp>
        <p:nvSpPr>
          <p:cNvPr id="54" name="Google Shape;54;p11"/>
          <p:cNvSpPr/>
          <p:nvPr/>
        </p:nvSpPr>
        <p:spPr>
          <a:xfrm>
            <a:off x="2054850" y="4682125"/>
            <a:ext cx="8082300" cy="1114500"/>
          </a:xfrm>
          <a:prstGeom prst="rect">
            <a:avLst/>
          </a:prstGeom>
          <a:noFill/>
          <a:ln>
            <a:noFill/>
          </a:ln>
          <a:effectLst>
            <a:outerShdw blurRad="142875" dist="9525" algn="ctr" rotWithShape="0">
              <a:schemeClr val="dk1">
                <a:alpha val="65882"/>
              </a:schemeClr>
            </a:outerShdw>
          </a:effectLst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algn="ctr"/>
            <a:endParaRPr sz="1350" i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6A2A-2CEA-8649-A8A2-7B6BCA54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64"/>
            <a:ext cx="12192000" cy="1143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MUSICA Governance 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28AA4-F83B-A545-B9A5-CA7850E2F9AD}"/>
              </a:ext>
            </a:extLst>
          </p:cNvPr>
          <p:cNvSpPr txBox="1"/>
          <p:nvPr/>
        </p:nvSpPr>
        <p:spPr>
          <a:xfrm>
            <a:off x="752475" y="1417639"/>
            <a:ext cx="1082992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Steering Group: </a:t>
            </a:r>
          </a:p>
          <a:p>
            <a:endParaRPr lang="en-US" sz="800" dirty="0"/>
          </a:p>
          <a:p>
            <a:r>
              <a:rPr lang="en-US" sz="2400" dirty="0"/>
              <a:t>General direction, coordination, relations with the broader community. Scientific objectives (air quality, chemistry climate, whole atmosphere)</a:t>
            </a:r>
          </a:p>
          <a:p>
            <a:endParaRPr lang="en-US" sz="2400" dirty="0"/>
          </a:p>
          <a:p>
            <a:r>
              <a:rPr lang="en-US" sz="2400" b="1" dirty="0"/>
              <a:t>Working groups (4-6 initially)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General architecture, software engineering, relations with SIMA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Surface interactions (emissions, deposition)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Chemical mechanisms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Aerosols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Sub-grid processes and parameterizations, links with the hydrological cycle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Evaluation, relations with observations (space, in situ), data assimilation and other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User support</a:t>
            </a:r>
          </a:p>
        </p:txBody>
      </p:sp>
    </p:spTree>
    <p:extLst>
      <p:ext uri="{BB962C8B-B14F-4D97-AF65-F5344CB8AC3E}">
        <p14:creationId xmlns:p14="http://schemas.microsoft.com/office/powerpoint/2010/main" val="408305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6A2A-2CEA-8649-A8A2-7B6BCA54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64"/>
            <a:ext cx="12192000" cy="1143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Writing a Plan for the MUSICA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28AA4-F83B-A545-B9A5-CA7850E2F9AD}"/>
              </a:ext>
            </a:extLst>
          </p:cNvPr>
          <p:cNvSpPr txBox="1"/>
          <p:nvPr/>
        </p:nvSpPr>
        <p:spPr>
          <a:xfrm>
            <a:off x="752475" y="1417639"/>
            <a:ext cx="108299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Should include the objectives, time tine and milestones towards the first versions of the modeling system</a:t>
            </a:r>
          </a:p>
          <a:p>
            <a:endParaRPr lang="en-US" sz="2400" b="1" dirty="0"/>
          </a:p>
          <a:p>
            <a:r>
              <a:rPr lang="en-US" sz="2400" b="1" dirty="0"/>
              <a:t>Should include a lot of the information generated during the meeting</a:t>
            </a:r>
          </a:p>
          <a:p>
            <a:endParaRPr lang="en-US" sz="2400" b="1" dirty="0"/>
          </a:p>
          <a:p>
            <a:r>
              <a:rPr lang="en-US" sz="2400" b="1" dirty="0"/>
              <a:t>Should indicate how the community will own the process</a:t>
            </a:r>
          </a:p>
          <a:p>
            <a:endParaRPr lang="en-US" sz="2400" b="1" dirty="0"/>
          </a:p>
          <a:p>
            <a:r>
              <a:rPr lang="en-US" sz="2400" b="1" dirty="0"/>
              <a:t>We need to establish a team who will draft the 10-page document.</a:t>
            </a:r>
          </a:p>
          <a:p>
            <a:endParaRPr lang="en-US" sz="2400" b="1" dirty="0"/>
          </a:p>
          <a:p>
            <a:r>
              <a:rPr lang="en-US" sz="2400" b="1" dirty="0"/>
              <a:t>Co-chair of the drafting team</a:t>
            </a:r>
          </a:p>
          <a:p>
            <a:endParaRPr lang="en-US" sz="2400" b="1" dirty="0"/>
          </a:p>
          <a:p>
            <a:r>
              <a:rPr lang="en-US" sz="2400" b="1" dirty="0"/>
              <a:t>Deadline. 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9976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9A05E-6A63-8B40-A02B-1B178EA9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90141-D174-AE48-83B2-0A42F685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644"/>
            <a:ext cx="12090666" cy="6469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AADC96-9BF0-7E41-A800-FAB330CBA651}"/>
              </a:ext>
            </a:extLst>
          </p:cNvPr>
          <p:cNvSpPr txBox="1"/>
          <p:nvPr/>
        </p:nvSpPr>
        <p:spPr>
          <a:xfrm>
            <a:off x="0" y="-48527"/>
            <a:ext cx="1209066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96056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F2CE-0476-6744-9BC3-D7231627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2027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00B0F0"/>
                </a:solidFill>
                <a:effectLst/>
              </a:rPr>
            </a:br>
            <a:r>
              <a:rPr lang="en-US" sz="4000" b="1" dirty="0">
                <a:solidFill>
                  <a:schemeClr val="bg1"/>
                </a:solidFill>
                <a:effectLst/>
              </a:rPr>
              <a:t>To start….</a:t>
            </a:r>
            <a:br>
              <a:rPr lang="en-US" b="1" dirty="0">
                <a:solidFill>
                  <a:srgbClr val="FF40FF"/>
                </a:solidFill>
                <a:effectLst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AF7B8-248D-144B-AFCB-5F8F88BD9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156446"/>
            <a:ext cx="10501313" cy="490817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Thanks to all of you and to your excellent contributions.</a:t>
            </a:r>
          </a:p>
          <a:p>
            <a:r>
              <a:rPr lang="en-US" sz="2800" dirty="0"/>
              <a:t>Thanks to all the chairs, rapporteurs and speakers.</a:t>
            </a:r>
          </a:p>
          <a:p>
            <a:r>
              <a:rPr lang="en-US" sz="2800" dirty="0"/>
              <a:t>Thanks to those who have organized the meeting</a:t>
            </a:r>
          </a:p>
          <a:p>
            <a:r>
              <a:rPr lang="en-US" sz="2800" dirty="0"/>
              <a:t>Thanks in particular to Gabi Pfister and also to the ACOM staff</a:t>
            </a:r>
          </a:p>
          <a:p>
            <a:pPr marL="94107" indent="0">
              <a:buNone/>
            </a:pPr>
            <a:endParaRPr lang="en-US" sz="2800" dirty="0"/>
          </a:p>
          <a:p>
            <a:pPr marL="94107" indent="0">
              <a:buNone/>
            </a:pPr>
            <a:r>
              <a:rPr lang="en-US" sz="2800" dirty="0"/>
              <a:t>NCAR is sponsored by the National Science Foundation and contributes to the Atmospheric Chemistry Program of NSF.</a:t>
            </a:r>
          </a:p>
          <a:p>
            <a:pPr marL="94107" indent="0">
              <a:buNone/>
            </a:pPr>
            <a:endParaRPr lang="en-US" sz="2800" dirty="0"/>
          </a:p>
          <a:p>
            <a:pPr marL="94107" indent="0">
              <a:buNone/>
            </a:pPr>
            <a:r>
              <a:rPr lang="en-US" sz="2800" dirty="0"/>
              <a:t>We really appreciate the participation and contribution of other agencies (NOAA, EPA, NASA) and of international modeling centers.</a:t>
            </a:r>
          </a:p>
        </p:txBody>
      </p:sp>
    </p:spTree>
    <p:extLst>
      <p:ext uri="{BB962C8B-B14F-4D97-AF65-F5344CB8AC3E}">
        <p14:creationId xmlns:p14="http://schemas.microsoft.com/office/powerpoint/2010/main" val="87488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F2CE-0476-6744-9BC3-D7231627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2027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00B0F0"/>
                </a:solidFill>
                <a:effectLst/>
              </a:rPr>
            </a:br>
            <a:r>
              <a:rPr lang="en-US" sz="4000" dirty="0">
                <a:solidFill>
                  <a:schemeClr val="bg1"/>
                </a:solidFill>
              </a:rPr>
              <a:t>Objective</a:t>
            </a:r>
            <a:br>
              <a:rPr lang="en-US" b="1" dirty="0">
                <a:solidFill>
                  <a:srgbClr val="FF40FF"/>
                </a:solidFill>
                <a:effectLst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AF7B8-248D-144B-AFCB-5F8F88BD9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156446"/>
            <a:ext cx="10501313" cy="4908177"/>
          </a:xfrm>
        </p:spPr>
        <p:txBody>
          <a:bodyPr>
            <a:normAutofit fontScale="92500"/>
          </a:bodyPr>
          <a:lstStyle/>
          <a:p>
            <a:pPr marL="94107" indent="0">
              <a:buNone/>
            </a:pPr>
            <a:r>
              <a:rPr lang="en-US" sz="2800" dirty="0"/>
              <a:t>To develop  </a:t>
            </a:r>
          </a:p>
          <a:p>
            <a:r>
              <a:rPr lang="en-US" sz="2800" dirty="0"/>
              <a:t>within </a:t>
            </a:r>
            <a:r>
              <a:rPr lang="en-US" sz="2800" b="1" dirty="0"/>
              <a:t>5</a:t>
            </a:r>
            <a:r>
              <a:rPr lang="en-US" sz="2800" dirty="0"/>
              <a:t> years </a:t>
            </a:r>
          </a:p>
          <a:p>
            <a:r>
              <a:rPr lang="en-US" sz="2800" dirty="0"/>
              <a:t>as a </a:t>
            </a:r>
            <a:r>
              <a:rPr lang="en-US" sz="2800" b="1" dirty="0"/>
              <a:t>community effort</a:t>
            </a:r>
          </a:p>
          <a:p>
            <a:pPr marL="94107" indent="0">
              <a:buNone/>
            </a:pPr>
            <a:r>
              <a:rPr lang="en-US" sz="2800" dirty="0"/>
              <a:t>a </a:t>
            </a:r>
            <a:r>
              <a:rPr lang="en-US" sz="2800" b="1" dirty="0"/>
              <a:t>unified, flexible, modular and portable modeling infrastructure </a:t>
            </a:r>
          </a:p>
          <a:p>
            <a:pPr marL="94107" indent="0">
              <a:buNone/>
            </a:pPr>
            <a:r>
              <a:rPr lang="en-US" sz="2800" dirty="0"/>
              <a:t>that will allow the community to address key </a:t>
            </a:r>
            <a:r>
              <a:rPr lang="en-US" sz="2800" b="1" dirty="0"/>
              <a:t>scientific questions </a:t>
            </a:r>
            <a:r>
              <a:rPr lang="en-US" sz="2800" dirty="0"/>
              <a:t>related to atmospheric chemistry and its interactions with different components in the Earth system.</a:t>
            </a:r>
          </a:p>
          <a:p>
            <a:pPr marL="94107" indent="0">
              <a:buNone/>
            </a:pPr>
            <a:endParaRPr lang="en-US" sz="2800" dirty="0"/>
          </a:p>
          <a:p>
            <a:pPr marL="94107" indent="0">
              <a:buNone/>
            </a:pPr>
            <a:r>
              <a:rPr lang="en-US" sz="2800" dirty="0"/>
              <a:t>This project will be co-led by representatives from the community and from NCAR, and will involve the participation of the community through established working groups.</a:t>
            </a:r>
          </a:p>
        </p:txBody>
      </p:sp>
    </p:spTree>
    <p:extLst>
      <p:ext uri="{BB962C8B-B14F-4D97-AF65-F5344CB8AC3E}">
        <p14:creationId xmlns:p14="http://schemas.microsoft.com/office/powerpoint/2010/main" val="229428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F2CE-0476-6744-9BC3-D7231627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2027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00B0F0"/>
                </a:solidFill>
                <a:effectLst/>
              </a:rPr>
            </a:br>
            <a:r>
              <a:rPr lang="en-US" sz="4000" b="1" dirty="0">
                <a:solidFill>
                  <a:schemeClr val="bg1"/>
                </a:solidFill>
                <a:effectLst/>
              </a:rPr>
              <a:t>Science</a:t>
            </a:r>
            <a:br>
              <a:rPr lang="en-US" b="1" dirty="0">
                <a:solidFill>
                  <a:srgbClr val="FF40FF"/>
                </a:solidFill>
                <a:effectLst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AF7B8-248D-144B-AFCB-5F8F88BD9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156446"/>
            <a:ext cx="10501313" cy="4908177"/>
          </a:xfrm>
        </p:spPr>
        <p:txBody>
          <a:bodyPr>
            <a:normAutofit/>
          </a:bodyPr>
          <a:lstStyle/>
          <a:p>
            <a:pPr marL="94107" indent="0">
              <a:buNone/>
            </a:pPr>
            <a:r>
              <a:rPr lang="en-US" sz="2800" dirty="0"/>
              <a:t>Three possible interesting topics to investigate the relations between local, regional and global features:</a:t>
            </a:r>
          </a:p>
          <a:p>
            <a:pPr marL="94107" indent="0">
              <a:buNone/>
            </a:pPr>
            <a:endParaRPr lang="en-US" sz="2800" dirty="0"/>
          </a:p>
          <a:p>
            <a:pPr marL="608457" indent="-514350">
              <a:buAutoNum type="arabicPeriod"/>
            </a:pPr>
            <a:r>
              <a:rPr lang="en-US" sz="2800" dirty="0"/>
              <a:t>Chemical processes in the tropics and their influence on the global scale.</a:t>
            </a:r>
          </a:p>
          <a:p>
            <a:pPr marL="608457" indent="-514350">
              <a:buAutoNum type="arabicPeriod"/>
            </a:pPr>
            <a:r>
              <a:rPr lang="en-US" sz="2800" dirty="0"/>
              <a:t>Changes in the Arctic and their influence on the global scale</a:t>
            </a:r>
          </a:p>
          <a:p>
            <a:pPr marL="608457" indent="-514350">
              <a:buAutoNum type="arabicPeriod"/>
            </a:pPr>
            <a:r>
              <a:rPr lang="en-US" sz="2800" dirty="0"/>
              <a:t>Focusing on 3 populated regions of the mid-latitudes and their interactions with the global scale.</a:t>
            </a:r>
          </a:p>
        </p:txBody>
      </p:sp>
    </p:spTree>
    <p:extLst>
      <p:ext uri="{BB962C8B-B14F-4D97-AF65-F5344CB8AC3E}">
        <p14:creationId xmlns:p14="http://schemas.microsoft.com/office/powerpoint/2010/main" val="403795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7C7D-F05A-684B-9DD0-618C467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726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High level issues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71C6BE-CC7D-914A-8EBA-1E03D6E878E5}"/>
              </a:ext>
            </a:extLst>
          </p:cNvPr>
          <p:cNvSpPr txBox="1"/>
          <p:nvPr/>
        </p:nvSpPr>
        <p:spPr>
          <a:xfrm>
            <a:off x="685801" y="957263"/>
            <a:ext cx="1112996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Model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clear suggestion linked to the SIMA </a:t>
            </a:r>
            <a:r>
              <a:rPr lang="en-US" sz="2400" dirty="0" err="1"/>
              <a:t>initiatve</a:t>
            </a:r>
            <a:r>
              <a:rPr lang="en-US" sz="2400" dirty="0"/>
              <a:t>, but definition and documentation of component interfaces and evaluation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to define partnerships with developers and users. Co-production with stakeholders?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Importance of portability of the infrastructure. Distribution of components (chemistry)</a:t>
            </a:r>
          </a:p>
          <a:p>
            <a:endParaRPr lang="en-US" sz="2400" dirty="0"/>
          </a:p>
          <a:p>
            <a:r>
              <a:rPr lang="en-US" sz="2400" b="1" dirty="0"/>
              <a:t>Emission and deposition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Still a lot of uncertainties in amplitude, high resolved distribution, time evolution.  Emissions need to be better tested.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Existing emission modeling tools could be used for implementation in MUSICA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0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279A-8637-CA4B-83F3-776D443D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High level issues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AF5B1-9155-1D4D-98C4-99246B4D0272}"/>
              </a:ext>
            </a:extLst>
          </p:cNvPr>
          <p:cNvSpPr txBox="1"/>
          <p:nvPr/>
        </p:nvSpPr>
        <p:spPr>
          <a:xfrm>
            <a:off x="481012" y="1243013"/>
            <a:ext cx="111775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Chemical mechanisms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infrastructure will host different chemical mechanisms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Important aspects: solvers, traceability, interoperability. Which tolerance?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to have benchmarked standard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Cooperation between different centers on the development of new chemical mechanisms. Transparent process.</a:t>
            </a:r>
          </a:p>
          <a:p>
            <a:endParaRPr lang="en-US" sz="2400" dirty="0"/>
          </a:p>
          <a:p>
            <a:r>
              <a:rPr lang="en-US" sz="2400" b="1" dirty="0"/>
              <a:t>Aerosols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Different levels of complexity. Bins, modal. Open to different schemes.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Solvers should work simultaneously with gas phase and aerosols.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Aerosol-cloud interactions.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Important for urban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science to be expected in this area.</a:t>
            </a:r>
          </a:p>
        </p:txBody>
      </p:sp>
    </p:spTree>
    <p:extLst>
      <p:ext uri="{BB962C8B-B14F-4D97-AF65-F5344CB8AC3E}">
        <p14:creationId xmlns:p14="http://schemas.microsoft.com/office/powerpoint/2010/main" val="11701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6AB77-2077-2547-A40B-29EBFB78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High level issues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4D6D8-4B58-8947-87DC-39389A91CD66}"/>
              </a:ext>
            </a:extLst>
          </p:cNvPr>
          <p:cNvSpPr txBox="1"/>
          <p:nvPr/>
        </p:nvSpPr>
        <p:spPr>
          <a:xfrm>
            <a:off x="609600" y="1300162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Data assimilation and adjoint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Doing new science using inverse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Managing large data sets, Adopting JEDI ? Inverse modeling to constrain emissions, Adjoint?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2C0F29-B437-114C-B232-FA145D3EB540}"/>
              </a:ext>
            </a:extLst>
          </p:cNvPr>
          <p:cNvSpPr/>
          <p:nvPr/>
        </p:nvSpPr>
        <p:spPr>
          <a:xfrm>
            <a:off x="609600" y="3565177"/>
            <a:ext cx="105346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Sub-grid processes, physics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is a need to increasingly high resolution. Increasing need of formulate explicitly small scale processes. Urban, cloud resolving.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Wet scavenging/convection, aerosol cloud processes lightning NOx sub-grid mixing, segregation.</a:t>
            </a:r>
          </a:p>
        </p:txBody>
      </p:sp>
    </p:spTree>
    <p:extLst>
      <p:ext uri="{BB962C8B-B14F-4D97-AF65-F5344CB8AC3E}">
        <p14:creationId xmlns:p14="http://schemas.microsoft.com/office/powerpoint/2010/main" val="381987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7CE2-4449-5349-85BE-C43B575D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582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7A266-4A21-014C-B884-9753127D60AB}"/>
              </a:ext>
            </a:extLst>
          </p:cNvPr>
          <p:cNvSpPr txBox="1"/>
          <p:nvPr/>
        </p:nvSpPr>
        <p:spPr>
          <a:xfrm>
            <a:off x="742951" y="1243013"/>
            <a:ext cx="1092993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are our scientific objectives?  Why do we want to develop a new modeling infrastructure? How can we make it innovative and attractive?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is our timeline?  Version 0, 1, 2, etc.. 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Who are our stakeholders/developers? Who are our users/customers? Research only or research and operational (air quality forecasts)?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Market development.  Prototype users. O to 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do we include the observation’s community?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do we cooperate with national and international partners?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do we measure success?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Annual MUSICA meeting?</a:t>
            </a:r>
          </a:p>
        </p:txBody>
      </p:sp>
    </p:spTree>
    <p:extLst>
      <p:ext uri="{BB962C8B-B14F-4D97-AF65-F5344CB8AC3E}">
        <p14:creationId xmlns:p14="http://schemas.microsoft.com/office/powerpoint/2010/main" val="45376464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: NCAR - Blue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AR-Blue-BottomSwooshes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</TotalTime>
  <Words>707</Words>
  <Application>Microsoft Macintosh PowerPoint</Application>
  <PresentationFormat>Widescreen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Arial</vt:lpstr>
      <vt:lpstr>Verdana</vt:lpstr>
      <vt:lpstr>ＭＳ Ｐゴシック</vt:lpstr>
      <vt:lpstr>Trebuchet MS</vt:lpstr>
      <vt:lpstr>Helvetica Neue</vt:lpstr>
      <vt:lpstr>Title Page: NCAR - Blue Logo</vt:lpstr>
      <vt:lpstr>NCAR-Blue-BottomSwooshes</vt:lpstr>
      <vt:lpstr>7_Default Design</vt:lpstr>
      <vt:lpstr>PowerPoint Presentation</vt:lpstr>
      <vt:lpstr>PowerPoint Presentation</vt:lpstr>
      <vt:lpstr> To start…. </vt:lpstr>
      <vt:lpstr> Objective </vt:lpstr>
      <vt:lpstr> Science </vt:lpstr>
      <vt:lpstr>High level issues</vt:lpstr>
      <vt:lpstr>High level issues</vt:lpstr>
      <vt:lpstr>High level issues</vt:lpstr>
      <vt:lpstr>Questions</vt:lpstr>
      <vt:lpstr>MUSICA Governance Structure</vt:lpstr>
      <vt:lpstr>Writing a Plan for the MUSICA project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Hornbrook</dc:creator>
  <cp:lastModifiedBy>Microsoft Office User</cp:lastModifiedBy>
  <cp:revision>43</cp:revision>
  <dcterms:modified xsi:type="dcterms:W3CDTF">2019-05-22T23:05:51Z</dcterms:modified>
</cp:coreProperties>
</file>