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67" r:id="rId10"/>
    <p:sldId id="320" r:id="rId11"/>
    <p:sldId id="321" r:id="rId12"/>
    <p:sldId id="325" r:id="rId13"/>
    <p:sldId id="283" r:id="rId14"/>
    <p:sldId id="322" r:id="rId15"/>
    <p:sldId id="284" r:id="rId16"/>
    <p:sldId id="298" r:id="rId17"/>
    <p:sldId id="285" r:id="rId18"/>
    <p:sldId id="323" r:id="rId19"/>
    <p:sldId id="309" r:id="rId20"/>
    <p:sldId id="260" r:id="rId21"/>
    <p:sldId id="263" r:id="rId22"/>
    <p:sldId id="258" r:id="rId23"/>
    <p:sldId id="329" r:id="rId24"/>
    <p:sldId id="291" r:id="rId25"/>
    <p:sldId id="328" r:id="rId26"/>
    <p:sldId id="326" r:id="rId27"/>
    <p:sldId id="327" r:id="rId28"/>
    <p:sldId id="294" r:id="rId29"/>
    <p:sldId id="293" r:id="rId30"/>
    <p:sldId id="270" r:id="rId31"/>
    <p:sldId id="300" r:id="rId32"/>
    <p:sldId id="301" r:id="rId33"/>
    <p:sldId id="286" r:id="rId34"/>
    <p:sldId id="275" r:id="rId35"/>
    <p:sldId id="303" r:id="rId36"/>
    <p:sldId id="305" r:id="rId37"/>
    <p:sldId id="316" r:id="rId38"/>
    <p:sldId id="314" r:id="rId39"/>
    <p:sldId id="334" r:id="rId40"/>
    <p:sldId id="332" r:id="rId41"/>
    <p:sldId id="324" r:id="rId42"/>
    <p:sldId id="333" r:id="rId43"/>
    <p:sldId id="317" r:id="rId44"/>
    <p:sldId id="331" r:id="rId45"/>
    <p:sldId id="33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50"/>
    <a:srgbClr val="004070"/>
    <a:srgbClr val="004D86"/>
    <a:srgbClr val="2C0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9" autoAdjust="0"/>
    <p:restoredTop sz="94660"/>
  </p:normalViewPr>
  <p:slideViewPr>
    <p:cSldViewPr snapToGrid="0">
      <p:cViewPr>
        <p:scale>
          <a:sx n="98" d="100"/>
          <a:sy n="98" d="100"/>
        </p:scale>
        <p:origin x="38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7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9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7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60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3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67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88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5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57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06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99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3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6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88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72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77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411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539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15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04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89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4086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32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84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74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86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32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660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70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3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47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5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51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856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765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24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16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88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118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484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02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591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690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1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150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57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665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06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04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862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965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44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094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28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52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362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330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97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077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167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568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710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85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853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319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5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7911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143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066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22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33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8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304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578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717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031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7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529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859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381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717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52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061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939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679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3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836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32CDA-5A52-45A7-A82A-5CF049A030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7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704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87D7-01FE-4CA0-AE4F-AD9E6E67F4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934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C5CA9-A27B-47B2-AD59-24B2FFEFC3C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740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AE01D-F777-42BD-8A93-FE83ACDE51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529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2C108-C8BD-4840-9161-4E4C2034CF8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107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1E22A-1F2F-4FF5-856C-F5AF955466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6516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7C466-2258-40AA-ABB8-F35A66F94D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204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7F491-5DE1-4D9B-9AC9-768376EF76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821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F57D5-2605-45A1-AAC7-C7729B79FB4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749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C64D-05C3-40CE-AA07-2854A2A50C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8072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45F69-E36E-4B82-ABEA-2B64155D55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1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6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10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83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3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0A97C-6094-44F3-9AD2-0A11796E8BE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8D163-8FEE-4B6A-977D-600E3843CE6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1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F7A525-A55F-4BBF-8E86-4E448734C72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40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wmf"/><Relationship Id="rId7" Type="http://schemas.openxmlformats.org/officeDocument/2006/relationships/image" Target="../media/image40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9.wmf"/><Relationship Id="rId4" Type="http://schemas.openxmlformats.org/officeDocument/2006/relationships/image" Target="../media/image38.wmf"/><Relationship Id="rId9" Type="http://schemas.openxmlformats.org/officeDocument/2006/relationships/image" Target="../media/image4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65584"/>
            <a:ext cx="8858250" cy="558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50825" y="333375"/>
            <a:ext cx="446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prstClr val="white"/>
                </a:solidFill>
              </a:rPr>
              <a:t>Chemistry at the edge of space</a:t>
            </a:r>
            <a:endParaRPr lang="en-US" altLang="en-US" sz="2400">
              <a:solidFill>
                <a:prstClr val="white"/>
              </a:solidFill>
            </a:endParaRPr>
          </a:p>
        </p:txBody>
      </p:sp>
      <p:grpSp>
        <p:nvGrpSpPr>
          <p:cNvPr id="139270" name="Group 6"/>
          <p:cNvGrpSpPr>
            <a:grpSpLocks/>
          </p:cNvGrpSpPr>
          <p:nvPr/>
        </p:nvGrpSpPr>
        <p:grpSpPr bwMode="auto">
          <a:xfrm>
            <a:off x="0" y="0"/>
            <a:ext cx="9144000" cy="1258888"/>
            <a:chOff x="48" y="48"/>
            <a:chExt cx="5664" cy="793"/>
          </a:xfrm>
        </p:grpSpPr>
        <p:sp>
          <p:nvSpPr>
            <p:cNvPr id="139271" name="Rectangle 7"/>
            <p:cNvSpPr>
              <a:spLocks noChangeArrowheads="1"/>
            </p:cNvSpPr>
            <p:nvPr/>
          </p:nvSpPr>
          <p:spPr bwMode="ltGray">
            <a:xfrm>
              <a:off x="48" y="48"/>
              <a:ext cx="5664" cy="793"/>
            </a:xfrm>
            <a:prstGeom prst="rect">
              <a:avLst/>
            </a:prstGeom>
            <a:solidFill>
              <a:srgbClr val="0050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5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2400">
                <a:solidFill>
                  <a:srgbClr val="8D010F"/>
                </a:solidFill>
                <a:latin typeface="Times" pitchFamily="18" charset="0"/>
                <a:ea typeface="SimSun" pitchFamily="2" charset="-122"/>
                <a:cs typeface="Arial" charset="0"/>
              </a:endParaRPr>
            </a:p>
          </p:txBody>
        </p:sp>
        <p:pic>
          <p:nvPicPr>
            <p:cNvPr id="139272" name="Picture 8" descr="LeedsUniWhi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4102" y="278"/>
              <a:ext cx="1433" cy="408"/>
            </a:xfrm>
            <a:prstGeom prst="rect">
              <a:avLst/>
            </a:prstGeom>
            <a:solidFill>
              <a:srgbClr val="00502F"/>
            </a:solidFill>
          </p:spPr>
        </p:pic>
      </p:grpSp>
      <p:sp>
        <p:nvSpPr>
          <p:cNvPr id="139273" name="Text Box 9"/>
          <p:cNvSpPr txBox="1">
            <a:spLocks noChangeArrowheads="1"/>
          </p:cNvSpPr>
          <p:nvPr/>
        </p:nvSpPr>
        <p:spPr bwMode="ltGray">
          <a:xfrm>
            <a:off x="314325" y="344490"/>
            <a:ext cx="4959350" cy="738187"/>
          </a:xfrm>
          <a:prstGeom prst="rect">
            <a:avLst/>
          </a:prstGeom>
          <a:solidFill>
            <a:srgbClr val="0050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36000" anchor="b"/>
          <a:lstStyle/>
          <a:p>
            <a:pPr eaLnBrk="0" hangingPunct="0"/>
            <a:r>
              <a:rPr lang="en-GB" altLang="en-US" sz="2800">
                <a:solidFill>
                  <a:srgbClr val="FFFFFF"/>
                </a:solidFill>
                <a:ea typeface="SimSun" pitchFamily="2" charset="-122"/>
                <a:cs typeface="Arial" charset="0"/>
              </a:rPr>
              <a:t>School of Chemistry</a:t>
            </a:r>
          </a:p>
          <a:p>
            <a:pPr eaLnBrk="0" hangingPunct="0"/>
            <a:r>
              <a:rPr lang="en-GB" altLang="en-US" sz="1400">
                <a:solidFill>
                  <a:srgbClr val="FFFFFF"/>
                </a:solidFill>
                <a:ea typeface="SimSun" pitchFamily="2" charset="-122"/>
                <a:cs typeface="Arial" charset="0"/>
              </a:rPr>
              <a:t>FACULTY OF MATHEMATICS and PHYSICAL SCIENCES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103517" y="1592263"/>
            <a:ext cx="904048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Chemistry of the upper </a:t>
            </a:r>
            <a:r>
              <a:rPr lang="en-GB" sz="5400" dirty="0" smtClean="0">
                <a:solidFill>
                  <a:schemeClr val="bg1"/>
                </a:solidFill>
              </a:rPr>
              <a:t>atmosphere</a:t>
            </a:r>
            <a:endParaRPr lang="en-GB" sz="5400" dirty="0">
              <a:solidFill>
                <a:schemeClr val="bg1"/>
              </a:solidFill>
            </a:endParaRP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444260" y="3959584"/>
            <a:ext cx="8255479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3200" dirty="0" smtClean="0">
                <a:solidFill>
                  <a:prstClr val="white"/>
                </a:solidFill>
              </a:rPr>
              <a:t>John Plane</a:t>
            </a:r>
            <a:r>
              <a:rPr lang="en-GB" sz="2400" dirty="0">
                <a:solidFill>
                  <a:schemeClr val="bg1"/>
                </a:solidFill>
              </a:rPr>
              <a:t> </a:t>
            </a:r>
            <a:endParaRPr lang="en-GB" sz="2400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n-GB" sz="2400" dirty="0">
              <a:solidFill>
                <a:schemeClr val="bg1"/>
              </a:solidFill>
            </a:endParaRP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Univer</a:t>
            </a:r>
            <a:r>
              <a:rPr lang="en-GB" sz="2400" i="1" dirty="0" smtClean="0">
                <a:solidFill>
                  <a:schemeClr val="bg1"/>
                </a:solidFill>
              </a:rPr>
              <a:t>sity </a:t>
            </a:r>
            <a:r>
              <a:rPr lang="en-GB" sz="2400" i="1" dirty="0">
                <a:solidFill>
                  <a:schemeClr val="bg1"/>
                </a:solidFill>
              </a:rPr>
              <a:t>of Leeds, </a:t>
            </a:r>
            <a:r>
              <a:rPr lang="en-GB" sz="2400" dirty="0" smtClean="0">
                <a:solidFill>
                  <a:schemeClr val="bg1"/>
                </a:solidFill>
              </a:rPr>
              <a:t>UK</a:t>
            </a:r>
            <a:endParaRPr lang="en-GB" alt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23046"/>
              </p:ext>
            </p:extLst>
          </p:nvPr>
        </p:nvGraphicFramePr>
        <p:xfrm>
          <a:off x="224815" y="1621387"/>
          <a:ext cx="5724525" cy="451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SPW 6.0 Graph" r:id="rId3" imgW="5667120" imgH="4474800" progId="SigmaPlotGraphicObject.11">
                  <p:embed/>
                </p:oleObj>
              </mc:Choice>
              <mc:Fallback>
                <p:oleObj name="SPW 6.0 Graph" r:id="rId3" imgW="5667120" imgH="447480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15" y="1621387"/>
                        <a:ext cx="5724525" cy="451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066571" y="3146548"/>
            <a:ext cx="2983645" cy="1892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</a:rPr>
              <a:t>Airglow emission layers in the MLT region, produced by </a:t>
            </a:r>
            <a:r>
              <a:rPr lang="en-GB" dirty="0" err="1">
                <a:solidFill>
                  <a:schemeClr val="bg1"/>
                </a:solidFill>
              </a:rPr>
              <a:t>chemiluminscent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reactions.</a:t>
            </a:r>
          </a:p>
          <a:p>
            <a:pPr algn="l">
              <a:spcBef>
                <a:spcPct val="50000"/>
              </a:spcBef>
            </a:pPr>
            <a:r>
              <a:rPr lang="en-GB" dirty="0" smtClean="0">
                <a:solidFill>
                  <a:schemeClr val="bg1"/>
                </a:solidFill>
              </a:rPr>
              <a:t>These </a:t>
            </a:r>
            <a:r>
              <a:rPr lang="en-GB" dirty="0" smtClean="0">
                <a:solidFill>
                  <a:schemeClr val="bg1"/>
                </a:solidFill>
              </a:rPr>
              <a:t>are all fuelled by atomic O descending from the lower thermosphere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1292" y="250092"/>
            <a:ext cx="5673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Airglow emissions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41494" y="146885"/>
            <a:ext cx="82810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 smtClean="0">
                <a:solidFill>
                  <a:prstClr val="white"/>
                </a:solidFill>
              </a:rPr>
              <a:t>Formation of </a:t>
            </a:r>
            <a:r>
              <a:rPr lang="en-GB" altLang="en-US" sz="3200" dirty="0" smtClean="0">
                <a:solidFill>
                  <a:prstClr val="white"/>
                </a:solidFill>
              </a:rPr>
              <a:t>layers of metal atoms in the MLT</a:t>
            </a:r>
            <a:endParaRPr lang="en-GB" altLang="en-US" sz="2800" dirty="0">
              <a:solidFill>
                <a:prstClr val="white"/>
              </a:solidFill>
            </a:endParaRP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5508625" y="2636838"/>
            <a:ext cx="2808288" cy="0"/>
          </a:xfrm>
          <a:prstGeom prst="line">
            <a:avLst/>
          </a:prstGeom>
          <a:noFill/>
          <a:ln w="50800">
            <a:solidFill>
              <a:srgbClr val="99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5580065" y="4076700"/>
            <a:ext cx="2808287" cy="0"/>
          </a:xfrm>
          <a:prstGeom prst="line">
            <a:avLst/>
          </a:prstGeom>
          <a:noFill/>
          <a:ln w="50800">
            <a:solidFill>
              <a:srgbClr val="99CC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8245031" y="2420938"/>
            <a:ext cx="93548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prstClr val="white"/>
                </a:solidFill>
              </a:rPr>
              <a:t>100 km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8389493" y="3860802"/>
            <a:ext cx="791021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prstClr val="white"/>
                </a:solidFill>
              </a:rPr>
              <a:t>85 km</a:t>
            </a:r>
          </a:p>
        </p:txBody>
      </p:sp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7235827" y="1628777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prstClr val="white"/>
                </a:solidFill>
              </a:rPr>
              <a:t>Ions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7235825" y="3141663"/>
            <a:ext cx="86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prstClr val="white"/>
                </a:solidFill>
              </a:rPr>
              <a:t>Atoms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7019927" y="4797427"/>
            <a:ext cx="1439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prstClr val="white"/>
                </a:solidFill>
              </a:rPr>
              <a:t>Compounds</a:t>
            </a:r>
          </a:p>
        </p:txBody>
      </p:sp>
      <p:sp>
        <p:nvSpPr>
          <p:cNvPr id="94220" name="AutoShape 12"/>
          <p:cNvSpPr>
            <a:spLocks noChangeArrowheads="1"/>
          </p:cNvSpPr>
          <p:nvPr/>
        </p:nvSpPr>
        <p:spPr bwMode="auto">
          <a:xfrm rot="10800000">
            <a:off x="5652123" y="3860802"/>
            <a:ext cx="792163" cy="1008063"/>
          </a:xfrm>
          <a:prstGeom prst="upArrow">
            <a:avLst>
              <a:gd name="adj1" fmla="val 50000"/>
              <a:gd name="adj2" fmla="val 31814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5507040" y="4868863"/>
            <a:ext cx="1512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prstClr val="white"/>
                </a:solidFill>
              </a:rPr>
              <a:t>Oxidizing atmosphere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5435600" y="3141663"/>
            <a:ext cx="1512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prstClr val="white"/>
                </a:solidFill>
              </a:rPr>
              <a:t>Reducing atmosphere</a:t>
            </a:r>
          </a:p>
        </p:txBody>
      </p:sp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5651502" y="2060575"/>
            <a:ext cx="792163" cy="863600"/>
          </a:xfrm>
          <a:prstGeom prst="upArrow">
            <a:avLst>
              <a:gd name="adj1" fmla="val 50000"/>
              <a:gd name="adj2" fmla="val 2725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5435602" y="1419225"/>
            <a:ext cx="12239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i="1" dirty="0">
                <a:solidFill>
                  <a:prstClr val="white"/>
                </a:solidFill>
              </a:rPr>
              <a:t>E</a:t>
            </a:r>
            <a:r>
              <a:rPr lang="en-GB" altLang="en-US" dirty="0">
                <a:solidFill>
                  <a:prstClr val="white"/>
                </a:solidFill>
              </a:rPr>
              <a:t> region ionization</a:t>
            </a:r>
            <a:endParaRPr lang="en-GB" altLang="en-US" i="1" dirty="0">
              <a:solidFill>
                <a:prstClr val="white"/>
              </a:solidFill>
            </a:endParaRPr>
          </a:p>
        </p:txBody>
      </p:sp>
      <p:sp>
        <p:nvSpPr>
          <p:cNvPr id="94225" name="Oval 17"/>
          <p:cNvSpPr>
            <a:spLocks noChangeArrowheads="1"/>
          </p:cNvSpPr>
          <p:nvPr/>
        </p:nvSpPr>
        <p:spPr bwMode="auto">
          <a:xfrm>
            <a:off x="6877050" y="4641391"/>
            <a:ext cx="1582738" cy="649288"/>
          </a:xfrm>
          <a:prstGeom prst="ellipse">
            <a:avLst/>
          </a:prstGeom>
          <a:solidFill>
            <a:srgbClr val="FFCC99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4226" name="Oval 18"/>
          <p:cNvSpPr>
            <a:spLocks noChangeArrowheads="1"/>
          </p:cNvSpPr>
          <p:nvPr/>
        </p:nvSpPr>
        <p:spPr bwMode="auto">
          <a:xfrm>
            <a:off x="6789988" y="3015122"/>
            <a:ext cx="1582738" cy="649288"/>
          </a:xfrm>
          <a:prstGeom prst="ellipse">
            <a:avLst/>
          </a:prstGeom>
          <a:solidFill>
            <a:srgbClr val="FFCC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4227" name="Oval 19"/>
          <p:cNvSpPr>
            <a:spLocks noChangeArrowheads="1"/>
          </p:cNvSpPr>
          <p:nvPr/>
        </p:nvSpPr>
        <p:spPr bwMode="auto">
          <a:xfrm>
            <a:off x="6734175" y="1511150"/>
            <a:ext cx="1582738" cy="649287"/>
          </a:xfrm>
          <a:prstGeom prst="ellipse">
            <a:avLst/>
          </a:prstGeom>
          <a:solidFill>
            <a:srgbClr val="FF9900">
              <a:alpha val="2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671095" y="5581653"/>
            <a:ext cx="5184775" cy="1200329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prstClr val="black"/>
                </a:solidFill>
              </a:rPr>
              <a:t>Sodium forms NaHCO</a:t>
            </a:r>
            <a:r>
              <a:rPr lang="en-GB" altLang="en-US" baseline="-25000" dirty="0">
                <a:solidFill>
                  <a:prstClr val="black"/>
                </a:solidFill>
              </a:rPr>
              <a:t>3     </a:t>
            </a:r>
            <a:r>
              <a:rPr lang="en-GB" altLang="en-US" dirty="0">
                <a:solidFill>
                  <a:prstClr val="black"/>
                </a:solidFill>
              </a:rPr>
              <a:t>Magnesium forms Mg(OH)</a:t>
            </a:r>
            <a:r>
              <a:rPr lang="en-GB" altLang="en-US" baseline="-25000" dirty="0">
                <a:solidFill>
                  <a:prstClr val="black"/>
                </a:solidFill>
              </a:rPr>
              <a:t>2</a:t>
            </a:r>
            <a:endParaRPr lang="en-GB" altLang="en-US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prstClr val="black"/>
                </a:solidFill>
              </a:rPr>
              <a:t>Iron forms </a:t>
            </a:r>
            <a:r>
              <a:rPr lang="en-GB" altLang="en-US" dirty="0" err="1">
                <a:solidFill>
                  <a:prstClr val="black"/>
                </a:solidFill>
              </a:rPr>
              <a:t>FeOH</a:t>
            </a:r>
            <a:r>
              <a:rPr lang="en-GB" altLang="en-US" dirty="0">
                <a:solidFill>
                  <a:prstClr val="black"/>
                </a:solidFill>
              </a:rPr>
              <a:t>              Silicon forms Si(OH)</a:t>
            </a:r>
            <a:r>
              <a:rPr lang="en-GB" altLang="en-US" baseline="-25000" dirty="0">
                <a:solidFill>
                  <a:prstClr val="black"/>
                </a:solidFill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GB" altLang="en-US" baseline="-25000" dirty="0">
                <a:solidFill>
                  <a:prstClr val="black"/>
                </a:solidFill>
              </a:rPr>
              <a:t> </a:t>
            </a:r>
            <a:r>
              <a:rPr lang="en-GB" altLang="en-US" dirty="0">
                <a:solidFill>
                  <a:prstClr val="black"/>
                </a:solidFill>
              </a:rPr>
              <a:t>                          </a:t>
            </a:r>
            <a:r>
              <a:rPr lang="en-GB" altLang="en-US" dirty="0">
                <a:solidFill>
                  <a:prstClr val="black"/>
                </a:solidFill>
                <a:sym typeface="Symbol" panose="05050102010706020507" pitchFamily="18" charset="2"/>
              </a:rPr>
              <a:t>  METEORIC SMOKE</a:t>
            </a:r>
            <a:r>
              <a:rPr lang="en-GB" alt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94230" name="AutoShape 22"/>
          <p:cNvSpPr>
            <a:spLocks noChangeArrowheads="1"/>
          </p:cNvSpPr>
          <p:nvPr/>
        </p:nvSpPr>
        <p:spPr bwMode="auto">
          <a:xfrm rot="1340107">
            <a:off x="755652" y="1844677"/>
            <a:ext cx="3744913" cy="12239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 rot="1309317">
            <a:off x="1403352" y="2205038"/>
            <a:ext cx="267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>
                <a:solidFill>
                  <a:prstClr val="black"/>
                </a:solidFill>
              </a:rPr>
              <a:t>Meteoric ablation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900113" y="4221165"/>
            <a:ext cx="1943100" cy="650875"/>
          </a:xfrm>
          <a:prstGeom prst="rect">
            <a:avLst/>
          </a:prstGeom>
          <a:solidFill>
            <a:srgbClr val="FF99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prstClr val="black"/>
                </a:solidFill>
              </a:rPr>
              <a:t>Highly reactive H and O atoms</a:t>
            </a:r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 flipV="1">
            <a:off x="3059113" y="3573463"/>
            <a:ext cx="2233612" cy="64770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1" y="62072"/>
            <a:ext cx="8364820" cy="64807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Global models of the metal atom layers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0246" y="6445767"/>
            <a:ext cx="170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</a:rPr>
              <a:t>Feng et al., </a:t>
            </a:r>
            <a:r>
              <a:rPr lang="en-GB" sz="1400" i="1" dirty="0">
                <a:solidFill>
                  <a:prstClr val="white"/>
                </a:solidFill>
              </a:rPr>
              <a:t>JGR</a:t>
            </a:r>
            <a:r>
              <a:rPr lang="en-GB" sz="1400" dirty="0">
                <a:solidFill>
                  <a:prstClr val="white"/>
                </a:solidFill>
              </a:rPr>
              <a:t> 2013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799" y="5553215"/>
            <a:ext cx="363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Good </a:t>
            </a:r>
            <a:r>
              <a:rPr lang="en-GB" dirty="0">
                <a:solidFill>
                  <a:prstClr val="white"/>
                </a:solidFill>
              </a:rPr>
              <a:t>agreement with the annual column density variation, peak height and width of both layers at mid-latitudes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9" y="1197357"/>
            <a:ext cx="6684772" cy="4060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839" y="828025"/>
            <a:ext cx="23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Wuhan, China (30</a:t>
            </a:r>
            <a:r>
              <a:rPr lang="en-GB" baseline="30000" dirty="0" smtClean="0">
                <a:solidFill>
                  <a:schemeClr val="bg1"/>
                </a:solidFill>
              </a:rPr>
              <a:t>o</a:t>
            </a:r>
            <a:r>
              <a:rPr lang="en-GB" dirty="0" smtClean="0">
                <a:solidFill>
                  <a:schemeClr val="bg1"/>
                </a:solidFill>
              </a:rPr>
              <a:t> N)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0585" y="828025"/>
            <a:ext cx="23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South Pole (90</a:t>
            </a:r>
            <a:r>
              <a:rPr lang="en-GB" baseline="30000" dirty="0" smtClean="0">
                <a:solidFill>
                  <a:schemeClr val="bg1"/>
                </a:solidFill>
              </a:rPr>
              <a:t>o</a:t>
            </a:r>
            <a:r>
              <a:rPr lang="en-GB" dirty="0" smtClean="0">
                <a:solidFill>
                  <a:schemeClr val="bg1"/>
                </a:solidFill>
              </a:rPr>
              <a:t> S)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3402" y="1197357"/>
            <a:ext cx="138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Lidar-Fe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483" y="3227691"/>
            <a:ext cx="138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WACCM-Fe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82339" y="1197357"/>
            <a:ext cx="138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Lidar-Fe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3391" y="3259314"/>
            <a:ext cx="1380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WACCM-Fe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5464" y="2427276"/>
            <a:ext cx="2140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Whole Atmosphere Community Climate Model (WACCM) with </a:t>
            </a:r>
            <a:r>
              <a:rPr lang="en-GB" dirty="0" smtClean="0">
                <a:solidFill>
                  <a:prstClr val="white"/>
                </a:solidFill>
              </a:rPr>
              <a:t>Fe </a:t>
            </a:r>
            <a:r>
              <a:rPr lang="en-GB" dirty="0">
                <a:solidFill>
                  <a:prstClr val="white"/>
                </a:solidFill>
              </a:rPr>
              <a:t>chemistry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806076" y="5482698"/>
            <a:ext cx="363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Poor agreement at high latitudes – Fe remains too long above 80 km and is concentrated by convergence over the winter polar vortex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22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776127" y="273186"/>
            <a:ext cx="2675187" cy="681097"/>
            <a:chOff x="6084168" y="380842"/>
            <a:chExt cx="2675187" cy="681097"/>
          </a:xfrm>
        </p:grpSpPr>
        <p:sp>
          <p:nvSpPr>
            <p:cNvPr id="9" name="Oval 8"/>
            <p:cNvSpPr/>
            <p:nvPr/>
          </p:nvSpPr>
          <p:spPr>
            <a:xfrm>
              <a:off x="6084168" y="5749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846475" y="690541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956376" y="64482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247686" y="8188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275128" y="38084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283374" y="81880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00150" y="72009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713636" y="101622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366728" y="552734"/>
            <a:ext cx="2541312" cy="598774"/>
            <a:chOff x="6259427" y="404664"/>
            <a:chExt cx="2541312" cy="598774"/>
          </a:xfrm>
        </p:grpSpPr>
        <p:sp>
          <p:nvSpPr>
            <p:cNvPr id="12" name="Oval 11"/>
            <p:cNvSpPr/>
            <p:nvPr/>
          </p:nvSpPr>
          <p:spPr>
            <a:xfrm>
              <a:off x="6259427" y="5588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88968" y="8797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975708" y="91641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380312" y="57172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173827" y="720098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7740352" y="85690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345233" y="95771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7734260" y="697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425970" y="9343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732240" y="40466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8478337" y="6045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570033" y="47779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8755020" y="62075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8661763" y="43760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94647" y="306236"/>
            <a:ext cx="2600364" cy="514557"/>
            <a:chOff x="6154656" y="511261"/>
            <a:chExt cx="2600364" cy="514557"/>
          </a:xfrm>
        </p:grpSpPr>
        <p:sp>
          <p:nvSpPr>
            <p:cNvPr id="11" name="Oval 10"/>
            <p:cNvSpPr/>
            <p:nvPr/>
          </p:nvSpPr>
          <p:spPr>
            <a:xfrm>
              <a:off x="6236568" y="7273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564227" y="594194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8100392" y="98009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8244408" y="511261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521676" y="7045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8709301" y="79594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766154" y="84166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075512" y="54847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6154656" y="83404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491011" y="143028"/>
            <a:ext cx="2541312" cy="598774"/>
            <a:chOff x="6259427" y="404664"/>
            <a:chExt cx="2541312" cy="598774"/>
          </a:xfrm>
        </p:grpSpPr>
        <p:sp>
          <p:nvSpPr>
            <p:cNvPr id="45" name="Oval 44"/>
            <p:cNvSpPr/>
            <p:nvPr/>
          </p:nvSpPr>
          <p:spPr>
            <a:xfrm>
              <a:off x="6259427" y="5588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388968" y="8797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975708" y="91641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7380312" y="57172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173827" y="720098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740352" y="85690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345233" y="95771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734260" y="697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8425970" y="9343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6732240" y="40466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8478337" y="6045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7570033" y="47779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8755020" y="62075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8661763" y="43760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23289" y="293586"/>
            <a:ext cx="2600364" cy="514557"/>
            <a:chOff x="6154656" y="511261"/>
            <a:chExt cx="2600364" cy="514557"/>
          </a:xfrm>
        </p:grpSpPr>
        <p:sp>
          <p:nvSpPr>
            <p:cNvPr id="60" name="Oval 59"/>
            <p:cNvSpPr/>
            <p:nvPr/>
          </p:nvSpPr>
          <p:spPr>
            <a:xfrm>
              <a:off x="6236568" y="7273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564227" y="594194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8100392" y="98009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8244408" y="511261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521676" y="7045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8709301" y="79594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766154" y="84166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7075512" y="54847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6154656" y="83404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360948" y="472163"/>
            <a:ext cx="2600364" cy="514557"/>
            <a:chOff x="6154656" y="511261"/>
            <a:chExt cx="2600364" cy="514557"/>
          </a:xfrm>
        </p:grpSpPr>
        <p:sp>
          <p:nvSpPr>
            <p:cNvPr id="70" name="Oval 69"/>
            <p:cNvSpPr/>
            <p:nvPr/>
          </p:nvSpPr>
          <p:spPr>
            <a:xfrm>
              <a:off x="6236568" y="7273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564227" y="594194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8100392" y="98009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8244408" y="511261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7521676" y="7045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8709301" y="79594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6766154" y="84166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7075512" y="548475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6154656" y="83404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429708" y="767182"/>
            <a:ext cx="2541312" cy="598774"/>
            <a:chOff x="6259427" y="404664"/>
            <a:chExt cx="2541312" cy="598774"/>
          </a:xfrm>
        </p:grpSpPr>
        <p:sp>
          <p:nvSpPr>
            <p:cNvPr id="80" name="Oval 79"/>
            <p:cNvSpPr/>
            <p:nvPr/>
          </p:nvSpPr>
          <p:spPr>
            <a:xfrm>
              <a:off x="6259427" y="5588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6388968" y="8797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975708" y="91641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7380312" y="57172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7173827" y="720098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7740352" y="85690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7345233" y="95771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734260" y="697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8425970" y="9343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6732240" y="40466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8478337" y="6045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7570033" y="47779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8755020" y="62075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8661763" y="43760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5854715" y="253982"/>
            <a:ext cx="2675187" cy="681097"/>
            <a:chOff x="6084168" y="380842"/>
            <a:chExt cx="2675187" cy="681097"/>
          </a:xfrm>
        </p:grpSpPr>
        <p:sp>
          <p:nvSpPr>
            <p:cNvPr id="95" name="Oval 94"/>
            <p:cNvSpPr/>
            <p:nvPr/>
          </p:nvSpPr>
          <p:spPr>
            <a:xfrm>
              <a:off x="6084168" y="5749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6846475" y="690541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7956376" y="64482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8247686" y="8188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6275128" y="380842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7283374" y="81880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6500150" y="72009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8713636" y="101622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374430" y="253202"/>
            <a:ext cx="2541312" cy="598774"/>
            <a:chOff x="6259427" y="404664"/>
            <a:chExt cx="2541312" cy="598774"/>
          </a:xfrm>
        </p:grpSpPr>
        <p:sp>
          <p:nvSpPr>
            <p:cNvPr id="104" name="Oval 103"/>
            <p:cNvSpPr/>
            <p:nvPr/>
          </p:nvSpPr>
          <p:spPr>
            <a:xfrm>
              <a:off x="6259427" y="5588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6388968" y="8797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6975708" y="91641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380312" y="57172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7173827" y="720098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740352" y="85690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7345233" y="95771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7734260" y="697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8425970" y="9343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6732240" y="40466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8478337" y="6045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7570033" y="47779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8755020" y="62075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>
            <a:xfrm>
              <a:off x="8661763" y="43760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266148" y="558047"/>
            <a:ext cx="2541312" cy="598774"/>
            <a:chOff x="6259427" y="404664"/>
            <a:chExt cx="2541312" cy="598774"/>
          </a:xfrm>
        </p:grpSpPr>
        <p:sp>
          <p:nvSpPr>
            <p:cNvPr id="119" name="Oval 118"/>
            <p:cNvSpPr/>
            <p:nvPr/>
          </p:nvSpPr>
          <p:spPr>
            <a:xfrm>
              <a:off x="6259427" y="5588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6388968" y="8797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6975708" y="91641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7380312" y="57172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7173827" y="720098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4" name="Oval 123"/>
            <p:cNvSpPr/>
            <p:nvPr/>
          </p:nvSpPr>
          <p:spPr>
            <a:xfrm>
              <a:off x="7740352" y="85690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345233" y="95771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734260" y="697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8425970" y="9343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6732240" y="40466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8478337" y="6045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7570033" y="47779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8755020" y="62075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8661763" y="43760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6394647" y="93277"/>
            <a:ext cx="2541312" cy="598774"/>
            <a:chOff x="6259427" y="404664"/>
            <a:chExt cx="2541312" cy="598774"/>
          </a:xfrm>
        </p:grpSpPr>
        <p:sp>
          <p:nvSpPr>
            <p:cNvPr id="134" name="Oval 133"/>
            <p:cNvSpPr/>
            <p:nvPr/>
          </p:nvSpPr>
          <p:spPr>
            <a:xfrm>
              <a:off x="6259427" y="5588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5" name="Oval 134"/>
            <p:cNvSpPr/>
            <p:nvPr/>
          </p:nvSpPr>
          <p:spPr>
            <a:xfrm>
              <a:off x="6388968" y="8797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6" name="Oval 135"/>
            <p:cNvSpPr/>
            <p:nvPr/>
          </p:nvSpPr>
          <p:spPr>
            <a:xfrm>
              <a:off x="6975708" y="91641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7380312" y="57172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7173827" y="720098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7740352" y="85690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7345233" y="95771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7734260" y="697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8425970" y="9343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732240" y="40466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8478337" y="6045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570033" y="47779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8755020" y="62075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8661763" y="43760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6417506" y="530465"/>
            <a:ext cx="2541312" cy="598774"/>
            <a:chOff x="6259427" y="404664"/>
            <a:chExt cx="2541312" cy="598774"/>
          </a:xfrm>
        </p:grpSpPr>
        <p:sp>
          <p:nvSpPr>
            <p:cNvPr id="149" name="Oval 148"/>
            <p:cNvSpPr/>
            <p:nvPr/>
          </p:nvSpPr>
          <p:spPr>
            <a:xfrm>
              <a:off x="6259427" y="558807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6388968" y="87976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975708" y="916410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7380312" y="571722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7173827" y="720098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7740352" y="85690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7345233" y="95771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7734260" y="697238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8425970" y="934380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6732240" y="404664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8478337" y="60452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7570033" y="477793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8755020" y="620759"/>
              <a:ext cx="45719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8661763" y="43760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107506" y="136786"/>
            <a:ext cx="6084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prstClr val="white"/>
                </a:solidFill>
              </a:rPr>
              <a:t>Vertical flux of Na and Fe atoms</a:t>
            </a:r>
          </a:p>
        </p:txBody>
      </p:sp>
      <p:pic>
        <p:nvPicPr>
          <p:cNvPr id="164" name="Picture 16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4" y="2636912"/>
            <a:ext cx="4896544" cy="408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TextBox 164"/>
          <p:cNvSpPr txBox="1"/>
          <p:nvPr/>
        </p:nvSpPr>
        <p:spPr>
          <a:xfrm>
            <a:off x="107504" y="848003"/>
            <a:ext cx="575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The vertical flux of atomic Na can be calculated by using a </a:t>
            </a:r>
            <a:r>
              <a:rPr lang="en-GB" dirty="0" err="1">
                <a:solidFill>
                  <a:prstClr val="white"/>
                </a:solidFill>
              </a:rPr>
              <a:t>lidar</a:t>
            </a:r>
            <a:r>
              <a:rPr lang="en-GB" dirty="0">
                <a:solidFill>
                  <a:prstClr val="white"/>
                </a:solidFill>
              </a:rPr>
              <a:t> which simultaneously measures the Na concentration and vertical wind speed: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5319500" y="1838505"/>
            <a:ext cx="3744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vertical flux of atomic Na measured at 87.5 km by </a:t>
            </a:r>
            <a:r>
              <a:rPr lang="en-GB" sz="2000" dirty="0" err="1">
                <a:solidFill>
                  <a:prstClr val="white"/>
                </a:solidFill>
              </a:rPr>
              <a:t>lidar</a:t>
            </a:r>
            <a:r>
              <a:rPr lang="en-GB" sz="2000" dirty="0">
                <a:solidFill>
                  <a:prstClr val="white"/>
                </a:solidFill>
              </a:rPr>
              <a:t> over a year (Gardner et al., </a:t>
            </a:r>
            <a:r>
              <a:rPr lang="en-GB" sz="2000" i="1" dirty="0">
                <a:solidFill>
                  <a:prstClr val="white"/>
                </a:solidFill>
              </a:rPr>
              <a:t>JGR</a:t>
            </a:r>
            <a:r>
              <a:rPr lang="en-GB" sz="2000" dirty="0">
                <a:solidFill>
                  <a:prstClr val="white"/>
                </a:solidFill>
              </a:rPr>
              <a:t>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global Na flux above 87.5 km = 0.3 ± 0.06 t d</a:t>
            </a:r>
            <a:r>
              <a:rPr lang="en-US" sz="2000" b="1" baseline="30000" dirty="0">
                <a:solidFill>
                  <a:srgbClr val="FF0000"/>
                </a:solidFill>
              </a:rPr>
              <a:t>-1</a:t>
            </a:r>
            <a:endParaRPr lang="en-GB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Vertical fluxes of Na and Fe measured at Table Mt. CO for 6 weeks (Huang et al., </a:t>
            </a:r>
            <a:r>
              <a:rPr lang="en-GB" sz="2000" i="1" dirty="0">
                <a:solidFill>
                  <a:prstClr val="white"/>
                </a:solidFill>
              </a:rPr>
              <a:t>GRL</a:t>
            </a:r>
            <a:r>
              <a:rPr lang="en-GB" sz="2000" dirty="0">
                <a:solidFill>
                  <a:prstClr val="white"/>
                </a:solidFill>
              </a:rPr>
              <a:t>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</a:rPr>
              <a:t>the ratio of Fe/Na is 2.36  </a:t>
            </a:r>
            <a:r>
              <a:rPr lang="en-GB" sz="2000" dirty="0">
                <a:solidFill>
                  <a:prstClr val="white"/>
                </a:solidFill>
                <a:sym typeface="Symbol"/>
              </a:rPr>
              <a:t> 1.0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global Fe flux above 87.5 km = 2.3 ± 1.0 t d</a:t>
            </a:r>
            <a:r>
              <a:rPr lang="en-US" sz="2000" b="1" baseline="30000" dirty="0">
                <a:solidFill>
                  <a:srgbClr val="FF0000"/>
                </a:solidFill>
              </a:rPr>
              <a:t>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</a:endParaRPr>
          </a:p>
        </p:txBody>
      </p:sp>
      <p:graphicFrame>
        <p:nvGraphicFramePr>
          <p:cNvPr id="167" name="Object 166"/>
          <p:cNvGraphicFramePr>
            <a:graphicFrameLocks noChangeAspect="1"/>
          </p:cNvGraphicFramePr>
          <p:nvPr>
            <p:extLst/>
          </p:nvPr>
        </p:nvGraphicFramePr>
        <p:xfrm>
          <a:off x="1475658" y="1988840"/>
          <a:ext cx="2272217" cy="395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4" imgW="1168200" imgH="203040" progId="Equation.3">
                  <p:embed/>
                </p:oleObj>
              </mc:Choice>
              <mc:Fallback>
                <p:oleObj name="Equation" r:id="rId4" imgW="11682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5658" y="1988840"/>
                        <a:ext cx="2272217" cy="39516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3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repeatCount="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repeatCount="5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repeatCount="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repeatCount="5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repeatCount="5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repeatCount="5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repeatCount="5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repeatCount="5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repeatCount="5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repeatCount="5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Estimates of the Fe input rate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70"/>
            <a:ext cx="6090802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6201" y="5301208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>
                <a:solidFill>
                  <a:prstClr val="white"/>
                </a:solidFill>
              </a:rPr>
              <a:t>1</a:t>
            </a:r>
            <a:r>
              <a:rPr lang="en-GB" dirty="0">
                <a:solidFill>
                  <a:prstClr val="white"/>
                </a:solidFill>
              </a:rPr>
              <a:t> Feng et al., </a:t>
            </a:r>
            <a:r>
              <a:rPr lang="en-GB" i="1" dirty="0">
                <a:solidFill>
                  <a:prstClr val="white"/>
                </a:solidFill>
              </a:rPr>
              <a:t>JGR</a:t>
            </a:r>
            <a:r>
              <a:rPr lang="en-GB" dirty="0">
                <a:solidFill>
                  <a:prstClr val="white"/>
                </a:solidFill>
              </a:rPr>
              <a:t> 2013</a:t>
            </a:r>
          </a:p>
          <a:p>
            <a:r>
              <a:rPr lang="en-GB" baseline="30000" dirty="0">
                <a:solidFill>
                  <a:prstClr val="white"/>
                </a:solidFill>
              </a:rPr>
              <a:t>2</a:t>
            </a:r>
            <a:r>
              <a:rPr lang="en-GB" dirty="0">
                <a:solidFill>
                  <a:prstClr val="white"/>
                </a:solidFill>
              </a:rPr>
              <a:t> Janches et al., </a:t>
            </a:r>
            <a:r>
              <a:rPr lang="en-GB" i="1" dirty="0" err="1">
                <a:solidFill>
                  <a:prstClr val="white"/>
                </a:solidFill>
              </a:rPr>
              <a:t>ApJ</a:t>
            </a:r>
            <a:r>
              <a:rPr lang="en-GB" dirty="0">
                <a:solidFill>
                  <a:prstClr val="white"/>
                </a:solidFill>
              </a:rPr>
              <a:t> 2014</a:t>
            </a:r>
            <a:endParaRPr lang="en-GB" baseline="30000" dirty="0">
              <a:solidFill>
                <a:prstClr val="white"/>
              </a:solidFill>
            </a:endParaRPr>
          </a:p>
          <a:p>
            <a:r>
              <a:rPr lang="en-GB" baseline="30000" dirty="0">
                <a:solidFill>
                  <a:prstClr val="white"/>
                </a:solidFill>
              </a:rPr>
              <a:t>3</a:t>
            </a:r>
            <a:r>
              <a:rPr lang="en-GB" dirty="0">
                <a:solidFill>
                  <a:prstClr val="white"/>
                </a:solidFill>
              </a:rPr>
              <a:t> Nesvorny et al., </a:t>
            </a:r>
            <a:r>
              <a:rPr lang="en-GB" i="1" dirty="0" err="1">
                <a:solidFill>
                  <a:prstClr val="white"/>
                </a:solidFill>
              </a:rPr>
              <a:t>ApJ</a:t>
            </a:r>
            <a:r>
              <a:rPr lang="en-GB" dirty="0">
                <a:solidFill>
                  <a:prstClr val="white"/>
                </a:solidFill>
              </a:rPr>
              <a:t> 2015</a:t>
            </a:r>
          </a:p>
          <a:p>
            <a:r>
              <a:rPr lang="en-GB" baseline="30000" dirty="0">
                <a:solidFill>
                  <a:prstClr val="white"/>
                </a:solidFill>
              </a:rPr>
              <a:t>4</a:t>
            </a:r>
            <a:r>
              <a:rPr lang="en-GB" dirty="0">
                <a:solidFill>
                  <a:prstClr val="white"/>
                </a:solidFill>
              </a:rPr>
              <a:t> Huang et al., </a:t>
            </a:r>
            <a:r>
              <a:rPr lang="en-GB" i="1" dirty="0">
                <a:solidFill>
                  <a:prstClr val="white"/>
                </a:solidFill>
              </a:rPr>
              <a:t>GRL </a:t>
            </a:r>
            <a:r>
              <a:rPr lang="en-GB" dirty="0">
                <a:solidFill>
                  <a:prstClr val="white"/>
                </a:solidFill>
              </a:rPr>
              <a:t>2015</a:t>
            </a:r>
          </a:p>
          <a:p>
            <a:r>
              <a:rPr lang="en-GB" baseline="30000" dirty="0">
                <a:solidFill>
                  <a:prstClr val="white"/>
                </a:solidFill>
              </a:rPr>
              <a:t>5</a:t>
            </a:r>
            <a:r>
              <a:rPr lang="en-GB" dirty="0">
                <a:solidFill>
                  <a:prstClr val="white"/>
                </a:solidFill>
              </a:rPr>
              <a:t> Dhomse et al., </a:t>
            </a:r>
            <a:r>
              <a:rPr lang="en-GB" i="1" dirty="0">
                <a:solidFill>
                  <a:prstClr val="white"/>
                </a:solidFill>
              </a:rPr>
              <a:t>GRL</a:t>
            </a:r>
            <a:r>
              <a:rPr lang="en-GB" dirty="0">
                <a:solidFill>
                  <a:prstClr val="white"/>
                </a:solidFill>
              </a:rPr>
              <a:t> 2013</a:t>
            </a:r>
            <a:endParaRPr lang="en-GB" baseline="300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6261" y="2708920"/>
            <a:ext cx="1728192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</a:rPr>
              <a:t>Factor of 50 discrepancy!</a:t>
            </a:r>
          </a:p>
        </p:txBody>
      </p:sp>
    </p:spTree>
    <p:extLst>
      <p:ext uri="{BB962C8B-B14F-4D97-AF65-F5344CB8AC3E}">
        <p14:creationId xmlns:p14="http://schemas.microsoft.com/office/powerpoint/2010/main" val="37582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2" y="1378256"/>
            <a:ext cx="6792468" cy="4463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223" y="327804"/>
            <a:ext cx="79535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white"/>
                </a:solidFill>
              </a:rPr>
              <a:t>Wave-driven transport of chemically active species in the MLT</a:t>
            </a:r>
          </a:p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96023" y="6340415"/>
            <a:ext cx="198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Gardner, </a:t>
            </a:r>
            <a:r>
              <a:rPr lang="en-GB" i="1" dirty="0" smtClean="0">
                <a:solidFill>
                  <a:prstClr val="white"/>
                </a:solidFill>
              </a:rPr>
              <a:t>JGR</a:t>
            </a:r>
            <a:r>
              <a:rPr lang="en-GB" dirty="0" smtClean="0">
                <a:solidFill>
                  <a:prstClr val="white"/>
                </a:solidFill>
              </a:rPr>
              <a:t> 2018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9313" y="1138687"/>
            <a:ext cx="1630392" cy="49515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0249" y="2579298"/>
                <a:ext cx="305375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prstClr val="white"/>
                    </a:solidFill>
                  </a:rPr>
                  <a:t>The vertical flux of Fe atoms measured at Table Mt. CO, compared with the modelled flux when </a:t>
                </a:r>
                <a:r>
                  <a:rPr lang="en-GB" i="1" dirty="0" err="1" smtClean="0">
                    <a:solidFill>
                      <a:prstClr val="white"/>
                    </a:solidFill>
                  </a:rPr>
                  <a:t>K</a:t>
                </a:r>
                <a:r>
                  <a:rPr lang="en-GB" i="1" baseline="-25000" dirty="0" err="1" smtClean="0">
                    <a:solidFill>
                      <a:prstClr val="white"/>
                    </a:solidFill>
                  </a:rPr>
                  <a:t>wave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𝐶h𝑒𝑚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prstClr val="white"/>
                    </a:solidFill>
                  </a:rPr>
                  <a:t>  are included, or transport is only by </a:t>
                </a:r>
                <a:r>
                  <a:rPr lang="en-GB" i="1" dirty="0" err="1" smtClean="0">
                    <a:solidFill>
                      <a:prstClr val="white"/>
                    </a:solidFill>
                  </a:rPr>
                  <a:t>K</a:t>
                </a:r>
                <a:r>
                  <a:rPr lang="en-GB" baseline="-25000" dirty="0" err="1" smtClean="0">
                    <a:solidFill>
                      <a:prstClr val="white"/>
                    </a:solidFill>
                  </a:rPr>
                  <a:t>zz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 and </a:t>
                </a:r>
                <a:r>
                  <a:rPr lang="en-GB" i="1" dirty="0" err="1" smtClean="0">
                    <a:solidFill>
                      <a:prstClr val="white"/>
                    </a:solidFill>
                  </a:rPr>
                  <a:t>K</a:t>
                </a:r>
                <a:r>
                  <a:rPr lang="en-GB" baseline="-25000" dirty="0" err="1" smtClean="0">
                    <a:solidFill>
                      <a:prstClr val="white"/>
                    </a:solidFill>
                  </a:rPr>
                  <a:t>mole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.</a:t>
                </a:r>
                <a:endParaRPr lang="en-GB" baseline="-250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249" y="2579298"/>
                <a:ext cx="3053751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159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12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8092" y="750277"/>
            <a:ext cx="8101236" cy="4376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585" y="-2365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Meteoric smoke particles - modelling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540" y="5126740"/>
            <a:ext cx="8617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Zonal average plots </a:t>
            </a:r>
            <a:r>
              <a:rPr lang="en-GB" dirty="0" smtClean="0">
                <a:solidFill>
                  <a:schemeClr val="bg1"/>
                </a:solidFill>
              </a:rPr>
              <a:t>of </a:t>
            </a:r>
            <a:r>
              <a:rPr lang="en-GB" dirty="0">
                <a:solidFill>
                  <a:schemeClr val="bg1"/>
                </a:solidFill>
              </a:rPr>
              <a:t>the MSP concentration, mass density, and effective radius for the </a:t>
            </a:r>
            <a:r>
              <a:rPr lang="en-GB" dirty="0" smtClean="0">
                <a:solidFill>
                  <a:schemeClr val="bg1"/>
                </a:solidFill>
              </a:rPr>
              <a:t>simulation with 7.8 t d</a:t>
            </a:r>
            <a:r>
              <a:rPr lang="en-GB" baseline="30000" dirty="0" smtClean="0">
                <a:solidFill>
                  <a:schemeClr val="bg1"/>
                </a:solidFill>
              </a:rPr>
              <a:t>-1</a:t>
            </a:r>
            <a:r>
              <a:rPr lang="en-GB" dirty="0" smtClean="0">
                <a:solidFill>
                  <a:schemeClr val="bg1"/>
                </a:solidFill>
              </a:rPr>
              <a:t> ablated mass.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data are an average of the last 7 years of a 10 year simulation using WACCM coupled to the CARMA aerosol microphysics model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effective radius is calculated as the ratio of the third and second moments of the dust size distribution.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6" y="811603"/>
            <a:ext cx="7929689" cy="4177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-65058" y="3603115"/>
            <a:ext cx="739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July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-217308" y="1684098"/>
            <a:ext cx="106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January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1477" y="6511734"/>
            <a:ext cx="260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Bardeen et al., </a:t>
            </a:r>
            <a:r>
              <a:rPr lang="en-GB" i="1" dirty="0" smtClean="0">
                <a:solidFill>
                  <a:schemeClr val="bg1"/>
                </a:solidFill>
              </a:rPr>
              <a:t>JGR </a:t>
            </a:r>
            <a:r>
              <a:rPr lang="en-GB" dirty="0" smtClean="0">
                <a:solidFill>
                  <a:schemeClr val="bg1"/>
                </a:solidFill>
              </a:rPr>
              <a:t>2008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y1352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4624"/>
            <a:ext cx="4751387" cy="3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vy0475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042" y="3645024"/>
            <a:ext cx="4716462" cy="31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1520" y="4221088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dirty="0" smtClean="0">
                <a:solidFill>
                  <a:srgbClr val="FFFFFF"/>
                </a:solidFill>
              </a:rPr>
              <a:t>Not reported before 1885</a:t>
            </a:r>
            <a:endParaRPr lang="en-US" alt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2611" y="5215855"/>
            <a:ext cx="374332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000" dirty="0" smtClean="0">
                <a:solidFill>
                  <a:srgbClr val="FFFFFF"/>
                </a:solidFill>
              </a:rPr>
              <a:t>Almost certainly an early warning of changing climate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60032" y="401757"/>
            <a:ext cx="42484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 err="1" smtClean="0">
                <a:solidFill>
                  <a:srgbClr val="FFFFFF"/>
                </a:solidFill>
              </a:rPr>
              <a:t>Noctilucent</a:t>
            </a:r>
            <a:r>
              <a:rPr lang="en-GB" altLang="en-US" sz="3600" dirty="0" smtClean="0">
                <a:solidFill>
                  <a:srgbClr val="FFFFFF"/>
                </a:solidFill>
              </a:rPr>
              <a:t> Clouds</a:t>
            </a:r>
          </a:p>
          <a:p>
            <a:endParaRPr lang="en-GB" sz="2400" dirty="0" smtClean="0">
              <a:solidFill>
                <a:srgbClr val="FFFFFF"/>
              </a:solidFill>
              <a:latin typeface="Calibri"/>
            </a:endParaRPr>
          </a:p>
          <a:p>
            <a:r>
              <a:rPr lang="en-GB" sz="2400" dirty="0" smtClean="0">
                <a:solidFill>
                  <a:srgbClr val="FFFFFF"/>
                </a:solidFill>
                <a:latin typeface="Calibri"/>
              </a:rPr>
              <a:t>Water-ice </a:t>
            </a:r>
            <a:r>
              <a:rPr lang="en-GB" sz="2400" dirty="0">
                <a:solidFill>
                  <a:srgbClr val="FFFFFF"/>
                </a:solidFill>
                <a:latin typeface="Calibri"/>
              </a:rPr>
              <a:t>clouds which occur between 82 and 86 </a:t>
            </a:r>
            <a:r>
              <a:rPr lang="en-GB" sz="2400" dirty="0" smtClean="0">
                <a:solidFill>
                  <a:srgbClr val="FFFFFF"/>
                </a:solidFill>
                <a:latin typeface="Calibri"/>
              </a:rPr>
              <a:t>km</a:t>
            </a:r>
          </a:p>
          <a:p>
            <a:endParaRPr lang="en-GB" sz="2400" dirty="0">
              <a:solidFill>
                <a:srgbClr val="FFFFFF"/>
              </a:solidFill>
              <a:latin typeface="Calibri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alibri"/>
              </a:rPr>
              <a:t>Most likely ice nuclei are meteoric smoke particles</a:t>
            </a:r>
            <a:endParaRPr lang="en-GB" sz="24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819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creous PS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96090"/>
            <a:ext cx="5256584" cy="3470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74127"/>
            <a:ext cx="878497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prstClr val="white"/>
                </a:solidFill>
              </a:rPr>
              <a:t>Polar Stratospheric Clouds</a:t>
            </a:r>
          </a:p>
          <a:p>
            <a:endParaRPr lang="en-GB" dirty="0" smtClean="0">
              <a:solidFill>
                <a:prstClr val="white"/>
              </a:solidFill>
            </a:endParaRPr>
          </a:p>
          <a:p>
            <a:r>
              <a:rPr lang="en-GB" sz="2000" dirty="0" smtClean="0">
                <a:solidFill>
                  <a:prstClr val="white"/>
                </a:solidFill>
              </a:rPr>
              <a:t>These “nacreous” clouds form during winter in the lower stratosphere and activate chlorine which then destroys ozone in the following spring.</a:t>
            </a:r>
          </a:p>
          <a:p>
            <a:endParaRPr lang="en-GB" sz="2000" dirty="0">
              <a:solidFill>
                <a:prstClr val="white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HNO</a:t>
            </a:r>
            <a:r>
              <a:rPr lang="en-GB" sz="2000" baseline="-25000" dirty="0" smtClean="0">
                <a:solidFill>
                  <a:srgbClr val="FF0000"/>
                </a:solidFill>
              </a:rPr>
              <a:t>3</a:t>
            </a:r>
            <a:r>
              <a:rPr lang="en-GB" sz="2000" dirty="0" smtClean="0">
                <a:solidFill>
                  <a:srgbClr val="FF0000"/>
                </a:solidFill>
              </a:rPr>
              <a:t>-H</a:t>
            </a:r>
            <a:r>
              <a:rPr lang="en-GB" sz="2000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dirty="0" smtClean="0">
                <a:solidFill>
                  <a:srgbClr val="FF0000"/>
                </a:solidFill>
              </a:rPr>
              <a:t>SO</a:t>
            </a:r>
            <a:r>
              <a:rPr lang="en-GB" sz="2000" baseline="-25000" dirty="0" smtClean="0">
                <a:solidFill>
                  <a:srgbClr val="FF0000"/>
                </a:solidFill>
              </a:rPr>
              <a:t>4</a:t>
            </a:r>
            <a:r>
              <a:rPr lang="en-GB" sz="2000" dirty="0" smtClean="0">
                <a:solidFill>
                  <a:srgbClr val="FF0000"/>
                </a:solidFill>
              </a:rPr>
              <a:t>-H</a:t>
            </a:r>
            <a:r>
              <a:rPr lang="en-GB" sz="2000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dirty="0" smtClean="0">
                <a:solidFill>
                  <a:srgbClr val="FF0000"/>
                </a:solidFill>
              </a:rPr>
              <a:t>O droplets freeze at temperatures above 194 K, much higher than the freezing point of the pure ternary solutions.</a:t>
            </a:r>
          </a:p>
          <a:p>
            <a:r>
              <a:rPr lang="en-GB" sz="2000" dirty="0" smtClean="0">
                <a:solidFill>
                  <a:prstClr val="white"/>
                </a:solidFill>
              </a:rPr>
              <a:t> </a:t>
            </a:r>
          </a:p>
          <a:p>
            <a:r>
              <a:rPr lang="en-GB" sz="2000" dirty="0" smtClean="0">
                <a:solidFill>
                  <a:prstClr val="white"/>
                </a:solidFill>
              </a:rPr>
              <a:t>Meteoric smoke or meteoritic fragments may provide the ice nucleation cores.</a:t>
            </a:r>
            <a:endParaRPr lang="en-GB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maj\OneDrive for Business\PSC\paper\intro cartoon.t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56084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573325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Processes </a:t>
            </a:r>
            <a:r>
              <a:rPr lang="en-GB" dirty="0">
                <a:solidFill>
                  <a:prstClr val="white"/>
                </a:solidFill>
              </a:rPr>
              <a:t>are shown which lead to formation of Meteoric Smoke Particles (MSPs) and Meteoric Fragments (MFs), either of which could heterogeneously nucleate Nitric Acid </a:t>
            </a:r>
            <a:r>
              <a:rPr lang="en-GB" dirty="0" err="1">
                <a:solidFill>
                  <a:prstClr val="white"/>
                </a:solidFill>
              </a:rPr>
              <a:t>Trihydrate</a:t>
            </a:r>
            <a:r>
              <a:rPr lang="en-GB" dirty="0">
                <a:solidFill>
                  <a:prstClr val="white"/>
                </a:solidFill>
              </a:rPr>
              <a:t> (NAT) in polar stratospheric clouds</a:t>
            </a:r>
            <a:r>
              <a:rPr lang="en-GB" dirty="0" smtClean="0">
                <a:solidFill>
                  <a:prstClr val="white"/>
                </a:solidFill>
              </a:rPr>
              <a:t>.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8499"/>
            <a:ext cx="8676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</a:rPr>
              <a:t>Pathways of two kinds of meteoric material through the atmosphere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9744" y="64886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James </a:t>
            </a:r>
            <a:r>
              <a:rPr lang="en-GB" i="1" dirty="0" smtClean="0">
                <a:solidFill>
                  <a:prstClr val="white"/>
                </a:solidFill>
              </a:rPr>
              <a:t>et al</a:t>
            </a:r>
            <a:r>
              <a:rPr lang="en-GB" dirty="0" smtClean="0">
                <a:solidFill>
                  <a:prstClr val="white"/>
                </a:solidFill>
              </a:rPr>
              <a:t>., </a:t>
            </a:r>
            <a:r>
              <a:rPr lang="en-GB" i="1" dirty="0" smtClean="0">
                <a:solidFill>
                  <a:prstClr val="white"/>
                </a:solidFill>
              </a:rPr>
              <a:t>ACP </a:t>
            </a:r>
            <a:r>
              <a:rPr lang="en-GB" dirty="0" smtClean="0">
                <a:solidFill>
                  <a:prstClr val="white"/>
                </a:solidFill>
              </a:rPr>
              <a:t>2018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7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Talk outline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schemeClr val="bg1"/>
                </a:solidFill>
              </a:rPr>
              <a:t>Quick introduction to the MLT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schemeClr val="bg1"/>
                </a:solidFill>
              </a:rPr>
              <a:t>The meteoric metal layers </a:t>
            </a:r>
            <a:r>
              <a:rPr lang="en-GB" sz="2800" dirty="0" smtClean="0">
                <a:solidFill>
                  <a:schemeClr val="bg1"/>
                </a:solidFill>
              </a:rPr>
              <a:t>and vertical transport</a:t>
            </a:r>
            <a:endParaRPr lang="en-GB" sz="2800" dirty="0" smtClean="0">
              <a:solidFill>
                <a:schemeClr val="bg1"/>
              </a:solidFill>
            </a:endParaRPr>
          </a:p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schemeClr val="bg1"/>
                </a:solidFill>
              </a:rPr>
              <a:t>The O</a:t>
            </a:r>
            <a:r>
              <a:rPr lang="en-GB" sz="2800" baseline="-25000" dirty="0" smtClean="0">
                <a:solidFill>
                  <a:schemeClr val="bg1"/>
                </a:solidFill>
              </a:rPr>
              <a:t>3</a:t>
            </a:r>
            <a:r>
              <a:rPr lang="en-GB" sz="2800" dirty="0" smtClean="0">
                <a:solidFill>
                  <a:schemeClr val="bg1"/>
                </a:solidFill>
              </a:rPr>
              <a:t> – O deficit problem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schemeClr val="bg1"/>
                </a:solidFill>
              </a:rPr>
              <a:t>The </a:t>
            </a:r>
            <a:r>
              <a:rPr lang="en-GB" sz="2800" dirty="0" err="1" smtClean="0">
                <a:solidFill>
                  <a:schemeClr val="bg1"/>
                </a:solidFill>
              </a:rPr>
              <a:t>HO</a:t>
            </a:r>
            <a:r>
              <a:rPr lang="en-GB" sz="2800" baseline="-25000" dirty="0" err="1" smtClean="0">
                <a:solidFill>
                  <a:schemeClr val="bg1"/>
                </a:solidFill>
              </a:rPr>
              <a:t>x</a:t>
            </a:r>
            <a:r>
              <a:rPr lang="en-GB" sz="2800" dirty="0" smtClean="0">
                <a:solidFill>
                  <a:schemeClr val="bg1"/>
                </a:solidFill>
              </a:rPr>
              <a:t> dilemma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schemeClr val="bg1"/>
                </a:solidFill>
              </a:rPr>
              <a:t>The CO</a:t>
            </a:r>
            <a:r>
              <a:rPr lang="en-GB" sz="2800" baseline="-25000" dirty="0" smtClean="0">
                <a:solidFill>
                  <a:schemeClr val="bg1"/>
                </a:solidFill>
              </a:rPr>
              <a:t>2</a:t>
            </a:r>
            <a:r>
              <a:rPr lang="en-GB" sz="2800" dirty="0" smtClean="0">
                <a:solidFill>
                  <a:schemeClr val="bg1"/>
                </a:solidFill>
              </a:rPr>
              <a:t> problem</a:t>
            </a:r>
          </a:p>
          <a:p>
            <a:pPr>
              <a:spcBef>
                <a:spcPts val="1200"/>
              </a:spcBef>
            </a:pPr>
            <a:r>
              <a:rPr lang="en-GB" sz="2800" dirty="0" smtClean="0">
                <a:solidFill>
                  <a:schemeClr val="bg1"/>
                </a:solidFill>
              </a:rPr>
              <a:t>Energetic particle </a:t>
            </a:r>
            <a:r>
              <a:rPr lang="en-GB" sz="2800" dirty="0" smtClean="0">
                <a:solidFill>
                  <a:schemeClr val="bg1"/>
                </a:solidFill>
              </a:rPr>
              <a:t>precipitation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78" y="-88366"/>
            <a:ext cx="8484522" cy="85307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Deposition of Meteoric Smoke Particles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1111034"/>
            <a:ext cx="334786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Maps of modelled MSP deposition flux averaged over 2005 – 2014 </a:t>
            </a:r>
          </a:p>
          <a:p>
            <a:endParaRPr lang="en-US" dirty="0">
              <a:solidFill>
                <a:prstClr val="white"/>
              </a:solidFill>
            </a:endParaRPr>
          </a:p>
          <a:p>
            <a:r>
              <a:rPr lang="en-US" dirty="0">
                <a:solidFill>
                  <a:prstClr val="white"/>
                </a:solidFill>
              </a:rPr>
              <a:t>Pink circles indicate the ice core locations at GRIP and EPICA/</a:t>
            </a:r>
            <a:r>
              <a:rPr lang="en-US" dirty="0" err="1">
                <a:solidFill>
                  <a:prstClr val="white"/>
                </a:solidFill>
              </a:rPr>
              <a:t>Vostok</a:t>
            </a:r>
            <a:endParaRPr lang="en-GB" dirty="0">
              <a:solidFill>
                <a:prstClr val="white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prstClr val="white"/>
                </a:solidFill>
                <a:ea typeface="Calibri" panose="020F0502020204030204" pitchFamily="34" charset="0"/>
              </a:rPr>
              <a:t>WACCM is coupled to the CARMA </a:t>
            </a:r>
            <a:r>
              <a:rPr lang="en-US" dirty="0">
                <a:solidFill>
                  <a:srgbClr val="00B0F0"/>
                </a:solidFill>
                <a:ea typeface="Calibri" panose="020F0502020204030204" pitchFamily="34" charset="0"/>
              </a:rPr>
              <a:t>sectional</a:t>
            </a:r>
            <a:r>
              <a:rPr lang="en-US" dirty="0">
                <a:solidFill>
                  <a:prstClr val="white"/>
                </a:solidFill>
                <a:ea typeface="Calibri" panose="020F0502020204030204" pitchFamily="34" charset="0"/>
              </a:rPr>
              <a:t> aerosol microphysics model </a:t>
            </a:r>
          </a:p>
          <a:p>
            <a:pPr>
              <a:spcBef>
                <a:spcPts val="1200"/>
              </a:spcBef>
            </a:pPr>
            <a:r>
              <a:rPr lang="en-GB" dirty="0">
                <a:solidFill>
                  <a:prstClr val="white"/>
                </a:solidFill>
              </a:rPr>
              <a:t>The UKCA model – with the GLOMAP </a:t>
            </a:r>
            <a:r>
              <a:rPr lang="en-GB" dirty="0">
                <a:solidFill>
                  <a:srgbClr val="00B0F0"/>
                </a:solidFill>
              </a:rPr>
              <a:t>modal</a:t>
            </a:r>
            <a:r>
              <a:rPr lang="en-GB" dirty="0">
                <a:solidFill>
                  <a:prstClr val="white"/>
                </a:solidFill>
              </a:rPr>
              <a:t> aerosol microphysics model – shows </a:t>
            </a:r>
            <a:r>
              <a:rPr lang="en-GB" b="1" dirty="0" smtClean="0">
                <a:solidFill>
                  <a:srgbClr val="FF0000"/>
                </a:solidFill>
              </a:rPr>
              <a:t>somewhat similar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prstClr val="white"/>
                </a:solidFill>
              </a:rPr>
              <a:t>results</a:t>
            </a:r>
          </a:p>
          <a:p>
            <a:endParaRPr lang="en-US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Measured MSP deposition rate is 30-33 time higher in Greenland, 11-13 times higher in Antarctica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2" y="3633975"/>
            <a:ext cx="5543600" cy="28913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-368714" y="1111034"/>
            <a:ext cx="936104" cy="541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429984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491583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6358" y="5507940"/>
            <a:ext cx="50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-50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2897"/>
            <a:ext cx="5508104" cy="253212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20107" y="3635732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UKCA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96136" y="3633975"/>
            <a:ext cx="70388" cy="28913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8124" y="6480350"/>
            <a:ext cx="237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Brooke et al., </a:t>
            </a:r>
            <a:r>
              <a:rPr lang="en-GB" i="1" dirty="0" smtClean="0">
                <a:solidFill>
                  <a:schemeClr val="bg1"/>
                </a:solidFill>
              </a:rPr>
              <a:t>JGR</a:t>
            </a:r>
            <a:r>
              <a:rPr lang="en-GB" dirty="0" smtClean="0">
                <a:solidFill>
                  <a:schemeClr val="bg1"/>
                </a:solidFill>
              </a:rPr>
              <a:t> 2018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4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3" y="1531178"/>
            <a:ext cx="4611825" cy="47618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9366" y="2311872"/>
            <a:ext cx="3579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Derived zonal mean </a:t>
            </a:r>
            <a:r>
              <a:rPr lang="en-GB" dirty="0" smtClean="0">
                <a:solidFill>
                  <a:schemeClr val="bg1"/>
                </a:solidFill>
              </a:rPr>
              <a:t>O</a:t>
            </a:r>
            <a:r>
              <a:rPr lang="en-GB" baseline="-25000" dirty="0" smtClean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mixing ratios (</a:t>
            </a:r>
            <a:r>
              <a:rPr lang="en-GB" dirty="0" err="1">
                <a:solidFill>
                  <a:schemeClr val="bg1"/>
                </a:solidFill>
              </a:rPr>
              <a:t>ppmv</a:t>
            </a:r>
            <a:r>
              <a:rPr lang="en-GB" dirty="0">
                <a:solidFill>
                  <a:schemeClr val="bg1"/>
                </a:solidFill>
              </a:rPr>
              <a:t>), based on SABER data for years </a:t>
            </a:r>
            <a:r>
              <a:rPr lang="en-GB" dirty="0" smtClean="0">
                <a:solidFill>
                  <a:schemeClr val="bg1"/>
                </a:solidFill>
              </a:rPr>
              <a:t>2002 – 2005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SABER = Sounding of the Atmosphere using Broadband Emission Radiometry, an instrument on the TIMED satellite</a:t>
            </a:r>
            <a:endParaRPr lang="en-GB" dirty="0" smtClean="0"/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4318" y="6248687"/>
            <a:ext cx="235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Huang </a:t>
            </a:r>
            <a:r>
              <a:rPr lang="en-GB" i="1" dirty="0" smtClean="0">
                <a:solidFill>
                  <a:schemeClr val="bg1"/>
                </a:solidFill>
              </a:rPr>
              <a:t>et al</a:t>
            </a:r>
            <a:r>
              <a:rPr lang="en-GB" dirty="0" smtClean="0">
                <a:solidFill>
                  <a:schemeClr val="bg1"/>
                </a:solidFill>
              </a:rPr>
              <a:t>., </a:t>
            </a:r>
            <a:r>
              <a:rPr lang="en-GB" i="1" dirty="0" smtClean="0">
                <a:solidFill>
                  <a:schemeClr val="bg1"/>
                </a:solidFill>
              </a:rPr>
              <a:t>JGR</a:t>
            </a:r>
            <a:r>
              <a:rPr lang="en-GB" dirty="0" smtClean="0">
                <a:solidFill>
                  <a:schemeClr val="bg1"/>
                </a:solidFill>
              </a:rPr>
              <a:t> 2008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698" y="314050"/>
            <a:ext cx="691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The Atomic O – O</a:t>
            </a:r>
            <a:r>
              <a:rPr lang="en-GB" sz="3600" baseline="-25000" dirty="0" smtClean="0">
                <a:solidFill>
                  <a:schemeClr val="bg1"/>
                </a:solidFill>
              </a:rPr>
              <a:t>3</a:t>
            </a:r>
            <a:r>
              <a:rPr lang="en-GB" sz="3600" dirty="0" smtClean="0">
                <a:solidFill>
                  <a:schemeClr val="bg1"/>
                </a:solidFill>
              </a:rPr>
              <a:t> deficit problem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596" y="301925"/>
            <a:ext cx="7513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The Atomic O – O</a:t>
            </a:r>
            <a:r>
              <a:rPr lang="en-GB" sz="4000" baseline="-25000" dirty="0" smtClean="0">
                <a:solidFill>
                  <a:schemeClr val="bg1"/>
                </a:solidFill>
              </a:rPr>
              <a:t>3</a:t>
            </a:r>
            <a:r>
              <a:rPr lang="en-GB" sz="4000" dirty="0" smtClean="0">
                <a:solidFill>
                  <a:schemeClr val="bg1"/>
                </a:solidFill>
              </a:rPr>
              <a:t> deficit problem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20" y="1616015"/>
            <a:ext cx="8367622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>
                <a:solidFill>
                  <a:schemeClr val="bg1"/>
                </a:solidFill>
              </a:rPr>
              <a:t>is produced in the thermosphere above 120 km where photo-dissociation of O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is at a </a:t>
            </a:r>
            <a:r>
              <a:rPr lang="en-US" dirty="0" smtClean="0">
                <a:solidFill>
                  <a:schemeClr val="bg1"/>
                </a:solidFill>
              </a:rPr>
              <a:t>maximum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ynamical </a:t>
            </a:r>
            <a:r>
              <a:rPr lang="en-US" dirty="0">
                <a:solidFill>
                  <a:schemeClr val="bg1"/>
                </a:solidFill>
              </a:rPr>
              <a:t>processes, including molecular diffusion and wave effects, transport O downward into the upper mesosphere, where it is chemically </a:t>
            </a:r>
            <a:r>
              <a:rPr lang="en-US" dirty="0" smtClean="0">
                <a:solidFill>
                  <a:schemeClr val="bg1"/>
                </a:solidFill>
              </a:rPr>
              <a:t>removed </a:t>
            </a:r>
            <a:r>
              <a:rPr lang="en-US" dirty="0">
                <a:solidFill>
                  <a:schemeClr val="bg1"/>
                </a:solidFill>
              </a:rPr>
              <a:t>below 95 km, primarily through a series of exothermic reactions leading to the formation of mesospheric O</a:t>
            </a:r>
            <a:r>
              <a:rPr lang="en-US" baseline="-25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 layer and the OH airglow layer (OH</a:t>
            </a:r>
            <a:r>
              <a:rPr lang="en-US" dirty="0" smtClean="0">
                <a:solidFill>
                  <a:schemeClr val="bg1"/>
                </a:solidFill>
              </a:rPr>
              <a:t>*)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 </a:t>
            </a:r>
            <a:r>
              <a:rPr lang="en-US" dirty="0">
                <a:solidFill>
                  <a:schemeClr val="bg1"/>
                </a:solidFill>
              </a:rPr>
              <a:t>transport </a:t>
            </a:r>
            <a:r>
              <a:rPr lang="en-US" dirty="0" smtClean="0">
                <a:solidFill>
                  <a:schemeClr val="bg1"/>
                </a:solidFill>
              </a:rPr>
              <a:t>therefore represents </a:t>
            </a:r>
            <a:r>
              <a:rPr lang="en-US" dirty="0">
                <a:solidFill>
                  <a:schemeClr val="bg1"/>
                </a:solidFill>
              </a:rPr>
              <a:t>a transfer of chemical potential energy from the thermosphere to the mesosphere, and </a:t>
            </a:r>
            <a:r>
              <a:rPr lang="en-GB" dirty="0">
                <a:solidFill>
                  <a:schemeClr val="bg1"/>
                </a:solidFill>
              </a:rPr>
              <a:t>O is central to the chemistry and radiative balance of the </a:t>
            </a:r>
            <a:r>
              <a:rPr lang="en-GB" dirty="0" smtClean="0">
                <a:solidFill>
                  <a:schemeClr val="bg1"/>
                </a:solidFill>
              </a:rPr>
              <a:t>MLT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</a:t>
            </a:r>
            <a:r>
              <a:rPr lang="en-GB" dirty="0" smtClean="0">
                <a:solidFill>
                  <a:schemeClr val="bg1"/>
                </a:solidFill>
              </a:rPr>
              <a:t>he </a:t>
            </a:r>
            <a:r>
              <a:rPr lang="en-GB" dirty="0">
                <a:solidFill>
                  <a:schemeClr val="bg1"/>
                </a:solidFill>
              </a:rPr>
              <a:t>O, O</a:t>
            </a:r>
            <a:r>
              <a:rPr lang="en-GB" baseline="-25000" dirty="0">
                <a:solidFill>
                  <a:schemeClr val="bg1"/>
                </a:solidFill>
              </a:rPr>
              <a:t>3</a:t>
            </a:r>
            <a:r>
              <a:rPr lang="en-GB" dirty="0">
                <a:solidFill>
                  <a:schemeClr val="bg1"/>
                </a:solidFill>
              </a:rPr>
              <a:t> and OH profiles, as well as the brightness of concomitant airglow emissions, are related to the speed of O transport, with faster transport corresponding to higher densities and brighter </a:t>
            </a:r>
            <a:r>
              <a:rPr lang="en-GB" dirty="0" smtClean="0">
                <a:solidFill>
                  <a:schemeClr val="bg1"/>
                </a:solidFill>
              </a:rPr>
              <a:t>airglow</a:t>
            </a: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0800" y="1778631"/>
            <a:ext cx="48630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Measured/modelled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ratio of the night-time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concentration of a) O and b) O</a:t>
            </a:r>
            <a:r>
              <a:rPr lang="en-GB" baseline="-25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as a function of height and month. 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35N, averaged from 2011-2014. </a:t>
            </a:r>
            <a:endParaRPr lang="en-GB" dirty="0" smtClean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Measurements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SABER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from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WACCM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698" y="314050"/>
            <a:ext cx="6918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The Atomic O – O</a:t>
            </a:r>
            <a:r>
              <a:rPr lang="en-GB" sz="3600" baseline="-25000" dirty="0" smtClean="0">
                <a:solidFill>
                  <a:schemeClr val="bg1"/>
                </a:solidFill>
              </a:rPr>
              <a:t>3</a:t>
            </a:r>
            <a:r>
              <a:rPr lang="en-GB" sz="3600" dirty="0" smtClean="0">
                <a:solidFill>
                  <a:schemeClr val="bg1"/>
                </a:solidFill>
              </a:rPr>
              <a:t> deficit problem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63" y="1089705"/>
            <a:ext cx="3376244" cy="56080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0800" y="4928094"/>
            <a:ext cx="4863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Even </a:t>
            </a:r>
            <a:r>
              <a:rPr lang="en-US" b="1" dirty="0" smtClean="0">
                <a:solidFill>
                  <a:srgbClr val="FF0000"/>
                </a:solidFill>
              </a:rPr>
              <a:t>though </a:t>
            </a:r>
            <a:r>
              <a:rPr lang="en-US" b="1" dirty="0">
                <a:solidFill>
                  <a:srgbClr val="FF0000"/>
                </a:solidFill>
              </a:rPr>
              <a:t>the chemistry of O and O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 is well understood, global models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significantly underestimate the observed mesospheric densities of these species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8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900113" y="836613"/>
            <a:ext cx="7561262" cy="2573337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GB" dirty="0"/>
          </a:p>
          <a:p>
            <a:pPr algn="l"/>
            <a:r>
              <a:rPr lang="en-GB" dirty="0"/>
              <a:t>	O + O</a:t>
            </a:r>
            <a:r>
              <a:rPr lang="en-GB" baseline="-25000" dirty="0"/>
              <a:t>2</a:t>
            </a:r>
            <a:r>
              <a:rPr lang="en-GB" dirty="0"/>
              <a:t> (+M)  </a:t>
            </a:r>
            <a:r>
              <a:rPr lang="en-GB" dirty="0">
                <a:sym typeface="Symbol" pitchFamily="18" charset="2"/>
              </a:rPr>
              <a:t></a:t>
            </a:r>
            <a:r>
              <a:rPr lang="en-GB" dirty="0"/>
              <a:t>  O</a:t>
            </a:r>
            <a:r>
              <a:rPr lang="en-GB" baseline="-25000" dirty="0"/>
              <a:t>3</a:t>
            </a:r>
            <a:r>
              <a:rPr lang="en-GB" dirty="0"/>
              <a:t>   M = third body (N</a:t>
            </a:r>
            <a:r>
              <a:rPr lang="en-GB" baseline="-25000" dirty="0"/>
              <a:t>2</a:t>
            </a:r>
            <a:r>
              <a:rPr lang="en-GB" dirty="0"/>
              <a:t> and O</a:t>
            </a:r>
            <a:r>
              <a:rPr lang="en-GB" baseline="-25000" dirty="0"/>
              <a:t>2</a:t>
            </a:r>
            <a:r>
              <a:rPr lang="en-GB" dirty="0"/>
              <a:t>)	</a:t>
            </a:r>
            <a:r>
              <a:rPr lang="en-GB" dirty="0" smtClean="0"/>
              <a:t>	(</a:t>
            </a:r>
            <a:r>
              <a:rPr lang="en-GB" dirty="0"/>
              <a:t>1)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	H + O</a:t>
            </a:r>
            <a:r>
              <a:rPr lang="en-GB" baseline="-25000" dirty="0"/>
              <a:t>3</a:t>
            </a:r>
            <a:r>
              <a:rPr lang="en-GB" dirty="0"/>
              <a:t>  </a:t>
            </a:r>
            <a:r>
              <a:rPr lang="en-GB" dirty="0">
                <a:sym typeface="Symbol" pitchFamily="18" charset="2"/>
              </a:rPr>
              <a:t></a:t>
            </a:r>
            <a:r>
              <a:rPr lang="en-GB" dirty="0"/>
              <a:t>  OH + O</a:t>
            </a:r>
            <a:r>
              <a:rPr lang="en-GB" baseline="-25000" dirty="0"/>
              <a:t>2</a:t>
            </a:r>
            <a:r>
              <a:rPr lang="en-GB" dirty="0"/>
              <a:t>				</a:t>
            </a:r>
            <a:r>
              <a:rPr lang="en-GB" dirty="0" smtClean="0"/>
              <a:t>	(</a:t>
            </a:r>
            <a:r>
              <a:rPr lang="en-GB" dirty="0"/>
              <a:t>2)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	O + OH  </a:t>
            </a:r>
            <a:r>
              <a:rPr lang="en-GB" dirty="0">
                <a:sym typeface="Symbol" pitchFamily="18" charset="2"/>
              </a:rPr>
              <a:t></a:t>
            </a:r>
            <a:r>
              <a:rPr lang="en-GB" dirty="0"/>
              <a:t>  H + O</a:t>
            </a:r>
            <a:r>
              <a:rPr lang="en-GB" baseline="-25000" dirty="0"/>
              <a:t>2</a:t>
            </a:r>
            <a:r>
              <a:rPr lang="en-GB" dirty="0"/>
              <a:t>				</a:t>
            </a:r>
            <a:r>
              <a:rPr lang="en-GB" dirty="0" smtClean="0"/>
              <a:t>	(</a:t>
            </a:r>
            <a:r>
              <a:rPr lang="en-GB" dirty="0"/>
              <a:t>3)</a:t>
            </a:r>
          </a:p>
          <a:p>
            <a:pPr algn="l"/>
            <a:r>
              <a:rPr lang="en-GB" dirty="0"/>
              <a:t>	________________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Net:	O + O     </a:t>
            </a:r>
            <a:r>
              <a:rPr lang="en-GB" dirty="0">
                <a:sym typeface="Symbol" pitchFamily="18" charset="2"/>
              </a:rPr>
              <a:t></a:t>
            </a:r>
            <a:r>
              <a:rPr lang="en-GB" dirty="0"/>
              <a:t>  O</a:t>
            </a:r>
            <a:r>
              <a:rPr lang="en-GB" baseline="-25000" dirty="0"/>
              <a:t>2</a:t>
            </a:r>
            <a:endParaRPr lang="en-US" dirty="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900113" y="3644900"/>
            <a:ext cx="7632700" cy="22987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dirty="0"/>
              <a:t>	H + O</a:t>
            </a:r>
            <a:r>
              <a:rPr lang="en-GB" baseline="-25000" dirty="0"/>
              <a:t>2</a:t>
            </a:r>
            <a:r>
              <a:rPr lang="en-GB" dirty="0"/>
              <a:t> (+M)  </a:t>
            </a:r>
            <a:r>
              <a:rPr lang="en-GB" dirty="0">
                <a:sym typeface="Symbol" pitchFamily="18" charset="2"/>
              </a:rPr>
              <a:t></a:t>
            </a:r>
            <a:r>
              <a:rPr lang="en-GB" dirty="0"/>
              <a:t>  HO</a:t>
            </a:r>
            <a:r>
              <a:rPr lang="en-GB" baseline="-25000" dirty="0"/>
              <a:t>2</a:t>
            </a:r>
            <a:r>
              <a:rPr lang="en-GB" dirty="0"/>
              <a:t> 				(4)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	O + HO</a:t>
            </a:r>
            <a:r>
              <a:rPr lang="en-GB" baseline="-25000" dirty="0"/>
              <a:t>2</a:t>
            </a:r>
            <a:r>
              <a:rPr lang="en-GB" dirty="0"/>
              <a:t>  </a:t>
            </a:r>
            <a:r>
              <a:rPr lang="en-GB" dirty="0">
                <a:sym typeface="Symbol" pitchFamily="18" charset="2"/>
              </a:rPr>
              <a:t></a:t>
            </a:r>
            <a:r>
              <a:rPr lang="en-GB" dirty="0"/>
              <a:t>  OH + O</a:t>
            </a:r>
            <a:r>
              <a:rPr lang="en-GB" baseline="-25000" dirty="0"/>
              <a:t>2</a:t>
            </a:r>
            <a:r>
              <a:rPr lang="en-GB" dirty="0"/>
              <a:t>				(5)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	 O + OH  </a:t>
            </a:r>
            <a:r>
              <a:rPr lang="en-GB" dirty="0">
                <a:sym typeface="Symbol" pitchFamily="18" charset="2"/>
              </a:rPr>
              <a:t></a:t>
            </a:r>
            <a:r>
              <a:rPr lang="en-GB" dirty="0"/>
              <a:t>  H + O</a:t>
            </a:r>
            <a:r>
              <a:rPr lang="en-GB" baseline="-25000" dirty="0"/>
              <a:t>2</a:t>
            </a:r>
            <a:r>
              <a:rPr lang="en-GB" dirty="0"/>
              <a:t>				</a:t>
            </a:r>
            <a:r>
              <a:rPr lang="en-GB" dirty="0" smtClean="0"/>
              <a:t>	(</a:t>
            </a:r>
            <a:r>
              <a:rPr lang="en-GB" dirty="0"/>
              <a:t>6) 	</a:t>
            </a:r>
          </a:p>
          <a:p>
            <a:pPr algn="l"/>
            <a:r>
              <a:rPr lang="en-GB" dirty="0"/>
              <a:t>	________________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Net:	O + O     </a:t>
            </a:r>
            <a:r>
              <a:rPr lang="en-GB" dirty="0">
                <a:sym typeface="Symbol" pitchFamily="18" charset="2"/>
              </a:rPr>
              <a:t></a:t>
            </a:r>
            <a:r>
              <a:rPr lang="en-GB" dirty="0"/>
              <a:t>  O</a:t>
            </a:r>
            <a:r>
              <a:rPr lang="en-GB" baseline="-25000" dirty="0"/>
              <a:t>2</a:t>
            </a:r>
            <a:endParaRPr lang="en-US" dirty="0"/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539750" y="260350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</a:rPr>
              <a:t>Atomic O is removed principally by two reaction sequences: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900113" y="6165850"/>
            <a:ext cx="7632700" cy="376238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/>
              <a:t>The reaction  H + HO</a:t>
            </a:r>
            <a:r>
              <a:rPr lang="en-GB" baseline="-25000"/>
              <a:t>2</a:t>
            </a:r>
            <a:r>
              <a:rPr lang="en-GB"/>
              <a:t>  </a:t>
            </a:r>
            <a:r>
              <a:rPr lang="en-GB">
                <a:sym typeface="Symbol" pitchFamily="18" charset="2"/>
              </a:rPr>
              <a:t></a:t>
            </a:r>
            <a:r>
              <a:rPr lang="en-GB"/>
              <a:t>  H</a:t>
            </a:r>
            <a:r>
              <a:rPr lang="en-GB" baseline="-25000"/>
              <a:t>2</a:t>
            </a:r>
            <a:r>
              <a:rPr lang="en-GB"/>
              <a:t> + O</a:t>
            </a:r>
            <a:r>
              <a:rPr lang="en-GB" baseline="-25000"/>
              <a:t>2 </a:t>
            </a:r>
            <a:r>
              <a:rPr lang="en-GB"/>
              <a:t>converts H into H</a:t>
            </a:r>
            <a:r>
              <a:rPr lang="en-GB" baseline="-25000"/>
              <a:t>2</a:t>
            </a:r>
            <a:r>
              <a:rPr lang="en-GB"/>
              <a:t>		(7)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1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  <p:bldP spid="1914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5103" y="0"/>
            <a:ext cx="5762445" cy="103517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 err="1" smtClean="0">
                <a:solidFill>
                  <a:schemeClr val="bg1"/>
                </a:solidFill>
              </a:rPr>
              <a:t>HOx</a:t>
            </a:r>
            <a:r>
              <a:rPr lang="en-GB" dirty="0" smtClean="0">
                <a:solidFill>
                  <a:schemeClr val="bg1"/>
                </a:solidFill>
              </a:rPr>
              <a:t> dilemma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81" y="1961102"/>
            <a:ext cx="4032450" cy="4495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3592" y="960438"/>
            <a:ext cx="462375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Despite the apparent simplicity of </a:t>
            </a:r>
            <a:r>
              <a:rPr lang="en-GB" dirty="0" err="1" smtClean="0">
                <a:solidFill>
                  <a:schemeClr val="bg1"/>
                </a:solidFill>
              </a:rPr>
              <a:t>HO</a:t>
            </a:r>
            <a:r>
              <a:rPr lang="en-GB" baseline="-25000" dirty="0" err="1" smtClean="0">
                <a:solidFill>
                  <a:schemeClr val="bg1"/>
                </a:solidFill>
              </a:rPr>
              <a:t>x</a:t>
            </a:r>
            <a:r>
              <a:rPr lang="en-GB" dirty="0" smtClean="0">
                <a:solidFill>
                  <a:schemeClr val="bg1"/>
                </a:solidFill>
              </a:rPr>
              <a:t> chemistry, models </a:t>
            </a:r>
            <a:r>
              <a:rPr lang="en-GB" dirty="0" smtClean="0">
                <a:solidFill>
                  <a:schemeClr val="bg1"/>
                </a:solidFill>
              </a:rPr>
              <a:t>struggle </a:t>
            </a:r>
            <a:r>
              <a:rPr lang="en-GB" dirty="0" smtClean="0">
                <a:solidFill>
                  <a:schemeClr val="bg1"/>
                </a:solidFill>
              </a:rPr>
              <a:t>to provide a consistent picture of OH/HO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in both the stratosphere and mesosphere using the same set of rate </a:t>
            </a:r>
            <a:r>
              <a:rPr lang="en-GB" dirty="0" smtClean="0">
                <a:solidFill>
                  <a:schemeClr val="bg1"/>
                </a:solidFill>
              </a:rPr>
              <a:t>coefficients.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These plots compare daytime latitude-month plots </a:t>
            </a:r>
            <a:r>
              <a:rPr lang="en-GB" dirty="0">
                <a:solidFill>
                  <a:schemeClr val="bg1"/>
                </a:solidFill>
              </a:rPr>
              <a:t>of </a:t>
            </a:r>
            <a:r>
              <a:rPr lang="en-GB" dirty="0" smtClean="0">
                <a:solidFill>
                  <a:schemeClr val="bg1"/>
                </a:solidFill>
              </a:rPr>
              <a:t>HO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for </a:t>
            </a:r>
            <a:r>
              <a:rPr lang="en-GB" dirty="0">
                <a:solidFill>
                  <a:schemeClr val="bg1"/>
                </a:solidFill>
              </a:rPr>
              <a:t>2005 </a:t>
            </a:r>
            <a:r>
              <a:rPr lang="en-GB" dirty="0" smtClean="0">
                <a:solidFill>
                  <a:schemeClr val="bg1"/>
                </a:solidFill>
              </a:rPr>
              <a:t>at 0.014 </a:t>
            </a:r>
            <a:r>
              <a:rPr lang="en-GB" dirty="0" err="1" smtClean="0">
                <a:solidFill>
                  <a:schemeClr val="bg1"/>
                </a:solidFill>
              </a:rPr>
              <a:t>hPa</a:t>
            </a:r>
            <a:r>
              <a:rPr lang="en-GB" dirty="0" smtClean="0">
                <a:solidFill>
                  <a:schemeClr val="bg1"/>
                </a:solidFill>
              </a:rPr>
              <a:t> (~80 km). </a:t>
            </a: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Top panel: </a:t>
            </a:r>
            <a:r>
              <a:rPr lang="en-GB" dirty="0" smtClean="0">
                <a:solidFill>
                  <a:schemeClr val="bg1"/>
                </a:solidFill>
              </a:rPr>
              <a:t>WACCM-SD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Middle panel: the </a:t>
            </a:r>
            <a:r>
              <a:rPr lang="en-GB" dirty="0">
                <a:solidFill>
                  <a:schemeClr val="bg1"/>
                </a:solidFill>
              </a:rPr>
              <a:t>MLS averaging kernels </a:t>
            </a:r>
            <a:r>
              <a:rPr lang="en-GB" dirty="0" smtClean="0">
                <a:solidFill>
                  <a:schemeClr val="bg1"/>
                </a:solidFill>
              </a:rPr>
              <a:t>are applied to </a:t>
            </a:r>
            <a:r>
              <a:rPr lang="en-GB" dirty="0">
                <a:solidFill>
                  <a:schemeClr val="bg1"/>
                </a:solidFill>
              </a:rPr>
              <a:t>the SD-WACCM data set to fairly compare the two.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Bottom panel: MLS measurements (MLS = Microwave </a:t>
            </a:r>
            <a:r>
              <a:rPr lang="en-GB" dirty="0">
                <a:solidFill>
                  <a:schemeClr val="bg1"/>
                </a:solidFill>
              </a:rPr>
              <a:t>L</a:t>
            </a:r>
            <a:r>
              <a:rPr lang="en-GB" dirty="0" smtClean="0">
                <a:solidFill>
                  <a:schemeClr val="bg1"/>
                </a:solidFill>
              </a:rPr>
              <a:t>imb </a:t>
            </a:r>
            <a:r>
              <a:rPr lang="en-GB" dirty="0">
                <a:solidFill>
                  <a:schemeClr val="bg1"/>
                </a:solidFill>
              </a:rPr>
              <a:t>S</a:t>
            </a:r>
            <a:r>
              <a:rPr lang="en-GB" dirty="0" smtClean="0">
                <a:solidFill>
                  <a:schemeClr val="bg1"/>
                </a:solidFill>
              </a:rPr>
              <a:t>ounder)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WACCM lower by up to 80%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5471" y="6315750"/>
            <a:ext cx="240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Millán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et al</a:t>
            </a:r>
            <a:r>
              <a:rPr lang="en-GB" dirty="0" smtClean="0">
                <a:solidFill>
                  <a:schemeClr val="bg1"/>
                </a:solidFill>
              </a:rPr>
              <a:t>., </a:t>
            </a:r>
            <a:r>
              <a:rPr lang="en-GB" i="1" dirty="0" smtClean="0">
                <a:solidFill>
                  <a:schemeClr val="bg1"/>
                </a:solidFill>
              </a:rPr>
              <a:t>ACP</a:t>
            </a:r>
            <a:r>
              <a:rPr lang="en-GB" dirty="0" smtClean="0">
                <a:solidFill>
                  <a:schemeClr val="bg1"/>
                </a:solidFill>
              </a:rPr>
              <a:t> 2015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9781" y="1504704"/>
            <a:ext cx="403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at 80 km – measurements vs. model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3" y="1316437"/>
            <a:ext cx="5724431" cy="5086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0634" y="1362974"/>
            <a:ext cx="28122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mixing ratio (</a:t>
            </a:r>
            <a:r>
              <a:rPr lang="en-GB" dirty="0" err="1">
                <a:solidFill>
                  <a:schemeClr val="bg1"/>
                </a:solidFill>
              </a:rPr>
              <a:t>ppbv</a:t>
            </a:r>
            <a:r>
              <a:rPr lang="en-GB" dirty="0">
                <a:solidFill>
                  <a:schemeClr val="bg1"/>
                </a:solidFill>
              </a:rPr>
              <a:t>) </a:t>
            </a:r>
            <a:r>
              <a:rPr lang="en-GB" dirty="0" smtClean="0">
                <a:solidFill>
                  <a:schemeClr val="bg1"/>
                </a:solidFill>
              </a:rPr>
              <a:t>measured </a:t>
            </a:r>
            <a:r>
              <a:rPr lang="en-GB" dirty="0">
                <a:solidFill>
                  <a:schemeClr val="bg1"/>
                </a:solidFill>
              </a:rPr>
              <a:t>by the Microwave Limb Sounder (MLS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HO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mixing ratio (</a:t>
            </a:r>
            <a:r>
              <a:rPr lang="en-GB" dirty="0" err="1">
                <a:solidFill>
                  <a:schemeClr val="bg1"/>
                </a:solidFill>
              </a:rPr>
              <a:t>ppbv</a:t>
            </a:r>
            <a:r>
              <a:rPr lang="en-GB" dirty="0">
                <a:solidFill>
                  <a:schemeClr val="bg1"/>
                </a:solidFill>
              </a:rPr>
              <a:t>) </a:t>
            </a:r>
            <a:r>
              <a:rPr lang="en-GB" dirty="0" smtClean="0">
                <a:solidFill>
                  <a:schemeClr val="bg1"/>
                </a:solidFill>
              </a:rPr>
              <a:t>predicted </a:t>
            </a:r>
            <a:r>
              <a:rPr lang="en-GB" dirty="0">
                <a:solidFill>
                  <a:schemeClr val="bg1"/>
                </a:solidFill>
              </a:rPr>
              <a:t>by </a:t>
            </a:r>
            <a:r>
              <a:rPr lang="en-GB" dirty="0" smtClean="0">
                <a:solidFill>
                  <a:schemeClr val="bg1"/>
                </a:solidFill>
              </a:rPr>
              <a:t>WACCM-SD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Zonal </a:t>
            </a:r>
            <a:r>
              <a:rPr lang="en-GB" dirty="0" smtClean="0">
                <a:solidFill>
                  <a:schemeClr val="bg1"/>
                </a:solidFill>
              </a:rPr>
              <a:t>average, </a:t>
            </a:r>
            <a:r>
              <a:rPr lang="en-GB" dirty="0">
                <a:solidFill>
                  <a:schemeClr val="bg1"/>
                </a:solidFill>
              </a:rPr>
              <a:t>January </a:t>
            </a:r>
            <a:r>
              <a:rPr lang="en-GB" dirty="0" smtClean="0">
                <a:solidFill>
                  <a:schemeClr val="bg1"/>
                </a:solidFill>
              </a:rPr>
              <a:t>2005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189" y="0"/>
            <a:ext cx="5762445" cy="10351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 err="1" smtClean="0">
                <a:solidFill>
                  <a:schemeClr val="bg1"/>
                </a:solidFill>
              </a:rPr>
              <a:t>HOx</a:t>
            </a:r>
            <a:r>
              <a:rPr lang="en-GB" dirty="0" smtClean="0">
                <a:solidFill>
                  <a:schemeClr val="bg1"/>
                </a:solidFill>
              </a:rPr>
              <a:t> dilemma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9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4362" y="1380226"/>
            <a:ext cx="456337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Residual VMRs of CO, CO2 and </a:t>
            </a:r>
            <a:r>
              <a:rPr lang="en-GB" dirty="0" err="1" smtClean="0">
                <a:solidFill>
                  <a:schemeClr val="bg1"/>
                </a:solidFill>
              </a:rPr>
              <a:t>COx</a:t>
            </a:r>
            <a:r>
              <a:rPr lang="en-GB" dirty="0" smtClean="0">
                <a:solidFill>
                  <a:schemeClr val="bg1"/>
                </a:solidFill>
              </a:rPr>
              <a:t> = </a:t>
            </a:r>
            <a:r>
              <a:rPr lang="en-GB" i="1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CO + CO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, after </a:t>
            </a:r>
            <a:r>
              <a:rPr lang="en-GB" dirty="0" smtClean="0">
                <a:solidFill>
                  <a:schemeClr val="bg1"/>
                </a:solidFill>
              </a:rPr>
              <a:t>removal of seasonal-latitudinal </a:t>
            </a:r>
            <a:r>
              <a:rPr lang="en-GB" dirty="0">
                <a:solidFill>
                  <a:schemeClr val="bg1"/>
                </a:solidFill>
              </a:rPr>
              <a:t>effects.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Results </a:t>
            </a:r>
            <a:r>
              <a:rPr lang="en-GB" dirty="0">
                <a:solidFill>
                  <a:schemeClr val="bg1"/>
                </a:solidFill>
              </a:rPr>
              <a:t>are shown at </a:t>
            </a:r>
            <a:r>
              <a:rPr lang="en-GB" dirty="0" smtClean="0">
                <a:solidFill>
                  <a:schemeClr val="bg1"/>
                </a:solidFill>
              </a:rPr>
              <a:t>around </a:t>
            </a:r>
            <a:r>
              <a:rPr lang="en-GB" dirty="0">
                <a:solidFill>
                  <a:schemeClr val="bg1"/>
                </a:solidFill>
              </a:rPr>
              <a:t>101 </a:t>
            </a:r>
            <a:r>
              <a:rPr lang="en-GB" dirty="0" smtClean="0">
                <a:solidFill>
                  <a:schemeClr val="bg1"/>
                </a:solidFill>
              </a:rPr>
              <a:t>km: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ACE-FTS </a:t>
            </a:r>
            <a:r>
              <a:rPr lang="en-GB" dirty="0">
                <a:solidFill>
                  <a:schemeClr val="bg1"/>
                </a:solidFill>
              </a:rPr>
              <a:t>(blue circles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NCAR TIEGCM global mean model results (green </a:t>
            </a:r>
            <a:r>
              <a:rPr lang="en-GB" dirty="0">
                <a:solidFill>
                  <a:schemeClr val="bg1"/>
                </a:solidFill>
              </a:rPr>
              <a:t>crosses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The </a:t>
            </a:r>
            <a:r>
              <a:rPr lang="en-GB" dirty="0">
                <a:solidFill>
                  <a:schemeClr val="bg1"/>
                </a:solidFill>
              </a:rPr>
              <a:t>solid pink line is the linear trend from </a:t>
            </a:r>
            <a:r>
              <a:rPr lang="en-GB" dirty="0" smtClean="0">
                <a:solidFill>
                  <a:schemeClr val="bg1"/>
                </a:solidFill>
              </a:rPr>
              <a:t>a least-squares </a:t>
            </a:r>
            <a:r>
              <a:rPr lang="en-GB" dirty="0">
                <a:solidFill>
                  <a:schemeClr val="bg1"/>
                </a:solidFill>
              </a:rPr>
              <a:t>fit of the ACE-FTS </a:t>
            </a:r>
            <a:r>
              <a:rPr lang="en-GB" dirty="0" err="1">
                <a:solidFill>
                  <a:schemeClr val="bg1"/>
                </a:solidFill>
              </a:rPr>
              <a:t>CO</a:t>
            </a:r>
            <a:r>
              <a:rPr lang="en-GB" baseline="-25000" dirty="0" err="1">
                <a:solidFill>
                  <a:schemeClr val="bg1"/>
                </a:solidFill>
              </a:rPr>
              <a:t>x</a:t>
            </a:r>
            <a:r>
              <a:rPr lang="en-GB" i="1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residuals.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The </a:t>
            </a:r>
            <a:r>
              <a:rPr lang="en-GB" b="1" dirty="0" err="1" smtClean="0">
                <a:solidFill>
                  <a:srgbClr val="FF0000"/>
                </a:solidFill>
              </a:rPr>
              <a:t>CO</a:t>
            </a:r>
            <a:r>
              <a:rPr lang="en-GB" b="1" baseline="-25000" dirty="0" err="1" smtClean="0">
                <a:solidFill>
                  <a:srgbClr val="FF0000"/>
                </a:solidFill>
              </a:rPr>
              <a:t>x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vmr</a:t>
            </a:r>
            <a:r>
              <a:rPr lang="en-GB" b="1" dirty="0" smtClean="0">
                <a:solidFill>
                  <a:srgbClr val="FF0000"/>
                </a:solidFill>
              </a:rPr>
              <a:t> increase of </a:t>
            </a:r>
            <a:r>
              <a:rPr lang="en-GB" b="1" dirty="0" smtClean="0">
                <a:solidFill>
                  <a:srgbClr val="FF0000"/>
                </a:solidFill>
              </a:rPr>
              <a:t>24 </a:t>
            </a:r>
            <a:r>
              <a:rPr lang="en-GB" b="1" dirty="0" smtClean="0">
                <a:solidFill>
                  <a:srgbClr val="FF0000"/>
                </a:solidFill>
              </a:rPr>
              <a:t>ppm </a:t>
            </a:r>
            <a:r>
              <a:rPr lang="en-GB" b="1" dirty="0">
                <a:solidFill>
                  <a:srgbClr val="FF0000"/>
                </a:solidFill>
              </a:rPr>
              <a:t>per decade </a:t>
            </a:r>
            <a:r>
              <a:rPr lang="en-GB" b="1" dirty="0" smtClean="0">
                <a:solidFill>
                  <a:srgbClr val="FF0000"/>
                </a:solidFill>
              </a:rPr>
              <a:t>is </a:t>
            </a:r>
            <a:r>
              <a:rPr lang="en-GB" b="1" dirty="0" smtClean="0">
                <a:solidFill>
                  <a:srgbClr val="FF0000"/>
                </a:solidFill>
              </a:rPr>
              <a:t>50% faster </a:t>
            </a:r>
            <a:r>
              <a:rPr lang="en-GB" b="1" dirty="0">
                <a:solidFill>
                  <a:srgbClr val="FF0000"/>
                </a:solidFill>
              </a:rPr>
              <a:t>than predicted by </a:t>
            </a:r>
            <a:r>
              <a:rPr lang="en-GB" b="1" dirty="0" smtClean="0">
                <a:solidFill>
                  <a:srgbClr val="FF0000"/>
                </a:solidFill>
              </a:rPr>
              <a:t>TIMED-GCM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	</a:t>
            </a:r>
            <a:r>
              <a:rPr lang="en-GB" dirty="0" err="1" smtClean="0">
                <a:solidFill>
                  <a:schemeClr val="bg1"/>
                </a:solidFill>
              </a:rPr>
              <a:t>Emmert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et al</a:t>
            </a:r>
            <a:r>
              <a:rPr lang="en-GB" dirty="0" smtClean="0">
                <a:solidFill>
                  <a:schemeClr val="bg1"/>
                </a:solidFill>
              </a:rPr>
              <a:t>., </a:t>
            </a:r>
            <a:r>
              <a:rPr lang="en-GB" i="1" dirty="0" smtClean="0">
                <a:solidFill>
                  <a:schemeClr val="bg1"/>
                </a:solidFill>
              </a:rPr>
              <a:t>Nat. Geo.</a:t>
            </a:r>
            <a:r>
              <a:rPr lang="en-GB" dirty="0" smtClean="0">
                <a:solidFill>
                  <a:schemeClr val="bg1"/>
                </a:solidFill>
              </a:rPr>
              <a:t> 2012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970" y="301925"/>
            <a:ext cx="832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CO</a:t>
            </a:r>
            <a:r>
              <a:rPr lang="en-GB" sz="4400" baseline="-25000" dirty="0" smtClean="0">
                <a:solidFill>
                  <a:schemeClr val="bg1"/>
                </a:solidFill>
              </a:rPr>
              <a:t>2</a:t>
            </a:r>
            <a:r>
              <a:rPr lang="en-GB" sz="4400" dirty="0" smtClean="0">
                <a:solidFill>
                  <a:schemeClr val="bg1"/>
                </a:solidFill>
              </a:rPr>
              <a:t> and CO above 80 km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2" y="1500996"/>
            <a:ext cx="4259736" cy="446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3637268"/>
            <a:ext cx="6625087" cy="3058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396" y="953492"/>
            <a:ext cx="8755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CO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data show a trend of ~5% per decade </a:t>
            </a:r>
            <a:r>
              <a:rPr lang="en-GB" dirty="0" smtClean="0">
                <a:solidFill>
                  <a:schemeClr val="bg1"/>
                </a:solidFill>
              </a:rPr>
              <a:t>at ~</a:t>
            </a:r>
            <a:r>
              <a:rPr lang="en-GB" dirty="0">
                <a:solidFill>
                  <a:schemeClr val="bg1"/>
                </a:solidFill>
              </a:rPr>
              <a:t>80 km and </a:t>
            </a:r>
            <a:r>
              <a:rPr lang="en-GB" dirty="0" smtClean="0">
                <a:solidFill>
                  <a:schemeClr val="bg1"/>
                </a:solidFill>
              </a:rPr>
              <a:t>below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bove </a:t>
            </a:r>
            <a:r>
              <a:rPr lang="en-GB" dirty="0">
                <a:solidFill>
                  <a:schemeClr val="bg1"/>
                </a:solidFill>
              </a:rPr>
              <a:t>80 km, </a:t>
            </a:r>
            <a:r>
              <a:rPr lang="en-GB" dirty="0" smtClean="0">
                <a:solidFill>
                  <a:schemeClr val="bg1"/>
                </a:solidFill>
              </a:rPr>
              <a:t>the SABER </a:t>
            </a:r>
            <a:r>
              <a:rPr lang="en-GB" dirty="0">
                <a:solidFill>
                  <a:schemeClr val="bg1"/>
                </a:solidFill>
              </a:rPr>
              <a:t>CO</a:t>
            </a:r>
            <a:r>
              <a:rPr lang="en-GB" baseline="-25000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 trend is </a:t>
            </a:r>
            <a:r>
              <a:rPr lang="en-GB" dirty="0" smtClean="0">
                <a:solidFill>
                  <a:schemeClr val="bg1"/>
                </a:solidFill>
              </a:rPr>
              <a:t>larger, </a:t>
            </a:r>
            <a:r>
              <a:rPr lang="en-GB" dirty="0">
                <a:solidFill>
                  <a:schemeClr val="bg1"/>
                </a:solidFill>
              </a:rPr>
              <a:t>reaching ~12% per decade at 110 </a:t>
            </a:r>
            <a:r>
              <a:rPr lang="en-GB" dirty="0" smtClean="0">
                <a:solidFill>
                  <a:schemeClr val="bg1"/>
                </a:solidFill>
              </a:rPr>
              <a:t>km, consistent with ACE-FTS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the observed rate </a:t>
            </a:r>
            <a:r>
              <a:rPr lang="en-GB" b="1" dirty="0">
                <a:solidFill>
                  <a:srgbClr val="FF0000"/>
                </a:solidFill>
              </a:rPr>
              <a:t>of increase of </a:t>
            </a:r>
            <a:r>
              <a:rPr lang="en-GB" b="1" dirty="0" smtClean="0">
                <a:solidFill>
                  <a:srgbClr val="FF0000"/>
                </a:solidFill>
              </a:rPr>
              <a:t>CO</a:t>
            </a:r>
            <a:r>
              <a:rPr lang="en-GB" b="1" baseline="-25000" dirty="0" smtClean="0">
                <a:solidFill>
                  <a:srgbClr val="FF0000"/>
                </a:solidFill>
              </a:rPr>
              <a:t>2</a:t>
            </a:r>
            <a:r>
              <a:rPr lang="en-GB" b="1" dirty="0" smtClean="0">
                <a:solidFill>
                  <a:srgbClr val="FF0000"/>
                </a:solidFill>
              </a:rPr>
              <a:t> above 80 km </a:t>
            </a:r>
            <a:r>
              <a:rPr lang="en-GB" b="1" dirty="0">
                <a:solidFill>
                  <a:srgbClr val="FF0000"/>
                </a:solidFill>
              </a:rPr>
              <a:t>is </a:t>
            </a:r>
            <a:r>
              <a:rPr lang="en-GB" b="1" dirty="0" smtClean="0">
                <a:solidFill>
                  <a:srgbClr val="FF0000"/>
                </a:solidFill>
              </a:rPr>
              <a:t>&gt;50%  </a:t>
            </a:r>
            <a:r>
              <a:rPr lang="en-GB" b="1" dirty="0">
                <a:solidFill>
                  <a:srgbClr val="FF0000"/>
                </a:solidFill>
              </a:rPr>
              <a:t>larger than can be explained by chemistry-climate </a:t>
            </a:r>
            <a:r>
              <a:rPr lang="en-GB" b="1" dirty="0" smtClean="0">
                <a:solidFill>
                  <a:srgbClr val="FF0000"/>
                </a:solidFill>
              </a:rPr>
              <a:t>models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4483" y="6419498"/>
            <a:ext cx="2346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Yue </a:t>
            </a:r>
            <a:r>
              <a:rPr lang="en-GB" i="1" dirty="0" smtClean="0">
                <a:solidFill>
                  <a:schemeClr val="bg1"/>
                </a:solidFill>
              </a:rPr>
              <a:t>et al</a:t>
            </a:r>
            <a:r>
              <a:rPr lang="en-GB" dirty="0" smtClean="0">
                <a:solidFill>
                  <a:schemeClr val="bg1"/>
                </a:solidFill>
              </a:rPr>
              <a:t>., </a:t>
            </a:r>
            <a:r>
              <a:rPr lang="en-GB" i="1" dirty="0" smtClean="0">
                <a:solidFill>
                  <a:schemeClr val="bg1"/>
                </a:solidFill>
              </a:rPr>
              <a:t>GRL</a:t>
            </a:r>
            <a:r>
              <a:rPr lang="en-GB" dirty="0" smtClean="0">
                <a:solidFill>
                  <a:schemeClr val="bg1"/>
                </a:solidFill>
              </a:rPr>
              <a:t> 2015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5449" y="0"/>
            <a:ext cx="4106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400" dirty="0" smtClean="0">
                <a:solidFill>
                  <a:schemeClr val="bg1"/>
                </a:solidFill>
              </a:rPr>
              <a:t>CO</a:t>
            </a:r>
            <a:r>
              <a:rPr lang="en-GB" sz="4400" baseline="-25000" dirty="0" smtClean="0">
                <a:solidFill>
                  <a:schemeClr val="bg1"/>
                </a:solidFill>
              </a:rPr>
              <a:t>2</a:t>
            </a:r>
            <a:r>
              <a:rPr lang="en-GB" sz="4400" dirty="0" smtClean="0">
                <a:solidFill>
                  <a:schemeClr val="bg1"/>
                </a:solidFill>
              </a:rPr>
              <a:t> above 80 km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0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" y="1747999"/>
            <a:ext cx="6129773" cy="47039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9427" y="1650594"/>
            <a:ext cx="27345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</a:t>
            </a:r>
            <a:r>
              <a:rPr lang="en-GB" b="1" dirty="0" smtClean="0">
                <a:solidFill>
                  <a:schemeClr val="bg1"/>
                </a:solidFill>
                <a:effectLst/>
              </a:rPr>
              <a:t>olstice conditions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  <a:effectLst/>
              </a:rPr>
              <a:t>Poor agreement in NH polar summer (50°N–70°N for June).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  <a:effectLst/>
              </a:rPr>
              <a:t>Otherwise, good agreement for SH polar summer (80°S–60°S for December) and the tropics (10°N–30°N for June and 30°S–0 for December) </a:t>
            </a:r>
          </a:p>
          <a:p>
            <a:endParaRPr lang="en-GB" dirty="0" smtClean="0">
              <a:solidFill>
                <a:schemeClr val="bg1"/>
              </a:solidFill>
              <a:effectLst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  <a:effectLst/>
              </a:rPr>
              <a:t>The combined errors of SABER and MIPAS are blue shaded areas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4207" y="6456123"/>
            <a:ext cx="262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López-Puertas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et al.</a:t>
            </a:r>
            <a:r>
              <a:rPr lang="en-GB" dirty="0" smtClean="0">
                <a:solidFill>
                  <a:schemeClr val="bg1"/>
                </a:solidFill>
              </a:rPr>
              <a:t>, 2017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753820" y="2372264"/>
            <a:ext cx="655607" cy="2587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8062" y="62079"/>
            <a:ext cx="4433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CO</a:t>
            </a:r>
            <a:r>
              <a:rPr lang="en-GB" sz="4400" baseline="-25000" dirty="0" smtClean="0">
                <a:solidFill>
                  <a:schemeClr val="bg1"/>
                </a:solidFill>
              </a:rPr>
              <a:t>2</a:t>
            </a:r>
            <a:r>
              <a:rPr lang="en-GB" sz="4400" dirty="0" smtClean="0">
                <a:solidFill>
                  <a:schemeClr val="bg1"/>
                </a:solidFill>
              </a:rPr>
              <a:t> above 80 km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756" y="966594"/>
            <a:ext cx="769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Better agreement of WACCM with satellite measurements when the </a:t>
            </a:r>
            <a:r>
              <a:rPr lang="en-GB" dirty="0" err="1" smtClean="0">
                <a:solidFill>
                  <a:schemeClr val="bg1"/>
                </a:solidFill>
              </a:rPr>
              <a:t>Prandtl</a:t>
            </a:r>
            <a:r>
              <a:rPr lang="en-GB" dirty="0" smtClean="0">
                <a:solidFill>
                  <a:schemeClr val="bg1"/>
                </a:solidFill>
              </a:rPr>
              <a:t> number is reduced from 4 to 2, which increases </a:t>
            </a:r>
            <a:r>
              <a:rPr lang="en-GB" i="1" dirty="0" err="1" smtClean="0">
                <a:solidFill>
                  <a:schemeClr val="bg1"/>
                </a:solidFill>
              </a:rPr>
              <a:t>K</a:t>
            </a:r>
            <a:r>
              <a:rPr lang="en-GB" i="1" baseline="-25000" dirty="0" err="1" smtClean="0">
                <a:solidFill>
                  <a:schemeClr val="bg1"/>
                </a:solidFill>
              </a:rPr>
              <a:t>zz</a:t>
            </a:r>
            <a:r>
              <a:rPr lang="en-GB" i="1" dirty="0" smtClean="0">
                <a:solidFill>
                  <a:schemeClr val="bg1"/>
                </a:solidFill>
              </a:rPr>
              <a:t> (</a:t>
            </a:r>
            <a:r>
              <a:rPr lang="en-GB" dirty="0" smtClean="0">
                <a:solidFill>
                  <a:schemeClr val="bg1"/>
                </a:solidFill>
              </a:rPr>
              <a:t>Garcia</a:t>
            </a:r>
            <a:r>
              <a:rPr lang="en-GB" i="1" dirty="0" smtClean="0">
                <a:solidFill>
                  <a:schemeClr val="bg1"/>
                </a:solidFill>
              </a:rPr>
              <a:t> et al.</a:t>
            </a:r>
            <a:r>
              <a:rPr lang="en-GB" dirty="0" smtClean="0">
                <a:solidFill>
                  <a:schemeClr val="bg1"/>
                </a:solidFill>
              </a:rPr>
              <a:t>, </a:t>
            </a:r>
            <a:r>
              <a:rPr lang="en-GB" i="1" dirty="0" smtClean="0">
                <a:solidFill>
                  <a:schemeClr val="bg1"/>
                </a:solidFill>
              </a:rPr>
              <a:t>JGR</a:t>
            </a:r>
            <a:r>
              <a:rPr lang="en-GB" dirty="0" smtClean="0">
                <a:solidFill>
                  <a:schemeClr val="bg1"/>
                </a:solidFill>
              </a:rPr>
              <a:t> 2014)</a:t>
            </a:r>
            <a:endParaRPr lang="en-GB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6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eid photo from ISS by Ron Ga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65151"/>
            <a:ext cx="8688966" cy="46920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7569" y="5661248"/>
            <a:ext cx="8628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A </a:t>
            </a:r>
            <a:r>
              <a:rPr lang="en-GB" sz="2400" dirty="0" err="1" smtClean="0">
                <a:solidFill>
                  <a:schemeClr val="bg1"/>
                </a:solidFill>
              </a:rPr>
              <a:t>Perseid</a:t>
            </a:r>
            <a:r>
              <a:rPr lang="en-GB" sz="2400" dirty="0" smtClean="0">
                <a:solidFill>
                  <a:schemeClr val="bg1"/>
                </a:solidFill>
              </a:rPr>
              <a:t> meteor, </a:t>
            </a:r>
            <a:r>
              <a:rPr lang="en-GB" sz="2400" dirty="0" err="1" smtClean="0">
                <a:solidFill>
                  <a:schemeClr val="bg1"/>
                </a:solidFill>
              </a:rPr>
              <a:t>noctilucent</a:t>
            </a:r>
            <a:r>
              <a:rPr lang="en-GB" sz="2400" dirty="0" smtClean="0">
                <a:solidFill>
                  <a:schemeClr val="bg1"/>
                </a:solidFill>
              </a:rPr>
              <a:t> cloud and airglow </a:t>
            </a:r>
            <a:r>
              <a:rPr lang="en-GB" sz="2400" smtClean="0">
                <a:solidFill>
                  <a:schemeClr val="bg1"/>
                </a:solidFill>
              </a:rPr>
              <a:t>layer 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 smtClean="0">
                <a:solidFill>
                  <a:schemeClr val="bg1"/>
                </a:solidFill>
              </a:rPr>
              <a:t>Photograph by </a:t>
            </a:r>
            <a:r>
              <a:rPr lang="en-GB" dirty="0" smtClean="0">
                <a:solidFill>
                  <a:schemeClr val="bg1"/>
                </a:solidFill>
              </a:rPr>
              <a:t>Ron </a:t>
            </a:r>
            <a:r>
              <a:rPr lang="en-GB" dirty="0" err="1" smtClean="0">
                <a:solidFill>
                  <a:schemeClr val="bg1"/>
                </a:solidFill>
              </a:rPr>
              <a:t>Garan</a:t>
            </a:r>
            <a:r>
              <a:rPr lang="en-GB" dirty="0" smtClean="0">
                <a:solidFill>
                  <a:schemeClr val="bg1"/>
                </a:solidFill>
              </a:rPr>
              <a:t> on the ISS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3" y="1759260"/>
            <a:ext cx="6098704" cy="46657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7668" y="1816708"/>
            <a:ext cx="27863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effectLst/>
              </a:rPr>
              <a:t>Equinox conditions</a:t>
            </a:r>
            <a:r>
              <a:rPr lang="en-GB" dirty="0" smtClean="0">
                <a:solidFill>
                  <a:schemeClr val="bg1"/>
                </a:solidFill>
                <a:effectLst/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err="1">
                <a:solidFill>
                  <a:schemeClr val="bg1"/>
                </a:solidFill>
              </a:rPr>
              <a:t>M</a:t>
            </a:r>
            <a:r>
              <a:rPr lang="en-GB" dirty="0" err="1" smtClean="0">
                <a:solidFill>
                  <a:schemeClr val="bg1"/>
                </a:solidFill>
                <a:effectLst/>
              </a:rPr>
              <a:t>idlatitudes</a:t>
            </a:r>
            <a:r>
              <a:rPr lang="en-GB" dirty="0" smtClean="0">
                <a:solidFill>
                  <a:schemeClr val="bg1"/>
                </a:solidFill>
                <a:effectLst/>
              </a:rPr>
              <a:t> (30°–60°) and the tropics (30°S–30°N).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  <a:effectLst/>
              </a:rPr>
              <a:t>Combined errors of SABER and MIPAS are the blue shaded areas. </a:t>
            </a:r>
            <a:endParaRPr lang="en-GB" dirty="0" smtClean="0">
              <a:solidFill>
                <a:schemeClr val="bg1"/>
              </a:solidFill>
              <a:effectLst/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  <a:effectLst/>
              </a:rPr>
              <a:t>Poor agreement at mid to high latitudes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2943" y="6424998"/>
            <a:ext cx="2631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López-Puertas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i="1" dirty="0" smtClean="0">
                <a:solidFill>
                  <a:schemeClr val="bg1"/>
                </a:solidFill>
              </a:rPr>
              <a:t>et al.</a:t>
            </a:r>
            <a:r>
              <a:rPr lang="en-GB" dirty="0" smtClean="0">
                <a:solidFill>
                  <a:schemeClr val="bg1"/>
                </a:solidFill>
              </a:rPr>
              <a:t>, 2017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6989" y="163588"/>
            <a:ext cx="44339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CO</a:t>
            </a:r>
            <a:r>
              <a:rPr lang="en-GB" sz="4400" baseline="-25000" dirty="0" smtClean="0">
                <a:solidFill>
                  <a:schemeClr val="bg1"/>
                </a:solidFill>
              </a:rPr>
              <a:t>2</a:t>
            </a:r>
            <a:r>
              <a:rPr lang="en-GB" sz="4400" dirty="0" smtClean="0">
                <a:solidFill>
                  <a:schemeClr val="bg1"/>
                </a:solidFill>
              </a:rPr>
              <a:t> above 80 km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756" y="966594"/>
            <a:ext cx="769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Better agreement of WACCM with satellite measurements when the </a:t>
            </a:r>
            <a:r>
              <a:rPr lang="en-GB" dirty="0" err="1" smtClean="0">
                <a:solidFill>
                  <a:srgbClr val="FF0000"/>
                </a:solidFill>
              </a:rPr>
              <a:t>Prandtl</a:t>
            </a:r>
            <a:r>
              <a:rPr lang="en-GB" dirty="0" smtClean="0">
                <a:solidFill>
                  <a:srgbClr val="FF0000"/>
                </a:solidFill>
              </a:rPr>
              <a:t> number is reduced from 4 to 2, which increases </a:t>
            </a:r>
            <a:r>
              <a:rPr lang="en-GB" i="1" dirty="0" err="1" smtClean="0">
                <a:solidFill>
                  <a:srgbClr val="FF0000"/>
                </a:solidFill>
              </a:rPr>
              <a:t>K</a:t>
            </a:r>
            <a:r>
              <a:rPr lang="en-GB" i="1" baseline="-25000" dirty="0" err="1" smtClean="0">
                <a:solidFill>
                  <a:srgbClr val="FF0000"/>
                </a:solidFill>
              </a:rPr>
              <a:t>zz</a:t>
            </a:r>
            <a:r>
              <a:rPr lang="en-GB" i="1" dirty="0" smtClean="0">
                <a:solidFill>
                  <a:srgbClr val="FF0000"/>
                </a:solidFill>
              </a:rPr>
              <a:t> (</a:t>
            </a:r>
            <a:r>
              <a:rPr lang="en-GB" dirty="0" smtClean="0">
                <a:solidFill>
                  <a:srgbClr val="FF0000"/>
                </a:solidFill>
              </a:rPr>
              <a:t>Garcia</a:t>
            </a:r>
            <a:r>
              <a:rPr lang="en-GB" i="1" dirty="0" smtClean="0">
                <a:solidFill>
                  <a:srgbClr val="FF0000"/>
                </a:solidFill>
              </a:rPr>
              <a:t> et al.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i="1" dirty="0" smtClean="0">
                <a:solidFill>
                  <a:srgbClr val="FF0000"/>
                </a:solidFill>
              </a:rPr>
              <a:t>JGR</a:t>
            </a:r>
            <a:r>
              <a:rPr lang="en-GB" dirty="0" smtClean="0">
                <a:solidFill>
                  <a:srgbClr val="FF0000"/>
                </a:solidFill>
              </a:rPr>
              <a:t> 2014)</a:t>
            </a:r>
            <a:endParaRPr lang="en-GB" i="1" dirty="0" smtClean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844800" y="2680677"/>
            <a:ext cx="3512868" cy="17163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916246" y="4884615"/>
            <a:ext cx="596698" cy="2500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4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1015" y="2071077"/>
            <a:ext cx="8823570" cy="3391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38" y="2224105"/>
            <a:ext cx="4055761" cy="3082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8677" y="422031"/>
            <a:ext cx="8002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Energetic particle precipitation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52" y="2446215"/>
            <a:ext cx="4449633" cy="2464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05601" y="6392985"/>
            <a:ext cx="23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Baker et al., </a:t>
            </a:r>
            <a:r>
              <a:rPr lang="en-GB" i="1" dirty="0" smtClean="0">
                <a:solidFill>
                  <a:schemeClr val="bg1"/>
                </a:solidFill>
              </a:rPr>
              <a:t>SSR</a:t>
            </a:r>
            <a:r>
              <a:rPr lang="en-GB" dirty="0" smtClean="0">
                <a:solidFill>
                  <a:schemeClr val="bg1"/>
                </a:solidFill>
              </a:rPr>
              <a:t> 2016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60" y="1288753"/>
            <a:ext cx="5260726" cy="4640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7415" y="2446215"/>
            <a:ext cx="3313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Daily average ion pair production rates (# cm</a:t>
            </a:r>
            <a:r>
              <a:rPr lang="en-GB" baseline="30000" dirty="0">
                <a:solidFill>
                  <a:schemeClr val="bg1"/>
                </a:solidFill>
              </a:rPr>
              <a:t>−3</a:t>
            </a:r>
            <a:r>
              <a:rPr lang="en-GB" dirty="0">
                <a:solidFill>
                  <a:schemeClr val="bg1"/>
                </a:solidFill>
              </a:rPr>
              <a:t> s</a:t>
            </a:r>
            <a:r>
              <a:rPr lang="en-GB" baseline="30000" dirty="0">
                <a:solidFill>
                  <a:schemeClr val="bg1"/>
                </a:solidFill>
              </a:rPr>
              <a:t>−1</a:t>
            </a:r>
            <a:r>
              <a:rPr lang="en-GB" dirty="0">
                <a:solidFill>
                  <a:schemeClr val="bg1"/>
                </a:solidFill>
              </a:rPr>
              <a:t>) for </a:t>
            </a:r>
            <a:r>
              <a:rPr lang="en-GB" dirty="0" smtClean="0">
                <a:solidFill>
                  <a:schemeClr val="bg1"/>
                </a:solidFill>
              </a:rPr>
              <a:t>protons </a:t>
            </a:r>
            <a:r>
              <a:rPr lang="en-GB" dirty="0">
                <a:solidFill>
                  <a:schemeClr val="bg1"/>
                </a:solidFill>
              </a:rPr>
              <a:t>with energy 1–300 MeV) as a function</a:t>
            </a:r>
          </a:p>
          <a:p>
            <a:r>
              <a:rPr lang="en-GB" dirty="0">
                <a:solidFill>
                  <a:schemeClr val="bg1"/>
                </a:solidFill>
              </a:rPr>
              <a:t>of time for 15–22 January 2005.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86585" y="5994400"/>
            <a:ext cx="302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Jackman et al., </a:t>
            </a:r>
            <a:r>
              <a:rPr lang="en-GB" i="1" dirty="0" smtClean="0">
                <a:solidFill>
                  <a:schemeClr val="bg1"/>
                </a:solidFill>
              </a:rPr>
              <a:t>ACP</a:t>
            </a:r>
            <a:r>
              <a:rPr lang="en-GB" dirty="0" smtClean="0">
                <a:solidFill>
                  <a:schemeClr val="bg1"/>
                </a:solidFill>
              </a:rPr>
              <a:t> 2012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646" y="257908"/>
            <a:ext cx="7330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Example: the January 2005 Solar Proton Event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3394952" cy="6768752"/>
          </a:xfr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788213" y="2272818"/>
            <a:ext cx="4176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Increase 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in NO</a:t>
            </a:r>
            <a:r>
              <a:rPr lang="en-GB" sz="2000" baseline="-25000" dirty="0">
                <a:solidFill>
                  <a:schemeClr val="bg1"/>
                </a:solidFill>
                <a:cs typeface="Arial" pitchFamily="34" charset="0"/>
              </a:rPr>
              <a:t>x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 by a factor of </a:t>
            </a: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788213" y="3933056"/>
            <a:ext cx="38907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Increase 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in </a:t>
            </a: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OH 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by </a:t>
            </a: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a 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factor of </a:t>
            </a: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10</a:t>
            </a:r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8213" y="965646"/>
            <a:ext cx="3888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Decrease 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in O</a:t>
            </a:r>
            <a:r>
              <a:rPr lang="en-GB" sz="2000" baseline="-25000" dirty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 by </a:t>
            </a: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over 40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%</a:t>
            </a:r>
          </a:p>
          <a:p>
            <a:endParaRPr lang="en-GB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788213" y="5297108"/>
            <a:ext cx="4178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Increase 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in </a:t>
            </a: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HNO</a:t>
            </a:r>
            <a:r>
              <a:rPr lang="en-GB" sz="2000" baseline="-25000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by </a:t>
            </a: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a </a:t>
            </a:r>
            <a:r>
              <a:rPr lang="en-GB" sz="2000" dirty="0">
                <a:solidFill>
                  <a:schemeClr val="bg1"/>
                </a:solidFill>
                <a:cs typeface="Arial" pitchFamily="34" charset="0"/>
              </a:rPr>
              <a:t>factor of 4</a:t>
            </a:r>
            <a:r>
              <a:rPr lang="en-GB" sz="2000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endParaRPr lang="en-GB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3" y="81458"/>
            <a:ext cx="5328592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SPE in January 2005 – model </a:t>
            </a:r>
            <a:r>
              <a:rPr lang="en-GB" sz="2400" dirty="0" smtClean="0">
                <a:solidFill>
                  <a:schemeClr val="bg1"/>
                </a:solidFill>
              </a:rPr>
              <a:t>predictions</a:t>
            </a:r>
          </a:p>
          <a:p>
            <a:r>
              <a:rPr lang="en-GB" sz="2400" dirty="0" smtClean="0">
                <a:solidFill>
                  <a:schemeClr val="bg1"/>
                </a:solidFill>
              </a:rPr>
              <a:t>60 – 90</a:t>
            </a:r>
            <a:r>
              <a:rPr lang="en-GB" sz="2400" baseline="30000" dirty="0" smtClean="0">
                <a:solidFill>
                  <a:schemeClr val="bg1"/>
                </a:solidFill>
              </a:rPr>
              <a:t>o</a:t>
            </a:r>
            <a:r>
              <a:rPr lang="en-GB" sz="2400" dirty="0" smtClean="0">
                <a:solidFill>
                  <a:schemeClr val="bg1"/>
                </a:solidFill>
              </a:rPr>
              <a:t> N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6780" y="5906297"/>
            <a:ext cx="52197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Compares well with satellite observations</a:t>
            </a:r>
          </a:p>
          <a:p>
            <a:pPr algn="l"/>
            <a:endParaRPr lang="en-GB" dirty="0" smtClean="0">
              <a:solidFill>
                <a:schemeClr val="bg1"/>
              </a:solidFill>
            </a:endParaRPr>
          </a:p>
          <a:p>
            <a:pPr algn="l"/>
            <a:r>
              <a:rPr lang="en-GB" sz="1600" dirty="0" err="1" smtClean="0">
                <a:solidFill>
                  <a:schemeClr val="bg1"/>
                </a:solidFill>
              </a:rPr>
              <a:t>Andersson</a:t>
            </a:r>
            <a:r>
              <a:rPr lang="en-GB" sz="1600" dirty="0" smtClean="0">
                <a:solidFill>
                  <a:schemeClr val="bg1"/>
                </a:solidFill>
              </a:rPr>
              <a:t> et al., </a:t>
            </a:r>
            <a:r>
              <a:rPr lang="en-GB" sz="1600" i="1" dirty="0" smtClean="0">
                <a:solidFill>
                  <a:schemeClr val="bg1"/>
                </a:solidFill>
              </a:rPr>
              <a:t>JGR</a:t>
            </a:r>
            <a:r>
              <a:rPr lang="en-GB" sz="1600" dirty="0" smtClean="0">
                <a:solidFill>
                  <a:schemeClr val="bg1"/>
                </a:solidFill>
              </a:rPr>
              <a:t> 2016; Kovacs et al., </a:t>
            </a:r>
            <a:r>
              <a:rPr lang="en-GB" sz="1600" i="1" dirty="0" smtClean="0">
                <a:solidFill>
                  <a:schemeClr val="bg1"/>
                </a:solidFill>
              </a:rPr>
              <a:t>GMD</a:t>
            </a:r>
            <a:r>
              <a:rPr lang="en-GB" sz="1600" dirty="0" smtClean="0">
                <a:solidFill>
                  <a:schemeClr val="bg1"/>
                </a:solidFill>
              </a:rPr>
              <a:t> 2016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4247" y="6400800"/>
            <a:ext cx="2514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Seppäl</a:t>
            </a:r>
            <a:r>
              <a:rPr lang="en-GB" dirty="0" err="1">
                <a:solidFill>
                  <a:schemeClr val="bg1"/>
                </a:solidFill>
              </a:rPr>
              <a:t>ä</a:t>
            </a:r>
            <a:r>
              <a:rPr lang="en-GB" dirty="0" smtClean="0">
                <a:solidFill>
                  <a:schemeClr val="bg1"/>
                </a:solidFill>
              </a:rPr>
              <a:t> et al., </a:t>
            </a:r>
            <a:r>
              <a:rPr lang="en-GB" i="1" dirty="0" smtClean="0">
                <a:solidFill>
                  <a:schemeClr val="bg1"/>
                </a:solidFill>
              </a:rPr>
              <a:t>JGR </a:t>
            </a:r>
            <a:r>
              <a:rPr lang="en-GB" dirty="0" smtClean="0">
                <a:solidFill>
                  <a:schemeClr val="bg1"/>
                </a:solidFill>
              </a:rPr>
              <a:t>2009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8" y="2115353"/>
            <a:ext cx="7717276" cy="371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2708" y="203200"/>
            <a:ext cx="8182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Surface temperature anomalies appear to propagate downwards through dynamical coupling mechanisms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477" y="1620060"/>
            <a:ext cx="447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Meteorological reanalysis data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5477" y="5953314"/>
            <a:ext cx="540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Note these anomalies are regional, not zonal in extent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27" y="93484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913" y="1788721"/>
            <a:ext cx="86954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Clear evidence that vertical transport in the MLT is significantly underestimated in chemistry-climate models, by a factor of 5 – 10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This should reconcile the injection rate of metals such as Na and Fe, inferred from a multiplicity of evidence, with the modelled meteoric metal layer densities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Vertical transport may also help to resolve the “O</a:t>
            </a:r>
            <a:r>
              <a:rPr lang="en-GB" sz="2000" baseline="-25000" dirty="0" smtClean="0">
                <a:solidFill>
                  <a:schemeClr val="bg1"/>
                </a:solidFill>
              </a:rPr>
              <a:t>3</a:t>
            </a:r>
            <a:r>
              <a:rPr lang="en-GB" sz="2000" dirty="0" smtClean="0">
                <a:solidFill>
                  <a:schemeClr val="bg1"/>
                </a:solidFill>
              </a:rPr>
              <a:t> deficit”, the “</a:t>
            </a:r>
            <a:r>
              <a:rPr lang="en-GB" sz="2000" dirty="0" err="1" smtClean="0">
                <a:solidFill>
                  <a:schemeClr val="bg1"/>
                </a:solidFill>
              </a:rPr>
              <a:t>HO</a:t>
            </a:r>
            <a:r>
              <a:rPr lang="en-GB" sz="2000" baseline="-25000" dirty="0" err="1" smtClean="0">
                <a:solidFill>
                  <a:schemeClr val="bg1"/>
                </a:solidFill>
              </a:rPr>
              <a:t>x</a:t>
            </a:r>
            <a:r>
              <a:rPr lang="en-GB" sz="2000" dirty="0" smtClean="0">
                <a:solidFill>
                  <a:schemeClr val="bg1"/>
                </a:solidFill>
              </a:rPr>
              <a:t> dilemma”, and the CO</a:t>
            </a:r>
            <a:r>
              <a:rPr lang="en-GB" sz="2000" baseline="-25000" dirty="0" smtClean="0">
                <a:solidFill>
                  <a:schemeClr val="bg1"/>
                </a:solidFill>
              </a:rPr>
              <a:t>2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problem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The impacts of meteoric smoke particles and the tropospheric climatic effects of EPP are important examples of whole atmosphere coupling 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90" y="3960873"/>
            <a:ext cx="3412090" cy="88508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4" y="5107364"/>
            <a:ext cx="2802161" cy="67833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4" y="6019143"/>
            <a:ext cx="4327605" cy="74396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32" y="2169987"/>
            <a:ext cx="3604435" cy="70289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5624" y="795809"/>
            <a:ext cx="8617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The effective vertical transport velocity of a species is defined as its vertical flux divided by its mean density. </a:t>
            </a:r>
            <a:r>
              <a:rPr lang="en-US" dirty="0" smtClean="0">
                <a:solidFill>
                  <a:prstClr val="white"/>
                </a:solidFill>
              </a:rPr>
              <a:t>When </a:t>
            </a:r>
            <a:r>
              <a:rPr lang="en-US" dirty="0">
                <a:solidFill>
                  <a:prstClr val="white"/>
                </a:solidFill>
              </a:rPr>
              <a:t>the chemical production of a species C is slow compared to the periods of the dominant gravity waves, its total vertical transport </a:t>
            </a:r>
            <a:r>
              <a:rPr lang="en-US" dirty="0" smtClean="0">
                <a:solidFill>
                  <a:prstClr val="white"/>
                </a:solidFill>
              </a:rPr>
              <a:t>velocity                 induced </a:t>
            </a:r>
            <a:r>
              <a:rPr lang="en-US" dirty="0">
                <a:solidFill>
                  <a:prstClr val="white"/>
                </a:solidFill>
              </a:rPr>
              <a:t>by molecular diffusion, eddy mixing and wave effects, is given </a:t>
            </a:r>
            <a:r>
              <a:rPr lang="en-US" dirty="0" smtClean="0">
                <a:solidFill>
                  <a:prstClr val="white"/>
                </a:solidFill>
              </a:rPr>
              <a:t>by (Gardner,</a:t>
            </a:r>
            <a:r>
              <a:rPr lang="en-US" i="1" dirty="0" smtClean="0">
                <a:solidFill>
                  <a:prstClr val="white"/>
                </a:solidFill>
              </a:rPr>
              <a:t> JGR</a:t>
            </a:r>
            <a:r>
              <a:rPr lang="en-US" dirty="0" smtClean="0">
                <a:solidFill>
                  <a:prstClr val="white"/>
                </a:solidFill>
              </a:rPr>
              <a:t> 2018):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6502655" y="5417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2524" y="207034"/>
            <a:ext cx="8333581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prstClr val="white"/>
                </a:solidFill>
              </a:rPr>
              <a:t>Wave-driven transport of chemically active species in the MLT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211" y="3174835"/>
            <a:ext cx="82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where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967" y="6206460"/>
            <a:ext cx="66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and</a:t>
            </a:r>
            <a:endParaRPr lang="en-GB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776913" y="3549915"/>
                <a:ext cx="3036498" cy="3244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GB" dirty="0" smtClean="0">
                    <a:solidFill>
                      <a:prstClr val="white"/>
                    </a:solidFill>
                  </a:rPr>
                  <a:t>[C] = </a:t>
                </a:r>
                <a:r>
                  <a:rPr lang="en-GB" dirty="0">
                    <a:solidFill>
                      <a:prstClr val="white"/>
                    </a:solidFill>
                  </a:rPr>
                  <a:t>density of 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C</a:t>
                </a:r>
                <a:endParaRPr lang="en-GB" dirty="0">
                  <a:solidFill>
                    <a:prstClr val="white"/>
                  </a:solidFill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GB" dirty="0" smtClean="0">
                    <a:solidFill>
                      <a:prstClr val="white"/>
                    </a:solidFill>
                  </a:rPr>
                  <a:t>[M</a:t>
                </a:r>
                <a:r>
                  <a:rPr lang="en-GB" dirty="0">
                    <a:solidFill>
                      <a:prstClr val="white"/>
                    </a:solidFill>
                  </a:rPr>
                  <a:t>] 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= atmospheric density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i="1" dirty="0" smtClean="0">
                    <a:solidFill>
                      <a:prstClr val="white"/>
                    </a:solidFill>
                  </a:rPr>
                  <a:t>T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 = temperature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i="1" dirty="0" smtClean="0">
                    <a:solidFill>
                      <a:prstClr val="white"/>
                    </a:solidFill>
                  </a:rPr>
                  <a:t>p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 = pressure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GB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GB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GB" dirty="0" smtClean="0">
                    <a:solidFill>
                      <a:prstClr val="white"/>
                    </a:solidFill>
                  </a:rPr>
                  <a:t>   = sensible </a:t>
                </a:r>
                <a:r>
                  <a:rPr lang="en-GB" dirty="0">
                    <a:solidFill>
                      <a:prstClr val="white"/>
                    </a:solidFill>
                  </a:rPr>
                  <a:t>heat 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flux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GB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GB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GB" dirty="0" smtClean="0">
                    <a:solidFill>
                      <a:prstClr val="white"/>
                    </a:solidFill>
                  </a:rPr>
                  <a:t>   = </a:t>
                </a:r>
                <a:r>
                  <a:rPr lang="en-GB" dirty="0">
                    <a:solidFill>
                      <a:prstClr val="white"/>
                    </a:solidFill>
                  </a:rPr>
                  <a:t>wave energy 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flux 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dirty="0" smtClean="0">
                    <a:solidFill>
                      <a:prstClr val="white"/>
                    </a:solidFill>
                    <a:sym typeface="Symbol" panose="05050102010706020507" pitchFamily="18" charset="2"/>
                  </a:rPr>
                  <a:t></a:t>
                </a:r>
                <a:r>
                  <a:rPr lang="en-GB" baseline="-25000" dirty="0">
                    <a:solidFill>
                      <a:prstClr val="white"/>
                    </a:solidFill>
                  </a:rPr>
                  <a:t>ad</a:t>
                </a:r>
                <a:r>
                  <a:rPr lang="en-GB" dirty="0">
                    <a:solidFill>
                      <a:prstClr val="white"/>
                    </a:solidFill>
                  </a:rPr>
                  <a:t> 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= </a:t>
                </a:r>
                <a:r>
                  <a:rPr lang="en-GB" dirty="0">
                    <a:solidFill>
                      <a:prstClr val="white"/>
                    </a:solidFill>
                  </a:rPr>
                  <a:t>adiabatic lapse 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rate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i="1" dirty="0" smtClean="0">
                    <a:solidFill>
                      <a:prstClr val="white"/>
                    </a:solidFill>
                  </a:rPr>
                  <a:t>g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 =gravitational acceleration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GB" i="1" dirty="0" smtClean="0">
                    <a:solidFill>
                      <a:prstClr val="white"/>
                    </a:solidFill>
                  </a:rPr>
                  <a:t>N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 = </a:t>
                </a:r>
                <a:r>
                  <a:rPr lang="en-GB" dirty="0">
                    <a:solidFill>
                      <a:prstClr val="white"/>
                    </a:solidFill>
                  </a:rPr>
                  <a:t>buoyancy frequency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913" y="3549915"/>
                <a:ext cx="3036498" cy="3244093"/>
              </a:xfrm>
              <a:prstGeom prst="rect">
                <a:avLst/>
              </a:prstGeom>
              <a:blipFill rotWithShape="0">
                <a:blip r:embed="rId6"/>
                <a:stretch>
                  <a:fillRect l="-1807" t="-938" b="-1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48584" y="2186416"/>
                <a:ext cx="40257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 err="1" smtClean="0">
                    <a:solidFill>
                      <a:prstClr val="white"/>
                    </a:solidFill>
                  </a:rPr>
                  <a:t>K</a:t>
                </a:r>
                <a:r>
                  <a:rPr lang="en-GB" baseline="-25000" dirty="0" err="1">
                    <a:solidFill>
                      <a:prstClr val="white"/>
                    </a:solidFill>
                  </a:rPr>
                  <a:t>Tot</a:t>
                </a:r>
                <a:r>
                  <a:rPr lang="en-GB" dirty="0">
                    <a:solidFill>
                      <a:prstClr val="white"/>
                    </a:solidFill>
                  </a:rPr>
                  <a:t>, </a:t>
                </a:r>
                <a:r>
                  <a:rPr lang="en-GB" i="1" dirty="0" err="1">
                    <a:solidFill>
                      <a:prstClr val="white"/>
                    </a:solidFill>
                  </a:rPr>
                  <a:t>K</a:t>
                </a:r>
                <a:r>
                  <a:rPr lang="en-GB" baseline="-25000" dirty="0" err="1">
                    <a:solidFill>
                      <a:prstClr val="white"/>
                    </a:solidFill>
                  </a:rPr>
                  <a:t>Mole</a:t>
                </a:r>
                <a:r>
                  <a:rPr lang="en-GB" dirty="0">
                    <a:solidFill>
                      <a:prstClr val="white"/>
                    </a:solidFill>
                  </a:rPr>
                  <a:t>, </a:t>
                </a:r>
                <a:r>
                  <a:rPr lang="en-GB" i="1" dirty="0" err="1">
                    <a:solidFill>
                      <a:prstClr val="white"/>
                    </a:solidFill>
                  </a:rPr>
                  <a:t>K</a:t>
                </a:r>
                <a:r>
                  <a:rPr lang="en-GB" baseline="-25000" dirty="0" err="1">
                    <a:solidFill>
                      <a:prstClr val="white"/>
                    </a:solidFill>
                  </a:rPr>
                  <a:t>zz</a:t>
                </a:r>
                <a:r>
                  <a:rPr lang="en-GB" dirty="0">
                    <a:solidFill>
                      <a:prstClr val="white"/>
                    </a:solidFill>
                  </a:rPr>
                  <a:t> and </a:t>
                </a:r>
                <a:r>
                  <a:rPr lang="en-GB" i="1" dirty="0" err="1">
                    <a:solidFill>
                      <a:prstClr val="white"/>
                    </a:solidFill>
                  </a:rPr>
                  <a:t>K</a:t>
                </a:r>
                <a:r>
                  <a:rPr lang="en-GB" baseline="-25000" dirty="0" err="1">
                    <a:solidFill>
                      <a:prstClr val="white"/>
                    </a:solidFill>
                  </a:rPr>
                  <a:t>Wave</a:t>
                </a:r>
                <a:r>
                  <a:rPr lang="en-GB" baseline="-25000" dirty="0">
                    <a:solidFill>
                      <a:prstClr val="white"/>
                    </a:solidFill>
                  </a:rPr>
                  <a:t> 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 are the total</a:t>
                </a:r>
                <a:r>
                  <a:rPr lang="en-GB" dirty="0">
                    <a:solidFill>
                      <a:prstClr val="white"/>
                    </a:solidFill>
                  </a:rPr>
                  <a:t>, molecular, eddy and wave </a:t>
                </a:r>
                <a:r>
                  <a:rPr lang="en-GB" dirty="0" smtClean="0">
                    <a:solidFill>
                      <a:prstClr val="white"/>
                    </a:solidFill>
                  </a:rPr>
                  <a:t>diffusivities</a:t>
                </a:r>
              </a:p>
              <a:p>
                <a:endParaRPr lang="en-GB" dirty="0" smtClean="0">
                  <a:solidFill>
                    <a:prstClr val="white"/>
                  </a:solidFill>
                </a:endParaRPr>
              </a:p>
              <a:p>
                <a:r>
                  <a:rPr lang="en-GB" dirty="0" smtClean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GB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𝐶h𝑒𝑚</m:t>
                        </m:r>
                      </m:sub>
                    </m:sSub>
                  </m:oMath>
                </a14:m>
                <a:r>
                  <a:rPr lang="en-GB" dirty="0" smtClean="0">
                    <a:solidFill>
                      <a:prstClr val="white"/>
                    </a:solidFill>
                  </a:rPr>
                  <a:t>  is the chemical transport velocity</a:t>
                </a:r>
                <a:endParaRPr lang="en-GB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584" y="2186416"/>
                <a:ext cx="4025767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1210" t="-3046" r="-1059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-66303" y="-345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204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061468" y="1332634"/>
                <a:ext cx="9115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GB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𝑇𝑟𝑎𝑛𝑠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468" y="1332634"/>
                <a:ext cx="911532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0" y="3068788"/>
            <a:ext cx="2108571" cy="6537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14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/>
          <a:lstStyle/>
          <a:p>
            <a:r>
              <a:rPr lang="en-GB" sz="3200" dirty="0" smtClean="0">
                <a:solidFill>
                  <a:schemeClr val="bg1"/>
                </a:solidFill>
              </a:rPr>
              <a:t>Climate change in the middle atmosphere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6165304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prstClr val="black"/>
                </a:solidFill>
              </a:rPr>
              <a:t>Beig</a:t>
            </a:r>
            <a:r>
              <a:rPr lang="en-GB" dirty="0" smtClean="0">
                <a:solidFill>
                  <a:prstClr val="black"/>
                </a:solidFill>
              </a:rPr>
              <a:t>, </a:t>
            </a:r>
            <a:r>
              <a:rPr lang="en-GB" i="1" dirty="0" smtClean="0">
                <a:solidFill>
                  <a:prstClr val="black"/>
                </a:solidFill>
              </a:rPr>
              <a:t>JGR</a:t>
            </a:r>
            <a:r>
              <a:rPr lang="en-GB" dirty="0" smtClean="0">
                <a:solidFill>
                  <a:prstClr val="black"/>
                </a:solidFill>
              </a:rPr>
              <a:t> 2011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1620470"/>
            <a:ext cx="4139952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prstClr val="white"/>
                </a:solidFill>
              </a:rPr>
              <a:t>Older data sets (pre-2000) show a larger cooling in the middle atmosphere, mainly caused by ozone depletion</a:t>
            </a:r>
          </a:p>
          <a:p>
            <a:endParaRPr lang="en-GB" sz="2000" dirty="0" smtClean="0">
              <a:solidFill>
                <a:prstClr val="white"/>
              </a:solidFill>
            </a:endParaRPr>
          </a:p>
          <a:p>
            <a:r>
              <a:rPr lang="en-GB" sz="2000" dirty="0" smtClean="0">
                <a:solidFill>
                  <a:prstClr val="white"/>
                </a:solidFill>
              </a:rPr>
              <a:t>The more recent cooling is driven by increases of greenhouse gases CO</a:t>
            </a:r>
            <a:r>
              <a:rPr lang="en-GB" sz="2000" baseline="-25000" dirty="0" smtClean="0">
                <a:solidFill>
                  <a:prstClr val="white"/>
                </a:solidFill>
              </a:rPr>
              <a:t>2</a:t>
            </a:r>
            <a:r>
              <a:rPr lang="en-GB" sz="2000" dirty="0" smtClean="0">
                <a:solidFill>
                  <a:prstClr val="white"/>
                </a:solidFill>
              </a:rPr>
              <a:t> and CH</a:t>
            </a:r>
            <a:r>
              <a:rPr lang="en-GB" sz="2000" baseline="-25000" dirty="0" smtClean="0">
                <a:solidFill>
                  <a:prstClr val="white"/>
                </a:solidFill>
              </a:rPr>
              <a:t>4</a:t>
            </a:r>
          </a:p>
          <a:p>
            <a:endParaRPr lang="en-GB" sz="2000" baseline="-25000" dirty="0">
              <a:solidFill>
                <a:prstClr val="white"/>
              </a:solidFill>
            </a:endParaRPr>
          </a:p>
          <a:p>
            <a:r>
              <a:rPr lang="en-GB" sz="2000" dirty="0">
                <a:solidFill>
                  <a:prstClr val="white"/>
                </a:solidFill>
              </a:rPr>
              <a:t>Models capture  these trends  </a:t>
            </a:r>
            <a:r>
              <a:rPr lang="en-GB" sz="2000" dirty="0" smtClean="0">
                <a:solidFill>
                  <a:prstClr val="white"/>
                </a:solidFill>
              </a:rPr>
              <a:t>well</a:t>
            </a:r>
            <a:r>
              <a:rPr lang="en-GB" sz="2000" dirty="0">
                <a:solidFill>
                  <a:prstClr val="white"/>
                </a:solidFill>
              </a:rPr>
              <a:t>. This is the LIMA model from the IAP, </a:t>
            </a:r>
            <a:r>
              <a:rPr lang="en-GB" sz="2000" dirty="0" err="1">
                <a:solidFill>
                  <a:prstClr val="white"/>
                </a:solidFill>
              </a:rPr>
              <a:t>Kühlungsborn</a:t>
            </a:r>
            <a:endParaRPr lang="en-GB" sz="2000" dirty="0">
              <a:solidFill>
                <a:prstClr val="white"/>
              </a:solidFill>
            </a:endParaRPr>
          </a:p>
          <a:p>
            <a:endParaRPr lang="en-GB" sz="2000" dirty="0" smtClean="0">
              <a:solidFill>
                <a:prstClr val="white"/>
              </a:solidFill>
            </a:endParaRPr>
          </a:p>
          <a:p>
            <a:endParaRPr lang="en-GB" sz="2000" dirty="0" smtClean="0">
              <a:solidFill>
                <a:prstClr val="black"/>
              </a:solidFill>
            </a:endParaRPr>
          </a:p>
          <a:p>
            <a:endParaRPr lang="en-GB" sz="2000" dirty="0" smtClean="0">
              <a:solidFill>
                <a:prstClr val="black"/>
              </a:solidFill>
            </a:endParaRPr>
          </a:p>
          <a:p>
            <a:endParaRPr lang="en-GB" sz="2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2200" y="6165304"/>
            <a:ext cx="259228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prstClr val="white"/>
                </a:solidFill>
              </a:rPr>
              <a:t>Lübken</a:t>
            </a:r>
            <a:r>
              <a:rPr lang="en-GB" dirty="0" smtClean="0">
                <a:solidFill>
                  <a:prstClr val="white"/>
                </a:solidFill>
              </a:rPr>
              <a:t> </a:t>
            </a:r>
            <a:r>
              <a:rPr lang="en-GB" i="1" dirty="0" smtClean="0">
                <a:solidFill>
                  <a:prstClr val="white"/>
                </a:solidFill>
              </a:rPr>
              <a:t>et al</a:t>
            </a:r>
            <a:r>
              <a:rPr lang="en-GB" dirty="0" smtClean="0">
                <a:solidFill>
                  <a:prstClr val="white"/>
                </a:solidFill>
              </a:rPr>
              <a:t>., </a:t>
            </a:r>
            <a:r>
              <a:rPr lang="en-GB" i="1" dirty="0" smtClean="0">
                <a:solidFill>
                  <a:prstClr val="white"/>
                </a:solidFill>
              </a:rPr>
              <a:t>JGR </a:t>
            </a:r>
            <a:r>
              <a:rPr lang="en-GB" dirty="0" smtClean="0">
                <a:solidFill>
                  <a:prstClr val="white"/>
                </a:solidFill>
              </a:rPr>
              <a:t>2013</a:t>
            </a:r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63042"/>
            <a:ext cx="4320480" cy="546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481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3898900" cy="1143000"/>
          </a:xfrm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</a:rPr>
              <a:t>Unusual chemistry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51907" name="Picture 3" descr="profile atm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059" y="530300"/>
            <a:ext cx="4646603" cy="61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>
            <a:off x="6907530" y="669165"/>
            <a:ext cx="281940" cy="2595967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204710" y="1343899"/>
            <a:ext cx="8763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X-rays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EUV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VUV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8320" y="1395329"/>
            <a:ext cx="123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Energetic particle precipitation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84" y="2359439"/>
            <a:ext cx="1211739" cy="9056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3505" y="3343401"/>
            <a:ext cx="508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NO</a:t>
            </a:r>
            <a:r>
              <a:rPr lang="en-GB" sz="1600" baseline="-25000" dirty="0" smtClean="0">
                <a:solidFill>
                  <a:schemeClr val="bg1"/>
                </a:solidFill>
              </a:rPr>
              <a:t>x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1237" y="3333644"/>
            <a:ext cx="3676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O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938052" y="3673897"/>
            <a:ext cx="243840" cy="3213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6907530" y="3642584"/>
            <a:ext cx="243840" cy="3213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8109995" y="3984072"/>
            <a:ext cx="243840" cy="32131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544897" y="3332772"/>
            <a:ext cx="135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Fe, Mg, Si, </a:t>
            </a:r>
            <a:r>
              <a:rPr lang="en-GB" sz="1600" dirty="0" smtClean="0">
                <a:solidFill>
                  <a:schemeClr val="bg1"/>
                </a:solidFill>
              </a:rPr>
              <a:t>Na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MSPs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970" y="2047478"/>
            <a:ext cx="1221891" cy="33855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Cosmic dust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flipV="1">
            <a:off x="6564178" y="4468148"/>
            <a:ext cx="245696" cy="3369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6338484" y="4856472"/>
            <a:ext cx="716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H</a:t>
            </a:r>
            <a:r>
              <a:rPr lang="en-GB" sz="1600" baseline="-25000" dirty="0" smtClean="0">
                <a:solidFill>
                  <a:schemeClr val="bg1"/>
                </a:solidFill>
              </a:rPr>
              <a:t>2</a:t>
            </a:r>
            <a:r>
              <a:rPr lang="en-GB" sz="1600" dirty="0" smtClean="0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f</a:t>
            </a:r>
            <a:r>
              <a:rPr lang="en-GB" sz="1600" dirty="0" smtClean="0">
                <a:solidFill>
                  <a:schemeClr val="bg1"/>
                </a:solidFill>
              </a:rPr>
              <a:t>rom CH</a:t>
            </a:r>
            <a:r>
              <a:rPr lang="en-GB" sz="1600" baseline="-25000" dirty="0" smtClean="0">
                <a:solidFill>
                  <a:schemeClr val="bg1"/>
                </a:solidFill>
              </a:rPr>
              <a:t>4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flipV="1">
            <a:off x="6646363" y="2424325"/>
            <a:ext cx="245696" cy="3369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592342" y="2722675"/>
            <a:ext cx="399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H</a:t>
            </a:r>
            <a:r>
              <a:rPr lang="en-GB" sz="1600" baseline="-25000" dirty="0" smtClean="0">
                <a:solidFill>
                  <a:schemeClr val="bg1"/>
                </a:solidFill>
              </a:rPr>
              <a:t>2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45880" y="2445374"/>
            <a:ext cx="1014165" cy="584775"/>
          </a:xfrm>
          <a:prstGeom prst="rect">
            <a:avLst/>
          </a:prstGeom>
          <a:solidFill>
            <a:srgbClr val="002E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Ions electrons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8" name="Sun 7"/>
          <p:cNvSpPr/>
          <p:nvPr/>
        </p:nvSpPr>
        <p:spPr>
          <a:xfrm>
            <a:off x="6791291" y="50986"/>
            <a:ext cx="508635" cy="50800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12342" y="1774786"/>
            <a:ext cx="42315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Reactions involving highly excited electronic states of N, N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, O and O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Atomic O becomes more abundant than O</a:t>
            </a:r>
            <a:r>
              <a:rPr lang="en-GB" baseline="-25000" dirty="0" smtClean="0">
                <a:solidFill>
                  <a:schemeClr val="bg1"/>
                </a:solidFill>
              </a:rPr>
              <a:t>2</a:t>
            </a:r>
            <a:r>
              <a:rPr lang="en-GB" dirty="0" smtClean="0">
                <a:solidFill>
                  <a:schemeClr val="bg1"/>
                </a:solidFill>
              </a:rPr>
              <a:t>, representing a huge store of chemical potential energy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Chemical potential energy </a:t>
            </a:r>
            <a:r>
              <a:rPr lang="en-GB" dirty="0" smtClean="0">
                <a:solidFill>
                  <a:schemeClr val="bg1"/>
                </a:solidFill>
                <a:sym typeface="Symbol" panose="05050102010706020507" pitchFamily="18" charset="2"/>
              </a:rPr>
              <a:t> airglow</a:t>
            </a:r>
            <a:endParaRPr lang="en-GB" dirty="0" smtClean="0">
              <a:solidFill>
                <a:schemeClr val="bg1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Highly reactive species such as Na and K atoms at significant concentrations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Plasma controls the atmospheric lifetimes of v. long-lived gases e.g. SF</a:t>
            </a:r>
            <a:r>
              <a:rPr lang="en-GB" baseline="-25000" dirty="0" smtClean="0">
                <a:solidFill>
                  <a:schemeClr val="bg1"/>
                </a:solidFill>
              </a:rPr>
              <a:t>6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86124" y="4917946"/>
            <a:ext cx="99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Long-lived GHGs (SF</a:t>
            </a:r>
            <a:r>
              <a:rPr lang="en-GB" sz="1600" baseline="-25000" dirty="0" smtClean="0">
                <a:solidFill>
                  <a:schemeClr val="bg1"/>
                </a:solidFill>
              </a:rPr>
              <a:t>6</a:t>
            </a:r>
            <a:r>
              <a:rPr lang="en-GB" sz="1600" dirty="0" smtClean="0">
                <a:solidFill>
                  <a:schemeClr val="bg1"/>
                </a:solidFill>
              </a:rPr>
              <a:t>, NF</a:t>
            </a:r>
            <a:r>
              <a:rPr lang="en-GB" sz="1600" baseline="-25000" dirty="0" smtClean="0">
                <a:solidFill>
                  <a:schemeClr val="bg1"/>
                </a:solidFill>
              </a:rPr>
              <a:t>3</a:t>
            </a:r>
            <a:r>
              <a:rPr lang="en-GB" sz="1600" dirty="0" smtClean="0">
                <a:solidFill>
                  <a:schemeClr val="bg1"/>
                </a:solidFill>
              </a:rPr>
              <a:t>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flipV="1">
            <a:off x="7422049" y="4528639"/>
            <a:ext cx="245696" cy="3369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8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9" grpId="0"/>
      <p:bldP spid="10" grpId="0"/>
      <p:bldP spid="7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0" animBg="1"/>
      <p:bldP spid="8" grpId="0" animBg="1"/>
      <p:bldP spid="22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sz="4000" dirty="0">
                <a:solidFill>
                  <a:schemeClr val="bg1"/>
                </a:solidFill>
              </a:rPr>
              <a:t>Energy </a:t>
            </a:r>
            <a:r>
              <a:rPr lang="en-GB" sz="4000" dirty="0" smtClean="0">
                <a:solidFill>
                  <a:schemeClr val="bg1"/>
                </a:solidFill>
              </a:rPr>
              <a:t>balance in the MLT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246787" name="Group 3"/>
          <p:cNvGrpSpPr>
            <a:grpSpLocks noChangeAspect="1"/>
          </p:cNvGrpSpPr>
          <p:nvPr/>
        </p:nvGrpSpPr>
        <p:grpSpPr bwMode="auto">
          <a:xfrm>
            <a:off x="322231" y="1328010"/>
            <a:ext cx="8821769" cy="5268066"/>
            <a:chOff x="756" y="-22"/>
            <a:chExt cx="8680" cy="5184"/>
          </a:xfrm>
          <a:solidFill>
            <a:schemeClr val="bg1"/>
          </a:solidFill>
        </p:grpSpPr>
        <p:sp>
          <p:nvSpPr>
            <p:cNvPr id="246788" name="AutoShape 4"/>
            <p:cNvSpPr>
              <a:spLocks noChangeAspect="1" noChangeArrowheads="1"/>
            </p:cNvSpPr>
            <p:nvPr/>
          </p:nvSpPr>
          <p:spPr bwMode="auto">
            <a:xfrm>
              <a:off x="1259" y="-22"/>
              <a:ext cx="7737" cy="40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789" name="Oval 5"/>
            <p:cNvSpPr>
              <a:spLocks noChangeArrowheads="1"/>
            </p:cNvSpPr>
            <p:nvPr/>
          </p:nvSpPr>
          <p:spPr bwMode="auto">
            <a:xfrm>
              <a:off x="2403" y="145"/>
              <a:ext cx="2058" cy="750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790" name="Text Box 6"/>
            <p:cNvSpPr txBox="1">
              <a:spLocks noChangeArrowheads="1"/>
            </p:cNvSpPr>
            <p:nvPr/>
          </p:nvSpPr>
          <p:spPr bwMode="auto">
            <a:xfrm>
              <a:off x="2694" y="346"/>
              <a:ext cx="1509" cy="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732" tIns="34866" rIns="69732" bIns="34866"/>
            <a:lstStyle/>
            <a:p>
              <a:pPr algn="l"/>
              <a:r>
                <a:rPr lang="en-GB" dirty="0">
                  <a:cs typeface="Arial" pitchFamily="34" charset="0"/>
                </a:rPr>
                <a:t>Solar energy</a:t>
              </a:r>
            </a:p>
          </p:txBody>
        </p:sp>
        <p:sp>
          <p:nvSpPr>
            <p:cNvPr id="246791" name="Oval 7"/>
            <p:cNvSpPr>
              <a:spLocks noChangeArrowheads="1"/>
            </p:cNvSpPr>
            <p:nvPr/>
          </p:nvSpPr>
          <p:spPr bwMode="auto">
            <a:xfrm>
              <a:off x="1899" y="2952"/>
              <a:ext cx="2660" cy="808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792" name="Text Box 8"/>
            <p:cNvSpPr txBox="1">
              <a:spLocks noChangeArrowheads="1"/>
            </p:cNvSpPr>
            <p:nvPr/>
          </p:nvSpPr>
          <p:spPr bwMode="auto">
            <a:xfrm>
              <a:off x="1466" y="1718"/>
              <a:ext cx="1897" cy="621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9732" tIns="34866" rIns="69732" bIns="34866"/>
            <a:lstStyle/>
            <a:p>
              <a:pPr algn="l"/>
              <a:r>
                <a:rPr lang="en-GB" dirty="0">
                  <a:cs typeface="Arial" pitchFamily="34" charset="0"/>
                </a:rPr>
                <a:t>Molecular kinetic energy </a:t>
              </a:r>
            </a:p>
          </p:txBody>
        </p:sp>
        <p:sp>
          <p:nvSpPr>
            <p:cNvPr id="246793" name="Text Box 9"/>
            <p:cNvSpPr txBox="1">
              <a:spLocks noChangeArrowheads="1"/>
            </p:cNvSpPr>
            <p:nvPr/>
          </p:nvSpPr>
          <p:spPr bwMode="auto">
            <a:xfrm>
              <a:off x="3912" y="1992"/>
              <a:ext cx="2372" cy="631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9732" tIns="34866" rIns="69732" bIns="34866"/>
            <a:lstStyle/>
            <a:p>
              <a:pPr algn="l"/>
              <a:r>
                <a:rPr lang="en-GB" dirty="0">
                  <a:cs typeface="Arial" pitchFamily="34" charset="0"/>
                </a:rPr>
                <a:t>Internal excitation of atoms and molecules</a:t>
              </a:r>
            </a:p>
          </p:txBody>
        </p:sp>
        <p:sp>
          <p:nvSpPr>
            <p:cNvPr id="246794" name="Text Box 10"/>
            <p:cNvSpPr txBox="1">
              <a:spLocks noChangeArrowheads="1"/>
            </p:cNvSpPr>
            <p:nvPr/>
          </p:nvSpPr>
          <p:spPr bwMode="auto">
            <a:xfrm>
              <a:off x="4872" y="781"/>
              <a:ext cx="2829" cy="662"/>
            </a:xfrm>
            <a:prstGeom prst="rect">
              <a:avLst/>
            </a:prstGeom>
            <a:grp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9732" tIns="34866" rIns="69732" bIns="34866"/>
            <a:lstStyle/>
            <a:p>
              <a:pPr algn="l"/>
              <a:r>
                <a:rPr lang="en-GB" dirty="0">
                  <a:cs typeface="Arial" pitchFamily="34" charset="0"/>
                </a:rPr>
                <a:t>Chemical potential energy (radicals and ions)</a:t>
              </a:r>
            </a:p>
          </p:txBody>
        </p:sp>
        <p:sp>
          <p:nvSpPr>
            <p:cNvPr id="246795" name="Oval 11"/>
            <p:cNvSpPr>
              <a:spLocks noChangeArrowheads="1"/>
            </p:cNvSpPr>
            <p:nvPr/>
          </p:nvSpPr>
          <p:spPr bwMode="auto">
            <a:xfrm>
              <a:off x="6694" y="2381"/>
              <a:ext cx="2180" cy="1083"/>
            </a:xfrm>
            <a:prstGeom prst="ellipse">
              <a:avLst/>
            </a:prstGeom>
            <a:grp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796" name="Text Box 12"/>
            <p:cNvSpPr txBox="1">
              <a:spLocks noChangeArrowheads="1"/>
            </p:cNvSpPr>
            <p:nvPr/>
          </p:nvSpPr>
          <p:spPr bwMode="auto">
            <a:xfrm>
              <a:off x="6959" y="2623"/>
              <a:ext cx="1649" cy="611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 lIns="69732" tIns="34866" rIns="69732" bIns="34866"/>
            <a:lstStyle/>
            <a:p>
              <a:pPr algn="l"/>
              <a:r>
                <a:rPr lang="en-GB" dirty="0" err="1">
                  <a:cs typeface="Arial" pitchFamily="34" charset="0"/>
                </a:rPr>
                <a:t>Radiative</a:t>
              </a:r>
              <a:r>
                <a:rPr lang="en-GB" dirty="0">
                  <a:cs typeface="Arial" pitchFamily="34" charset="0"/>
                </a:rPr>
                <a:t> loss in the IR/visible</a:t>
              </a:r>
            </a:p>
            <a:p>
              <a:pPr algn="l"/>
              <a:endParaRPr lang="en-GB" sz="1400" dirty="0">
                <a:cs typeface="Arial" pitchFamily="34" charset="0"/>
              </a:endParaRPr>
            </a:p>
          </p:txBody>
        </p:sp>
        <p:sp>
          <p:nvSpPr>
            <p:cNvPr id="246797" name="Line 13"/>
            <p:cNvSpPr>
              <a:spLocks noChangeShapeType="1"/>
            </p:cNvSpPr>
            <p:nvPr/>
          </p:nvSpPr>
          <p:spPr bwMode="auto">
            <a:xfrm flipH="1">
              <a:off x="2678" y="895"/>
              <a:ext cx="274" cy="823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798" name="Line 14"/>
            <p:cNvSpPr>
              <a:spLocks noChangeShapeType="1"/>
            </p:cNvSpPr>
            <p:nvPr/>
          </p:nvSpPr>
          <p:spPr bwMode="auto">
            <a:xfrm flipH="1" flipV="1">
              <a:off x="2599" y="2339"/>
              <a:ext cx="216" cy="613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799" name="Line 15"/>
            <p:cNvSpPr>
              <a:spLocks noChangeShapeType="1"/>
            </p:cNvSpPr>
            <p:nvPr/>
          </p:nvSpPr>
          <p:spPr bwMode="auto">
            <a:xfrm>
              <a:off x="3912" y="895"/>
              <a:ext cx="549" cy="1097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800" name="Line 16"/>
            <p:cNvSpPr>
              <a:spLocks noChangeShapeType="1"/>
            </p:cNvSpPr>
            <p:nvPr/>
          </p:nvSpPr>
          <p:spPr bwMode="auto">
            <a:xfrm>
              <a:off x="4323" y="758"/>
              <a:ext cx="549" cy="27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801" name="Line 17"/>
            <p:cNvSpPr>
              <a:spLocks noChangeShapeType="1"/>
            </p:cNvSpPr>
            <p:nvPr/>
          </p:nvSpPr>
          <p:spPr bwMode="auto">
            <a:xfrm>
              <a:off x="6284" y="2410"/>
              <a:ext cx="508" cy="268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802" name="Line 18"/>
            <p:cNvSpPr>
              <a:spLocks noChangeShapeType="1"/>
            </p:cNvSpPr>
            <p:nvPr/>
          </p:nvSpPr>
          <p:spPr bwMode="auto">
            <a:xfrm>
              <a:off x="3363" y="1992"/>
              <a:ext cx="549" cy="274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803" name="Line 19"/>
            <p:cNvSpPr>
              <a:spLocks noChangeShapeType="1"/>
            </p:cNvSpPr>
            <p:nvPr/>
          </p:nvSpPr>
          <p:spPr bwMode="auto">
            <a:xfrm flipH="1">
              <a:off x="5009" y="1443"/>
              <a:ext cx="274" cy="549"/>
            </a:xfrm>
            <a:prstGeom prst="line">
              <a:avLst/>
            </a:prstGeom>
            <a:grpFill/>
            <a:ln w="1905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6804" name="Text Box 20"/>
            <p:cNvSpPr txBox="1">
              <a:spLocks noChangeArrowheads="1"/>
            </p:cNvSpPr>
            <p:nvPr/>
          </p:nvSpPr>
          <p:spPr bwMode="auto">
            <a:xfrm>
              <a:off x="2103" y="3170"/>
              <a:ext cx="2220" cy="3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69732" tIns="34866" rIns="69732" bIns="34866"/>
            <a:lstStyle/>
            <a:p>
              <a:pPr algn="l"/>
              <a:r>
                <a:rPr lang="en-GB" dirty="0">
                  <a:cs typeface="Arial" pitchFamily="34" charset="0"/>
                </a:rPr>
                <a:t>Gravity wave breaking</a:t>
              </a:r>
            </a:p>
          </p:txBody>
        </p:sp>
        <p:sp>
          <p:nvSpPr>
            <p:cNvPr id="246805" name="Text Box 21"/>
            <p:cNvSpPr txBox="1">
              <a:spLocks noChangeArrowheads="1"/>
            </p:cNvSpPr>
            <p:nvPr/>
          </p:nvSpPr>
          <p:spPr bwMode="auto">
            <a:xfrm>
              <a:off x="756" y="4671"/>
              <a:ext cx="8680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732" tIns="34866" rIns="69732" bIns="34866"/>
            <a:lstStyle/>
            <a:p>
              <a:pPr algn="l"/>
              <a:r>
                <a:rPr lang="en-GB" sz="2000" dirty="0" smtClean="0">
                  <a:solidFill>
                    <a:schemeClr val="bg1"/>
                  </a:solidFill>
                  <a:cs typeface="Arial" pitchFamily="34" charset="0"/>
                </a:rPr>
                <a:t>Inputs from </a:t>
              </a:r>
              <a:r>
                <a:rPr lang="en-GB" sz="2000" dirty="0">
                  <a:solidFill>
                    <a:schemeClr val="bg1"/>
                  </a:solidFill>
                  <a:cs typeface="Arial" pitchFamily="34" charset="0"/>
                </a:rPr>
                <a:t>the sun and the lower atmosphere are balanced by </a:t>
              </a:r>
              <a:r>
                <a:rPr lang="en-GB" sz="2000" dirty="0" err="1">
                  <a:solidFill>
                    <a:schemeClr val="bg1"/>
                  </a:solidFill>
                  <a:cs typeface="Arial" pitchFamily="34" charset="0"/>
                </a:rPr>
                <a:t>radiative</a:t>
              </a:r>
              <a:r>
                <a:rPr lang="en-GB" sz="2000" dirty="0">
                  <a:solidFill>
                    <a:schemeClr val="bg1"/>
                  </a:solidFill>
                  <a:cs typeface="Arial" pitchFamily="34" charset="0"/>
                </a:rPr>
                <a:t> cooling</a:t>
              </a:r>
              <a:r>
                <a:rPr lang="en-GB" sz="2000" dirty="0">
                  <a:cs typeface="Arial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8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92795"/>
              </p:ext>
            </p:extLst>
          </p:nvPr>
        </p:nvGraphicFramePr>
        <p:xfrm>
          <a:off x="195385" y="1573335"/>
          <a:ext cx="5400675" cy="454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SPW 6.0 Graph" r:id="rId3" imgW="5667120" imgH="4769280" progId="SigmaPlotGraphicObject.11">
                  <p:embed/>
                </p:oleObj>
              </mc:Choice>
              <mc:Fallback>
                <p:oleObj name="SPW 6.0 Graph" r:id="rId3" imgW="5667120" imgH="4769280" progId="SigmaPlotGraphicObjec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385" y="1573335"/>
                        <a:ext cx="5400675" cy="454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724525" y="1865313"/>
            <a:ext cx="3419475" cy="38318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</a:rPr>
              <a:t>Above the </a:t>
            </a:r>
            <a:r>
              <a:rPr lang="en-GB" i="1" dirty="0" err="1">
                <a:solidFill>
                  <a:schemeClr val="bg1"/>
                </a:solidFill>
              </a:rPr>
              <a:t>turbopause</a:t>
            </a:r>
            <a:r>
              <a:rPr lang="en-GB" dirty="0">
                <a:solidFill>
                  <a:schemeClr val="bg1"/>
                </a:solidFill>
              </a:rPr>
              <a:t> around 105 km, the mean free path of molecules approaches </a:t>
            </a:r>
            <a:r>
              <a:rPr lang="en-GB" dirty="0" smtClean="0">
                <a:solidFill>
                  <a:schemeClr val="bg1"/>
                </a:solidFill>
              </a:rPr>
              <a:t>1 m.</a:t>
            </a:r>
          </a:p>
          <a:p>
            <a:pPr algn="l">
              <a:spcBef>
                <a:spcPct val="50000"/>
              </a:spcBef>
            </a:pPr>
            <a:r>
              <a:rPr lang="en-GB" dirty="0" smtClean="0">
                <a:solidFill>
                  <a:schemeClr val="bg1"/>
                </a:solidFill>
              </a:rPr>
              <a:t>Bulk </a:t>
            </a:r>
            <a:r>
              <a:rPr lang="en-GB" dirty="0">
                <a:solidFill>
                  <a:schemeClr val="bg1"/>
                </a:solidFill>
              </a:rPr>
              <a:t>motion is no longer possible and eddy diffusion is overtaken by molecular diffusion.</a:t>
            </a:r>
          </a:p>
          <a:p>
            <a:pPr algn="l">
              <a:spcBef>
                <a:spcPct val="5000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GB" dirty="0">
                <a:solidFill>
                  <a:schemeClr val="bg1"/>
                </a:solidFill>
              </a:rPr>
              <a:t>At this point gravitational separation of molecules starts to occur e.g. the mixing ratio of CO</a:t>
            </a:r>
            <a:r>
              <a:rPr lang="en-GB" baseline="-25000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 decreases because its mass is 44 compared with 28 for N</a:t>
            </a:r>
            <a:r>
              <a:rPr lang="en-GB" baseline="-25000" dirty="0">
                <a:solidFill>
                  <a:schemeClr val="bg1"/>
                </a:solidFill>
              </a:rPr>
              <a:t>2</a:t>
            </a:r>
            <a:r>
              <a:rPr lang="en-GB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3723" y="390769"/>
            <a:ext cx="7588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Where is the “top” of the atmosphere?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966"/>
            <a:ext cx="7956376" cy="53738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3932" y="6516760"/>
            <a:ext cx="2700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Plane et al., </a:t>
            </a:r>
            <a:r>
              <a:rPr lang="en-GB" sz="1600" i="1" dirty="0" smtClean="0">
                <a:solidFill>
                  <a:schemeClr val="bg1"/>
                </a:solidFill>
              </a:rPr>
              <a:t>Chem. Rev. </a:t>
            </a:r>
            <a:r>
              <a:rPr lang="en-GB" sz="1600" dirty="0" smtClean="0">
                <a:solidFill>
                  <a:schemeClr val="bg1"/>
                </a:solidFill>
              </a:rPr>
              <a:t>2015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5474" y="25879"/>
            <a:ext cx="1080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January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6873" y="0"/>
            <a:ext cx="61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July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5950190"/>
            <a:ext cx="85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solidFill>
                  <a:schemeClr val="bg1"/>
                </a:solidFill>
              </a:rPr>
              <a:t>The high latitude MLT is very cold during summer, so </a:t>
            </a:r>
            <a:r>
              <a:rPr lang="en-GB" i="1" dirty="0" smtClean="0">
                <a:solidFill>
                  <a:schemeClr val="bg1"/>
                </a:solidFill>
              </a:rPr>
              <a:t>not</a:t>
            </a:r>
            <a:r>
              <a:rPr lang="en-GB" dirty="0" smtClean="0">
                <a:solidFill>
                  <a:schemeClr val="bg1"/>
                </a:solidFill>
              </a:rPr>
              <a:t> a radiative effect!  Cooling caused by adiabatic expansion of rising air over the summer pole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5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ChangeArrowheads="1"/>
          </p:cNvSpPr>
          <p:nvPr/>
        </p:nvSpPr>
        <p:spPr bwMode="auto">
          <a:xfrm>
            <a:off x="6081623" y="2411413"/>
            <a:ext cx="300199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GB" sz="2800" dirty="0" smtClean="0">
                <a:solidFill>
                  <a:schemeClr val="bg1"/>
                </a:solidFill>
                <a:cs typeface="Arial" pitchFamily="34" charset="0"/>
              </a:rPr>
              <a:t>Mid-latitudes</a:t>
            </a:r>
          </a:p>
          <a:p>
            <a:pPr algn="l"/>
            <a:endParaRPr lang="en-GB" sz="2400" dirty="0">
              <a:solidFill>
                <a:schemeClr val="bg1"/>
              </a:solidFill>
              <a:cs typeface="Arial" pitchFamily="34" charset="0"/>
            </a:endParaRPr>
          </a:p>
          <a:p>
            <a:pPr algn="l"/>
            <a:r>
              <a:rPr lang="en-GB" sz="2400" dirty="0" err="1" smtClean="0">
                <a:solidFill>
                  <a:schemeClr val="bg1"/>
                </a:solidFill>
                <a:cs typeface="Arial" pitchFamily="34" charset="0"/>
              </a:rPr>
              <a:t>Rocketsonde</a:t>
            </a:r>
            <a:r>
              <a:rPr lang="en-GB" sz="2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cs typeface="Arial" pitchFamily="34" charset="0"/>
              </a:rPr>
              <a:t>data + OHP Rayleigh </a:t>
            </a:r>
            <a:r>
              <a:rPr lang="en-GB" sz="2400" dirty="0" err="1">
                <a:solidFill>
                  <a:schemeClr val="bg1"/>
                </a:solidFill>
                <a:cs typeface="Arial" pitchFamily="34" charset="0"/>
              </a:rPr>
              <a:t>lidar</a:t>
            </a:r>
            <a:endParaRPr lang="en-GB" sz="2400" dirty="0">
              <a:solidFill>
                <a:schemeClr val="bg1"/>
              </a:solidFill>
              <a:cs typeface="Arial" pitchFamily="34" charset="0"/>
            </a:endParaRPr>
          </a:p>
          <a:p>
            <a:pPr algn="l"/>
            <a:endParaRPr lang="en-GB" sz="2400" dirty="0">
              <a:solidFill>
                <a:schemeClr val="bg1"/>
              </a:solidFill>
              <a:cs typeface="Arial" pitchFamily="34" charset="0"/>
            </a:endParaRPr>
          </a:p>
          <a:p>
            <a:pPr algn="l"/>
            <a:r>
              <a:rPr lang="en-GB" sz="2400" dirty="0">
                <a:solidFill>
                  <a:schemeClr val="bg1"/>
                </a:solidFill>
                <a:cs typeface="Arial" pitchFamily="34" charset="0"/>
              </a:rPr>
              <a:t>Cooling of 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~2-3 K per decade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Temperature trends in the mesosphere 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(50 – 80 km) 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2498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301309"/>
              </p:ext>
            </p:extLst>
          </p:nvPr>
        </p:nvGraphicFramePr>
        <p:xfrm>
          <a:off x="149750" y="1699403"/>
          <a:ext cx="5553808" cy="4717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Graph" r:id="rId3" imgW="3441600" imgH="2924640" progId="Origin50.Graph">
                  <p:embed/>
                </p:oleObj>
              </mc:Choice>
              <mc:Fallback>
                <p:oleObj name="Graph" r:id="rId3" imgW="3441600" imgH="292464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50" y="1699403"/>
                        <a:ext cx="5553808" cy="471778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61" name="Text Box 5"/>
          <p:cNvSpPr txBox="1">
            <a:spLocks noChangeArrowheads="1"/>
          </p:cNvSpPr>
          <p:nvPr/>
        </p:nvSpPr>
        <p:spPr bwMode="auto">
          <a:xfrm>
            <a:off x="6535168" y="6519446"/>
            <a:ext cx="24248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sz="1600" dirty="0">
                <a:solidFill>
                  <a:schemeClr val="bg1"/>
                </a:solidFill>
                <a:cs typeface="Arial" pitchFamily="34" charset="0"/>
              </a:rPr>
              <a:t>Data </a:t>
            </a:r>
            <a:r>
              <a:rPr lang="en-GB" sz="1600" dirty="0" smtClean="0">
                <a:solidFill>
                  <a:schemeClr val="bg1"/>
                </a:solidFill>
                <a:cs typeface="Arial" pitchFamily="34" charset="0"/>
              </a:rPr>
              <a:t>from </a:t>
            </a:r>
            <a:r>
              <a:rPr lang="en-GB" sz="1600" dirty="0" err="1">
                <a:solidFill>
                  <a:schemeClr val="bg1"/>
                </a:solidFill>
                <a:cs typeface="Arial" pitchFamily="34" charset="0"/>
              </a:rPr>
              <a:t>Beig</a:t>
            </a:r>
            <a:r>
              <a:rPr lang="en-GB" sz="16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sz="1600" i="1" dirty="0">
                <a:solidFill>
                  <a:schemeClr val="bg1"/>
                </a:solidFill>
                <a:cs typeface="Arial" pitchFamily="34" charset="0"/>
              </a:rPr>
              <a:t>et al</a:t>
            </a:r>
            <a:r>
              <a:rPr lang="en-GB" sz="1600" dirty="0">
                <a:solidFill>
                  <a:schemeClr val="bg1"/>
                </a:solidFill>
                <a:cs typeface="Arial" pitchFamily="34" charset="0"/>
              </a:rPr>
              <a:t> (2003)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561338" y="3313669"/>
            <a:ext cx="5316613" cy="258532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marL="342900" indent="-342900" algn="just"/>
            <a:r>
              <a:rPr lang="en-US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Above 82 km, the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time-constants for the third-order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reactions</a:t>
            </a:r>
          </a:p>
          <a:p>
            <a:pPr marL="342900" indent="-342900" algn="just"/>
            <a:endParaRPr lang="en-US" dirty="0" smtClean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 algn="just"/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	O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+ O</a:t>
            </a:r>
            <a:r>
              <a:rPr lang="en-US" baseline="-25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 (+ M) 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O</a:t>
            </a:r>
            <a:r>
              <a:rPr lang="en-US" baseline="-25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marL="342900" indent="-342900" algn="just"/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and	H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+ O</a:t>
            </a:r>
            <a:r>
              <a:rPr lang="en-US" baseline="-25000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 (+ M)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  <a:sym typeface="Symbol" pitchFamily="18" charset="2"/>
              </a:rPr>
              <a:t>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HO</a:t>
            </a:r>
            <a:r>
              <a:rPr lang="en-US" baseline="-25000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2</a:t>
            </a:r>
          </a:p>
          <a:p>
            <a:pPr marL="342900" indent="-342900" algn="just"/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 </a:t>
            </a:r>
          </a:p>
          <a:p>
            <a:pPr marL="342900" indent="-342900" algn="just"/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are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longer than 12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hours. </a:t>
            </a:r>
          </a:p>
          <a:p>
            <a:pPr marL="342900" indent="-342900" algn="just"/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	</a:t>
            </a:r>
            <a:endParaRPr lang="en-US" dirty="0" smtClean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342900" indent="-342900" algn="just"/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Hence, little diurnal variation of </a:t>
            </a:r>
            <a:r>
              <a:rPr lang="en-US" dirty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atomic O and </a:t>
            </a:r>
            <a:r>
              <a:rPr lang="en-US" dirty="0" smtClean="0">
                <a:solidFill>
                  <a:schemeClr val="bg1"/>
                </a:solidFill>
                <a:latin typeface="Arial Unicode MS" pitchFamily="34" charset="-128"/>
                <a:cs typeface="Times New Roman" pitchFamily="18" charset="0"/>
              </a:rPr>
              <a:t>H</a:t>
            </a:r>
            <a:endParaRPr lang="en-US" dirty="0">
              <a:solidFill>
                <a:schemeClr val="bg1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4" y="163208"/>
            <a:ext cx="3450118" cy="657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8556" y="153888"/>
            <a:ext cx="4994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Diurnal variation as a function of the height of the 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>
                <a:solidFill>
                  <a:schemeClr val="bg1"/>
                </a:solidFill>
              </a:rPr>
              <a:t>a) </a:t>
            </a:r>
            <a:r>
              <a:rPr lang="en-GB" dirty="0" smtClean="0">
                <a:solidFill>
                  <a:schemeClr val="bg1"/>
                </a:solidFill>
              </a:rPr>
              <a:t>O density </a:t>
            </a:r>
            <a:r>
              <a:rPr lang="en-GB" dirty="0">
                <a:solidFill>
                  <a:schemeClr val="bg1"/>
                </a:solidFill>
              </a:rPr>
              <a:t>(10</a:t>
            </a:r>
            <a:r>
              <a:rPr lang="en-GB" baseline="30000" dirty="0">
                <a:solidFill>
                  <a:schemeClr val="bg1"/>
                </a:solidFill>
              </a:rPr>
              <a:t>10</a:t>
            </a:r>
            <a:r>
              <a:rPr lang="en-GB" dirty="0">
                <a:solidFill>
                  <a:schemeClr val="bg1"/>
                </a:solidFill>
              </a:rPr>
              <a:t> atom cm</a:t>
            </a:r>
            <a:r>
              <a:rPr lang="en-GB" baseline="30000" dirty="0">
                <a:solidFill>
                  <a:schemeClr val="bg1"/>
                </a:solidFill>
              </a:rPr>
              <a:t>−3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>
                <a:solidFill>
                  <a:schemeClr val="bg1"/>
                </a:solidFill>
              </a:rPr>
              <a:t>b) H density (10</a:t>
            </a:r>
            <a:r>
              <a:rPr lang="en-GB" baseline="30000" dirty="0">
                <a:solidFill>
                  <a:schemeClr val="bg1"/>
                </a:solidFill>
              </a:rPr>
              <a:t>7</a:t>
            </a:r>
            <a:r>
              <a:rPr lang="en-GB" dirty="0">
                <a:solidFill>
                  <a:schemeClr val="bg1"/>
                </a:solidFill>
              </a:rPr>
              <a:t> atom cm</a:t>
            </a:r>
            <a:r>
              <a:rPr lang="en-GB" baseline="30000" dirty="0">
                <a:solidFill>
                  <a:schemeClr val="bg1"/>
                </a:solidFill>
              </a:rPr>
              <a:t>−3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(</a:t>
            </a:r>
            <a:r>
              <a:rPr lang="en-GB" dirty="0">
                <a:solidFill>
                  <a:schemeClr val="bg1"/>
                </a:solidFill>
              </a:rPr>
              <a:t>c) </a:t>
            </a:r>
            <a:r>
              <a:rPr lang="en-GB" dirty="0" smtClean="0">
                <a:solidFill>
                  <a:schemeClr val="bg1"/>
                </a:solidFill>
              </a:rPr>
              <a:t>O</a:t>
            </a:r>
            <a:r>
              <a:rPr lang="en-GB" baseline="-25000" dirty="0" smtClean="0">
                <a:solidFill>
                  <a:schemeClr val="bg1"/>
                </a:solidFill>
              </a:rPr>
              <a:t>3</a:t>
            </a:r>
            <a:r>
              <a:rPr lang="en-GB" dirty="0" smtClean="0">
                <a:solidFill>
                  <a:schemeClr val="bg1"/>
                </a:solidFill>
              </a:rPr>
              <a:t> density </a:t>
            </a:r>
            <a:r>
              <a:rPr lang="en-GB" dirty="0">
                <a:solidFill>
                  <a:schemeClr val="bg1"/>
                </a:solidFill>
              </a:rPr>
              <a:t>(10</a:t>
            </a:r>
            <a:r>
              <a:rPr lang="en-GB" baseline="30000" dirty="0">
                <a:solidFill>
                  <a:schemeClr val="bg1"/>
                </a:solidFill>
              </a:rPr>
              <a:t>9</a:t>
            </a:r>
            <a:r>
              <a:rPr lang="en-GB" dirty="0">
                <a:solidFill>
                  <a:schemeClr val="bg1"/>
                </a:solidFill>
              </a:rPr>
              <a:t> molecules cm</a:t>
            </a:r>
            <a:r>
              <a:rPr lang="en-GB" baseline="30000" dirty="0">
                <a:solidFill>
                  <a:schemeClr val="bg1"/>
                </a:solidFill>
              </a:rPr>
              <a:t>−3</a:t>
            </a:r>
            <a:r>
              <a:rPr lang="en-GB" dirty="0">
                <a:solidFill>
                  <a:schemeClr val="bg1"/>
                </a:solidFill>
              </a:rPr>
              <a:t>) </a:t>
            </a:r>
            <a:endParaRPr lang="en-GB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50</a:t>
            </a:r>
            <a:r>
              <a:rPr lang="en-GB" baseline="30000" dirty="0" smtClean="0">
                <a:solidFill>
                  <a:schemeClr val="bg1"/>
                </a:solidFill>
              </a:rPr>
              <a:t>o</a:t>
            </a:r>
            <a:r>
              <a:rPr lang="en-GB" dirty="0" smtClean="0">
                <a:solidFill>
                  <a:schemeClr val="bg1"/>
                </a:solidFill>
              </a:rPr>
              <a:t> N (2004-2011), from the WACCM model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56" y="2782129"/>
            <a:ext cx="3717888" cy="3679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26444" y="3397750"/>
            <a:ext cx="1843435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O </a:t>
            </a:r>
            <a:r>
              <a:rPr lang="en-GB" dirty="0">
                <a:solidFill>
                  <a:schemeClr val="bg1"/>
                </a:solidFill>
              </a:rPr>
              <a:t>measurements made by rocket-borne </a:t>
            </a:r>
            <a:r>
              <a:rPr lang="en-GB" dirty="0" smtClean="0">
                <a:solidFill>
                  <a:schemeClr val="bg1"/>
                </a:solidFill>
              </a:rPr>
              <a:t>resonance fluorescence </a:t>
            </a:r>
            <a:r>
              <a:rPr lang="en-GB" dirty="0">
                <a:solidFill>
                  <a:schemeClr val="bg1"/>
                </a:solidFill>
              </a:rPr>
              <a:t>instruments </a:t>
            </a:r>
            <a:r>
              <a:rPr lang="en-GB" dirty="0" smtClean="0">
                <a:solidFill>
                  <a:schemeClr val="bg1"/>
                </a:solidFill>
              </a:rPr>
              <a:t>during summer (68N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9042" y="6461241"/>
            <a:ext cx="2976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Murray and Plane, </a:t>
            </a:r>
            <a:r>
              <a:rPr lang="en-GB" i="1" dirty="0" smtClean="0">
                <a:solidFill>
                  <a:schemeClr val="bg1"/>
                </a:solidFill>
              </a:rPr>
              <a:t>ACP</a:t>
            </a:r>
            <a:r>
              <a:rPr lang="en-GB" dirty="0" smtClean="0">
                <a:solidFill>
                  <a:schemeClr val="bg1"/>
                </a:solidFill>
              </a:rPr>
              <a:t> 2004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9645" y="2382088"/>
            <a:ext cx="285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Plane </a:t>
            </a:r>
            <a:r>
              <a:rPr lang="en-GB" i="1" dirty="0" smtClean="0">
                <a:solidFill>
                  <a:schemeClr val="bg1"/>
                </a:solidFill>
              </a:rPr>
              <a:t>et al</a:t>
            </a:r>
            <a:r>
              <a:rPr lang="en-GB" dirty="0" smtClean="0">
                <a:solidFill>
                  <a:schemeClr val="bg1"/>
                </a:solidFill>
              </a:rPr>
              <a:t>., </a:t>
            </a:r>
            <a:r>
              <a:rPr lang="en-GB" i="1" dirty="0" smtClean="0">
                <a:solidFill>
                  <a:schemeClr val="bg1"/>
                </a:solidFill>
              </a:rPr>
              <a:t>Chem. Rev.</a:t>
            </a:r>
            <a:r>
              <a:rPr lang="en-GB" dirty="0" smtClean="0">
                <a:solidFill>
                  <a:schemeClr val="bg1"/>
                </a:solidFill>
              </a:rPr>
              <a:t> 2015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8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11143</TotalTime>
  <Words>2227</Words>
  <Application>Microsoft Office PowerPoint</Application>
  <PresentationFormat>On-screen Show (4:3)</PresentationFormat>
  <Paragraphs>321</Paragraphs>
  <Slides>37</Slides>
  <Notes>0</Notes>
  <HiddenSlides>4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57" baseType="lpstr">
      <vt:lpstr>Arial Unicode MS</vt:lpstr>
      <vt:lpstr>SimSun</vt:lpstr>
      <vt:lpstr>Arial</vt:lpstr>
      <vt:lpstr>Calibri</vt:lpstr>
      <vt:lpstr>Cambria Math</vt:lpstr>
      <vt:lpstr>Symbol</vt:lpstr>
      <vt:lpstr>Times</vt:lpstr>
      <vt:lpstr>Times New Roman</vt:lpstr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2_Default Design</vt:lpstr>
      <vt:lpstr>SPW 6.0 Graph</vt:lpstr>
      <vt:lpstr>Graph</vt:lpstr>
      <vt:lpstr>Equation</vt:lpstr>
      <vt:lpstr>PowerPoint Presentation</vt:lpstr>
      <vt:lpstr>Talk outline</vt:lpstr>
      <vt:lpstr>PowerPoint Presentation</vt:lpstr>
      <vt:lpstr>Unusual chemistry</vt:lpstr>
      <vt:lpstr>Energy balance in the MLT</vt:lpstr>
      <vt:lpstr>PowerPoint Presentation</vt:lpstr>
      <vt:lpstr>PowerPoint Presentation</vt:lpstr>
      <vt:lpstr>Temperature trends in the mesosphere  (50 – 80 km) </vt:lpstr>
      <vt:lpstr>PowerPoint Presentation</vt:lpstr>
      <vt:lpstr>PowerPoint Presentation</vt:lpstr>
      <vt:lpstr>PowerPoint Presentation</vt:lpstr>
      <vt:lpstr>Global models of the metal atom layers</vt:lpstr>
      <vt:lpstr>PowerPoint Presentation</vt:lpstr>
      <vt:lpstr>Estimates of the Fe input rate</vt:lpstr>
      <vt:lpstr>PowerPoint Presentation</vt:lpstr>
      <vt:lpstr>Meteoric smoke particles - modelling</vt:lpstr>
      <vt:lpstr>PowerPoint Presentation</vt:lpstr>
      <vt:lpstr>PowerPoint Presentation</vt:lpstr>
      <vt:lpstr>PowerPoint Presentation</vt:lpstr>
      <vt:lpstr>Deposition of Meteoric Smoke Particles</vt:lpstr>
      <vt:lpstr>PowerPoint Presentation</vt:lpstr>
      <vt:lpstr>PowerPoint Presentation</vt:lpstr>
      <vt:lpstr>PowerPoint Presentation</vt:lpstr>
      <vt:lpstr>PowerPoint Presentation</vt:lpstr>
      <vt:lpstr>The HOx dilemma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  <vt:lpstr>Climate change in the middle atmosphere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Plane</dc:creator>
  <cp:lastModifiedBy>John Plane</cp:lastModifiedBy>
  <cp:revision>86</cp:revision>
  <dcterms:created xsi:type="dcterms:W3CDTF">2018-06-09T15:22:34Z</dcterms:created>
  <dcterms:modified xsi:type="dcterms:W3CDTF">2019-05-22T13:52:48Z</dcterms:modified>
</cp:coreProperties>
</file>