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autoCompressPictures="0">
  <p:sldMasterIdLst>
    <p:sldMasterId id="2147483678" r:id="rId1"/>
    <p:sldMasterId id="2147483679" r:id="rId2"/>
  </p:sldMasterIdLst>
  <p:notesMasterIdLst>
    <p:notesMasterId r:id="rId14"/>
  </p:notesMasterIdLst>
  <p:sldIdLst>
    <p:sldId id="1656" r:id="rId3"/>
    <p:sldId id="1659" r:id="rId4"/>
    <p:sldId id="1660" r:id="rId5"/>
    <p:sldId id="1661" r:id="rId6"/>
    <p:sldId id="1662" r:id="rId7"/>
    <p:sldId id="1663" r:id="rId8"/>
    <p:sldId id="1664" r:id="rId9"/>
    <p:sldId id="1665" r:id="rId10"/>
    <p:sldId id="1666" r:id="rId11"/>
    <p:sldId id="1667" r:id="rId12"/>
    <p:sldId id="1668" r:id="rId13"/>
  </p:sldIdLst>
  <p:sldSz cx="9144000" cy="6858000" type="screen4x3"/>
  <p:notesSz cx="7010400" cy="9296400"/>
  <p:embeddedFontLst>
    <p:embeddedFont>
      <p:font typeface="Helvetica Neue" panose="02000503000000020004" pitchFamily="2" charset="0"/>
      <p:regular r:id="rId15"/>
      <p:bold r:id="rId16"/>
      <p:italic r:id="rId17"/>
      <p:boldItalic r:id="rId18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" userDrawn="1">
          <p15:clr>
            <a:srgbClr val="A4A3A4"/>
          </p15:clr>
        </p15:guide>
        <p15:guide id="2" pos="264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FF4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34153"/>
    <p:restoredTop sz="88934"/>
  </p:normalViewPr>
  <p:slideViewPr>
    <p:cSldViewPr snapToGrid="0">
      <p:cViewPr varScale="1">
        <p:scale>
          <a:sx n="128" d="100"/>
          <a:sy n="128" d="100"/>
        </p:scale>
        <p:origin x="176" y="304"/>
      </p:cViewPr>
      <p:guideLst>
        <p:guide orient="horz" pos="216"/>
        <p:guide pos="264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howGuides="1">
      <p:cViewPr varScale="1">
        <p:scale>
          <a:sx n="162" d="100"/>
          <a:sy n="162" d="100"/>
        </p:scale>
        <p:origin x="1608" y="208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font" Target="fonts/font4.fntdata"/><Relationship Id="rId3" Type="http://schemas.openxmlformats.org/officeDocument/2006/relationships/slide" Target="slides/slide1.xml"/><Relationship Id="rId21" Type="http://schemas.openxmlformats.org/officeDocument/2006/relationships/theme" Target="theme/them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font" Target="fonts/font3.fntdata"/><Relationship Id="rId2" Type="http://schemas.openxmlformats.org/officeDocument/2006/relationships/slideMaster" Target="slideMasters/slideMaster2.xml"/><Relationship Id="rId16" Type="http://schemas.openxmlformats.org/officeDocument/2006/relationships/font" Target="fonts/font2.fntdata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font" Target="fonts/font1.fntdata"/><Relationship Id="rId10" Type="http://schemas.openxmlformats.org/officeDocument/2006/relationships/slide" Target="slides/slide8.xml"/><Relationship Id="rId19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Google Shape;4;n"/>
          <p:cNvSpPr txBox="1">
            <a:spLocks noGrp="1"/>
          </p:cNvSpPr>
          <p:nvPr>
            <p:ph type="dt" idx="10"/>
          </p:nvPr>
        </p:nvSpPr>
        <p:spPr>
          <a:xfrm>
            <a:off x="3970938" y="0"/>
            <a:ext cx="3037840" cy="46643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R="0" lvl="0" algn="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Google Shape;5;n"/>
          <p:cNvSpPr>
            <a:spLocks noGrp="1" noRot="1" noChangeAspect="1"/>
          </p:cNvSpPr>
          <p:nvPr>
            <p:ph type="sldImg" idx="3"/>
          </p:nvPr>
        </p:nvSpPr>
        <p:spPr>
          <a:xfrm>
            <a:off x="1414463" y="1162050"/>
            <a:ext cx="4181475" cy="313690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6" name="Google Shape;6;n"/>
          <p:cNvSpPr txBox="1">
            <a:spLocks noGrp="1"/>
          </p:cNvSpPr>
          <p:nvPr>
            <p:ph type="body" idx="1"/>
          </p:nvPr>
        </p:nvSpPr>
        <p:spPr>
          <a:xfrm>
            <a:off x="701040" y="4473892"/>
            <a:ext cx="5608320" cy="366045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t" anchorCtr="0"/>
          <a:lstStyle>
            <a:lvl1pPr marL="457200" marR="0" lvl="0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Google Shape;7;n"/>
          <p:cNvSpPr txBox="1">
            <a:spLocks noGrp="1"/>
          </p:cNvSpPr>
          <p:nvPr>
            <p:ph type="ftr" idx="11"/>
          </p:nvPr>
        </p:nvSpPr>
        <p:spPr>
          <a:xfrm>
            <a:off x="0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n"/>
          <p:cNvSpPr txBox="1">
            <a:spLocks noGrp="1"/>
          </p:cNvSpPr>
          <p:nvPr>
            <p:ph type="sldNum" idx="12"/>
          </p:nvPr>
        </p:nvSpPr>
        <p:spPr>
          <a:xfrm>
            <a:off x="3970938" y="8829967"/>
            <a:ext cx="3037840" cy="46643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75" tIns="46575" rIns="93175" bIns="46575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NB – need to discuss </a:t>
            </a:r>
            <a:r>
              <a:rPr lang="en-US" dirty="0" err="1"/>
              <a:t>ToR</a:t>
            </a:r>
            <a:r>
              <a:rPr lang="en-US" dirty="0"/>
              <a:t> of WG and governance.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idx="12"/>
          </p:nvPr>
        </p:nvSpPr>
        <p:spPr/>
        <p:txBody>
          <a:bodyPr/>
          <a:lstStyle/>
          <a:p>
            <a:pPr marL="0" marR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 sz="1200" b="0" i="0" u="none" strike="noStrike" cap="none" smtClean="0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3</a:t>
            </a:fld>
            <a:endParaRPr lang="en-US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3048460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>
  <p:cSld name="Title and Content">
    <p:spTree>
      <p:nvGrpSpPr>
        <p:cNvPr id="1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10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42" name="Google Shape;42;p10"/>
          <p:cNvSpPr txBox="1">
            <a:spLocks noGrp="1"/>
          </p:cNvSpPr>
          <p:nvPr>
            <p:ph type="body" idx="1"/>
          </p:nvPr>
        </p:nvSpPr>
        <p:spPr>
          <a:xfrm>
            <a:off x="457201" y="1535118"/>
            <a:ext cx="4040188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None/>
              <a:defRPr sz="1588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3" name="Google Shape;43;p10"/>
          <p:cNvSpPr txBox="1">
            <a:spLocks noGrp="1"/>
          </p:cNvSpPr>
          <p:nvPr>
            <p:ph type="body" idx="2"/>
          </p:nvPr>
        </p:nvSpPr>
        <p:spPr>
          <a:xfrm>
            <a:off x="457201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4" name="Google Shape;44;p10"/>
          <p:cNvSpPr txBox="1">
            <a:spLocks noGrp="1"/>
          </p:cNvSpPr>
          <p:nvPr>
            <p:ph type="body" idx="3"/>
          </p:nvPr>
        </p:nvSpPr>
        <p:spPr>
          <a:xfrm>
            <a:off x="4645034" y="1535118"/>
            <a:ext cx="4041775" cy="6397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None/>
              <a:defRPr sz="1588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None/>
              <a:defRPr sz="1412" b="1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5" name="Google Shape;45;p10"/>
          <p:cNvSpPr txBox="1">
            <a:spLocks noGrp="1"/>
          </p:cNvSpPr>
          <p:nvPr>
            <p:ph type="body" idx="4"/>
          </p:nvPr>
        </p:nvSpPr>
        <p:spPr>
          <a:xfrm>
            <a:off x="4645034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Google Shape;47;p11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6B372E8D-A851-0D47-AEEC-EA1FC550C9D8}"/>
              </a:ext>
            </a:extLst>
          </p:cNvPr>
          <p:cNvSpPr/>
          <p:nvPr userDrawn="1"/>
        </p:nvSpPr>
        <p:spPr>
          <a:xfrm>
            <a:off x="1285764" y="6389786"/>
            <a:ext cx="557235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1400" b="1" dirty="0">
                <a:solidFill>
                  <a:schemeClr val="accent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Atmospheric Chemistry Observations and Modeling Laboratory</a:t>
            </a:r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13"/>
          <p:cNvSpPr txBox="1">
            <a:spLocks noGrp="1"/>
          </p:cNvSpPr>
          <p:nvPr>
            <p:ph type="title"/>
          </p:nvPr>
        </p:nvSpPr>
        <p:spPr>
          <a:xfrm>
            <a:off x="457203" y="273063"/>
            <a:ext cx="3008313" cy="11620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65"/>
              <a:buFont typeface="Helvetica Neue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1" name="Google Shape;51;p13"/>
          <p:cNvSpPr txBox="1">
            <a:spLocks noGrp="1"/>
          </p:cNvSpPr>
          <p:nvPr>
            <p:ph type="body" idx="1"/>
          </p:nvPr>
        </p:nvSpPr>
        <p:spPr>
          <a:xfrm>
            <a:off x="3575050" y="273066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2" name="Google Shape;52;p13"/>
          <p:cNvSpPr txBox="1">
            <a:spLocks noGrp="1"/>
          </p:cNvSpPr>
          <p:nvPr>
            <p:ph type="body" idx="2"/>
          </p:nvPr>
        </p:nvSpPr>
        <p:spPr>
          <a:xfrm>
            <a:off x="457203" y="1435104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None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None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176"/>
              </a:spcBef>
              <a:spcAft>
                <a:spcPts val="0"/>
              </a:spcAft>
              <a:buClr>
                <a:schemeClr val="dk1"/>
              </a:buClr>
              <a:buSzPts val="882"/>
              <a:buFont typeface="Arial"/>
              <a:buNone/>
              <a:defRPr sz="88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4"/>
          <p:cNvSpPr txBox="1">
            <a:spLocks noGrp="1"/>
          </p:cNvSpPr>
          <p:nvPr>
            <p:ph type="title"/>
          </p:nvPr>
        </p:nvSpPr>
        <p:spPr>
          <a:xfrm>
            <a:off x="1792288" y="4800614"/>
            <a:ext cx="5486400" cy="566739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765"/>
              <a:buFont typeface="Helvetica Neue"/>
              <a:buNone/>
              <a:defRPr sz="1765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55" name="Google Shape;55;p14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565"/>
              </a:spcBef>
              <a:spcAft>
                <a:spcPts val="0"/>
              </a:spcAft>
              <a:buClr>
                <a:schemeClr val="dk1"/>
              </a:buClr>
              <a:buSzPts val="2824"/>
              <a:buFont typeface="Arial"/>
              <a:buNone/>
              <a:defRPr sz="282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l" rtl="0">
              <a:spcBef>
                <a:spcPts val="494"/>
              </a:spcBef>
              <a:spcAft>
                <a:spcPts val="0"/>
              </a:spcAft>
              <a:buClr>
                <a:schemeClr val="dk1"/>
              </a:buClr>
              <a:buSzPts val="2471"/>
              <a:buFont typeface="Arial"/>
              <a:buNone/>
              <a:defRPr sz="2471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l" rtl="0"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None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None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6" name="Google Shape;56;p14"/>
          <p:cNvSpPr txBox="1">
            <a:spLocks noGrp="1"/>
          </p:cNvSpPr>
          <p:nvPr>
            <p:ph type="body" idx="1"/>
          </p:nvPr>
        </p:nvSpPr>
        <p:spPr>
          <a:xfrm>
            <a:off x="1792288" y="5367351"/>
            <a:ext cx="5486400" cy="8048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228600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None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None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176"/>
              </a:spcBef>
              <a:spcAft>
                <a:spcPts val="0"/>
              </a:spcAft>
              <a:buClr>
                <a:schemeClr val="dk1"/>
              </a:buClr>
              <a:buSzPts val="882"/>
              <a:buFont typeface="Arial"/>
              <a:buNone/>
              <a:defRPr sz="88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159"/>
              </a:spcBef>
              <a:spcAft>
                <a:spcPts val="0"/>
              </a:spcAft>
              <a:buClr>
                <a:schemeClr val="dk1"/>
              </a:buClr>
              <a:buSzPts val="794"/>
              <a:buFont typeface="Arial"/>
              <a:buNone/>
              <a:defRPr sz="794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915570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5/22/19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6683947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5/22/19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880145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290829F-9F33-0F47-8CBD-390841E04EBD}" type="datetimeFigureOut">
              <a:rPr lang="en-US" smtClean="0"/>
              <a:t>5/22/19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368BF2D-EE58-6F40-972A-37039EA7372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7505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6"/>
          <p:cNvSpPr txBox="1">
            <a:spLocks noGrp="1"/>
          </p:cNvSpPr>
          <p:nvPr>
            <p:ph type="ctrTitle"/>
          </p:nvPr>
        </p:nvSpPr>
        <p:spPr>
          <a:xfrm>
            <a:off x="685800" y="2130439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9" name="Google Shape;29;p6"/>
          <p:cNvSpPr txBox="1">
            <a:spLocks noGrp="1"/>
          </p:cNvSpPr>
          <p:nvPr>
            <p:ph type="subTitle" idx="1"/>
          </p:nvPr>
        </p:nvSpPr>
        <p:spPr>
          <a:xfrm>
            <a:off x="1371600" y="3611556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R="0" lvl="1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R="0" lvl="2" algn="ctr" rtl="0">
              <a:spcBef>
                <a:spcPts val="318"/>
              </a:spcBef>
              <a:spcAft>
                <a:spcPts val="0"/>
              </a:spcAft>
              <a:buClr>
                <a:srgbClr val="9E9E9E"/>
              </a:buClr>
              <a:buSzPts val="1588"/>
              <a:buFont typeface="Arial"/>
              <a:buNone/>
              <a:defRPr sz="1588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R="0" lvl="3" algn="ctr" rtl="0">
              <a:spcBef>
                <a:spcPts val="282"/>
              </a:spcBef>
              <a:spcAft>
                <a:spcPts val="0"/>
              </a:spcAft>
              <a:buClr>
                <a:srgbClr val="9E9E9E"/>
              </a:buClr>
              <a:buSzPts val="1412"/>
              <a:buFont typeface="Arial"/>
              <a:buNone/>
              <a:defRPr sz="1412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R="0" lvl="4" algn="ctr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R="0" lvl="5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ctr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Google Shape;31;p7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2" name="Google Shape;32;p7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318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3093" algn="l" rtl="0"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Char char="•"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–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–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»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8"/>
          <p:cNvSpPr txBox="1">
            <a:spLocks noGrp="1"/>
          </p:cNvSpPr>
          <p:nvPr>
            <p:ph type="title"/>
          </p:nvPr>
        </p:nvSpPr>
        <p:spPr>
          <a:xfrm>
            <a:off x="722313" y="4406915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R="0" lvl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5" name="Google Shape;35;p8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/>
          <a:lstStyle>
            <a:lvl1pPr marL="457200" marR="0" lvl="0" indent="-228600" algn="l" rtl="0">
              <a:spcBef>
                <a:spcPts val="353"/>
              </a:spcBef>
              <a:spcAft>
                <a:spcPts val="0"/>
              </a:spcAft>
              <a:buClr>
                <a:srgbClr val="9E9E9E"/>
              </a:buClr>
              <a:buSzPts val="1765"/>
              <a:buFont typeface="Arial"/>
              <a:buNone/>
              <a:defRPr sz="176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228600" algn="l" rtl="0">
              <a:spcBef>
                <a:spcPts val="318"/>
              </a:spcBef>
              <a:spcAft>
                <a:spcPts val="0"/>
              </a:spcAft>
              <a:buClr>
                <a:srgbClr val="9E9E9E"/>
              </a:buClr>
              <a:buSzPts val="1588"/>
              <a:buFont typeface="Arial"/>
              <a:buNone/>
              <a:defRPr sz="1588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228600" algn="l" rtl="0">
              <a:spcBef>
                <a:spcPts val="282"/>
              </a:spcBef>
              <a:spcAft>
                <a:spcPts val="0"/>
              </a:spcAft>
              <a:buClr>
                <a:srgbClr val="9E9E9E"/>
              </a:buClr>
              <a:buSzPts val="1412"/>
              <a:buFont typeface="Arial"/>
              <a:buNone/>
              <a:defRPr sz="1412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228600" algn="l" rtl="0">
              <a:spcBef>
                <a:spcPts val="247"/>
              </a:spcBef>
              <a:spcAft>
                <a:spcPts val="0"/>
              </a:spcAft>
              <a:buClr>
                <a:srgbClr val="9E9E9E"/>
              </a:buClr>
              <a:buSzPts val="1235"/>
              <a:buFont typeface="Arial"/>
              <a:buNone/>
              <a:defRPr sz="1235" b="0" i="0" u="none" strike="noStrike" cap="none">
                <a:solidFill>
                  <a:srgbClr val="9E9E9E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Google Shape;37;p9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38" name="Google Shape;38;p9"/>
          <p:cNvSpPr txBox="1">
            <a:spLocks noGrp="1"/>
          </p:cNvSpPr>
          <p:nvPr>
            <p:ph type="body" idx="1"/>
          </p:nvPr>
        </p:nvSpPr>
        <p:spPr>
          <a:xfrm>
            <a:off x="457200" y="1600207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39" name="Google Shape;39;p9"/>
          <p:cNvSpPr txBox="1">
            <a:spLocks noGrp="1"/>
          </p:cNvSpPr>
          <p:nvPr>
            <p:ph type="body" idx="2"/>
          </p:nvPr>
        </p:nvSpPr>
        <p:spPr>
          <a:xfrm>
            <a:off x="4648200" y="1600207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29437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–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•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–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295846" algn="l" rtl="0">
              <a:spcBef>
                <a:spcPts val="212"/>
              </a:spcBef>
              <a:spcAft>
                <a:spcPts val="0"/>
              </a:spcAft>
              <a:buClr>
                <a:schemeClr val="dk1"/>
              </a:buClr>
              <a:buSzPts val="1059"/>
              <a:buFont typeface="Arial"/>
              <a:buChar char="»"/>
              <a:defRPr sz="1059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3.pn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3.xml"/><Relationship Id="rId3" Type="http://schemas.openxmlformats.org/officeDocument/2006/relationships/slideLayout" Target="../slideLayouts/slideLayout8.xml"/><Relationship Id="rId7" Type="http://schemas.openxmlformats.org/officeDocument/2006/relationships/slideLayout" Target="../slideLayouts/slideLayout12.xml"/><Relationship Id="rId12" Type="http://schemas.openxmlformats.org/officeDocument/2006/relationships/image" Target="../media/image5.png"/><Relationship Id="rId2" Type="http://schemas.openxmlformats.org/officeDocument/2006/relationships/slideLayout" Target="../slideLayouts/slideLayout7.xml"/><Relationship Id="rId1" Type="http://schemas.openxmlformats.org/officeDocument/2006/relationships/slideLayout" Target="../slideLayouts/slideLayout6.xml"/><Relationship Id="rId6" Type="http://schemas.openxmlformats.org/officeDocument/2006/relationships/slideLayout" Target="../slideLayouts/slideLayout11.xml"/><Relationship Id="rId11" Type="http://schemas.openxmlformats.org/officeDocument/2006/relationships/image" Target="../media/image4.png"/><Relationship Id="rId5" Type="http://schemas.openxmlformats.org/officeDocument/2006/relationships/slideLayout" Target="../slideLayouts/slideLayout10.xml"/><Relationship Id="rId10" Type="http://schemas.openxmlformats.org/officeDocument/2006/relationships/theme" Target="../theme/theme2.xml"/><Relationship Id="rId4" Type="http://schemas.openxmlformats.org/officeDocument/2006/relationships/slideLayout" Target="../slideLayouts/slideLayout9.xml"/><Relationship Id="rId9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>
            <a:extLst>
              <a:ext uri="{FF2B5EF4-FFF2-40B4-BE49-F238E27FC236}">
                <a16:creationId xmlns:a16="http://schemas.microsoft.com/office/drawing/2014/main" id="{060BF0FC-761A-8F43-A5DF-B3C95E709ECC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0" y="2485"/>
            <a:ext cx="9144000" cy="6892497"/>
          </a:xfrm>
          <a:prstGeom prst="rect">
            <a:avLst/>
          </a:prstGeom>
        </p:spPr>
      </p:pic>
      <p:sp>
        <p:nvSpPr>
          <p:cNvPr id="16" name="Google Shape;16;p3"/>
          <p:cNvSpPr/>
          <p:nvPr/>
        </p:nvSpPr>
        <p:spPr>
          <a:xfrm>
            <a:off x="1319" y="2282562"/>
            <a:ext cx="9142681" cy="2249558"/>
          </a:xfrm>
          <a:prstGeom prst="rect">
            <a:avLst/>
          </a:prstGeom>
          <a:solidFill>
            <a:schemeClr val="dk1">
              <a:alpha val="82745"/>
            </a:schemeClr>
          </a:solidFill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endParaRPr sz="1800" b="0" i="0" u="none" strike="noStrike" cap="none">
              <a:solidFill>
                <a:schemeClr val="lt1"/>
              </a:solidFill>
              <a:latin typeface="Trebuchet MS"/>
              <a:ea typeface="Trebuchet MS"/>
              <a:cs typeface="Trebuchet MS"/>
              <a:sym typeface="Trebuchet MS"/>
            </a:endParaRPr>
          </a:p>
        </p:txBody>
      </p:sp>
      <p:sp>
        <p:nvSpPr>
          <p:cNvPr id="17" name="Google Shape;17;p3"/>
          <p:cNvSpPr/>
          <p:nvPr/>
        </p:nvSpPr>
        <p:spPr>
          <a:xfrm>
            <a:off x="0" y="4638650"/>
            <a:ext cx="9144000" cy="2249700"/>
          </a:xfrm>
          <a:prstGeom prst="rect">
            <a:avLst/>
          </a:prstGeom>
          <a:gradFill>
            <a:gsLst>
              <a:gs pos="0">
                <a:srgbClr val="FFFFFF">
                  <a:alpha val="0"/>
                </a:srgbClr>
              </a:gs>
              <a:gs pos="100000">
                <a:srgbClr val="FFFFFF"/>
              </a:gs>
            </a:gsLst>
            <a:lin ang="5400012" scaled="0"/>
          </a:gra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pic>
        <p:nvPicPr>
          <p:cNvPr id="18" name="Google Shape;18;p3"/>
          <p:cNvPicPr preferRelativeResize="0"/>
          <p:nvPr/>
        </p:nvPicPr>
        <p:blipFill rotWithShape="1">
          <a:blip r:embed="rId8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281462" y="5889985"/>
            <a:ext cx="1790299" cy="497112"/>
          </a:xfrm>
          <a:prstGeom prst="rect">
            <a:avLst/>
          </a:prstGeom>
          <a:noFill/>
          <a:ln>
            <a:noFill/>
          </a:ln>
        </p:spPr>
      </p:pic>
      <p:pic>
        <p:nvPicPr>
          <p:cNvPr id="19" name="Google Shape;19;p3"/>
          <p:cNvPicPr preferRelativeResize="0"/>
          <p:nvPr/>
        </p:nvPicPr>
        <p:blipFill>
          <a:blip r:embed="rId9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144700" y="5823995"/>
            <a:ext cx="625501" cy="629100"/>
          </a:xfrm>
          <a:prstGeom prst="rect">
            <a:avLst/>
          </a:prstGeom>
          <a:noFill/>
          <a:ln>
            <a:noFill/>
          </a:ln>
        </p:spPr>
      </p:pic>
      <p:sp>
        <p:nvSpPr>
          <p:cNvPr id="7" name="Google Shape;20;p4">
            <a:extLst>
              <a:ext uri="{FF2B5EF4-FFF2-40B4-BE49-F238E27FC236}">
                <a16:creationId xmlns:a16="http://schemas.microsoft.com/office/drawing/2014/main" id="{D7FDFFDC-1D7A-664F-86D5-57CE532AC4CF}"/>
              </a:ext>
            </a:extLst>
          </p:cNvPr>
          <p:cNvSpPr/>
          <p:nvPr userDrawn="1"/>
        </p:nvSpPr>
        <p:spPr>
          <a:xfrm>
            <a:off x="1175" y="6652200"/>
            <a:ext cx="9142800" cy="236100"/>
          </a:xfrm>
          <a:prstGeom prst="rect">
            <a:avLst/>
          </a:prstGeom>
          <a:solidFill>
            <a:srgbClr val="1A658F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9" name="Google Shape;21;p4">
            <a:extLst>
              <a:ext uri="{FF2B5EF4-FFF2-40B4-BE49-F238E27FC236}">
                <a16:creationId xmlns:a16="http://schemas.microsoft.com/office/drawing/2014/main" id="{E2DB44F4-BF55-034B-901F-8B4BFA816955}"/>
              </a:ext>
            </a:extLst>
          </p:cNvPr>
          <p:cNvSpPr txBox="1"/>
          <p:nvPr userDrawn="1"/>
        </p:nvSpPr>
        <p:spPr>
          <a:xfrm>
            <a:off x="503275" y="6682500"/>
            <a:ext cx="8136300" cy="1755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n-US" sz="600" dirty="0">
                <a:solidFill>
                  <a:srgbClr val="FFFFFF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This material is based upon work supported by the National Center for Atmospheric Research, which is a major facility sponsored by the National Science Foundation under Cooperative Agreement No. 1852977.</a:t>
            </a:r>
            <a:endParaRPr sz="600" dirty="0">
              <a:solidFill>
                <a:srgbClr val="FFFFFF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9" r:id="rId1"/>
    <p:sldLayoutId id="2147483682" r:id="rId2"/>
    <p:sldLayoutId id="2147483683" r:id="rId3"/>
    <p:sldLayoutId id="2147483684" r:id="rId4"/>
    <p:sldLayoutId id="2147483685" r:id="rId5"/>
  </p:sldLayoutIdLs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Google Shape;22;p5"/>
          <p:cNvPicPr preferRelativeResize="0"/>
          <p:nvPr/>
        </p:nvPicPr>
        <p:blipFill rotWithShape="1">
          <a:blip r:embed="rId11" cstate="hq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t="-1561"/>
          <a:stretch/>
        </p:blipFill>
        <p:spPr>
          <a:xfrm>
            <a:off x="2" y="6211959"/>
            <a:ext cx="9144000" cy="646043"/>
          </a:xfrm>
          <a:prstGeom prst="rect">
            <a:avLst/>
          </a:prstGeom>
          <a:noFill/>
          <a:ln>
            <a:noFill/>
          </a:ln>
        </p:spPr>
      </p:pic>
      <p:sp>
        <p:nvSpPr>
          <p:cNvPr id="23" name="Google Shape;23;p5"/>
          <p:cNvSpPr txBox="1">
            <a:spLocks noGrp="1"/>
          </p:cNvSpPr>
          <p:nvPr>
            <p:ph type="title"/>
          </p:nvPr>
        </p:nvSpPr>
        <p:spPr>
          <a:xfrm>
            <a:off x="457200" y="274639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/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471"/>
              <a:buFont typeface="Helvetica Neue"/>
              <a:buNone/>
              <a:defRPr sz="2471" b="1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24" name="Google Shape;24;p5"/>
          <p:cNvSpPr txBox="1">
            <a:spLocks noGrp="1"/>
          </p:cNvSpPr>
          <p:nvPr>
            <p:ph type="body" idx="1"/>
          </p:nvPr>
        </p:nvSpPr>
        <p:spPr>
          <a:xfrm>
            <a:off x="457200" y="1600202"/>
            <a:ext cx="8229600" cy="431873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/>
          <a:lstStyle>
            <a:lvl1pPr marL="457200" marR="0" lvl="0" indent="-363093" algn="l" rtl="0">
              <a:spcBef>
                <a:spcPts val="424"/>
              </a:spcBef>
              <a:spcAft>
                <a:spcPts val="0"/>
              </a:spcAft>
              <a:buClr>
                <a:schemeClr val="dk1"/>
              </a:buClr>
              <a:buSzPts val="2118"/>
              <a:buFont typeface="Arial"/>
              <a:buChar char="•"/>
              <a:defRPr sz="211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1pPr>
            <a:lvl2pPr marL="914400" marR="0" lvl="1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–"/>
              <a:defRPr sz="176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1371600" marR="0" lvl="2" indent="-329438" algn="l" rtl="0">
              <a:spcBef>
                <a:spcPts val="318"/>
              </a:spcBef>
              <a:spcAft>
                <a:spcPts val="0"/>
              </a:spcAft>
              <a:buClr>
                <a:schemeClr val="dk1"/>
              </a:buClr>
              <a:buSzPts val="1588"/>
              <a:buFont typeface="Arial"/>
              <a:buChar char="•"/>
              <a:defRPr sz="1588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1828800" marR="0" lvl="3" indent="-318261" algn="l" rtl="0">
              <a:spcBef>
                <a:spcPts val="282"/>
              </a:spcBef>
              <a:spcAft>
                <a:spcPts val="0"/>
              </a:spcAft>
              <a:buClr>
                <a:schemeClr val="dk1"/>
              </a:buClr>
              <a:buSzPts val="1412"/>
              <a:buFont typeface="Arial"/>
              <a:buChar char="–"/>
              <a:defRPr sz="1412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2286000" marR="0" lvl="4" indent="-307022" algn="l" rtl="0">
              <a:spcBef>
                <a:spcPts val="247"/>
              </a:spcBef>
              <a:spcAft>
                <a:spcPts val="0"/>
              </a:spcAft>
              <a:buClr>
                <a:schemeClr val="dk1"/>
              </a:buClr>
              <a:buSzPts val="1235"/>
              <a:buFont typeface="Arial"/>
              <a:buChar char="»"/>
              <a:defRPr sz="1235" b="0" i="0" u="none" strike="noStrike" cap="non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2743200" marR="0" lvl="5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40677" algn="l" rtl="0">
              <a:spcBef>
                <a:spcPts val="353"/>
              </a:spcBef>
              <a:spcAft>
                <a:spcPts val="0"/>
              </a:spcAft>
              <a:buClr>
                <a:schemeClr val="dk1"/>
              </a:buClr>
              <a:buSzPts val="1765"/>
              <a:buFont typeface="Arial"/>
              <a:buChar char="•"/>
              <a:defRPr sz="1765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cxnSp>
        <p:nvCxnSpPr>
          <p:cNvPr id="25" name="Google Shape;25;p5"/>
          <p:cNvCxnSpPr/>
          <p:nvPr/>
        </p:nvCxnSpPr>
        <p:spPr>
          <a:xfrm>
            <a:off x="1152639" y="6342390"/>
            <a:ext cx="0" cy="388200"/>
          </a:xfrm>
          <a:prstGeom prst="straightConnector1">
            <a:avLst/>
          </a:prstGeom>
          <a:noFill/>
          <a:ln w="22225" cap="flat" cmpd="sng">
            <a:solidFill>
              <a:srgbClr val="FFFFFF"/>
            </a:solidFill>
            <a:prstDash val="solid"/>
            <a:round/>
            <a:headEnd type="none" w="sm" len="sm"/>
            <a:tailEnd type="none" w="sm" len="sm"/>
          </a:ln>
        </p:spPr>
      </p:cxnSp>
      <p:pic>
        <p:nvPicPr>
          <p:cNvPr id="26" name="Google Shape;26;p5"/>
          <p:cNvPicPr preferRelativeResize="0"/>
          <p:nvPr/>
        </p:nvPicPr>
        <p:blipFill>
          <a:blip r:embed="rId12" cstate="print">
            <a:alphaModFix/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96374" y="6342400"/>
            <a:ext cx="615776" cy="388200"/>
          </a:xfrm>
          <a:prstGeom prst="rect">
            <a:avLst/>
          </a:prstGeom>
          <a:noFill/>
          <a:ln>
            <a:noFill/>
          </a:ln>
        </p:spPr>
      </p:pic>
    </p:spTree>
  </p:cSld>
  <p:clrMap bg1="lt1" tx1="dk1" bg2="dk2" tx2="lt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  <p:hf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7FE187D2-BBE9-DA40-8839-AD9B3B62816B}"/>
              </a:ext>
            </a:extLst>
          </p:cNvPr>
          <p:cNvSpPr txBox="1"/>
          <p:nvPr/>
        </p:nvSpPr>
        <p:spPr>
          <a:xfrm>
            <a:off x="2016494" y="3002132"/>
            <a:ext cx="3313728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3200" dirty="0">
                <a:solidFill>
                  <a:srgbClr val="92D05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Chemistry Group</a:t>
            </a:r>
          </a:p>
        </p:txBody>
      </p:sp>
    </p:spTree>
    <p:extLst>
      <p:ext uri="{BB962C8B-B14F-4D97-AF65-F5344CB8AC3E}">
        <p14:creationId xmlns:p14="http://schemas.microsoft.com/office/powerpoint/2010/main" val="175252503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FF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Emissions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FF0000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Aerosols and clouds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Model evaluation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Architecture and </a:t>
            </a:r>
            <a:r>
              <a:rPr lang="en-US" sz="1600" b="1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numerics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(timings but much much more)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Transport/sub-grid scale</a:t>
            </a:r>
          </a:p>
          <a:p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Are there dependencies between your and other working groups to be considered?</a:t>
            </a:r>
          </a:p>
        </p:txBody>
      </p:sp>
    </p:spTree>
    <p:extLst>
      <p:ext uri="{BB962C8B-B14F-4D97-AF65-F5344CB8AC3E}">
        <p14:creationId xmlns:p14="http://schemas.microsoft.com/office/powerpoint/2010/main" val="27723068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Mechanism reduction could enable SP with lab communities, SAR developers, QM etc. This would help deliver world-class mechanisms/mechanistic data.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Engagement with low end users – user experience/making it very easy to use. This would enable a huge user base.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Connection to observational communities (NASA, NSF); deliver new observations to evaluate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Forecasting for campaigns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Links to other modelling centers; deliver new mechanisms/alternative mechanisms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multi-lateral Strategic Partnerships should be established and what specific Deliverables will they include?</a:t>
            </a:r>
          </a:p>
        </p:txBody>
      </p:sp>
    </p:spTree>
    <p:extLst>
      <p:ext uri="{BB962C8B-B14F-4D97-AF65-F5344CB8AC3E}">
        <p14:creationId xmlns:p14="http://schemas.microsoft.com/office/powerpoint/2010/main" val="3529191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40110" y="701673"/>
            <a:ext cx="8885903" cy="42319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Questions posed to the Breakout Groups: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Which working group(s) for MUSICA do you see evolving from your topics?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the scale-dependencies of your topic considering the range of applications from urban air quality to upper atmospheric research and timescales from days to centuries?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or could be the major obstacles to the proposed development plan for MUSICA?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Does the proposed realization of MUSICA address your research needs?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new science can be addressed with the new modeling infrastructure?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next major development steps for MUSICA are necessary to consider the processes in your topic?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/>
              <a:t>What type of diagnostics should be part of the output?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Are there dependencies between your and other working groups to be considered?</a:t>
            </a:r>
          </a:p>
          <a:p>
            <a:pPr marL="342900" indent="-342900">
              <a:spcBef>
                <a:spcPts val="600"/>
              </a:spcBef>
              <a:buFont typeface="+mj-lt"/>
              <a:buAutoNum type="arabicPeriod"/>
            </a:pPr>
            <a:r>
              <a:rPr lang="en-US" sz="16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multi-lateral Strategic Partnerships should be established and what specific Deliverables will they include?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F2547AB-537C-A245-A186-77AB54C934B4}"/>
              </a:ext>
            </a:extLst>
          </p:cNvPr>
          <p:cNvSpPr txBox="1"/>
          <p:nvPr/>
        </p:nvSpPr>
        <p:spPr>
          <a:xfrm flipH="1">
            <a:off x="272843" y="5309420"/>
            <a:ext cx="8185355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600" b="1" i="1" dirty="0"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Please assign a rapporteur to report the group’s response to the above points.</a:t>
            </a:r>
          </a:p>
        </p:txBody>
      </p:sp>
    </p:spTree>
    <p:extLst>
      <p:ext uri="{BB962C8B-B14F-4D97-AF65-F5344CB8AC3E}">
        <p14:creationId xmlns:p14="http://schemas.microsoft.com/office/powerpoint/2010/main" val="1268787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Chemical mechanisms (transformations)  -- not limited to any part of the atmosphere. </a:t>
            </a:r>
          </a:p>
          <a:p>
            <a:pPr marL="285750" lvl="2" indent="-285750">
              <a:buFont typeface="Wingdings" pitchFamily="2" charset="2"/>
              <a:buChar char="q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This should include/connect to:</a:t>
            </a:r>
          </a:p>
          <a:p>
            <a:pPr marL="342900" lvl="4" indent="-342900">
              <a:buFont typeface="+mj-lt"/>
              <a:buAutoNum type="arabicPeriod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Solvers</a:t>
            </a:r>
          </a:p>
          <a:p>
            <a:pPr marL="342900" lvl="4" indent="-342900">
              <a:buFont typeface="+mj-lt"/>
              <a:buAutoNum type="arabicPeriod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Emissions (processing/lumping)</a:t>
            </a:r>
          </a:p>
          <a:p>
            <a:pPr marL="342900" lvl="4" indent="-342900">
              <a:buFont typeface="+mj-lt"/>
              <a:buAutoNum type="arabicPeriod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Photolysis </a:t>
            </a:r>
          </a:p>
          <a:p>
            <a:pPr marL="342900" lvl="4" indent="-342900">
              <a:buFont typeface="+mj-lt"/>
              <a:buAutoNum type="arabicPeriod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Traceability </a:t>
            </a:r>
          </a:p>
          <a:p>
            <a:pPr marL="342900" lvl="4" indent="-342900">
              <a:buFont typeface="+mj-lt"/>
              <a:buAutoNum type="arabicPeriod"/>
            </a:pPr>
            <a:r>
              <a:rPr lang="en-US" sz="1600" b="1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Interroperability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(how does a change in a reaction cascade down to the mechanisms)</a:t>
            </a:r>
          </a:p>
          <a:p>
            <a:pPr marL="342900" lvl="4" indent="-342900">
              <a:buFont typeface="+mj-lt"/>
              <a:buAutoNum type="arabicPeriod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Condensed phase and multiphase (esp. clouds)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Which working group(s) for MUSICA do you see evolving from the topic?</a:t>
            </a:r>
          </a:p>
        </p:txBody>
      </p:sp>
    </p:spTree>
    <p:extLst>
      <p:ext uri="{BB962C8B-B14F-4D97-AF65-F5344CB8AC3E}">
        <p14:creationId xmlns:p14="http://schemas.microsoft.com/office/powerpoint/2010/main" val="36269489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9048" y="1179975"/>
            <a:ext cx="888590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All scales are potentially in scope, but the main scale-dependencies arise around plumes and the non-linear aspect of chemistry in plumes.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Scale-dependencies linked to emissions.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Scope of the application (i.e. in time paleo vs forecasting) puts different requirements on mechanisms.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There are assumptions about equilibrium that need to be assessed as scales change.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b="1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970671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the scale-dependencies  considering the range of applications from urban air quality to upper atmospheric research and timescales from days to centuries?</a:t>
            </a:r>
          </a:p>
        </p:txBody>
      </p:sp>
    </p:spTree>
    <p:extLst>
      <p:ext uri="{BB962C8B-B14F-4D97-AF65-F5344CB8AC3E}">
        <p14:creationId xmlns:p14="http://schemas.microsoft.com/office/powerpoint/2010/main" val="15244067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Computational expense (need a clear understanding on what is acceptable from stakeholder/user) </a:t>
            </a:r>
            <a:r>
              <a:rPr lang="en-US" sz="1600" b="1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inc.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memory usage.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Coupling uncertainty in? How do we propagate this and how to incorporate this into chemical data (</a:t>
            </a:r>
            <a:r>
              <a:rPr lang="en-US" sz="1600" b="1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i.e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storage of the uncertainty or set of kinetic parameters for reactions)?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Connection of mechanisms with emissions (especially through lumped surrogates). Do we just need a common protocol?  How do we do that if there are different scopes of mechanisms (O3 vs SOA)?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Potential for large number of mechanisms and obfuscating the science (which scheme was used?) leads to proposal for supporting a limited set of mechanisms.  </a:t>
            </a:r>
          </a:p>
          <a:p>
            <a:pPr marL="285750" lvl="1" indent="-285750">
              <a:buFont typeface="Wingdings" pitchFamily="2" charset="2"/>
              <a:buChar char="q"/>
            </a:pPr>
            <a:r>
              <a:rPr lang="en-US" sz="1600" b="1" i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We should have benchmarked standard schemes with associated standard emissions and underlying protocols on how to make new emissions.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are or could be the major obstacles to the proposed development plan for MUSICA?</a:t>
            </a:r>
          </a:p>
        </p:txBody>
      </p:sp>
    </p:spTree>
    <p:extLst>
      <p:ext uri="{BB962C8B-B14F-4D97-AF65-F5344CB8AC3E}">
        <p14:creationId xmlns:p14="http://schemas.microsoft.com/office/powerpoint/2010/main" val="190340074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Could do, especially in terms of propagating and quantifying uncertainty and reducing it. This would be a major benefit of interchangeability across the system.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Guiding question from EPA perspective: </a:t>
            </a:r>
            <a:r>
              <a:rPr lang="en-US" sz="1600" b="1" i="1" dirty="0">
                <a:solidFill>
                  <a:schemeClr val="bg1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How do we make sure that the mechanisms we use standup in court? </a:t>
            </a:r>
            <a:endParaRPr lang="en-US" sz="1600" i="1" dirty="0">
              <a:solidFill>
                <a:schemeClr val="bg1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Does the proposed </a:t>
            </a:r>
            <a:r>
              <a:rPr lang="en-US" sz="2000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realisation</a:t>
            </a: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of MUSICA address your research needs?</a:t>
            </a:r>
          </a:p>
        </p:txBody>
      </p:sp>
    </p:spTree>
    <p:extLst>
      <p:ext uri="{BB962C8B-B14F-4D97-AF65-F5344CB8AC3E}">
        <p14:creationId xmlns:p14="http://schemas.microsoft.com/office/powerpoint/2010/main" val="19137455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Complexity can be explored more easily (spatial and chemical).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Huge impact on community to enable sharing of mechanistic data and protocols for development -- mechanism metrology </a:t>
            </a:r>
          </a:p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new science can be addressed with the new modeling infrastructure?</a:t>
            </a:r>
          </a:p>
        </p:txBody>
      </p:sp>
    </p:spTree>
    <p:extLst>
      <p:ext uri="{BB962C8B-B14F-4D97-AF65-F5344CB8AC3E}">
        <p14:creationId xmlns:p14="http://schemas.microsoft.com/office/powerpoint/2010/main" val="1443766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 new framework for how we represent chemical species, and the contracts (</a:t>
            </a:r>
            <a:r>
              <a:rPr lang="en-US" sz="1600" b="1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couplinhg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) between chemistry and the other modules that interact and depend on the outputs of chemistry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Standard formats – this would be a huge win for the whole community (reactions, </a:t>
            </a:r>
            <a:r>
              <a:rPr lang="en-US" sz="1600" b="1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etc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 although barrier to do this in particular with heterogenous </a:t>
            </a:r>
            <a:r>
              <a:rPr lang="en-US" sz="1600" b="1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rxns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) 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What next major development steps for MUSICA are necessary to consider the processes in your topic?</a:t>
            </a:r>
          </a:p>
        </p:txBody>
      </p:sp>
    </p:spTree>
    <p:extLst>
      <p:ext uri="{BB962C8B-B14F-4D97-AF65-F5344CB8AC3E}">
        <p14:creationId xmlns:p14="http://schemas.microsoft.com/office/powerpoint/2010/main" val="28424040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>
            <a:extLst>
              <a:ext uri="{FF2B5EF4-FFF2-40B4-BE49-F238E27FC236}">
                <a16:creationId xmlns:a16="http://schemas.microsoft.com/office/drawing/2014/main" id="{7734849C-B69B-2B41-B2B3-CB2D90FE32DF}"/>
              </a:ext>
            </a:extLst>
          </p:cNvPr>
          <p:cNvSpPr/>
          <p:nvPr/>
        </p:nvSpPr>
        <p:spPr>
          <a:xfrm>
            <a:off x="126043" y="856418"/>
            <a:ext cx="8885903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Answer: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Flexible way for user to extract diagnostics (tendencies, time sampling, spatial sampling, statistics (i.e. MDA8H, 1hr max, 1hr min)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Connection of diagnostics to observations (i.e. time-step data interpolated on aircraft track, ground site, satellite + application of AVG kernel </a:t>
            </a:r>
            <a:r>
              <a:rPr lang="en-US" sz="1600" b="1" dirty="0" err="1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etc</a:t>
            </a: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).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Tagging/attribution of emissions/sources to concentrations (i.e. TOAST)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b="1" dirty="0">
                <a:solidFill>
                  <a:srgbClr val="333333"/>
                </a:solidFill>
                <a:latin typeface="Helvetica Neue" panose="02000503000000020004" pitchFamily="2" charset="0"/>
                <a:ea typeface="Helvetica Neue" panose="02000503000000020004" pitchFamily="2" charset="0"/>
                <a:cs typeface="Helvetica Neue" panose="02000503000000020004" pitchFamily="2" charset="0"/>
              </a:rPr>
              <a:t>Costs/performance of sub-routines</a:t>
            </a:r>
            <a:endParaRPr lang="en-US" sz="16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58E31B6B-170C-D94B-B591-1436EB1090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0"/>
            <a:ext cx="9144000" cy="701673"/>
          </a:xfrm>
          <a:solidFill>
            <a:schemeClr val="tx2"/>
          </a:solidFill>
        </p:spPr>
        <p:txBody>
          <a:bodyPr/>
          <a:lstStyle/>
          <a:p>
            <a:pPr>
              <a:spcBef>
                <a:spcPts val="600"/>
              </a:spcBef>
            </a:pPr>
            <a:r>
              <a:rPr lang="en-US" sz="2000" dirty="0"/>
              <a:t>What type of diagnostics should be part of the output?</a:t>
            </a:r>
            <a:endParaRPr lang="en-US" sz="2000" dirty="0">
              <a:solidFill>
                <a:srgbClr val="333333"/>
              </a:solidFill>
              <a:latin typeface="Helvetica Neue" panose="02000503000000020004" pitchFamily="2" charset="0"/>
              <a:ea typeface="Helvetica Neue" panose="02000503000000020004" pitchFamily="2" charset="0"/>
              <a:cs typeface="Helvetica Neue" panose="02000503000000020004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2302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:p15="http://schemas.microsoft.com/office/powerpoint/2012/main" xmlns:com="http://schemas.openxmlformats.org/drawingml/2006/compatibility" xmlns:pvml="urn:schemas-microsoft-com:office:powerpoint" xmlns:v="urn:schemas-microsoft-com:vml" xmlns:o="urn:schemas-microsoft-com:office:office" xmlns:dgm="http://schemas.openxmlformats.org/drawingml/2006/diagram" xmlns:c="http://schemas.openxmlformats.org/drawingml/2006/chart" xmlns:mv="urn:schemas-microsoft-com:mac:vml" xmlns="">
      <p:transition spd="slow">
        <p:fade/>
      </p:transition>
    </mc:Fallback>
  </mc:AlternateContent>
</p:sld>
</file>

<file path=ppt/theme/theme1.xml><?xml version="1.0" encoding="utf-8"?>
<a:theme xmlns:a="http://schemas.openxmlformats.org/drawingml/2006/main" name="Title Page: NCAR - Blue Logo">
  <a:themeElements>
    <a:clrScheme name="NCAR UCAR">
      <a:dk1>
        <a:srgbClr val="000000"/>
      </a:dk1>
      <a:lt1>
        <a:srgbClr val="FFFFFF"/>
      </a:lt1>
      <a:dk2>
        <a:srgbClr val="1F3058"/>
      </a:dk2>
      <a:lt2>
        <a:srgbClr val="EEECE1"/>
      </a:lt2>
      <a:accent1>
        <a:srgbClr val="1A3141"/>
      </a:accent1>
      <a:accent2>
        <a:srgbClr val="456673"/>
      </a:accent2>
      <a:accent3>
        <a:srgbClr val="C45229"/>
      </a:accent3>
      <a:accent4>
        <a:srgbClr val="9F1B25"/>
      </a:accent4>
      <a:accent5>
        <a:srgbClr val="B36E25"/>
      </a:accent5>
      <a:accent6>
        <a:srgbClr val="555058"/>
      </a:accent6>
      <a:hlink>
        <a:srgbClr val="1F3058"/>
      </a:hlink>
      <a:folHlink>
        <a:srgbClr val="7C788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NCAR-Blue-BottomSwooshes">
  <a:themeElements>
    <a:clrScheme name="NCAR and UCAR">
      <a:dk1>
        <a:srgbClr val="666666"/>
      </a:dk1>
      <a:lt1>
        <a:srgbClr val="FFFFFF"/>
      </a:lt1>
      <a:dk2>
        <a:srgbClr val="122D5D"/>
      </a:dk2>
      <a:lt2>
        <a:srgbClr val="D3DCEC"/>
      </a:lt2>
      <a:accent1>
        <a:srgbClr val="277DA1"/>
      </a:accent1>
      <a:accent2>
        <a:srgbClr val="248F87"/>
      </a:accent2>
      <a:accent3>
        <a:srgbClr val="BBD52F"/>
      </a:accent3>
      <a:accent4>
        <a:srgbClr val="D3DCEC"/>
      </a:accent4>
      <a:accent5>
        <a:srgbClr val="6C6C6C"/>
      </a:accent5>
      <a:accent6>
        <a:srgbClr val="9EA0A3"/>
      </a:accent6>
      <a:hlink>
        <a:srgbClr val="BBD52F"/>
      </a:hlink>
      <a:folHlink>
        <a:srgbClr val="BBD52F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4415</TotalTime>
  <Words>726</Words>
  <Application>Microsoft Macintosh PowerPoint</Application>
  <PresentationFormat>On-screen Show (4:3)</PresentationFormat>
  <Paragraphs>75</Paragraphs>
  <Slides>11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11</vt:i4>
      </vt:variant>
    </vt:vector>
  </HeadingPairs>
  <TitlesOfParts>
    <vt:vector size="18" baseType="lpstr">
      <vt:lpstr>Arial</vt:lpstr>
      <vt:lpstr>Wingdings</vt:lpstr>
      <vt:lpstr>Helvetica Neue</vt:lpstr>
      <vt:lpstr>Trebuchet MS</vt:lpstr>
      <vt:lpstr>Calibri</vt:lpstr>
      <vt:lpstr>Title Page: NCAR - Blue Logo</vt:lpstr>
      <vt:lpstr>NCAR-Blue-BottomSwooshes</vt:lpstr>
      <vt:lpstr>PowerPoint Presentation</vt:lpstr>
      <vt:lpstr>PowerPoint Presentation</vt:lpstr>
      <vt:lpstr>Which working group(s) for MUSICA do you see evolving from the topic?</vt:lpstr>
      <vt:lpstr>What are the scale-dependencies  considering the range of applications from urban air quality to upper atmospheric research and timescales from days to centuries?</vt:lpstr>
      <vt:lpstr>What are or could be the major obstacles to the proposed development plan for MUSICA?</vt:lpstr>
      <vt:lpstr>Does the proposed realisation of MUSICA address your research needs?</vt:lpstr>
      <vt:lpstr>What new science can be addressed with the new modeling infrastructure?</vt:lpstr>
      <vt:lpstr>What next major development steps for MUSICA are necessary to consider the processes in your topic?</vt:lpstr>
      <vt:lpstr>What type of diagnostics should be part of the output?</vt:lpstr>
      <vt:lpstr>Are there dependencies between your and other working groups to be considered?</vt:lpstr>
      <vt:lpstr>What multi-lateral Strategic Partnerships should be established and what specific Deliverables will they include?</vt:lpstr>
    </vt:vector>
  </TitlesOfParts>
  <LinksUpToDate>false</LinksUpToDate>
  <SharedDoc>false</SharedDoc>
  <HyperlinksChanged>false</HyperlinksChanged>
  <AppVersion>16.0016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cp:lastModifiedBy>A. T. Archibald</cp:lastModifiedBy>
  <cp:revision>203</cp:revision>
  <dcterms:modified xsi:type="dcterms:W3CDTF">2019-05-22T19:27:19Z</dcterms:modified>
</cp:coreProperties>
</file>