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78" r:id="rId1"/>
    <p:sldMasterId id="2147483679" r:id="rId2"/>
  </p:sldMasterIdLst>
  <p:notesMasterIdLst>
    <p:notesMasterId r:id="rId16"/>
  </p:notesMasterIdLst>
  <p:sldIdLst>
    <p:sldId id="1656" r:id="rId3"/>
    <p:sldId id="1670" r:id="rId4"/>
    <p:sldId id="1659" r:id="rId5"/>
    <p:sldId id="1660" r:id="rId6"/>
    <p:sldId id="1661" r:id="rId7"/>
    <p:sldId id="1662" r:id="rId8"/>
    <p:sldId id="1663" r:id="rId9"/>
    <p:sldId id="1664" r:id="rId10"/>
    <p:sldId id="1669" r:id="rId11"/>
    <p:sldId id="1665" r:id="rId12"/>
    <p:sldId id="1666" r:id="rId13"/>
    <p:sldId id="1667" r:id="rId14"/>
    <p:sldId id="1668" r:id="rId15"/>
  </p:sldIdLst>
  <p:sldSz cx="9144000" cy="6858000" type="screen4x3"/>
  <p:notesSz cx="7010400" cy="9296400"/>
  <p:embeddedFontLst>
    <p:embeddedFont>
      <p:font typeface="Helvetica Neue" panose="02000503000000020004" pitchFamily="2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" userDrawn="1">
          <p15:clr>
            <a:srgbClr val="A4A3A4"/>
          </p15:clr>
        </p15:guide>
        <p15:guide id="2" pos="2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5"/>
    <p:restoredTop sz="89080"/>
  </p:normalViewPr>
  <p:slideViewPr>
    <p:cSldViewPr snapToGrid="0">
      <p:cViewPr varScale="1">
        <p:scale>
          <a:sx n="50" d="100"/>
          <a:sy n="50" d="100"/>
        </p:scale>
        <p:origin x="1304" y="160"/>
      </p:cViewPr>
      <p:guideLst>
        <p:guide orient="horz" pos="216"/>
        <p:guide pos="2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162" d="100"/>
          <a:sy n="162" d="100"/>
        </p:scale>
        <p:origin x="1608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2.fntdata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1.fntdata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font" Target="fonts/font3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938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57201" y="1535118"/>
            <a:ext cx="4040188" cy="63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None/>
              <a:defRPr sz="1588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2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3"/>
          </p:nvPr>
        </p:nvSpPr>
        <p:spPr>
          <a:xfrm>
            <a:off x="4645034" y="1535118"/>
            <a:ext cx="4041775" cy="63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None/>
              <a:defRPr sz="1588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4"/>
          </p:nvPr>
        </p:nvSpPr>
        <p:spPr>
          <a:xfrm>
            <a:off x="4645034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B372E8D-A851-0D47-AEEC-EA1FC550C9D8}"/>
              </a:ext>
            </a:extLst>
          </p:cNvPr>
          <p:cNvSpPr/>
          <p:nvPr userDrawn="1"/>
        </p:nvSpPr>
        <p:spPr>
          <a:xfrm>
            <a:off x="1285764" y="6389786"/>
            <a:ext cx="55723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accent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Atmospheric Chemistry Observations and Modeling Laboratory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457203" y="273063"/>
            <a:ext cx="3008313" cy="1162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65"/>
              <a:buFont typeface="Helvetica Neue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body" idx="1"/>
          </p:nvPr>
        </p:nvSpPr>
        <p:spPr>
          <a:xfrm>
            <a:off x="3575050" y="273066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2"/>
          </p:nvPr>
        </p:nvSpPr>
        <p:spPr>
          <a:xfrm>
            <a:off x="457203" y="1435104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None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None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spcBef>
                <a:spcPts val="176"/>
              </a:spcBef>
              <a:spcAft>
                <a:spcPts val="0"/>
              </a:spcAft>
              <a:buClr>
                <a:schemeClr val="dk1"/>
              </a:buClr>
              <a:buSzPts val="882"/>
              <a:buFont typeface="Arial"/>
              <a:buNone/>
              <a:defRPr sz="88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4"/>
          <p:cNvSpPr txBox="1">
            <a:spLocks noGrp="1"/>
          </p:cNvSpPr>
          <p:nvPr>
            <p:ph type="title"/>
          </p:nvPr>
        </p:nvSpPr>
        <p:spPr>
          <a:xfrm>
            <a:off x="1792288" y="4800614"/>
            <a:ext cx="5486400" cy="566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65"/>
              <a:buFont typeface="Helvetica Neue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5" name="Google Shape;55;p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565"/>
              </a:spcBef>
              <a:spcAft>
                <a:spcPts val="0"/>
              </a:spcAft>
              <a:buClr>
                <a:schemeClr val="dk1"/>
              </a:buClr>
              <a:buSzPts val="2824"/>
              <a:buFont typeface="Arial"/>
              <a:buNone/>
              <a:defRPr sz="282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spcBef>
                <a:spcPts val="494"/>
              </a:spcBef>
              <a:spcAft>
                <a:spcPts val="0"/>
              </a:spcAft>
              <a:buClr>
                <a:schemeClr val="dk1"/>
              </a:buClr>
              <a:buSzPts val="2471"/>
              <a:buFont typeface="Arial"/>
              <a:buNone/>
              <a:defRPr sz="2471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spcBef>
                <a:spcPts val="424"/>
              </a:spcBef>
              <a:spcAft>
                <a:spcPts val="0"/>
              </a:spcAft>
              <a:buClr>
                <a:schemeClr val="dk1"/>
              </a:buClr>
              <a:buSzPts val="2118"/>
              <a:buFont typeface="Arial"/>
              <a:buNone/>
              <a:defRPr sz="211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1792288" y="5367351"/>
            <a:ext cx="5486400" cy="804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None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None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spcBef>
                <a:spcPts val="176"/>
              </a:spcBef>
              <a:spcAft>
                <a:spcPts val="0"/>
              </a:spcAft>
              <a:buClr>
                <a:schemeClr val="dk1"/>
              </a:buClr>
              <a:buSzPts val="882"/>
              <a:buFont typeface="Arial"/>
              <a:buNone/>
              <a:defRPr sz="88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829F-9F33-0F47-8CBD-390841E04EBD}" type="datetimeFigureOut">
              <a:rPr lang="en-US" smtClean="0"/>
              <a:t>5/22/19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BF2D-EE58-6F40-972A-37039EA73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155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829F-9F33-0F47-8CBD-390841E04EBD}" type="datetimeFigureOut">
              <a:rPr lang="en-US" smtClean="0"/>
              <a:t>5/22/19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BF2D-EE58-6F40-972A-37039EA73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39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829F-9F33-0F47-8CBD-390841E04EBD}" type="datetimeFigureOut">
              <a:rPr lang="en-US" smtClean="0"/>
              <a:t>5/22/19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BF2D-EE58-6F40-972A-37039EA73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801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829F-9F33-0F47-8CBD-390841E04EBD}" type="datetimeFigureOut">
              <a:rPr lang="en-US" smtClean="0"/>
              <a:t>5/22/19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BF2D-EE58-6F40-972A-37039EA73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505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ctrTitle"/>
          </p:nvPr>
        </p:nvSpPr>
        <p:spPr>
          <a:xfrm>
            <a:off x="685800" y="2130439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ubTitle" idx="1"/>
          </p:nvPr>
        </p:nvSpPr>
        <p:spPr>
          <a:xfrm>
            <a:off x="1371600" y="3611556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ctr" rtl="0">
              <a:spcBef>
                <a:spcPts val="318"/>
              </a:spcBef>
              <a:spcAft>
                <a:spcPts val="0"/>
              </a:spcAft>
              <a:buClr>
                <a:srgbClr val="9E9E9E"/>
              </a:buClr>
              <a:buSzPts val="1588"/>
              <a:buFont typeface="Arial"/>
              <a:buNone/>
              <a:defRPr sz="1588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ctr" rtl="0">
              <a:spcBef>
                <a:spcPts val="282"/>
              </a:spcBef>
              <a:spcAft>
                <a:spcPts val="0"/>
              </a:spcAft>
              <a:buClr>
                <a:srgbClr val="9E9E9E"/>
              </a:buClr>
              <a:buSzPts val="1412"/>
              <a:buFont typeface="Arial"/>
              <a:buNone/>
              <a:defRPr sz="1412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ctr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8229600" cy="4318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63093" algn="l" rtl="0">
              <a:spcBef>
                <a:spcPts val="424"/>
              </a:spcBef>
              <a:spcAft>
                <a:spcPts val="0"/>
              </a:spcAft>
              <a:buClr>
                <a:schemeClr val="dk1"/>
              </a:buClr>
              <a:buSzPts val="2118"/>
              <a:buFont typeface="Arial"/>
              <a:buChar char="•"/>
              <a:defRPr sz="211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–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–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»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722313" y="4406915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spcBef>
                <a:spcPts val="318"/>
              </a:spcBef>
              <a:spcAft>
                <a:spcPts val="0"/>
              </a:spcAft>
              <a:buClr>
                <a:srgbClr val="9E9E9E"/>
              </a:buClr>
              <a:buSzPts val="1588"/>
              <a:buFont typeface="Arial"/>
              <a:buNone/>
              <a:defRPr sz="1588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spcBef>
                <a:spcPts val="282"/>
              </a:spcBef>
              <a:spcAft>
                <a:spcPts val="0"/>
              </a:spcAft>
              <a:buClr>
                <a:srgbClr val="9E9E9E"/>
              </a:buClr>
              <a:buSzPts val="1412"/>
              <a:buFont typeface="Arial"/>
              <a:buNone/>
              <a:defRPr sz="1412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457200" y="1600207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648200" y="1600207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10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60BF0FC-761A-8F43-A5DF-B3C95E709EC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485"/>
            <a:ext cx="9144000" cy="6892497"/>
          </a:xfrm>
          <a:prstGeom prst="rect">
            <a:avLst/>
          </a:prstGeom>
        </p:spPr>
      </p:pic>
      <p:sp>
        <p:nvSpPr>
          <p:cNvPr id="16" name="Google Shape;16;p3"/>
          <p:cNvSpPr/>
          <p:nvPr/>
        </p:nvSpPr>
        <p:spPr>
          <a:xfrm>
            <a:off x="1319" y="2282562"/>
            <a:ext cx="9142681" cy="2249558"/>
          </a:xfrm>
          <a:prstGeom prst="rect">
            <a:avLst/>
          </a:prstGeom>
          <a:solidFill>
            <a:schemeClr val="dk1">
              <a:alpha val="8274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0" y="4638650"/>
            <a:ext cx="9144000" cy="2249700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100000">
                <a:srgbClr val="FFFFFF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8" name="Google Shape;18;p3"/>
          <p:cNvPicPr preferRelativeResize="0"/>
          <p:nvPr/>
        </p:nvPicPr>
        <p:blipFill rotWithShape="1">
          <a:blip r:embed="rId8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1462" y="5889985"/>
            <a:ext cx="1790299" cy="497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9;p3"/>
          <p:cNvPicPr preferRelativeResize="0"/>
          <p:nvPr/>
        </p:nvPicPr>
        <p:blipFill>
          <a:blip r:embed="rId9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4700" y="5823995"/>
            <a:ext cx="625501" cy="6291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20;p4">
            <a:extLst>
              <a:ext uri="{FF2B5EF4-FFF2-40B4-BE49-F238E27FC236}">
                <a16:creationId xmlns:a16="http://schemas.microsoft.com/office/drawing/2014/main" id="{D7FDFFDC-1D7A-664F-86D5-57CE532AC4CF}"/>
              </a:ext>
            </a:extLst>
          </p:cNvPr>
          <p:cNvSpPr/>
          <p:nvPr userDrawn="1"/>
        </p:nvSpPr>
        <p:spPr>
          <a:xfrm>
            <a:off x="1175" y="6652200"/>
            <a:ext cx="9142800" cy="236100"/>
          </a:xfrm>
          <a:prstGeom prst="rect">
            <a:avLst/>
          </a:prstGeom>
          <a:solidFill>
            <a:srgbClr val="1A658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21;p4">
            <a:extLst>
              <a:ext uri="{FF2B5EF4-FFF2-40B4-BE49-F238E27FC236}">
                <a16:creationId xmlns:a16="http://schemas.microsoft.com/office/drawing/2014/main" id="{E2DB44F4-BF55-034B-901F-8B4BFA816955}"/>
              </a:ext>
            </a:extLst>
          </p:cNvPr>
          <p:cNvSpPr txBox="1"/>
          <p:nvPr userDrawn="1"/>
        </p:nvSpPr>
        <p:spPr>
          <a:xfrm>
            <a:off x="503275" y="6682500"/>
            <a:ext cx="8136300" cy="1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material is based upon work supported by the National Center for Atmospheric Research, which is a major facility sponsored by the National Science Foundation under Cooperative Agreement No. 1852977.</a:t>
            </a:r>
            <a:endParaRPr sz="600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82" r:id="rId2"/>
    <p:sldLayoutId id="2147483683" r:id="rId3"/>
    <p:sldLayoutId id="2147483684" r:id="rId4"/>
    <p:sldLayoutId id="2147483685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5"/>
          <p:cNvPicPr preferRelativeResize="0"/>
          <p:nvPr/>
        </p:nvPicPr>
        <p:blipFill rotWithShape="1">
          <a:blip r:embed="rId11" cstate="hq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561"/>
          <a:stretch/>
        </p:blipFill>
        <p:spPr>
          <a:xfrm>
            <a:off x="2" y="6211959"/>
            <a:ext cx="9144000" cy="646043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8229600" cy="4318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63093" algn="l" rtl="0">
              <a:spcBef>
                <a:spcPts val="424"/>
              </a:spcBef>
              <a:spcAft>
                <a:spcPts val="0"/>
              </a:spcAft>
              <a:buClr>
                <a:schemeClr val="dk1"/>
              </a:buClr>
              <a:buSzPts val="2118"/>
              <a:buFont typeface="Arial"/>
              <a:buChar char="•"/>
              <a:defRPr sz="211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–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–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»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cxnSp>
        <p:nvCxnSpPr>
          <p:cNvPr id="25" name="Google Shape;25;p5"/>
          <p:cNvCxnSpPr/>
          <p:nvPr/>
        </p:nvCxnSpPr>
        <p:spPr>
          <a:xfrm>
            <a:off x="1152639" y="6342390"/>
            <a:ext cx="0" cy="388200"/>
          </a:xfrm>
          <a:prstGeom prst="straightConnector1">
            <a:avLst/>
          </a:prstGeom>
          <a:noFill/>
          <a:ln w="222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26" name="Google Shape;26;p5"/>
          <p:cNvPicPr preferRelativeResize="0"/>
          <p:nvPr/>
        </p:nvPicPr>
        <p:blipFill>
          <a:blip r:embed="rId12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6374" y="6342400"/>
            <a:ext cx="615776" cy="3882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E187D2-BBE9-DA40-8839-AD9B3B62816B}"/>
              </a:ext>
            </a:extLst>
          </p:cNvPr>
          <p:cNvSpPr txBox="1"/>
          <p:nvPr/>
        </p:nvSpPr>
        <p:spPr>
          <a:xfrm>
            <a:off x="935916" y="3002132"/>
            <a:ext cx="75073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92D05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Working Group DA and evaluation</a:t>
            </a:r>
          </a:p>
          <a:p>
            <a:endParaRPr lang="en-US" sz="3200" dirty="0">
              <a:solidFill>
                <a:srgbClr val="92D050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2525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</a:t>
            </a: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Make sure DA at different spatial and temporal scales, build upon existing NCAR and Agencies and community capabilities</a:t>
            </a: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next major development steps for MUSICA are necessary to consider the processes in your topic?</a:t>
            </a:r>
          </a:p>
        </p:txBody>
      </p:sp>
    </p:spTree>
    <p:extLst>
      <p:ext uri="{BB962C8B-B14F-4D97-AF65-F5344CB8AC3E}">
        <p14:creationId xmlns:p14="http://schemas.microsoft.com/office/powerpoint/2010/main" val="2842404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</a:t>
            </a: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Observation operators have to be made available from the DA side to the model diagnostic package to facilitate model/satellite comparison</a:t>
            </a: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Different interests for different users</a:t>
            </a: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b="1" dirty="0" err="1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Regridded</a:t>
            </a: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output package available (fluxes)</a:t>
            </a: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/>
              <a:t>What type of diagnostics should be part of the output?</a:t>
            </a:r>
            <a:endParaRPr lang="en-US" sz="20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30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Yes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Are there dependencies between your and other working groups to be considered?</a:t>
            </a:r>
          </a:p>
        </p:txBody>
      </p:sp>
    </p:spTree>
    <p:extLst>
      <p:ext uri="{BB962C8B-B14F-4D97-AF65-F5344CB8AC3E}">
        <p14:creationId xmlns:p14="http://schemas.microsoft.com/office/powerpoint/2010/main" val="27723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JEDI</a:t>
            </a: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ECMWF</a:t>
            </a: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Air Quality agencies, connections to EPA (emission inventories post processing tools, observations) and around the world (access to measurements)</a:t>
            </a: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Space agencies for access to satellite measurements with minimum data latency</a:t>
            </a: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IGAC AMIGO, GEIA, MAP-AQ</a:t>
            </a: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multi-lateral Strategic Partnerships should be established and what specific Deliverables will they include?</a:t>
            </a:r>
          </a:p>
        </p:txBody>
      </p:sp>
    </p:spTree>
    <p:extLst>
      <p:ext uri="{BB962C8B-B14F-4D97-AF65-F5344CB8AC3E}">
        <p14:creationId xmlns:p14="http://schemas.microsoft.com/office/powerpoint/2010/main" val="3529191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0" y="701673"/>
            <a:ext cx="916255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New science:</a:t>
            </a:r>
          </a:p>
          <a:p>
            <a:endParaRPr lang="en-US" b="1" u="sng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Strong support for the Regional refinement multi-scale, including down to urban and convection scale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 for 2-way cross constraints Meteorology and Chemistry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Synergies AQ/GHG, emissions versus background, seamless global to local scales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Emissions (multi-scale coupled DA, anthropogenic versus natural/biogenic, unobserved VOC species), developing world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Extreme events (e.g. dust storm, fires)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Seasonal scale forecasting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Effective multiscale DA, in space and time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b="1" u="sng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Obstacles and challenges: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Think about a strategy, since DA is usually done for a fixed grid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Fit with the modeling infrastructure, adjoint development, multi physic ensemble, needs to be thought from the start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b="1" u="sng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Evaluation: postprocessing and verification package,</a:t>
            </a:r>
            <a:r>
              <a:rPr lang="en-US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address storage/IO, subsets for observations and statistics versus everything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Different interests for different users</a:t>
            </a:r>
          </a:p>
          <a:p>
            <a:endParaRPr lang="en-US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b="1" u="sng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Strategic partnerships</a:t>
            </a:r>
          </a:p>
          <a:p>
            <a:r>
              <a:rPr lang="en-US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JEDI, ECMWF, EPA and Air Quality agencies around the world, Space agencies for access to satellite measurements with minimum data latency, IGAC (AMIGO, GEIA, MAP-AQ)</a:t>
            </a:r>
          </a:p>
          <a:p>
            <a:endParaRPr lang="en-US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b="1" u="sng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Data Assimilation Working group, verification should be cross cutting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3797747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40110" y="701673"/>
            <a:ext cx="8885903" cy="423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Questions posed to the Breakout Groups: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Which working group(s) for MUSICA do you see evolving from your topics?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are the scale-dependencies of your topic considering the range of applications from urban air quality to upper atmospheric research and timescales from days to centuries?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are or could be the major obstacles to the proposed development plan for MUSICA?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Does the proposed realization of MUSICA address your research needs?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new science can be addressed with the new modeling infrastructure?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next major development steps for MUSICA are necessary to consider the processes in your topic?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/>
              <a:t>What type of diagnostics should be part of the output?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Are there dependencies between your and other working groups to be considered?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multi-lateral Strategic Partnerships should be established and what specific Deliverables will they include?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547AB-537C-A245-A186-77AB54C934B4}"/>
              </a:ext>
            </a:extLst>
          </p:cNvPr>
          <p:cNvSpPr txBox="1"/>
          <p:nvPr/>
        </p:nvSpPr>
        <p:spPr>
          <a:xfrm flipH="1">
            <a:off x="272843" y="5309420"/>
            <a:ext cx="81853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Please assign a rapporteur to report the group’s response to the above points.</a:t>
            </a:r>
          </a:p>
        </p:txBody>
      </p:sp>
    </p:spTree>
    <p:extLst>
      <p:ext uri="{BB962C8B-B14F-4D97-AF65-F5344CB8AC3E}">
        <p14:creationId xmlns:p14="http://schemas.microsoft.com/office/powerpoint/2010/main" val="1268787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DA/IM working group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Serve the other working groups or having a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Link with numerical/software engineer group, adjoint</a:t>
            </a: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Which working group(s) for MUSICA do you see evolving from the topic?</a:t>
            </a:r>
          </a:p>
        </p:txBody>
      </p:sp>
    </p:spTree>
    <p:extLst>
      <p:ext uri="{BB962C8B-B14F-4D97-AF65-F5344CB8AC3E}">
        <p14:creationId xmlns:p14="http://schemas.microsoft.com/office/powerpoint/2010/main" val="3626948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9048" y="1179975"/>
            <a:ext cx="88859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</a:t>
            </a: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Down to convection scale, urban scale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70671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are the scale-dependencies  considering the range of applications from urban air quality to upper atmospheric research and timescales from days to centuries?</a:t>
            </a:r>
          </a:p>
        </p:txBody>
      </p:sp>
    </p:spTree>
    <p:extLst>
      <p:ext uri="{BB962C8B-B14F-4D97-AF65-F5344CB8AC3E}">
        <p14:creationId xmlns:p14="http://schemas.microsoft.com/office/powerpoint/2010/main" val="1524406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</a:t>
            </a: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Think about Variational methods, choice of DA framework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Object-oriented algorithm (OOPS)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Fits with JEDI ?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are or could be the major obstacles to the proposed development plan for MUSICA?</a:t>
            </a:r>
          </a:p>
        </p:txBody>
      </p:sp>
    </p:spTree>
    <p:extLst>
      <p:ext uri="{BB962C8B-B14F-4D97-AF65-F5344CB8AC3E}">
        <p14:creationId xmlns:p14="http://schemas.microsoft.com/office/powerpoint/2010/main" val="1903400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Yes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MUSICA will provide new opportunities by providing connection between scales in a unified and consistent framework</a:t>
            </a: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Does the proposed realization of MUSICA address your research needs?</a:t>
            </a:r>
          </a:p>
        </p:txBody>
      </p:sp>
    </p:spTree>
    <p:extLst>
      <p:ext uri="{BB962C8B-B14F-4D97-AF65-F5344CB8AC3E}">
        <p14:creationId xmlns:p14="http://schemas.microsoft.com/office/powerpoint/2010/main" val="1913745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673537"/>
            <a:ext cx="888590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Meteorology-chemistry interactions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New project using DART, improving NOx emissions using NO2 from Geo, in order to improve wind, soil moisture, Boundary layer mixing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Improve AQ forecasting over </a:t>
            </a:r>
            <a:r>
              <a:rPr lang="en-US" sz="1600" b="1" dirty="0" err="1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Dehli</a:t>
            </a: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, aerosols and fog, accounting for aerosol-meteorology feedback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Long range transport at continental scale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Effective multiscale DA? think about a strategy, since DA is usually done for a fixed grid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DA for long lived Greenhouse Gases, reconciling the scales from emissions at city scale (Indianapolis field experiments, San </a:t>
            </a:r>
            <a:r>
              <a:rPr lang="en-US" sz="1600" b="1" dirty="0" err="1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Fransisco</a:t>
            </a: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) and large scale, having NOAA, TROPOMI at larger scale and GEO at continental scale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Synergies AQ/GHG at urban scale component, proxy for emissions NO2; ethane;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VOC emissions, using ensemble to force unobserved species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Connection with the biosphere, in a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Extreme events (e.g. dust storm)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Consideration about transport and meteorology at smaller spatial scale, large scale to smaller scale interaction in dynamic, ensemble approach.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Fit with the modeling infrastructure, adjoint development, multi physic ensemble, needs to be thought from the start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Evaluation of emissions: impact of the emission re-gridding from totals, in particular in countries where proxies are not defined (Africa, South America) 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Seasonal scale forecasting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new science can be addressed with the new modeling infrastructure?</a:t>
            </a:r>
          </a:p>
        </p:txBody>
      </p:sp>
    </p:spTree>
    <p:extLst>
      <p:ext uri="{BB962C8B-B14F-4D97-AF65-F5344CB8AC3E}">
        <p14:creationId xmlns:p14="http://schemas.microsoft.com/office/powerpoint/2010/main" val="144376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9048" y="845660"/>
            <a:ext cx="888590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Evaluation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Evaluation of emissions: impact of the emission re-gridding from totals, in particular in countries where proxies are not defined (Africa, South America) </a:t>
            </a: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Tools for postprocessing and verification, diagnostics packages, open source, user friendly and practical comes with the model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Templates for outputting, facilitates inter model comparison (AEROCOM, MIP experiments)</a:t>
            </a: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Comparison to analyzed fields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Save observation operator to compare at higher temporal resolution, along aircraft tracks, surface monitoring sites, higher temporal scale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Consider saving high temporal resolution (surface values)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Take into account spatial (horizontal and vertical) and temporal representativeness at different scale, background to urban scale (weekend effects proxy), modes of variability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Observation types remote to traffic/industrial, including observation error for DA</a:t>
            </a:r>
          </a:p>
          <a:p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Surface sublayer for human health impact assessment, points to vertical mixing</a:t>
            </a:r>
          </a:p>
          <a:p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new science can be addressed with the new modeling infrastructure?</a:t>
            </a:r>
          </a:p>
        </p:txBody>
      </p:sp>
    </p:spTree>
    <p:extLst>
      <p:ext uri="{BB962C8B-B14F-4D97-AF65-F5344CB8AC3E}">
        <p14:creationId xmlns:p14="http://schemas.microsoft.com/office/powerpoint/2010/main" val="727486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itle Page: NCAR - Blue Logo">
  <a:themeElements>
    <a:clrScheme name="NCAR UCAR">
      <a:dk1>
        <a:srgbClr val="000000"/>
      </a:dk1>
      <a:lt1>
        <a:srgbClr val="FFFFFF"/>
      </a:lt1>
      <a:dk2>
        <a:srgbClr val="1F3058"/>
      </a:dk2>
      <a:lt2>
        <a:srgbClr val="EEECE1"/>
      </a:lt2>
      <a:accent1>
        <a:srgbClr val="1A3141"/>
      </a:accent1>
      <a:accent2>
        <a:srgbClr val="456673"/>
      </a:accent2>
      <a:accent3>
        <a:srgbClr val="C45229"/>
      </a:accent3>
      <a:accent4>
        <a:srgbClr val="9F1B25"/>
      </a:accent4>
      <a:accent5>
        <a:srgbClr val="B36E25"/>
      </a:accent5>
      <a:accent6>
        <a:srgbClr val="555058"/>
      </a:accent6>
      <a:hlink>
        <a:srgbClr val="1F3058"/>
      </a:hlink>
      <a:folHlink>
        <a:srgbClr val="7C788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CAR-Blue-BottomSwooshes">
  <a:themeElements>
    <a:clrScheme name="NCAR and UCAR">
      <a:dk1>
        <a:srgbClr val="666666"/>
      </a:dk1>
      <a:lt1>
        <a:srgbClr val="FFFFFF"/>
      </a:lt1>
      <a:dk2>
        <a:srgbClr val="122D5D"/>
      </a:dk2>
      <a:lt2>
        <a:srgbClr val="D3DCEC"/>
      </a:lt2>
      <a:accent1>
        <a:srgbClr val="277DA1"/>
      </a:accent1>
      <a:accent2>
        <a:srgbClr val="248F87"/>
      </a:accent2>
      <a:accent3>
        <a:srgbClr val="BBD52F"/>
      </a:accent3>
      <a:accent4>
        <a:srgbClr val="D3DCEC"/>
      </a:accent4>
      <a:accent5>
        <a:srgbClr val="6C6C6C"/>
      </a:accent5>
      <a:accent6>
        <a:srgbClr val="9EA0A3"/>
      </a:accent6>
      <a:hlink>
        <a:srgbClr val="BBD52F"/>
      </a:hlink>
      <a:folHlink>
        <a:srgbClr val="BBD52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4410</TotalTime>
  <Words>758</Words>
  <Application>Microsoft Macintosh PowerPoint</Application>
  <PresentationFormat>On-screen Show (4:3)</PresentationFormat>
  <Paragraphs>138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Wingdings</vt:lpstr>
      <vt:lpstr>Trebuchet MS</vt:lpstr>
      <vt:lpstr>Helvetica Neue</vt:lpstr>
      <vt:lpstr>Calibri</vt:lpstr>
      <vt:lpstr>Title Page: NCAR - Blue Logo</vt:lpstr>
      <vt:lpstr>NCAR-Blue-BottomSwooshes</vt:lpstr>
      <vt:lpstr>PowerPoint Presentation</vt:lpstr>
      <vt:lpstr>Summary</vt:lpstr>
      <vt:lpstr>PowerPoint Presentation</vt:lpstr>
      <vt:lpstr>Which working group(s) for MUSICA do you see evolving from the topic?</vt:lpstr>
      <vt:lpstr>What are the scale-dependencies  considering the range of applications from urban air quality to upper atmospheric research and timescales from days to centuries?</vt:lpstr>
      <vt:lpstr>What are or could be the major obstacles to the proposed development plan for MUSICA?</vt:lpstr>
      <vt:lpstr>Does the proposed realization of MUSICA address your research needs?</vt:lpstr>
      <vt:lpstr>What new science can be addressed with the new modeling infrastructure?</vt:lpstr>
      <vt:lpstr>What new science can be addressed with the new modeling infrastructure?</vt:lpstr>
      <vt:lpstr>What next major development steps for MUSICA are necessary to consider the processes in your topic?</vt:lpstr>
      <vt:lpstr>What type of diagnostics should be part of the output?</vt:lpstr>
      <vt:lpstr>Are there dependencies between your and other working groups to be considered?</vt:lpstr>
      <vt:lpstr>What multi-lateral Strategic Partnerships should be established and what specific Deliverables will they include?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 Office User</cp:lastModifiedBy>
  <cp:revision>203</cp:revision>
  <dcterms:modified xsi:type="dcterms:W3CDTF">2019-05-22T22:06:39Z</dcterms:modified>
</cp:coreProperties>
</file>