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  <p:sldMasterId id="2147483662" r:id="rId2"/>
  </p:sldMasterIdLst>
  <p:notesMasterIdLst>
    <p:notesMasterId r:id="rId11"/>
  </p:notesMasterIdLst>
  <p:sldIdLst>
    <p:sldId id="256" r:id="rId3"/>
    <p:sldId id="257" r:id="rId4"/>
    <p:sldId id="263" r:id="rId5"/>
    <p:sldId id="260" r:id="rId6"/>
    <p:sldId id="261" r:id="rId7"/>
    <p:sldId id="262" r:id="rId8"/>
    <p:sldId id="264" r:id="rId9"/>
    <p:sldId id="259" r:id="rId10"/>
  </p:sldIdLst>
  <p:sldSz cx="9144000" cy="6858000" type="screen4x3"/>
  <p:notesSz cx="7010400" cy="9296400"/>
  <p:embeddedFontLst>
    <p:embeddedFont>
      <p:font typeface="Helvetica Neue" panose="02000503000000020004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">
          <p15:clr>
            <a:srgbClr val="A4A3A4"/>
          </p15:clr>
        </p15:guide>
        <p15:guide id="2" pos="2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97"/>
    <p:restoredTop sz="94632"/>
  </p:normalViewPr>
  <p:slideViewPr>
    <p:cSldViewPr snapToGrid="0">
      <p:cViewPr varScale="1">
        <p:scale>
          <a:sx n="107" d="100"/>
          <a:sy n="107" d="100"/>
        </p:scale>
        <p:origin x="840" y="160"/>
      </p:cViewPr>
      <p:guideLst>
        <p:guide orient="horz" pos="216"/>
        <p:guide pos="2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font" Target="fonts/font4.fntdata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b="0"/>
          </a:p>
        </p:txBody>
      </p:sp>
      <p:sp>
        <p:nvSpPr>
          <p:cNvPr id="72" name="Google Shape;7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5a6f374451_0_0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g5a6f3744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1146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5a6f374451_0_9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g5a6f374451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5a6f374451_0_9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g5a6f374451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47843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5a6f374451_0_0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g5a6f3744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457201" y="1535118"/>
            <a:ext cx="4040188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None/>
              <a:defRPr sz="1588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>
              <a:lnSpc>
                <a:spcPct val="100000"/>
              </a:lnSpc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>
              <a:lnSpc>
                <a:spcPct val="100000"/>
              </a:lnSpc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18261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8261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8261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8261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body" idx="3"/>
          </p:nvPr>
        </p:nvSpPr>
        <p:spPr>
          <a:xfrm>
            <a:off x="4645034" y="1535118"/>
            <a:ext cx="4041775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None/>
              <a:defRPr sz="1588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body" idx="4"/>
          </p:nvPr>
        </p:nvSpPr>
        <p:spPr>
          <a:xfrm>
            <a:off x="4645034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>
              <a:lnSpc>
                <a:spcPct val="100000"/>
              </a:lnSpc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>
              <a:lnSpc>
                <a:spcPct val="100000"/>
              </a:lnSpc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18261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8261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8261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8261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457203" y="273063"/>
            <a:ext cx="3008313" cy="1162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65"/>
              <a:buFont typeface="Helvetica Neue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3575050" y="273066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>
              <a:lnSpc>
                <a:spcPct val="100000"/>
              </a:lnSpc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>
              <a:lnSpc>
                <a:spcPct val="100000"/>
              </a:lnSpc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2"/>
          </p:nvPr>
        </p:nvSpPr>
        <p:spPr>
          <a:xfrm>
            <a:off x="457203" y="1435104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None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None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176"/>
              </a:spcBef>
              <a:spcAft>
                <a:spcPts val="0"/>
              </a:spcAft>
              <a:buClr>
                <a:schemeClr val="dk1"/>
              </a:buClr>
              <a:buSzPts val="882"/>
              <a:buFont typeface="Arial"/>
              <a:buNone/>
              <a:defRPr sz="88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1792288" y="4800614"/>
            <a:ext cx="5486400" cy="56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65"/>
              <a:buFont typeface="Helvetica Neue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2824"/>
              <a:buFont typeface="Arial"/>
              <a:buNone/>
              <a:defRPr sz="282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494"/>
              </a:spcBef>
              <a:spcAft>
                <a:spcPts val="0"/>
              </a:spcAft>
              <a:buClr>
                <a:schemeClr val="dk1"/>
              </a:buClr>
              <a:buSzPts val="2471"/>
              <a:buFont typeface="Arial"/>
              <a:buNone/>
              <a:defRPr sz="2471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100000"/>
              </a:lnSpc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None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1792288" y="5367351"/>
            <a:ext cx="5486400" cy="804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None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None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176"/>
              </a:spcBef>
              <a:spcAft>
                <a:spcPts val="0"/>
              </a:spcAft>
              <a:buClr>
                <a:schemeClr val="dk1"/>
              </a:buClr>
              <a:buSzPts val="882"/>
              <a:buFont typeface="Arial"/>
              <a:buNone/>
              <a:defRPr sz="88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/>
          <p:nvPr/>
        </p:nvSpPr>
        <p:spPr>
          <a:xfrm>
            <a:off x="1285764" y="6389786"/>
            <a:ext cx="557235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accent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Atmospheric Chemistry Observations and Modeling Laboratory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ctrTitle"/>
          </p:nvPr>
        </p:nvSpPr>
        <p:spPr>
          <a:xfrm>
            <a:off x="685800" y="2130439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ubTitle" idx="1"/>
          </p:nvPr>
        </p:nvSpPr>
        <p:spPr>
          <a:xfrm>
            <a:off x="1371600" y="3611556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ctr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rgbClr val="9E9E9E"/>
              </a:buClr>
              <a:buSzPts val="1588"/>
              <a:buFont typeface="Arial"/>
              <a:buNone/>
              <a:defRPr sz="1588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ctr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rgbClr val="9E9E9E"/>
              </a:buClr>
              <a:buSzPts val="1412"/>
              <a:buFont typeface="Arial"/>
              <a:buNone/>
              <a:defRPr sz="1412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ctr">
              <a:lnSpc>
                <a:spcPct val="100000"/>
              </a:lnSpc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ctr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318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3093" algn="l">
              <a:lnSpc>
                <a:spcPct val="100000"/>
              </a:lnSpc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Char char="•"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40677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–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29438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18261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–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07022" algn="l">
              <a:lnSpc>
                <a:spcPct val="100000"/>
              </a:lnSpc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»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>
            <a:spLocks noGrp="1"/>
          </p:cNvSpPr>
          <p:nvPr>
            <p:ph type="title"/>
          </p:nvPr>
        </p:nvSpPr>
        <p:spPr>
          <a:xfrm>
            <a:off x="722313" y="4406915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rgbClr val="9E9E9E"/>
              </a:buClr>
              <a:buSzPts val="1588"/>
              <a:buFont typeface="Arial"/>
              <a:buNone/>
              <a:defRPr sz="1588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rgbClr val="9E9E9E"/>
              </a:buClr>
              <a:buSzPts val="1412"/>
              <a:buFont typeface="Arial"/>
              <a:buNone/>
              <a:defRPr sz="1412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1"/>
          </p:nvPr>
        </p:nvSpPr>
        <p:spPr>
          <a:xfrm>
            <a:off x="457200" y="1600207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>
              <a:lnSpc>
                <a:spcPct val="100000"/>
              </a:lnSpc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>
              <a:lnSpc>
                <a:spcPct val="100000"/>
              </a:lnSpc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29438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9438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9438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9438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body" idx="2"/>
          </p:nvPr>
        </p:nvSpPr>
        <p:spPr>
          <a:xfrm>
            <a:off x="4648200" y="1600207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>
              <a:lnSpc>
                <a:spcPct val="100000"/>
              </a:lnSpc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>
              <a:lnSpc>
                <a:spcPct val="100000"/>
              </a:lnSpc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29438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9438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9438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9438" algn="l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9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2485"/>
            <a:ext cx="9144000" cy="689249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/>
          <p:nvPr/>
        </p:nvSpPr>
        <p:spPr>
          <a:xfrm>
            <a:off x="1319" y="2282562"/>
            <a:ext cx="9142681" cy="2249558"/>
          </a:xfrm>
          <a:prstGeom prst="rect">
            <a:avLst/>
          </a:prstGeom>
          <a:solidFill>
            <a:schemeClr val="dk1">
              <a:alpha val="82352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0" y="4638650"/>
            <a:ext cx="9144000" cy="22497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00000">
                <a:srgbClr val="FFFFFF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" name="Google Shape;13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81462" y="5889985"/>
            <a:ext cx="1790299" cy="497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144700" y="5823995"/>
            <a:ext cx="625501" cy="6291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"/>
          <p:cNvSpPr/>
          <p:nvPr/>
        </p:nvSpPr>
        <p:spPr>
          <a:xfrm>
            <a:off x="1175" y="6652200"/>
            <a:ext cx="9142800" cy="236100"/>
          </a:xfrm>
          <a:prstGeom prst="rect">
            <a:avLst/>
          </a:prstGeom>
          <a:solidFill>
            <a:srgbClr val="1A658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"/>
          <p:cNvSpPr txBox="1"/>
          <p:nvPr/>
        </p:nvSpPr>
        <p:spPr>
          <a:xfrm>
            <a:off x="503275" y="6682500"/>
            <a:ext cx="8136300" cy="1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n-US" sz="6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material is based upon work supported by the National Center for Atmospheric Research, which is a major facility sponsored by the National Science Foundation under Cooperative Agreement No. 1852977.</a:t>
            </a:r>
            <a:endParaRPr sz="6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6"/>
          <p:cNvPicPr preferRelativeResize="0"/>
          <p:nvPr/>
        </p:nvPicPr>
        <p:blipFill rotWithShape="1">
          <a:blip r:embed="rId11">
            <a:alphaModFix/>
          </a:blip>
          <a:srcRect t="-1561"/>
          <a:stretch/>
        </p:blipFill>
        <p:spPr>
          <a:xfrm>
            <a:off x="2" y="6211959"/>
            <a:ext cx="9144000" cy="646043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318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3093" algn="l" rtl="0">
              <a:lnSpc>
                <a:spcPct val="100000"/>
              </a:lnSpc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Char char="•"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40677" algn="l" rtl="0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–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29438" algn="l" rtl="0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18261" algn="l" rtl="0">
              <a:lnSpc>
                <a:spcPct val="100000"/>
              </a:lnSpc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–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07022" algn="l" rtl="0">
              <a:lnSpc>
                <a:spcPct val="100000"/>
              </a:lnSpc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»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 rtl="0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 rtl="0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 rtl="0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 rtl="0">
              <a:lnSpc>
                <a:spcPct val="100000"/>
              </a:lnSpc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cxnSp>
        <p:nvCxnSpPr>
          <p:cNvPr id="37" name="Google Shape;37;p6"/>
          <p:cNvCxnSpPr/>
          <p:nvPr/>
        </p:nvCxnSpPr>
        <p:spPr>
          <a:xfrm>
            <a:off x="1152639" y="6342390"/>
            <a:ext cx="0" cy="388200"/>
          </a:xfrm>
          <a:prstGeom prst="straightConnector1">
            <a:avLst/>
          </a:prstGeom>
          <a:noFill/>
          <a:ln w="222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8" name="Google Shape;38;p6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396374" y="6342400"/>
            <a:ext cx="615776" cy="3882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/>
          <p:nvPr/>
        </p:nvSpPr>
        <p:spPr>
          <a:xfrm>
            <a:off x="1534046" y="3152001"/>
            <a:ext cx="6075908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MUSICA Kick-Off Meeting</a:t>
            </a:r>
            <a:endParaRPr sz="2800" b="1" i="0" u="none" strike="noStrike" cap="none">
              <a:solidFill>
                <a:srgbClr val="92D05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6"/>
          <p:cNvSpPr txBox="1"/>
          <p:nvPr/>
        </p:nvSpPr>
        <p:spPr>
          <a:xfrm>
            <a:off x="2855126" y="6166732"/>
            <a:ext cx="34338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None/>
            </a:pPr>
            <a:r>
              <a:rPr lang="en-US" sz="1400" b="1" i="0" u="none" strike="noStrike" cap="none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May, 2019</a:t>
            </a:r>
            <a:endParaRPr sz="1400" b="0" i="0" u="none" strike="noStrike" cap="non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1784697" y="4970934"/>
            <a:ext cx="5574606" cy="6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1" u="none" strike="noStrike" cap="none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Atmospheric Chemistry</a:t>
            </a:r>
            <a:br>
              <a:rPr lang="en-US" sz="2000" b="1" i="1" u="none" strike="noStrike" cap="none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2000" b="1" i="1" u="none" strike="noStrike" cap="none">
                <a:solidFill>
                  <a:srgbClr val="43434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Observations and Modeling Laboratory (ACOM)</a:t>
            </a:r>
            <a:endParaRPr/>
          </a:p>
        </p:txBody>
      </p:sp>
      <p:sp>
        <p:nvSpPr>
          <p:cNvPr id="77" name="Google Shape;77;p16"/>
          <p:cNvSpPr/>
          <p:nvPr/>
        </p:nvSpPr>
        <p:spPr>
          <a:xfrm>
            <a:off x="1534046" y="3898239"/>
            <a:ext cx="6075908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>
                <a:solidFill>
                  <a:srgbClr val="92D05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Day 2</a:t>
            </a:r>
            <a:endParaRPr sz="2800" b="1" i="0" u="none" strike="noStrike" cap="none">
              <a:solidFill>
                <a:srgbClr val="92D05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92D05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/>
        </p:nvSpPr>
        <p:spPr>
          <a:xfrm>
            <a:off x="181594" y="342900"/>
            <a:ext cx="8642554" cy="3468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Main Objective</a:t>
            </a:r>
            <a:endParaRPr sz="12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Engage the participation of the community 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an early stage in the development of a </a:t>
            </a:r>
            <a:r>
              <a:rPr lang="en-US" sz="2000" b="0" i="0" u="sng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new unified model 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global to local prediction of air quality and investigations of the role of chemistry in weather and climate.</a:t>
            </a:r>
            <a:endParaRPr sz="1200" dirty="0"/>
          </a:p>
        </p:txBody>
      </p:sp>
      <p:sp>
        <p:nvSpPr>
          <p:cNvPr id="3" name="Google Shape;88;p18">
            <a:extLst>
              <a:ext uri="{FF2B5EF4-FFF2-40B4-BE49-F238E27FC236}">
                <a16:creationId xmlns:a16="http://schemas.microsoft.com/office/drawing/2014/main" id="{54DF41D5-A282-5941-B28D-2461CDCE9585}"/>
              </a:ext>
            </a:extLst>
          </p:cNvPr>
          <p:cNvSpPr txBox="1"/>
          <p:nvPr/>
        </p:nvSpPr>
        <p:spPr>
          <a:xfrm>
            <a:off x="736270" y="3223057"/>
            <a:ext cx="7552707" cy="1815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Expected Outcomes: </a:t>
            </a:r>
            <a:endParaRPr sz="18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⮚"/>
            </a:pPr>
            <a:r>
              <a:rPr lang="en-US" sz="20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Input from the community on needs and development plans</a:t>
            </a:r>
            <a:endParaRPr sz="1800" dirty="0"/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⮚"/>
            </a:pPr>
            <a:r>
              <a:rPr lang="en-US" sz="20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Strategic Partnerships &amp; collaborations</a:t>
            </a:r>
            <a:endParaRPr sz="1800" dirty="0"/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⮚"/>
            </a:pPr>
            <a:r>
              <a:rPr lang="en-US" sz="20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Formation of Working Groups</a:t>
            </a:r>
            <a:endParaRPr sz="1800" dirty="0"/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⮚"/>
            </a:pPr>
            <a:r>
              <a:rPr lang="en-US" sz="20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White Paper/Action Plan</a:t>
            </a:r>
            <a:endParaRPr sz="18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5022" y="342899"/>
            <a:ext cx="7612083" cy="3694711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9"/>
          <p:cNvPicPr preferRelativeResize="0"/>
          <p:nvPr/>
        </p:nvPicPr>
        <p:blipFill rotWithShape="1">
          <a:blip r:embed="rId4">
            <a:alphaModFix/>
          </a:blip>
          <a:srcRect b="55302"/>
          <a:stretch/>
        </p:blipFill>
        <p:spPr>
          <a:xfrm>
            <a:off x="225631" y="4144490"/>
            <a:ext cx="8918369" cy="15319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5023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/>
        </p:nvSpPr>
        <p:spPr>
          <a:xfrm>
            <a:off x="419100" y="904374"/>
            <a:ext cx="8642700" cy="41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en-US" sz="18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WG: Model Architecture and </a:t>
            </a:r>
            <a:r>
              <a:rPr lang="en-US" sz="1800" b="1" dirty="0" err="1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Numerics</a:t>
            </a:r>
            <a:endParaRPr lang="en-US" sz="18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Helvetica Neue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Helvetica Neue"/>
              </a:rPr>
              <a:t>Potential WGs: </a:t>
            </a:r>
            <a:b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Helvetica Neue"/>
              </a:rPr>
            </a:br>
            <a: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Helvetica Neue"/>
              </a:rPr>
              <a:t>	- User Experience (incl. </a:t>
            </a:r>
            <a: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portability, compatibility, user support &amp; documentation)</a:t>
            </a:r>
            <a:b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	- Infrastructure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Governance needs to reflect user engagement. Longevity of WGs depends on engagement.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Helvetica Neue"/>
              </a:rPr>
              <a:t>Define and document component interfaces</a:t>
            </a:r>
            <a:endParaRPr lang="en-US" sz="16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Ensure ease of installation and use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Desirable to have evaluation infrastructure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Helvetica Neue"/>
              </a:rPr>
              <a:t>Could infrastructure prevent science (e.g. adjoint feasible?)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Helvetica Neue"/>
              </a:rPr>
              <a:t>Strategic Partnerships with developers and users: </a:t>
            </a:r>
            <a: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representatives from ENTIRE community (HPC and low-resource, operational + research, ...)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6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Helvetica Neue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6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Helvetica Neue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6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Helvetica Neue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/>
        </p:nvSpPr>
        <p:spPr>
          <a:xfrm>
            <a:off x="290763" y="166437"/>
            <a:ext cx="8642700" cy="41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8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WG: Emission and Deposition</a:t>
            </a:r>
            <a:endParaRPr sz="16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Helvetica Neue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Helvetica Neue"/>
              </a:rPr>
              <a:t>Potential WGs:  - </a:t>
            </a: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Emission Inventory Implementation and Assessment (&amp;) Dry Deposition</a:t>
            </a:r>
            <a:b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		- Wet deposition</a:t>
            </a:r>
            <a:b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		- Boundary layer processes</a:t>
            </a:r>
            <a:b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		- Forecasting for emissions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Plenty room for emission improvements (magnitude, speciation, characteristics, ...). Employ new methodologies (machine learning, integrate GIS information,...)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Constraining emissions where you know the influence on non-emission related processes - modularity is beneficial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Helvetica Neue"/>
              </a:rPr>
              <a:t>Multiple options are good but need for standard well tested configurations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Emission tool: Leverage existing work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Source apportionment diagnostics, </a:t>
            </a: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Online processing of diagnostics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Who are the people (decision makers/managers) to engage with to get collaboration going on model development across agencies?</a:t>
            </a:r>
            <a:endParaRPr lang="en-US" sz="16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Helvetica Neue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6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Helvetica Neue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6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Helvetica Neue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6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Helvetica Neue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990104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571B9B-A16B-BD4C-8B8B-ED14EC863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22"/>
            <a:ext cx="8229600" cy="1143000"/>
          </a:xfrm>
        </p:spPr>
        <p:txBody>
          <a:bodyPr/>
          <a:lstStyle/>
          <a:p>
            <a:r>
              <a:rPr lang="en-US" sz="1800" dirty="0">
                <a:solidFill>
                  <a:schemeClr val="tx1">
                    <a:lumMod val="50000"/>
                  </a:schemeClr>
                </a:solidFill>
              </a:rPr>
              <a:t>WG: Sub-grid scale and convective transport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EBC483-AA38-1D4C-A2FB-693EFE0C9C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Potential Working Groups:</a:t>
            </a:r>
          </a:p>
          <a:p>
            <a:pPr lvl="1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Chemical transport (resolved, convective, </a:t>
            </a:r>
            <a:r>
              <a:rPr lang="en-US" sz="1600" dirty="0" err="1">
                <a:solidFill>
                  <a:schemeClr val="tx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subgrid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mixing)</a:t>
            </a:r>
          </a:p>
          <a:p>
            <a:pPr lvl="1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Urban transport and chemistry</a:t>
            </a:r>
          </a:p>
          <a:p>
            <a:pPr lvl="1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Cloud processing of aerosols and trace gases (scavenging, aerosol-cloud interactions, etc.)</a:t>
            </a:r>
          </a:p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Several scale dependencies noted</a:t>
            </a:r>
          </a:p>
          <a:p>
            <a:pPr lvl="1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Transport in the ’grey zone’ (urban scales) will require special attention</a:t>
            </a:r>
          </a:p>
          <a:p>
            <a:pPr lvl="1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Need to re-consider vertical resolution – what is optimal at each resolution?</a:t>
            </a:r>
          </a:p>
          <a:p>
            <a:pPr lvl="1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Transition for parameterized to resolved gravity waves</a:t>
            </a:r>
          </a:p>
          <a:p>
            <a:pPr lvl="1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Transition from using a cloud fraction to cloud resolving</a:t>
            </a:r>
          </a:p>
          <a:p>
            <a:pPr lvl="1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Wet scavenging, lightning-NOx, aerosol-cloud effects, photolysis</a:t>
            </a:r>
          </a:p>
          <a:p>
            <a:pPr lvl="1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Need to modify chemistry rates due to segregation</a:t>
            </a:r>
          </a:p>
        </p:txBody>
      </p:sp>
    </p:spTree>
    <p:extLst>
      <p:ext uri="{BB962C8B-B14F-4D97-AF65-F5344CB8AC3E}">
        <p14:creationId xmlns:p14="http://schemas.microsoft.com/office/powerpoint/2010/main" val="3953466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34D6-214C-E64C-BB64-1B15AF48B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Quick Observations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AA882-E8DB-694C-830A-41EE9B3E0D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>
                <a:solidFill>
                  <a:srgbClr val="000000"/>
                </a:solidFill>
              </a:rPr>
              <a:t>WGs need to be consolidated (aim for 4-5 initial WGs)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How does that coordinate development activity? Steering committee?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Need to clarify our Stakeholders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Discussion on how to form governance structure (and how it interacts with formation of SIMA governance)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609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35035" y="0"/>
            <a:ext cx="6697684" cy="2922814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9"/>
          <p:cNvPicPr preferRelativeResize="0"/>
          <p:nvPr/>
        </p:nvPicPr>
        <p:blipFill rotWithShape="1">
          <a:blip r:embed="rId4">
            <a:alphaModFix/>
          </a:blip>
          <a:srcRect b="5957"/>
          <a:stretch/>
        </p:blipFill>
        <p:spPr>
          <a:xfrm>
            <a:off x="178130" y="3004455"/>
            <a:ext cx="8965870" cy="31232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itle Page: NCAR - Blue Logo">
  <a:themeElements>
    <a:clrScheme name="NCAR UCAR">
      <a:dk1>
        <a:srgbClr val="000000"/>
      </a:dk1>
      <a:lt1>
        <a:srgbClr val="FFFFFF"/>
      </a:lt1>
      <a:dk2>
        <a:srgbClr val="1F3058"/>
      </a:dk2>
      <a:lt2>
        <a:srgbClr val="EEECE1"/>
      </a:lt2>
      <a:accent1>
        <a:srgbClr val="1A3141"/>
      </a:accent1>
      <a:accent2>
        <a:srgbClr val="456673"/>
      </a:accent2>
      <a:accent3>
        <a:srgbClr val="C45229"/>
      </a:accent3>
      <a:accent4>
        <a:srgbClr val="9F1B25"/>
      </a:accent4>
      <a:accent5>
        <a:srgbClr val="B36E25"/>
      </a:accent5>
      <a:accent6>
        <a:srgbClr val="555058"/>
      </a:accent6>
      <a:hlink>
        <a:srgbClr val="1F3058"/>
      </a:hlink>
      <a:folHlink>
        <a:srgbClr val="7C78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CAR-Blue-BottomSwooshes">
  <a:themeElements>
    <a:clrScheme name="NCAR and UCAR">
      <a:dk1>
        <a:srgbClr val="666666"/>
      </a:dk1>
      <a:lt1>
        <a:srgbClr val="FFFFFF"/>
      </a:lt1>
      <a:dk2>
        <a:srgbClr val="122D5D"/>
      </a:dk2>
      <a:lt2>
        <a:srgbClr val="D3DCEC"/>
      </a:lt2>
      <a:accent1>
        <a:srgbClr val="277DA1"/>
      </a:accent1>
      <a:accent2>
        <a:srgbClr val="248F87"/>
      </a:accent2>
      <a:accent3>
        <a:srgbClr val="BBD52F"/>
      </a:accent3>
      <a:accent4>
        <a:srgbClr val="D3DCEC"/>
      </a:accent4>
      <a:accent5>
        <a:srgbClr val="6C6C6C"/>
      </a:accent5>
      <a:accent6>
        <a:srgbClr val="9EA0A3"/>
      </a:accent6>
      <a:hlink>
        <a:srgbClr val="BBD52F"/>
      </a:hlink>
      <a:folHlink>
        <a:srgbClr val="BBD52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254</Words>
  <Application>Microsoft Macintosh PowerPoint</Application>
  <PresentationFormat>On-screen Show (4:3)</PresentationFormat>
  <Paragraphs>53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Trebuchet MS</vt:lpstr>
      <vt:lpstr>Noto Sans Symbols</vt:lpstr>
      <vt:lpstr>Calibri</vt:lpstr>
      <vt:lpstr>Helvetica Neue</vt:lpstr>
      <vt:lpstr>Arial</vt:lpstr>
      <vt:lpstr>Title Page: NCAR - Blue Logo</vt:lpstr>
      <vt:lpstr>NCAR-Blue-BottomSwooshes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WG: Sub-grid scale and convective transport</vt:lpstr>
      <vt:lpstr>Quick Observations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Gabriele Pfister</cp:lastModifiedBy>
  <cp:revision>22</cp:revision>
  <dcterms:modified xsi:type="dcterms:W3CDTF">2019-05-22T14:28:40Z</dcterms:modified>
</cp:coreProperties>
</file>