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91" r:id="rId3"/>
    <p:sldId id="293" r:id="rId4"/>
    <p:sldId id="272" r:id="rId5"/>
    <p:sldId id="259" r:id="rId6"/>
    <p:sldId id="258" r:id="rId7"/>
    <p:sldId id="322" r:id="rId8"/>
    <p:sldId id="289" r:id="rId9"/>
    <p:sldId id="275" r:id="rId10"/>
    <p:sldId id="270" r:id="rId11"/>
    <p:sldId id="302" r:id="rId12"/>
    <p:sldId id="278" r:id="rId13"/>
    <p:sldId id="263" r:id="rId14"/>
    <p:sldId id="279" r:id="rId15"/>
    <p:sldId id="311" r:id="rId16"/>
    <p:sldId id="313" r:id="rId17"/>
    <p:sldId id="303" r:id="rId18"/>
    <p:sldId id="304" r:id="rId19"/>
    <p:sldId id="300" r:id="rId20"/>
    <p:sldId id="305" r:id="rId21"/>
    <p:sldId id="296" r:id="rId22"/>
    <p:sldId id="308" r:id="rId23"/>
    <p:sldId id="307" r:id="rId24"/>
    <p:sldId id="297" r:id="rId25"/>
    <p:sldId id="309" r:id="rId26"/>
    <p:sldId id="310" r:id="rId27"/>
    <p:sldId id="326" r:id="rId28"/>
    <p:sldId id="314" r:id="rId29"/>
    <p:sldId id="318" r:id="rId30"/>
    <p:sldId id="315" r:id="rId31"/>
    <p:sldId id="317" r:id="rId32"/>
    <p:sldId id="316" r:id="rId33"/>
    <p:sldId id="319" r:id="rId34"/>
    <p:sldId id="324" r:id="rId35"/>
    <p:sldId id="325" r:id="rId36"/>
    <p:sldId id="312" r:id="rId37"/>
    <p:sldId id="323" r:id="rId38"/>
    <p:sldId id="320" r:id="rId39"/>
    <p:sldId id="32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A7A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32" autoAdjust="0"/>
    <p:restoredTop sz="94675" autoAdjust="0"/>
  </p:normalViewPr>
  <p:slideViewPr>
    <p:cSldViewPr snapToGrid="0">
      <p:cViewPr>
        <p:scale>
          <a:sx n="100" d="100"/>
          <a:sy n="100" d="100"/>
        </p:scale>
        <p:origin x="-123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2D2ED85-EE12-49C3-8DCC-26C68C588A93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31DED7A-10A9-4506-9061-D223A64F0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34" y="438889"/>
            <a:ext cx="8408266" cy="1673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Organic trace gases in the extratropical UTLS during START08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575" y="3001272"/>
            <a:ext cx="7419975" cy="1752600"/>
          </a:xfrm>
        </p:spPr>
        <p:txBody>
          <a:bodyPr>
            <a:noAutofit/>
          </a:bodyPr>
          <a:lstStyle/>
          <a:p>
            <a:r>
              <a:rPr lang="en-US" dirty="0" smtClean="0"/>
              <a:t>E. Atlas, R. </a:t>
            </a:r>
            <a:r>
              <a:rPr lang="en-US" dirty="0" err="1" smtClean="0"/>
              <a:t>Lueb</a:t>
            </a:r>
            <a:r>
              <a:rPr lang="en-US" dirty="0" smtClean="0"/>
              <a:t>, X. Zhu, L. Pope (UM)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F. Moore, D. Hurst, J. Elkins, R. </a:t>
            </a:r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Gao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(NOAA)</a:t>
            </a:r>
          </a:p>
          <a:p>
            <a:pPr marL="457200" indent="-457200"/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L. Pan, S. </a:t>
            </a:r>
            <a:r>
              <a:rPr lang="en-US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Tilmes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B. Hall, B. Stephens, A. </a:t>
            </a:r>
            <a:r>
              <a:rPr lang="en-US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Weinheimer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F. </a:t>
            </a:r>
            <a:r>
              <a:rPr lang="en-US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Flocke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I. Pollack, W. </a:t>
            </a:r>
            <a:r>
              <a:rPr lang="en-US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Zheng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D. Knapp, T. Campos, S. </a:t>
            </a:r>
            <a:r>
              <a:rPr lang="en-US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Schauffler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R. </a:t>
            </a:r>
            <a:r>
              <a:rPr lang="en-US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Hendershot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(NCAR)</a:t>
            </a:r>
          </a:p>
          <a:p>
            <a:pPr marL="457200" indent="-457200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S.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Wofsy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B.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Daube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R. Jimenez, S. Park, E.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Kort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(Harvard)</a:t>
            </a:r>
          </a:p>
          <a:p>
            <a:pPr marL="457200" indent="-457200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K. Bowman, C.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Homeyer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(TAMU)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126" y="5353050"/>
            <a:ext cx="811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Acknowledgements:  Funding by National Science Foundation; Support of pilots, staff, and management of NCAR Research Aviation Facility.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5448"/>
            <a:ext cx="9143999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Mixing pathways and tracer correlation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099127" y="2475346"/>
            <a:ext cx="7527637" cy="2075103"/>
          </a:xfrm>
          <a:custGeom>
            <a:avLst/>
            <a:gdLst>
              <a:gd name="connsiteX0" fmla="*/ 0 w 7527637"/>
              <a:gd name="connsiteY0" fmla="*/ 36945 h 2075103"/>
              <a:gd name="connsiteX1" fmla="*/ 1468582 w 7527637"/>
              <a:gd name="connsiteY1" fmla="*/ 36945 h 2075103"/>
              <a:gd name="connsiteX2" fmla="*/ 2503055 w 7527637"/>
              <a:gd name="connsiteY2" fmla="*/ 258618 h 2075103"/>
              <a:gd name="connsiteX3" fmla="*/ 3177309 w 7527637"/>
              <a:gd name="connsiteY3" fmla="*/ 738909 h 2075103"/>
              <a:gd name="connsiteX4" fmla="*/ 3574473 w 7527637"/>
              <a:gd name="connsiteY4" fmla="*/ 1182254 h 2075103"/>
              <a:gd name="connsiteX5" fmla="*/ 4165600 w 7527637"/>
              <a:gd name="connsiteY5" fmla="*/ 1653309 h 2075103"/>
              <a:gd name="connsiteX6" fmla="*/ 5283200 w 7527637"/>
              <a:gd name="connsiteY6" fmla="*/ 2013527 h 2075103"/>
              <a:gd name="connsiteX7" fmla="*/ 6770255 w 7527637"/>
              <a:gd name="connsiteY7" fmla="*/ 2022763 h 2075103"/>
              <a:gd name="connsiteX8" fmla="*/ 7527637 w 7527637"/>
              <a:gd name="connsiteY8" fmla="*/ 2013527 h 207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7637" h="2075103">
                <a:moveTo>
                  <a:pt x="0" y="36945"/>
                </a:moveTo>
                <a:cubicBezTo>
                  <a:pt x="525703" y="18472"/>
                  <a:pt x="1051406" y="0"/>
                  <a:pt x="1468582" y="36945"/>
                </a:cubicBezTo>
                <a:cubicBezTo>
                  <a:pt x="1885758" y="73890"/>
                  <a:pt x="2218267" y="141624"/>
                  <a:pt x="2503055" y="258618"/>
                </a:cubicBezTo>
                <a:cubicBezTo>
                  <a:pt x="2787843" y="375612"/>
                  <a:pt x="2998740" y="584970"/>
                  <a:pt x="3177309" y="738909"/>
                </a:cubicBezTo>
                <a:cubicBezTo>
                  <a:pt x="3355878" y="892848"/>
                  <a:pt x="3409758" y="1029854"/>
                  <a:pt x="3574473" y="1182254"/>
                </a:cubicBezTo>
                <a:cubicBezTo>
                  <a:pt x="3739188" y="1334654"/>
                  <a:pt x="3880812" y="1514764"/>
                  <a:pt x="4165600" y="1653309"/>
                </a:cubicBezTo>
                <a:cubicBezTo>
                  <a:pt x="4450388" y="1791854"/>
                  <a:pt x="4849091" y="1951951"/>
                  <a:pt x="5283200" y="2013527"/>
                </a:cubicBezTo>
                <a:cubicBezTo>
                  <a:pt x="5717309" y="2075103"/>
                  <a:pt x="6396182" y="2022763"/>
                  <a:pt x="6770255" y="2022763"/>
                </a:cubicBezTo>
                <a:cubicBezTo>
                  <a:pt x="7144328" y="2022763"/>
                  <a:pt x="7335982" y="2018145"/>
                  <a:pt x="7527637" y="2013527"/>
                </a:cubicBezTo>
              </a:path>
            </a:pathLst>
          </a:custGeom>
          <a:ln w="63500"/>
          <a:effectLst>
            <a:outerShdw blurRad="88900" dist="38100" dir="7380000" algn="tr" rotWithShape="0">
              <a:schemeClr val="tx1">
                <a:alpha val="19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471334" y="3278907"/>
            <a:ext cx="1867285" cy="1440873"/>
          </a:xfrm>
          <a:custGeom>
            <a:avLst/>
            <a:gdLst>
              <a:gd name="connsiteX0" fmla="*/ 860521 w 1867285"/>
              <a:gd name="connsiteY0" fmla="*/ 0 h 1317722"/>
              <a:gd name="connsiteX1" fmla="*/ 915939 w 1867285"/>
              <a:gd name="connsiteY1" fmla="*/ 286328 h 1317722"/>
              <a:gd name="connsiteX2" fmla="*/ 925175 w 1867285"/>
              <a:gd name="connsiteY2" fmla="*/ 637310 h 1317722"/>
              <a:gd name="connsiteX3" fmla="*/ 675794 w 1867285"/>
              <a:gd name="connsiteY3" fmla="*/ 942110 h 1317722"/>
              <a:gd name="connsiteX4" fmla="*/ 250921 w 1867285"/>
              <a:gd name="connsiteY4" fmla="*/ 1126837 h 1317722"/>
              <a:gd name="connsiteX5" fmla="*/ 47721 w 1867285"/>
              <a:gd name="connsiteY5" fmla="*/ 1209964 h 1317722"/>
              <a:gd name="connsiteX6" fmla="*/ 38485 w 1867285"/>
              <a:gd name="connsiteY6" fmla="*/ 1246910 h 1317722"/>
              <a:gd name="connsiteX7" fmla="*/ 278630 w 1867285"/>
              <a:gd name="connsiteY7" fmla="*/ 1311564 h 1317722"/>
              <a:gd name="connsiteX8" fmla="*/ 832812 w 1867285"/>
              <a:gd name="connsiteY8" fmla="*/ 1209964 h 1317722"/>
              <a:gd name="connsiteX9" fmla="*/ 1193030 w 1867285"/>
              <a:gd name="connsiteY9" fmla="*/ 923637 h 1317722"/>
              <a:gd name="connsiteX10" fmla="*/ 1497830 w 1867285"/>
              <a:gd name="connsiteY10" fmla="*/ 775855 h 1317722"/>
              <a:gd name="connsiteX11" fmla="*/ 1867285 w 1867285"/>
              <a:gd name="connsiteY11" fmla="*/ 840510 h 1317722"/>
              <a:gd name="connsiteX0" fmla="*/ 860521 w 1867285"/>
              <a:gd name="connsiteY0" fmla="*/ 0 h 1317722"/>
              <a:gd name="connsiteX1" fmla="*/ 915939 w 1867285"/>
              <a:gd name="connsiteY1" fmla="*/ 286328 h 1317722"/>
              <a:gd name="connsiteX2" fmla="*/ 925175 w 1867285"/>
              <a:gd name="connsiteY2" fmla="*/ 304091 h 1317722"/>
              <a:gd name="connsiteX3" fmla="*/ 925175 w 1867285"/>
              <a:gd name="connsiteY3" fmla="*/ 637310 h 1317722"/>
              <a:gd name="connsiteX4" fmla="*/ 675794 w 1867285"/>
              <a:gd name="connsiteY4" fmla="*/ 942110 h 1317722"/>
              <a:gd name="connsiteX5" fmla="*/ 250921 w 1867285"/>
              <a:gd name="connsiteY5" fmla="*/ 1126837 h 1317722"/>
              <a:gd name="connsiteX6" fmla="*/ 47721 w 1867285"/>
              <a:gd name="connsiteY6" fmla="*/ 1209964 h 1317722"/>
              <a:gd name="connsiteX7" fmla="*/ 38485 w 1867285"/>
              <a:gd name="connsiteY7" fmla="*/ 1246910 h 1317722"/>
              <a:gd name="connsiteX8" fmla="*/ 278630 w 1867285"/>
              <a:gd name="connsiteY8" fmla="*/ 1311564 h 1317722"/>
              <a:gd name="connsiteX9" fmla="*/ 832812 w 1867285"/>
              <a:gd name="connsiteY9" fmla="*/ 1209964 h 1317722"/>
              <a:gd name="connsiteX10" fmla="*/ 1193030 w 1867285"/>
              <a:gd name="connsiteY10" fmla="*/ 923637 h 1317722"/>
              <a:gd name="connsiteX11" fmla="*/ 1497830 w 1867285"/>
              <a:gd name="connsiteY11" fmla="*/ 775855 h 1317722"/>
              <a:gd name="connsiteX12" fmla="*/ 1867285 w 1867285"/>
              <a:gd name="connsiteY12" fmla="*/ 840510 h 1317722"/>
              <a:gd name="connsiteX0" fmla="*/ 860521 w 1867285"/>
              <a:gd name="connsiteY0" fmla="*/ 0 h 1317722"/>
              <a:gd name="connsiteX1" fmla="*/ 915939 w 1867285"/>
              <a:gd name="connsiteY1" fmla="*/ 286328 h 1317722"/>
              <a:gd name="connsiteX2" fmla="*/ 925175 w 1867285"/>
              <a:gd name="connsiteY2" fmla="*/ 304091 h 1317722"/>
              <a:gd name="connsiteX3" fmla="*/ 814339 w 1867285"/>
              <a:gd name="connsiteY3" fmla="*/ 637311 h 1317722"/>
              <a:gd name="connsiteX4" fmla="*/ 675794 w 1867285"/>
              <a:gd name="connsiteY4" fmla="*/ 942110 h 1317722"/>
              <a:gd name="connsiteX5" fmla="*/ 250921 w 1867285"/>
              <a:gd name="connsiteY5" fmla="*/ 1126837 h 1317722"/>
              <a:gd name="connsiteX6" fmla="*/ 47721 w 1867285"/>
              <a:gd name="connsiteY6" fmla="*/ 1209964 h 1317722"/>
              <a:gd name="connsiteX7" fmla="*/ 38485 w 1867285"/>
              <a:gd name="connsiteY7" fmla="*/ 1246910 h 1317722"/>
              <a:gd name="connsiteX8" fmla="*/ 278630 w 1867285"/>
              <a:gd name="connsiteY8" fmla="*/ 1311564 h 1317722"/>
              <a:gd name="connsiteX9" fmla="*/ 832812 w 1867285"/>
              <a:gd name="connsiteY9" fmla="*/ 1209964 h 1317722"/>
              <a:gd name="connsiteX10" fmla="*/ 1193030 w 1867285"/>
              <a:gd name="connsiteY10" fmla="*/ 923637 h 1317722"/>
              <a:gd name="connsiteX11" fmla="*/ 1497830 w 1867285"/>
              <a:gd name="connsiteY11" fmla="*/ 775855 h 1317722"/>
              <a:gd name="connsiteX12" fmla="*/ 1867285 w 1867285"/>
              <a:gd name="connsiteY12" fmla="*/ 840510 h 1317722"/>
              <a:gd name="connsiteX0" fmla="*/ 860521 w 1867285"/>
              <a:gd name="connsiteY0" fmla="*/ 0 h 1317722"/>
              <a:gd name="connsiteX1" fmla="*/ 915939 w 1867285"/>
              <a:gd name="connsiteY1" fmla="*/ 286328 h 1317722"/>
              <a:gd name="connsiteX2" fmla="*/ 925175 w 1867285"/>
              <a:gd name="connsiteY2" fmla="*/ 304091 h 1317722"/>
              <a:gd name="connsiteX3" fmla="*/ 814339 w 1867285"/>
              <a:gd name="connsiteY3" fmla="*/ 637311 h 1317722"/>
              <a:gd name="connsiteX4" fmla="*/ 518776 w 1867285"/>
              <a:gd name="connsiteY4" fmla="*/ 942110 h 1317722"/>
              <a:gd name="connsiteX5" fmla="*/ 250921 w 1867285"/>
              <a:gd name="connsiteY5" fmla="*/ 1126837 h 1317722"/>
              <a:gd name="connsiteX6" fmla="*/ 47721 w 1867285"/>
              <a:gd name="connsiteY6" fmla="*/ 1209964 h 1317722"/>
              <a:gd name="connsiteX7" fmla="*/ 38485 w 1867285"/>
              <a:gd name="connsiteY7" fmla="*/ 1246910 h 1317722"/>
              <a:gd name="connsiteX8" fmla="*/ 278630 w 1867285"/>
              <a:gd name="connsiteY8" fmla="*/ 1311564 h 1317722"/>
              <a:gd name="connsiteX9" fmla="*/ 832812 w 1867285"/>
              <a:gd name="connsiteY9" fmla="*/ 1209964 h 1317722"/>
              <a:gd name="connsiteX10" fmla="*/ 1193030 w 1867285"/>
              <a:gd name="connsiteY10" fmla="*/ 923637 h 1317722"/>
              <a:gd name="connsiteX11" fmla="*/ 1497830 w 1867285"/>
              <a:gd name="connsiteY11" fmla="*/ 775855 h 1317722"/>
              <a:gd name="connsiteX12" fmla="*/ 1867285 w 1867285"/>
              <a:gd name="connsiteY12" fmla="*/ 840510 h 1317722"/>
              <a:gd name="connsiteX0" fmla="*/ 860521 w 1867285"/>
              <a:gd name="connsiteY0" fmla="*/ 0 h 1317722"/>
              <a:gd name="connsiteX1" fmla="*/ 915939 w 1867285"/>
              <a:gd name="connsiteY1" fmla="*/ 286328 h 1317722"/>
              <a:gd name="connsiteX2" fmla="*/ 925175 w 1867285"/>
              <a:gd name="connsiteY2" fmla="*/ 304091 h 1317722"/>
              <a:gd name="connsiteX3" fmla="*/ 814339 w 1867285"/>
              <a:gd name="connsiteY3" fmla="*/ 637311 h 1317722"/>
              <a:gd name="connsiteX4" fmla="*/ 518776 w 1867285"/>
              <a:gd name="connsiteY4" fmla="*/ 942110 h 1317722"/>
              <a:gd name="connsiteX5" fmla="*/ 93902 w 1867285"/>
              <a:gd name="connsiteY5" fmla="*/ 1126838 h 1317722"/>
              <a:gd name="connsiteX6" fmla="*/ 47721 w 1867285"/>
              <a:gd name="connsiteY6" fmla="*/ 1209964 h 1317722"/>
              <a:gd name="connsiteX7" fmla="*/ 38485 w 1867285"/>
              <a:gd name="connsiteY7" fmla="*/ 1246910 h 1317722"/>
              <a:gd name="connsiteX8" fmla="*/ 278630 w 1867285"/>
              <a:gd name="connsiteY8" fmla="*/ 1311564 h 1317722"/>
              <a:gd name="connsiteX9" fmla="*/ 832812 w 1867285"/>
              <a:gd name="connsiteY9" fmla="*/ 1209964 h 1317722"/>
              <a:gd name="connsiteX10" fmla="*/ 1193030 w 1867285"/>
              <a:gd name="connsiteY10" fmla="*/ 923637 h 1317722"/>
              <a:gd name="connsiteX11" fmla="*/ 1497830 w 1867285"/>
              <a:gd name="connsiteY11" fmla="*/ 775855 h 1317722"/>
              <a:gd name="connsiteX12" fmla="*/ 1867285 w 1867285"/>
              <a:gd name="connsiteY12" fmla="*/ 840510 h 1317722"/>
              <a:gd name="connsiteX0" fmla="*/ 860521 w 1867285"/>
              <a:gd name="connsiteY0" fmla="*/ 0 h 1317722"/>
              <a:gd name="connsiteX1" fmla="*/ 915939 w 1867285"/>
              <a:gd name="connsiteY1" fmla="*/ 286328 h 1317722"/>
              <a:gd name="connsiteX2" fmla="*/ 925175 w 1867285"/>
              <a:gd name="connsiteY2" fmla="*/ 304091 h 1317722"/>
              <a:gd name="connsiteX3" fmla="*/ 814339 w 1867285"/>
              <a:gd name="connsiteY3" fmla="*/ 637311 h 1317722"/>
              <a:gd name="connsiteX4" fmla="*/ 518776 w 1867285"/>
              <a:gd name="connsiteY4" fmla="*/ 942110 h 1317722"/>
              <a:gd name="connsiteX5" fmla="*/ 93902 w 1867285"/>
              <a:gd name="connsiteY5" fmla="*/ 1126838 h 1317722"/>
              <a:gd name="connsiteX6" fmla="*/ 47721 w 1867285"/>
              <a:gd name="connsiteY6" fmla="*/ 1209964 h 1317722"/>
              <a:gd name="connsiteX7" fmla="*/ 38485 w 1867285"/>
              <a:gd name="connsiteY7" fmla="*/ 1246910 h 1317722"/>
              <a:gd name="connsiteX8" fmla="*/ 278630 w 1867285"/>
              <a:gd name="connsiteY8" fmla="*/ 1311564 h 1317722"/>
              <a:gd name="connsiteX9" fmla="*/ 832812 w 1867285"/>
              <a:gd name="connsiteY9" fmla="*/ 1209964 h 1317722"/>
              <a:gd name="connsiteX10" fmla="*/ 1193030 w 1867285"/>
              <a:gd name="connsiteY10" fmla="*/ 923637 h 1317722"/>
              <a:gd name="connsiteX11" fmla="*/ 1497830 w 1867285"/>
              <a:gd name="connsiteY11" fmla="*/ 775855 h 1317722"/>
              <a:gd name="connsiteX12" fmla="*/ 1867285 w 1867285"/>
              <a:gd name="connsiteY12" fmla="*/ 840510 h 131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7285" h="1317722">
                <a:moveTo>
                  <a:pt x="860521" y="0"/>
                </a:moveTo>
                <a:cubicBezTo>
                  <a:pt x="882842" y="90055"/>
                  <a:pt x="905163" y="180110"/>
                  <a:pt x="915939" y="286328"/>
                </a:cubicBezTo>
                <a:cubicBezTo>
                  <a:pt x="926715" y="337010"/>
                  <a:pt x="942108" y="245594"/>
                  <a:pt x="925175" y="304091"/>
                </a:cubicBezTo>
                <a:cubicBezTo>
                  <a:pt x="908242" y="362588"/>
                  <a:pt x="882072" y="530975"/>
                  <a:pt x="814339" y="637311"/>
                </a:cubicBezTo>
                <a:cubicBezTo>
                  <a:pt x="746606" y="743647"/>
                  <a:pt x="638849" y="860522"/>
                  <a:pt x="518776" y="942110"/>
                </a:cubicBezTo>
                <a:cubicBezTo>
                  <a:pt x="398703" y="1023698"/>
                  <a:pt x="172411" y="1082196"/>
                  <a:pt x="93902" y="1126838"/>
                </a:cubicBezTo>
                <a:cubicBezTo>
                  <a:pt x="15393" y="1171480"/>
                  <a:pt x="56957" y="1189952"/>
                  <a:pt x="47721" y="1209964"/>
                </a:cubicBezTo>
                <a:cubicBezTo>
                  <a:pt x="38485" y="1229976"/>
                  <a:pt x="0" y="1229977"/>
                  <a:pt x="38485" y="1246910"/>
                </a:cubicBezTo>
                <a:cubicBezTo>
                  <a:pt x="76970" y="1263843"/>
                  <a:pt x="146242" y="1317722"/>
                  <a:pt x="278630" y="1311564"/>
                </a:cubicBezTo>
                <a:cubicBezTo>
                  <a:pt x="411018" y="1305406"/>
                  <a:pt x="680412" y="1274619"/>
                  <a:pt x="832812" y="1209964"/>
                </a:cubicBezTo>
                <a:cubicBezTo>
                  <a:pt x="985212" y="1145310"/>
                  <a:pt x="1082194" y="995988"/>
                  <a:pt x="1193030" y="923637"/>
                </a:cubicBezTo>
                <a:cubicBezTo>
                  <a:pt x="1303866" y="851286"/>
                  <a:pt x="1385454" y="789709"/>
                  <a:pt x="1497830" y="775855"/>
                </a:cubicBezTo>
                <a:cubicBezTo>
                  <a:pt x="1610206" y="762001"/>
                  <a:pt x="1738745" y="801255"/>
                  <a:pt x="1867285" y="840510"/>
                </a:cubicBezTo>
              </a:path>
            </a:pathLst>
          </a:custGeom>
          <a:gradFill flip="none" rotWithShape="1">
            <a:gsLst>
              <a:gs pos="55000">
                <a:srgbClr val="FF0000">
                  <a:alpha val="29000"/>
                </a:srgbClr>
              </a:gs>
              <a:gs pos="50000">
                <a:srgbClr val="FFA7A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38100" cmpd="thinThick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-Right Arrow 8"/>
          <p:cNvSpPr/>
          <p:nvPr/>
        </p:nvSpPr>
        <p:spPr>
          <a:xfrm>
            <a:off x="1727200" y="2456873"/>
            <a:ext cx="6151418" cy="434109"/>
          </a:xfrm>
          <a:prstGeom prst="leftRightArrow">
            <a:avLst>
              <a:gd name="adj1" fmla="val 50000"/>
              <a:gd name="adj2" fmla="val 107447"/>
            </a:avLst>
          </a:prstGeom>
          <a:solidFill>
            <a:schemeClr val="accent1">
              <a:lumMod val="40000"/>
              <a:lumOff val="60000"/>
              <a:alpha val="46000"/>
            </a:schemeClr>
          </a:solidFill>
          <a:ln cmpd="dbl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 rot="16200000">
            <a:off x="4205951" y="2908162"/>
            <a:ext cx="369455" cy="758421"/>
          </a:xfrm>
          <a:prstGeom prst="upDownArrow">
            <a:avLst/>
          </a:prstGeom>
          <a:solidFill>
            <a:schemeClr val="tx2">
              <a:lumMod val="60000"/>
              <a:lumOff val="40000"/>
              <a:alpha val="54000"/>
            </a:schemeClr>
          </a:solidFill>
          <a:ln cmpd="dbl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-Down Arrow 18"/>
          <p:cNvSpPr/>
          <p:nvPr/>
        </p:nvSpPr>
        <p:spPr>
          <a:xfrm rot="16200000">
            <a:off x="4099734" y="3587035"/>
            <a:ext cx="369455" cy="758421"/>
          </a:xfrm>
          <a:prstGeom prst="upDownArrow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cmpd="dbl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-Down Arrow 19"/>
          <p:cNvSpPr/>
          <p:nvPr/>
        </p:nvSpPr>
        <p:spPr>
          <a:xfrm rot="16200000">
            <a:off x="3383915" y="4173544"/>
            <a:ext cx="369455" cy="758421"/>
          </a:xfrm>
          <a:prstGeom prst="upDownArrow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cmpd="dbl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rved Left Arrow 21"/>
          <p:cNvSpPr/>
          <p:nvPr/>
        </p:nvSpPr>
        <p:spPr>
          <a:xfrm flipV="1">
            <a:off x="5763489" y="4855277"/>
            <a:ext cx="387928" cy="677303"/>
          </a:xfrm>
          <a:prstGeom prst="curvedLeftArrow">
            <a:avLst/>
          </a:prstGeom>
          <a:solidFill>
            <a:schemeClr val="accent4">
              <a:lumMod val="75000"/>
              <a:alpha val="60000"/>
            </a:schemeClr>
          </a:solidFill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Left Arrow 22"/>
          <p:cNvSpPr/>
          <p:nvPr/>
        </p:nvSpPr>
        <p:spPr>
          <a:xfrm flipH="1">
            <a:off x="5144655" y="4890652"/>
            <a:ext cx="392545" cy="715819"/>
          </a:xfrm>
          <a:prstGeom prst="curvedLeftArrow">
            <a:avLst/>
          </a:prstGeom>
          <a:solidFill>
            <a:schemeClr val="accent4">
              <a:lumMod val="75000"/>
              <a:alpha val="62000"/>
            </a:schemeClr>
          </a:solidFill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844799" y="2974109"/>
            <a:ext cx="1330037" cy="1330037"/>
          </a:xfrm>
          <a:prstGeom prst="ellipse">
            <a:avLst/>
          </a:prstGeom>
          <a:gradFill flip="none" rotWithShape="1">
            <a:gsLst>
              <a:gs pos="3000">
                <a:schemeClr val="accent1">
                  <a:lumMod val="40000"/>
                  <a:lumOff val="60000"/>
                </a:schemeClr>
              </a:gs>
              <a:gs pos="57000">
                <a:srgbClr val="FFF200">
                  <a:alpha val="52000"/>
                </a:srgbClr>
              </a:gs>
            </a:gsLst>
            <a:path path="circle">
              <a:fillToRect l="50000" t="50000" r="50000" b="50000"/>
            </a:path>
            <a:tileRect/>
          </a:gradFill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Sub tropical Jet</a:t>
            </a:r>
            <a:endParaRPr lang="en-US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55" y="4322618"/>
            <a:ext cx="2542399" cy="219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Straight Arrow Connector 26"/>
          <p:cNvCxnSpPr/>
          <p:nvPr/>
        </p:nvCxnSpPr>
        <p:spPr>
          <a:xfrm rot="5400000" flipH="1" flipV="1">
            <a:off x="711203" y="3048001"/>
            <a:ext cx="2355274" cy="1708726"/>
          </a:xfrm>
          <a:prstGeom prst="straightConnector1">
            <a:avLst/>
          </a:prstGeom>
          <a:ln w="50800">
            <a:solidFill>
              <a:schemeClr val="accent1">
                <a:lumMod val="75000"/>
                <a:alpha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505527" y="4164829"/>
            <a:ext cx="2681952" cy="1607898"/>
          </a:xfrm>
          <a:prstGeom prst="straightConnector1">
            <a:avLst/>
          </a:prstGeom>
          <a:ln w="50800">
            <a:solidFill>
              <a:schemeClr val="accent2">
                <a:lumMod val="75000"/>
                <a:alpha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272145" y="5375565"/>
            <a:ext cx="2632364" cy="858980"/>
          </a:xfrm>
          <a:prstGeom prst="straightConnector1">
            <a:avLst/>
          </a:prstGeom>
          <a:ln w="50800">
            <a:solidFill>
              <a:schemeClr val="accent4">
                <a:lumMod val="75000"/>
                <a:alpha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71418" y="2142836"/>
            <a:ext cx="86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007927" y="2096655"/>
            <a:ext cx="59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2000" y="336232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theta branch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24400" y="3362325"/>
            <a:ext cx="2363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Stratospheric Intrusion</a:t>
            </a:r>
          </a:p>
          <a:p>
            <a:pPr algn="ctr"/>
            <a:r>
              <a:rPr lang="en-US" dirty="0" smtClean="0"/>
              <a:t>(Tropopause fold)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33700" y="4857750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theta branch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76800" y="5657850"/>
            <a:ext cx="138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Troposphere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0200" y="215265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Stratosphere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67500" y="4133850"/>
            <a:ext cx="135139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Tropopause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/>
          <p:nvPr/>
        </p:nvGrpSpPr>
        <p:grpSpPr>
          <a:xfrm>
            <a:off x="469941" y="1458932"/>
            <a:ext cx="7869340" cy="4764341"/>
            <a:chOff x="581932" y="612650"/>
            <a:chExt cx="7869340" cy="476434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1932" y="612650"/>
              <a:ext cx="7869340" cy="4753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oup 6"/>
            <p:cNvGrpSpPr/>
            <p:nvPr/>
          </p:nvGrpSpPr>
          <p:grpSpPr>
            <a:xfrm>
              <a:off x="5975926" y="2092036"/>
              <a:ext cx="1039092" cy="674256"/>
              <a:chOff x="5828144" y="2138218"/>
              <a:chExt cx="1039092" cy="674256"/>
            </a:xfrm>
          </p:grpSpPr>
          <p:sp>
            <p:nvSpPr>
              <p:cNvPr id="3" name="Curved Up Arrow 2"/>
              <p:cNvSpPr/>
              <p:nvPr/>
            </p:nvSpPr>
            <p:spPr>
              <a:xfrm>
                <a:off x="5865091" y="2530764"/>
                <a:ext cx="461818" cy="277091"/>
              </a:xfrm>
              <a:prstGeom prst="curvedUp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Curved Up Arrow 3"/>
              <p:cNvSpPr/>
              <p:nvPr/>
            </p:nvSpPr>
            <p:spPr>
              <a:xfrm>
                <a:off x="6405418" y="2535383"/>
                <a:ext cx="461818" cy="277091"/>
              </a:xfrm>
              <a:prstGeom prst="curvedUp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Curved Down Arrow 4"/>
              <p:cNvSpPr/>
              <p:nvPr/>
            </p:nvSpPr>
            <p:spPr>
              <a:xfrm flipH="1">
                <a:off x="5828144" y="2170545"/>
                <a:ext cx="480291" cy="258619"/>
              </a:xfrm>
              <a:prstGeom prst="curvedDown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Curved Down Arrow 5"/>
              <p:cNvSpPr/>
              <p:nvPr/>
            </p:nvSpPr>
            <p:spPr>
              <a:xfrm flipH="1">
                <a:off x="6331526" y="2138218"/>
                <a:ext cx="480291" cy="258619"/>
              </a:xfrm>
              <a:prstGeom prst="curvedDown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403273" y="1265384"/>
              <a:ext cx="21705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Gravity wave generation and breaking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Left-Right Arrow 8"/>
            <p:cNvSpPr/>
            <p:nvPr/>
          </p:nvSpPr>
          <p:spPr>
            <a:xfrm>
              <a:off x="3177309" y="2549236"/>
              <a:ext cx="1403927" cy="129309"/>
            </a:xfrm>
            <a:prstGeom prst="leftRightArrow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83346" y="1944254"/>
              <a:ext cx="24153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Mixing on top of the STJ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3724565" y="2362201"/>
              <a:ext cx="355599" cy="92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244436" y="5024582"/>
              <a:ext cx="19832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4">
                      <a:lumMod val="75000"/>
                    </a:schemeClr>
                  </a:solidFill>
                </a:rPr>
                <a:t>Long range transport</a:t>
              </a:r>
              <a:endParaRPr lang="en-US" sz="16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955636" y="4618182"/>
              <a:ext cx="748146" cy="4525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333999" y="5038437"/>
              <a:ext cx="1957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4">
                      <a:lumMod val="75000"/>
                    </a:schemeClr>
                  </a:solidFill>
                </a:rPr>
                <a:t>Convective transport</a:t>
              </a:r>
              <a:endParaRPr lang="en-US" sz="16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Up Arrow 16"/>
            <p:cNvSpPr/>
            <p:nvPr/>
          </p:nvSpPr>
          <p:spPr>
            <a:xfrm>
              <a:off x="6705600" y="3740728"/>
              <a:ext cx="212437" cy="1237672"/>
            </a:xfrm>
            <a:prstGeom prst="up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14763" y="6280727"/>
            <a:ext cx="591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figure by </a:t>
            </a:r>
            <a:r>
              <a:rPr lang="en-US" dirty="0" err="1" smtClean="0"/>
              <a:t>Randel</a:t>
            </a:r>
            <a:r>
              <a:rPr lang="en-US" dirty="0" smtClean="0"/>
              <a:t> and Pan, SPARC Newsletter no.22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88792" y="323273"/>
            <a:ext cx="8955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Processes coupling dynamics, chemistry and cloud microphysics in the UTLS region</a:t>
            </a:r>
            <a:endParaRPr lang="en-US" sz="2000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Processes affecting extratropical  UT/LS:   Tropics to pole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587" y="1699491"/>
            <a:ext cx="5819376" cy="501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Ozone: CH2Cl2  (binned by O3:</a:t>
            </a:r>
            <a:r>
              <a:rPr lang="en-US" dirty="0" smtClean="0">
                <a:latin typeface="Symbol" pitchFamily="18" charset="2"/>
              </a:rPr>
              <a:t>Q)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CH2Cl2: O3   START08  &amp; TC4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5263" y="1537049"/>
            <a:ext cx="6080845" cy="519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Ethane: O3   START08  &amp; TC4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4500" y="1573788"/>
            <a:ext cx="5990889" cy="510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5923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Case Study:</a:t>
            </a:r>
            <a:br>
              <a:rPr lang="en-US" dirty="0" smtClean="0"/>
            </a:br>
            <a:r>
              <a:rPr lang="en-US" dirty="0" smtClean="0"/>
              <a:t> RF01 tropospheric intrusion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Evaluate trace gas signature of high-theta, low ozone air mass observed at 14 km, near 50 N latitude:</a:t>
            </a:r>
          </a:p>
          <a:p>
            <a:pPr lvl="1"/>
            <a:r>
              <a:rPr lang="en-US" dirty="0" smtClean="0"/>
              <a:t>Stratospheric  age-of-air tracers</a:t>
            </a:r>
          </a:p>
          <a:p>
            <a:pPr lvl="2"/>
            <a:r>
              <a:rPr lang="en-US" dirty="0" smtClean="0"/>
              <a:t>SF</a:t>
            </a:r>
            <a:r>
              <a:rPr lang="en-US" baseline="-25000" dirty="0" smtClean="0"/>
              <a:t>6</a:t>
            </a:r>
            <a:r>
              <a:rPr lang="en-US" dirty="0" smtClean="0"/>
              <a:t>, CO2</a:t>
            </a:r>
          </a:p>
          <a:p>
            <a:pPr lvl="1"/>
            <a:r>
              <a:rPr lang="en-US" dirty="0" smtClean="0"/>
              <a:t>Comparison to HCFC, HFC trends</a:t>
            </a:r>
          </a:p>
          <a:p>
            <a:pPr lvl="1"/>
            <a:r>
              <a:rPr lang="en-US" dirty="0" smtClean="0"/>
              <a:t>Examination of shorter-lifetime, reactive gases</a:t>
            </a:r>
          </a:p>
          <a:p>
            <a:pPr lvl="2"/>
            <a:r>
              <a:rPr lang="en-US" dirty="0" smtClean="0"/>
              <a:t>Comparison to potential source region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START08: RF01</a:t>
            </a:r>
            <a:endParaRPr lang="en-US" dirty="0"/>
          </a:p>
        </p:txBody>
      </p:sp>
      <p:pic>
        <p:nvPicPr>
          <p:cNvPr id="4" name="Content Placeholder 3" descr="research.GV.200804181700.3dtrack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27200"/>
            <a:ext cx="6167967" cy="4625975"/>
          </a:xfrm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9768" y="2724150"/>
            <a:ext cx="3629932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8938" y="5591177"/>
            <a:ext cx="948453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Tropospheric intrusion: RF01</a:t>
            </a:r>
            <a:endParaRPr lang="en-US" dirty="0"/>
          </a:p>
        </p:txBody>
      </p:sp>
      <p:pic>
        <p:nvPicPr>
          <p:cNvPr id="3" name="Picture 2" descr="RF01_filam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450"/>
            <a:ext cx="9144000" cy="5505550"/>
          </a:xfrm>
          <a:prstGeom prst="rect">
            <a:avLst/>
          </a:prstGeom>
        </p:spPr>
      </p:pic>
      <p:sp>
        <p:nvSpPr>
          <p:cNvPr id="4" name="Up-Down Arrow 3"/>
          <p:cNvSpPr/>
          <p:nvPr/>
        </p:nvSpPr>
        <p:spPr>
          <a:xfrm>
            <a:off x="3028950" y="2990850"/>
            <a:ext cx="400050" cy="1581150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-Down Arrow 4"/>
          <p:cNvSpPr/>
          <p:nvPr/>
        </p:nvSpPr>
        <p:spPr>
          <a:xfrm>
            <a:off x="5381625" y="2943225"/>
            <a:ext cx="400050" cy="1581150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Tropospheric tracers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0526" y="1517650"/>
          <a:ext cx="8210550" cy="5174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002"/>
                <a:gridCol w="1325500"/>
                <a:gridCol w="1726897"/>
                <a:gridCol w="2724151"/>
              </a:tblGrid>
              <a:tr h="8156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Compound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Lifetime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Trend /year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(global</a:t>
                      </a:r>
                      <a:r>
                        <a:rPr lang="en-US" sz="1600" baseline="0" dirty="0" smtClean="0"/>
                        <a:t> – NOAA)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Mixing ratio (std. dev) in tropospheric intrusion</a:t>
                      </a:r>
                      <a:endParaRPr lang="en-US" sz="1600" dirty="0"/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Sulfur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Hexafluoride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&gt;600 yr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.3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ppt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/yr      (5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%)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6.3 (.03)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</a:rPr>
                        <a:t>pptv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Carbon Dioxide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~ 2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ppm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/yr (0.5%)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384.7 (.2)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ppmv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HCFC 141b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9.3 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0.6 </a:t>
                      </a:r>
                      <a:r>
                        <a:rPr lang="en-US" sz="1600" dirty="0" err="1" smtClean="0"/>
                        <a:t>ppt</a:t>
                      </a:r>
                      <a:r>
                        <a:rPr lang="en-US" sz="1600" dirty="0" smtClean="0"/>
                        <a:t>/yr    (3%)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18.4 (0.1) </a:t>
                      </a:r>
                      <a:r>
                        <a:rPr lang="en-US" sz="1600" dirty="0" err="1" smtClean="0"/>
                        <a:t>pptv</a:t>
                      </a:r>
                      <a:endParaRPr lang="en-US" sz="1600" dirty="0"/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HCFC 142b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17.9 yr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 </a:t>
                      </a:r>
                      <a:r>
                        <a:rPr lang="en-US" sz="1600" dirty="0" err="1" smtClean="0"/>
                        <a:t>ppt</a:t>
                      </a:r>
                      <a:r>
                        <a:rPr lang="en-US" sz="1600" dirty="0" smtClean="0"/>
                        <a:t>/yr     (5%)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17.1* (0.3) </a:t>
                      </a:r>
                      <a:r>
                        <a:rPr lang="en-US" sz="1600" dirty="0" err="1" smtClean="0"/>
                        <a:t>pptv</a:t>
                      </a:r>
                      <a:endParaRPr lang="en-US" sz="1600" dirty="0"/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HCFC</a:t>
                      </a:r>
                      <a:r>
                        <a:rPr lang="en-US" sz="1600" baseline="0" dirty="0" smtClean="0"/>
                        <a:t> 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12.0</a:t>
                      </a:r>
                      <a:r>
                        <a:rPr lang="en-US" sz="1600" baseline="0" dirty="0" smtClean="0"/>
                        <a:t> yr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7.4 </a:t>
                      </a:r>
                      <a:r>
                        <a:rPr lang="en-US" sz="1600" dirty="0" err="1" smtClean="0"/>
                        <a:t>ppt</a:t>
                      </a:r>
                      <a:r>
                        <a:rPr lang="en-US" sz="1600" dirty="0" smtClean="0"/>
                        <a:t>/yr      (4%)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184</a:t>
                      </a:r>
                      <a:r>
                        <a:rPr lang="en-US" sz="1600" baseline="0" dirty="0" smtClean="0"/>
                        <a:t> (1) </a:t>
                      </a:r>
                      <a:r>
                        <a:rPr lang="en-US" sz="1600" baseline="0" dirty="0" err="1" smtClean="0"/>
                        <a:t>pptv</a:t>
                      </a:r>
                      <a:endParaRPr lang="en-US" sz="1600" dirty="0"/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HFC 134a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14.0</a:t>
                      </a:r>
                      <a:r>
                        <a:rPr lang="en-US" sz="1600" baseline="0" dirty="0" smtClean="0"/>
                        <a:t> yr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4.3 </a:t>
                      </a:r>
                      <a:r>
                        <a:rPr lang="en-US" sz="1600" dirty="0" err="1" smtClean="0"/>
                        <a:t>ppt</a:t>
                      </a:r>
                      <a:r>
                        <a:rPr lang="en-US" sz="1600" dirty="0" smtClean="0"/>
                        <a:t>/yr     (9%)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44.2 (1.0) </a:t>
                      </a:r>
                      <a:r>
                        <a:rPr lang="en-US" sz="1600" dirty="0" err="1" smtClean="0"/>
                        <a:t>pptv</a:t>
                      </a:r>
                      <a:endParaRPr lang="en-US" sz="1600" dirty="0"/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Ethane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~100 day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376 (23) </a:t>
                      </a: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pptv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Propane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~ 20 day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14 (5) </a:t>
                      </a: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pptv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Ethyne</a:t>
                      </a:r>
                      <a:endParaRPr lang="en-US" sz="16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~ 35</a:t>
                      </a:r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 day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52 (3) </a:t>
                      </a: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pptv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n-Butane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~ 10 day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3.1 (0.4) </a:t>
                      </a: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pptv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Dibromomethane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~120 day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0.87 (0.01) </a:t>
                      </a: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pptv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Bromoform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~ 26 day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0.15 (.02) </a:t>
                      </a: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pptv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262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Isopropyl nitrate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~</a:t>
                      </a:r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 8 day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0.35 (.04) </a:t>
                      </a: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pptv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19099" y="1504167"/>
          <a:ext cx="8113383" cy="5049033"/>
        </p:xfrm>
        <a:graphic>
          <a:graphicData uri="http://schemas.openxmlformats.org/presentationml/2006/ole">
            <p:oleObj spid="_x0000_s19459" name="KGPlot" r:id="rId3" imgW="6489720" imgH="4038480" progId="KGraph_Plot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9100" y="6248400"/>
            <a:ext cx="2613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NOAA ESRL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SF</a:t>
            </a:r>
            <a:r>
              <a:rPr lang="en-US" baseline="-25000" dirty="0" smtClean="0"/>
              <a:t>6</a:t>
            </a:r>
            <a:r>
              <a:rPr lang="en-US" dirty="0" smtClean="0"/>
              <a:t> atmospheric trend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34127" y="5210175"/>
            <a:ext cx="16033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Jan. – mid Feb.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large suite of trace gases were measured during START08…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SzPct val="81000"/>
              <a:buFont typeface="Arial" pitchFamily="34" charset="0"/>
              <a:buChar char="•"/>
            </a:pPr>
            <a:r>
              <a:rPr lang="en-US" dirty="0" smtClean="0"/>
              <a:t>Ozone</a:t>
            </a:r>
          </a:p>
          <a:p>
            <a:pPr>
              <a:buClr>
                <a:schemeClr val="tx1"/>
              </a:buClr>
              <a:buSzPct val="81000"/>
              <a:buFont typeface="Arial" pitchFamily="34" charset="0"/>
              <a:buChar char="•"/>
            </a:pPr>
            <a:r>
              <a:rPr lang="en-US" dirty="0" smtClean="0"/>
              <a:t>Water vapor</a:t>
            </a:r>
          </a:p>
          <a:p>
            <a:pPr>
              <a:buClr>
                <a:schemeClr val="tx1"/>
              </a:buClr>
              <a:buSzPct val="81000"/>
              <a:buFont typeface="Arial" pitchFamily="34" charset="0"/>
              <a:buChar char="•"/>
            </a:pPr>
            <a:r>
              <a:rPr lang="en-US" dirty="0" smtClean="0"/>
              <a:t>Carbon Monoxide</a:t>
            </a:r>
          </a:p>
          <a:p>
            <a:pPr>
              <a:buClr>
                <a:schemeClr val="tx1"/>
              </a:buClr>
              <a:buSzPct val="81000"/>
              <a:buFont typeface="Arial" pitchFamily="34" charset="0"/>
              <a:buChar char="•"/>
            </a:pPr>
            <a:r>
              <a:rPr lang="en-US" dirty="0" smtClean="0"/>
              <a:t>Carbon Dioxide</a:t>
            </a:r>
          </a:p>
          <a:p>
            <a:pPr>
              <a:buClr>
                <a:schemeClr val="tx1"/>
              </a:buClr>
              <a:buSzPct val="81000"/>
              <a:buFont typeface="Arial" pitchFamily="34" charset="0"/>
              <a:buChar char="•"/>
            </a:pPr>
            <a:r>
              <a:rPr lang="en-US" dirty="0" smtClean="0"/>
              <a:t>Nitrous Oxide</a:t>
            </a:r>
          </a:p>
          <a:p>
            <a:pPr>
              <a:buClr>
                <a:schemeClr val="tx1"/>
              </a:buClr>
              <a:buSzPct val="81000"/>
              <a:buFont typeface="Arial" pitchFamily="34" charset="0"/>
              <a:buChar char="•"/>
            </a:pPr>
            <a:r>
              <a:rPr lang="en-US" dirty="0" smtClean="0"/>
              <a:t>Methane</a:t>
            </a:r>
          </a:p>
          <a:p>
            <a:pPr>
              <a:buClr>
                <a:schemeClr val="tx1"/>
              </a:buClr>
              <a:buSzPct val="81000"/>
              <a:buFont typeface="Arial" pitchFamily="34" charset="0"/>
              <a:buChar char="•"/>
            </a:pPr>
            <a:r>
              <a:rPr lang="en-US" dirty="0" smtClean="0"/>
              <a:t>Reactive Odd Nitrogen (NO</a:t>
            </a:r>
            <a:r>
              <a:rPr lang="en-US" baseline="-25000" dirty="0" smtClean="0"/>
              <a:t>Y</a:t>
            </a:r>
            <a:r>
              <a:rPr lang="en-US" dirty="0" smtClean="0"/>
              <a:t>) /Nitric Oxide</a:t>
            </a:r>
          </a:p>
          <a:p>
            <a:pPr>
              <a:buClr>
                <a:schemeClr val="tx1"/>
              </a:buClr>
              <a:buSzPct val="81000"/>
              <a:buFont typeface="Arial" pitchFamily="34" charset="0"/>
              <a:buChar char="•"/>
            </a:pPr>
            <a:r>
              <a:rPr lang="en-US" dirty="0" smtClean="0"/>
              <a:t>Organic trace gases:	</a:t>
            </a:r>
          </a:p>
          <a:p>
            <a:pPr lvl="1">
              <a:buClr>
                <a:schemeClr val="tx1"/>
              </a:buClr>
              <a:buSzPct val="81000"/>
              <a:buFont typeface="Wingdings" pitchFamily="2" charset="2"/>
              <a:buChar char="Ø"/>
            </a:pPr>
            <a:r>
              <a:rPr lang="en-US" dirty="0" smtClean="0"/>
              <a:t>Whole Air Sampler (AWAS)</a:t>
            </a:r>
          </a:p>
          <a:p>
            <a:pPr lvl="1">
              <a:buClr>
                <a:schemeClr val="tx1"/>
              </a:buClr>
              <a:buSzPct val="81000"/>
              <a:buFont typeface="Wingdings" pitchFamily="2" charset="2"/>
              <a:buChar char="Ø"/>
            </a:pPr>
            <a:r>
              <a:rPr lang="en-US" dirty="0" smtClean="0"/>
              <a:t>In-situ GC/ECD and GC/MS (PANTHER/UCATS)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CO2 : Atmospheric trend</a:t>
            </a:r>
            <a:endParaRPr lang="en-US" dirty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609600" y="1539117"/>
          <a:ext cx="7477957" cy="5195058"/>
        </p:xfrm>
        <a:graphic>
          <a:graphicData uri="http://schemas.openxmlformats.org/presentationml/2006/ole">
            <p:oleObj spid="_x0000_s20482" name="KGPlot" r:id="rId3" imgW="6489720" imgH="4508280" progId="KGraph_Plot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96100" y="5438775"/>
            <a:ext cx="21098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mid to late February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1667319"/>
            <a:ext cx="7962900" cy="49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HFC-134a : Atmospheric Trend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95802" y="5381625"/>
            <a:ext cx="172707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Aug.-Sept.,2007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04777" y="3762375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HFC-134a (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pptv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Vertical distributions: HCFC’s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502546"/>
            <a:ext cx="4298950" cy="521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602924" y="258704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90%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975" y="1496834"/>
            <a:ext cx="4298950" cy="521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936674" y="312997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93%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Vertical distributions: HCFC’s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836" y="1584862"/>
            <a:ext cx="4211781" cy="510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2819" y="1616363"/>
            <a:ext cx="4201035" cy="509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269674" y="255847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93%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7892" y="267392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92%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213" y="1620718"/>
            <a:ext cx="7900664" cy="495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52450" y="0"/>
            <a:ext cx="8229600" cy="1251062"/>
          </a:xfrm>
        </p:spPr>
        <p:txBody>
          <a:bodyPr/>
          <a:lstStyle/>
          <a:p>
            <a:pPr algn="ctr"/>
            <a:r>
              <a:rPr lang="en-US" dirty="0" smtClean="0"/>
              <a:t>HFC-134a : Atmospheric Trend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76877" y="5229225"/>
            <a:ext cx="142218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Feb. -  March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1850" y="5010150"/>
            <a:ext cx="238125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Tropical tropopause estimate = 97%  Global Surface Average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4848225" y="4467225"/>
            <a:ext cx="1076326" cy="95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Age of air: </a:t>
            </a:r>
            <a:br>
              <a:rPr lang="en-US" dirty="0" smtClean="0"/>
            </a:br>
            <a:r>
              <a:rPr lang="en-US" dirty="0" smtClean="0"/>
              <a:t>corrections for altitude gradient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95274" y="1774825"/>
          <a:ext cx="8534401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751"/>
                <a:gridCol w="1468438"/>
                <a:gridCol w="1497012"/>
                <a:gridCol w="1485900"/>
                <a:gridCol w="1400175"/>
                <a:gridCol w="13811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“Age” based on Global</a:t>
                      </a:r>
                      <a:r>
                        <a:rPr lang="en-US" baseline="0" dirty="0" smtClean="0"/>
                        <a:t> Mean Surface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Based on </a:t>
                      </a:r>
                      <a:r>
                        <a:rPr lang="en-US" dirty="0" err="1" smtClean="0"/>
                        <a:t>trop</a:t>
                      </a:r>
                      <a:r>
                        <a:rPr lang="en-US" dirty="0" smtClean="0"/>
                        <a:t> =</a:t>
                      </a:r>
                    </a:p>
                    <a:p>
                      <a:r>
                        <a:rPr lang="en-US" dirty="0" smtClean="0"/>
                        <a:t>95% surface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96 %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surface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97% </a:t>
                      </a:r>
                    </a:p>
                    <a:p>
                      <a:r>
                        <a:rPr lang="en-US" dirty="0" smtClean="0"/>
                        <a:t>surface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98% </a:t>
                      </a:r>
                    </a:p>
                    <a:p>
                      <a:r>
                        <a:rPr lang="en-US" dirty="0" smtClean="0"/>
                        <a:t>surface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HCFC 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August, 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April – May, 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Feb-March,</a:t>
                      </a:r>
                    </a:p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HCFC 141b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Nov. – Dec., 2006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 – June,</a:t>
                      </a:r>
                    </a:p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Feb. – April,</a:t>
                      </a:r>
                    </a:p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Oct. – Nov.,</a:t>
                      </a:r>
                    </a:p>
                    <a:p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HCFC 142b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- July,</a:t>
                      </a:r>
                    </a:p>
                    <a:p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April</a:t>
                      </a:r>
                      <a:r>
                        <a:rPr lang="en-US" baseline="0" dirty="0" smtClean="0"/>
                        <a:t> – May,</a:t>
                      </a:r>
                    </a:p>
                    <a:p>
                      <a:r>
                        <a:rPr lang="en-US" baseline="0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Jan. – Feb.,</a:t>
                      </a:r>
                    </a:p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Oct.</a:t>
                      </a:r>
                      <a:r>
                        <a:rPr lang="en-US" baseline="0" dirty="0" smtClean="0"/>
                        <a:t>– Dec.,</a:t>
                      </a:r>
                    </a:p>
                    <a:p>
                      <a:r>
                        <a:rPr lang="en-US" baseline="0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HFC 134a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Aug. – Sept., 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April – May, 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March – April,</a:t>
                      </a:r>
                    </a:p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– March, 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Shorter lived trace gases: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74825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RF01</a:t>
                      </a:r>
                      <a:r>
                        <a:rPr lang="en-US" baseline="0" dirty="0" smtClean="0"/>
                        <a:t> Intrusion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TTL (Costa</a:t>
                      </a:r>
                      <a:r>
                        <a:rPr lang="en-US" baseline="0" dirty="0" smtClean="0"/>
                        <a:t> Rica, January)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Ethane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376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23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323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55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Propane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14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17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16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Ethyne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52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35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n-Butane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3.1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0.4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4.1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6.7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Isopropyl nitrate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0.35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.04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.08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.25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Dibromomethane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0.87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.01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0.57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.20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Bromoform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0.15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.02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0.10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0.15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Carbon Monoxide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51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53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Ozone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158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13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86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22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Ozone:</a:t>
            </a:r>
            <a:r>
              <a:rPr lang="en-US" dirty="0" err="1" smtClean="0">
                <a:latin typeface="Symbol" pitchFamily="18" charset="2"/>
              </a:rPr>
              <a:t>q</a:t>
            </a:r>
            <a:r>
              <a:rPr lang="en-US" dirty="0" smtClean="0"/>
              <a:t> correlation</a:t>
            </a:r>
            <a:endParaRPr lang="en-US" dirty="0"/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1778000" y="1704046"/>
          <a:ext cx="5146675" cy="4772954"/>
        </p:xfrm>
        <a:graphic>
          <a:graphicData uri="http://schemas.openxmlformats.org/presentationml/2006/ole">
            <p:oleObj spid="_x0000_s53250" name="KGPlot" r:id="rId3" imgW="6121440" imgH="5676840" progId="KGraph_Plot">
              <p:embed/>
            </p:oleObj>
          </a:graphicData>
        </a:graphic>
      </p:graphicFrame>
      <p:sp>
        <p:nvSpPr>
          <p:cNvPr id="6" name="Oval 5"/>
          <p:cNvSpPr/>
          <p:nvPr/>
        </p:nvSpPr>
        <p:spPr>
          <a:xfrm>
            <a:off x="2981325" y="2305050"/>
            <a:ext cx="762000" cy="800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5600" y="1885950"/>
            <a:ext cx="240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RF01, RF08, RF14, RF17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START08: RF14</a:t>
            </a:r>
            <a:endParaRPr lang="en-US" dirty="0"/>
          </a:p>
        </p:txBody>
      </p:sp>
      <p:pic>
        <p:nvPicPr>
          <p:cNvPr id="4" name="Content Placeholder 3" descr="research.GV.200806181700.3dtrack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941" y="1851025"/>
            <a:ext cx="6167967" cy="4625975"/>
          </a:xfrm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807811" y="2428874"/>
            <a:ext cx="3336189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43738" y="5476877"/>
            <a:ext cx="948453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RF14: Flight curtain (d</a:t>
            </a:r>
            <a:r>
              <a:rPr lang="az-Cyrl-AZ" dirty="0" smtClean="0"/>
              <a:t>Ѳ</a:t>
            </a:r>
            <a:r>
              <a:rPr lang="en-US" dirty="0" smtClean="0"/>
              <a:t>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4539" y="1774825"/>
            <a:ext cx="6254921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314700" y="3124200"/>
            <a:ext cx="1533525" cy="3905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6381"/>
            <a:ext cx="9143999" cy="75895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…with a variety of interesting properties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Hydrocarbons, halocarbons, sulfur and nitrogen containing VOC (&gt;50 gases)</a:t>
            </a:r>
          </a:p>
          <a:p>
            <a:r>
              <a:rPr lang="en-US" dirty="0" smtClean="0"/>
              <a:t>Greenhouse gases</a:t>
            </a:r>
          </a:p>
          <a:p>
            <a:r>
              <a:rPr lang="en-US" dirty="0" smtClean="0"/>
              <a:t>Different source emission characteristics</a:t>
            </a:r>
          </a:p>
          <a:p>
            <a:pPr lvl="1"/>
            <a:r>
              <a:rPr lang="en-US" dirty="0" smtClean="0"/>
              <a:t>Mid latitude pollution/Biogenic emission and uptake/Biomass burning</a:t>
            </a:r>
          </a:p>
          <a:p>
            <a:pPr lvl="1"/>
            <a:r>
              <a:rPr lang="en-US" dirty="0" smtClean="0"/>
              <a:t>Gradients with latitude/altitude</a:t>
            </a:r>
          </a:p>
          <a:p>
            <a:r>
              <a:rPr lang="en-US" dirty="0" smtClean="0"/>
              <a:t>Different chemical lifetimes</a:t>
            </a:r>
          </a:p>
          <a:p>
            <a:r>
              <a:rPr lang="en-US" dirty="0" smtClean="0"/>
              <a:t>Known temporal trends in the atmosphere (e.g. HCFCs, HFCs, CO</a:t>
            </a:r>
            <a:r>
              <a:rPr lang="en-US" baseline="-25000" dirty="0" smtClean="0"/>
              <a:t>2</a:t>
            </a:r>
            <a:r>
              <a:rPr lang="en-US" dirty="0" smtClean="0"/>
              <a:t>,SF</a:t>
            </a:r>
            <a:r>
              <a:rPr lang="en-US" baseline="-25000" dirty="0" smtClean="0"/>
              <a:t>6</a:t>
            </a:r>
            <a:r>
              <a:rPr lang="en-US" dirty="0" smtClean="0"/>
              <a:t>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START08: RF17</a:t>
            </a:r>
            <a:endParaRPr lang="en-US" dirty="0"/>
          </a:p>
        </p:txBody>
      </p:sp>
      <p:pic>
        <p:nvPicPr>
          <p:cNvPr id="4" name="Content Placeholder 3" descr="research.GV.200806261700.3dtrack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66" y="1517650"/>
            <a:ext cx="6167967" cy="4625975"/>
          </a:xfr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919239" y="2469693"/>
            <a:ext cx="3309190" cy="261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7205665" y="5534027"/>
            <a:ext cx="948453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RF17: Flight curtain (d</a:t>
            </a:r>
            <a:r>
              <a:rPr lang="az-Cyrl-AZ" dirty="0" smtClean="0"/>
              <a:t>Ѳ</a:t>
            </a:r>
            <a:r>
              <a:rPr lang="en-US" dirty="0" smtClean="0"/>
              <a:t>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2795" y="1774825"/>
            <a:ext cx="6118409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5724525" y="3000375"/>
            <a:ext cx="1323975" cy="5429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RF01: Flight curtain (d</a:t>
            </a:r>
            <a:r>
              <a:rPr lang="az-Cyrl-AZ" dirty="0" smtClean="0"/>
              <a:t>Ѳ</a:t>
            </a:r>
            <a:r>
              <a:rPr lang="en-US" dirty="0" smtClean="0"/>
              <a:t>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19178" y="1774825"/>
            <a:ext cx="6505643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Shorter lived trace gases: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66725" y="1711325"/>
          <a:ext cx="8229600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/>
                <a:gridCol w="1447800"/>
                <a:gridCol w="1518285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RF01</a:t>
                      </a:r>
                      <a:r>
                        <a:rPr lang="en-US" baseline="0" dirty="0" smtClean="0"/>
                        <a:t> Intrusion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RF14 Intrusion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RF17 </a:t>
                      </a:r>
                    </a:p>
                    <a:p>
                      <a:r>
                        <a:rPr lang="en-US" dirty="0" smtClean="0"/>
                        <a:t>UT</a:t>
                      </a:r>
                      <a:r>
                        <a:rPr lang="en-US" baseline="0" dirty="0" smtClean="0"/>
                        <a:t>/near tropopause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TTL (Costa</a:t>
                      </a:r>
                      <a:r>
                        <a:rPr lang="en-US" baseline="0" dirty="0" smtClean="0"/>
                        <a:t> Rica, January)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Ethane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376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23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374 ±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375 ± 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323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55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Propane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14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±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17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16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Ethyne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52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 ±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 ±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35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n-Butane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3.1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0.4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 ± 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2.8 ± 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4.1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6.7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Isopropyl nitrate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0.35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.04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0.20 ± 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0.37 ± 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.08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.25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Dibromomethane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0.87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.01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0.75 ± 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0.74 ± 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0.57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.20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Bromoform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0.15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.02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0.10 ± 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0.16 ± 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0.10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0.15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Carbon Monoxide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51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 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 ±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53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Carbon Dioxide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384.7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386.1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386.6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Ozone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158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13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162 ±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± 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86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22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 mass back trajectories: RF14</a:t>
            </a:r>
            <a:br>
              <a:rPr lang="en-US" dirty="0" smtClean="0"/>
            </a:br>
            <a:r>
              <a:rPr lang="en-US" dirty="0" smtClean="0"/>
              <a:t>(19:37 – 20:57 Z &amp; &gt;13 km)</a:t>
            </a:r>
            <a:endParaRPr lang="en-US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47711"/>
            <a:ext cx="8229600" cy="368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 mass back trajectories: RF17</a:t>
            </a:r>
            <a:br>
              <a:rPr lang="en-US" dirty="0" smtClean="0"/>
            </a:br>
            <a:r>
              <a:rPr lang="en-US" dirty="0" smtClean="0"/>
              <a:t>(23:10 – 00:13 Z) </a:t>
            </a:r>
            <a:endParaRPr lang="en-US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29364"/>
            <a:ext cx="8229600" cy="371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Comprehensive suite of trace gases with range of source region/reactivity were measured during START08.</a:t>
            </a:r>
          </a:p>
          <a:p>
            <a:r>
              <a:rPr lang="en-US" dirty="0" smtClean="0"/>
              <a:t>Case study of tropospheric intrusion:</a:t>
            </a:r>
          </a:p>
          <a:p>
            <a:pPr lvl="1"/>
            <a:r>
              <a:rPr lang="en-US" dirty="0" smtClean="0"/>
              <a:t>Different trace gases consistent with meteorological analysis of source/timing.</a:t>
            </a:r>
          </a:p>
          <a:p>
            <a:pPr lvl="1"/>
            <a:r>
              <a:rPr lang="en-US" dirty="0" smtClean="0"/>
              <a:t>“Age of air” in intrusion about 2 – 3 months</a:t>
            </a:r>
          </a:p>
          <a:p>
            <a:pPr lvl="1"/>
            <a:r>
              <a:rPr lang="en-US" dirty="0" smtClean="0"/>
              <a:t>Short-lived tracers (days to months) present at levels similar to </a:t>
            </a:r>
            <a:r>
              <a:rPr lang="en-US" dirty="0" smtClean="0"/>
              <a:t>TTL and UT (tropical origin).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6_age_v_o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540756"/>
            <a:ext cx="6767368" cy="51934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Ozone: age correlation from SF</a:t>
            </a:r>
            <a:r>
              <a:rPr lang="en-US" baseline="-25000" dirty="0" smtClean="0"/>
              <a:t>6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Tracer : O3 correlations</a:t>
            </a:r>
            <a:br>
              <a:rPr lang="en-US" dirty="0" smtClean="0"/>
            </a:br>
            <a:r>
              <a:rPr lang="en-US" dirty="0" smtClean="0"/>
              <a:t>Low theta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628" y="1533658"/>
            <a:ext cx="7242629" cy="532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644073"/>
            <a:ext cx="138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Troposphere</a:t>
            </a:r>
          </a:p>
          <a:p>
            <a:r>
              <a:rPr lang="en-US" dirty="0" smtClean="0"/>
              <a:t> (max)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546437"/>
            <a:ext cx="143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Stratosphere</a:t>
            </a:r>
          </a:p>
          <a:p>
            <a:r>
              <a:rPr lang="en-US" dirty="0" smtClean="0"/>
              <a:t> (min)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5246" y="1546788"/>
            <a:ext cx="7273854" cy="531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Tracer : O3 correlations</a:t>
            </a:r>
            <a:br>
              <a:rPr lang="en-US" dirty="0" smtClean="0"/>
            </a:br>
            <a:r>
              <a:rPr lang="en-US" dirty="0" smtClean="0"/>
              <a:t>High theta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44073"/>
            <a:ext cx="138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Troposphere</a:t>
            </a:r>
          </a:p>
          <a:p>
            <a:r>
              <a:rPr lang="en-US" dirty="0" smtClean="0"/>
              <a:t> (max)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546437"/>
            <a:ext cx="143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Stratosphere</a:t>
            </a:r>
          </a:p>
          <a:p>
            <a:r>
              <a:rPr lang="en-US" dirty="0" smtClean="0"/>
              <a:t> (min)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Scientific objectives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Tracer correlations</a:t>
            </a:r>
          </a:p>
          <a:p>
            <a:pPr lvl="1"/>
            <a:r>
              <a:rPr lang="en-US" dirty="0" smtClean="0"/>
              <a:t>Mixing scales for gases of different lifetimes/loss processes</a:t>
            </a:r>
          </a:p>
          <a:p>
            <a:pPr lvl="1"/>
            <a:r>
              <a:rPr lang="en-US" dirty="0" smtClean="0"/>
              <a:t>Characterization of trace gas compositions for different mixing regimes/source regions</a:t>
            </a:r>
          </a:p>
          <a:p>
            <a:pPr lvl="1"/>
            <a:r>
              <a:rPr lang="en-US" dirty="0" smtClean="0"/>
              <a:t>Use of tracers to estimate age spectra </a:t>
            </a:r>
          </a:p>
          <a:p>
            <a:r>
              <a:rPr lang="en-US" dirty="0" smtClean="0"/>
              <a:t>Age of air </a:t>
            </a:r>
            <a:r>
              <a:rPr lang="en-US" dirty="0" smtClean="0"/>
              <a:t>relationships</a:t>
            </a:r>
          </a:p>
          <a:p>
            <a:r>
              <a:rPr lang="en-US" dirty="0" smtClean="0"/>
              <a:t>Sources of reactive halogen (Br) to the LS</a:t>
            </a:r>
            <a:endParaRPr lang="en-US" dirty="0" smtClean="0"/>
          </a:p>
          <a:p>
            <a:r>
              <a:rPr lang="en-US" dirty="0" smtClean="0"/>
              <a:t>Examination of specific cases</a:t>
            </a:r>
          </a:p>
          <a:p>
            <a:pPr lvl="1"/>
            <a:r>
              <a:rPr lang="en-US" dirty="0" smtClean="0"/>
              <a:t>Tropospheric intrusions/RF01 + RF14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Ozone: CO correlations</a:t>
            </a:r>
            <a:endParaRPr lang="en-US" dirty="0"/>
          </a:p>
        </p:txBody>
      </p:sp>
      <p:pic>
        <p:nvPicPr>
          <p:cNvPr id="3" name="Picture 1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716" y="2149064"/>
            <a:ext cx="3018555" cy="2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0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7865" y="2120881"/>
            <a:ext cx="2930012" cy="253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8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4720" y="2134744"/>
            <a:ext cx="2919280" cy="252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20436" y="4839855"/>
            <a:ext cx="2193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RF03: Extratropical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UTLS Survey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4291" y="4936837"/>
            <a:ext cx="331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RF04: Stratospheric  Intrusion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4145" y="4895273"/>
            <a:ext cx="2199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RF01: Tropospheric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Intrusion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Ozone:tracer</a:t>
            </a:r>
            <a:r>
              <a:rPr lang="en-US" dirty="0" smtClean="0"/>
              <a:t> correlations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1220501" y="1428603"/>
            <a:ext cx="6602414" cy="5281611"/>
            <a:chOff x="21783678" y="31751584"/>
            <a:chExt cx="9374189" cy="8116886"/>
          </a:xfrm>
        </p:grpSpPr>
        <p:grpSp>
          <p:nvGrpSpPr>
            <p:cNvPr id="4" name="Group 1112"/>
            <p:cNvGrpSpPr>
              <a:grpSpLocks/>
            </p:cNvGrpSpPr>
            <p:nvPr/>
          </p:nvGrpSpPr>
          <p:grpSpPr bwMode="auto">
            <a:xfrm>
              <a:off x="21783678" y="31751584"/>
              <a:ext cx="9374189" cy="8116886"/>
              <a:chOff x="13754" y="19761"/>
              <a:chExt cx="5905" cy="5113"/>
            </a:xfrm>
          </p:grpSpPr>
          <p:pic>
            <p:nvPicPr>
              <p:cNvPr id="14" name="Picture 11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792" y="22391"/>
                <a:ext cx="2867" cy="2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" name="Picture 110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762" y="19785"/>
                <a:ext cx="2867" cy="2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6" name="Picture 111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3754" y="22399"/>
                <a:ext cx="2867" cy="2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111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768" y="19761"/>
                <a:ext cx="2867" cy="2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0" name="Text Box 1114"/>
            <p:cNvSpPr txBox="1">
              <a:spLocks noChangeArrowheads="1"/>
            </p:cNvSpPr>
            <p:nvPr/>
          </p:nvSpPr>
          <p:spPr bwMode="auto">
            <a:xfrm>
              <a:off x="24678154" y="33303460"/>
              <a:ext cx="1300125" cy="8040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4284663"/>
              <a:r>
                <a:rPr lang="en-US" sz="1400" dirty="0"/>
                <a:t>CH</a:t>
              </a:r>
              <a:r>
                <a:rPr lang="en-US" sz="1400" baseline="-25000" dirty="0"/>
                <a:t>3</a:t>
              </a:r>
              <a:r>
                <a:rPr lang="en-US" sz="1400" dirty="0"/>
                <a:t>CCl</a:t>
              </a:r>
              <a:r>
                <a:rPr lang="en-US" sz="1400" baseline="-25000" dirty="0"/>
                <a:t>3</a:t>
              </a:r>
            </a:p>
            <a:p>
              <a:pPr defTabSz="4284663"/>
              <a:r>
                <a:rPr lang="en-US" sz="1400" dirty="0"/>
                <a:t>~ 5 yr.</a:t>
              </a:r>
            </a:p>
          </p:txBody>
        </p:sp>
        <p:sp>
          <p:nvSpPr>
            <p:cNvPr id="11" name="Text Box 1115"/>
            <p:cNvSpPr txBox="1">
              <a:spLocks noChangeArrowheads="1"/>
            </p:cNvSpPr>
            <p:nvPr/>
          </p:nvSpPr>
          <p:spPr bwMode="auto">
            <a:xfrm>
              <a:off x="29464397" y="33260511"/>
              <a:ext cx="1024639" cy="8040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284663"/>
              <a:r>
                <a:rPr lang="en-US" sz="1400" dirty="0"/>
                <a:t>CHCl</a:t>
              </a:r>
              <a:r>
                <a:rPr lang="en-US" sz="1400" baseline="-25000" dirty="0"/>
                <a:t>3</a:t>
              </a:r>
            </a:p>
            <a:p>
              <a:pPr defTabSz="4284663"/>
              <a:r>
                <a:rPr lang="en-US" sz="1400" dirty="0"/>
                <a:t>~ 0.5 yr</a:t>
              </a:r>
            </a:p>
          </p:txBody>
        </p:sp>
        <p:sp>
          <p:nvSpPr>
            <p:cNvPr id="12" name="Text Box 1116"/>
            <p:cNvSpPr txBox="1">
              <a:spLocks noChangeArrowheads="1"/>
            </p:cNvSpPr>
            <p:nvPr/>
          </p:nvSpPr>
          <p:spPr bwMode="auto">
            <a:xfrm>
              <a:off x="24788313" y="37707014"/>
              <a:ext cx="964826" cy="8040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284663"/>
              <a:r>
                <a:rPr lang="en-US" sz="1400" dirty="0"/>
                <a:t>C</a:t>
              </a:r>
              <a:r>
                <a:rPr lang="en-US" sz="1400" baseline="-25000" dirty="0"/>
                <a:t>2</a:t>
              </a:r>
              <a:r>
                <a:rPr lang="en-US" sz="1400" dirty="0"/>
                <a:t>Cl</a:t>
              </a:r>
              <a:r>
                <a:rPr lang="en-US" sz="1400" baseline="-25000" dirty="0"/>
                <a:t>4</a:t>
              </a:r>
            </a:p>
            <a:p>
              <a:pPr defTabSz="4284663"/>
              <a:r>
                <a:rPr lang="en-US" sz="1400" dirty="0"/>
                <a:t>~.25 yr</a:t>
              </a:r>
            </a:p>
          </p:txBody>
        </p:sp>
        <p:sp>
          <p:nvSpPr>
            <p:cNvPr id="13" name="Text Box 1117"/>
            <p:cNvSpPr txBox="1">
              <a:spLocks noChangeArrowheads="1"/>
            </p:cNvSpPr>
            <p:nvPr/>
          </p:nvSpPr>
          <p:spPr bwMode="auto">
            <a:xfrm>
              <a:off x="29364733" y="37464210"/>
              <a:ext cx="985948" cy="8040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284663"/>
              <a:r>
                <a:rPr lang="en-US" sz="1400" dirty="0"/>
                <a:t>C</a:t>
              </a:r>
              <a:r>
                <a:rPr lang="en-US" sz="1400" baseline="-25000" dirty="0"/>
                <a:t>3</a:t>
              </a:r>
              <a:r>
                <a:rPr lang="en-US" sz="1400" dirty="0"/>
                <a:t>H</a:t>
              </a:r>
              <a:r>
                <a:rPr lang="en-US" sz="1400" baseline="-25000" dirty="0"/>
                <a:t>8</a:t>
              </a:r>
            </a:p>
            <a:p>
              <a:pPr defTabSz="4284663"/>
              <a:r>
                <a:rPr lang="en-US" sz="1400" dirty="0"/>
                <a:t>~.06 yr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4925" y="533400"/>
            <a:ext cx="4941888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458788" y="1779588"/>
            <a:ext cx="28067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Local photochemical lifetimes (days) of VSL halocarbons in the UT/LS 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725613" y="6302375"/>
            <a:ext cx="562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From WMO Ozone Assessment, Chapter 2, </a:t>
            </a:r>
            <a:r>
              <a:rPr lang="en-US" dirty="0" err="1">
                <a:latin typeface="Calibri" pitchFamily="34" charset="0"/>
              </a:rPr>
              <a:t>Ko</a:t>
            </a:r>
            <a:r>
              <a:rPr lang="en-US" dirty="0">
                <a:latin typeface="Calibri" pitchFamily="34" charset="0"/>
              </a:rPr>
              <a:t> and </a:t>
            </a:r>
            <a:r>
              <a:rPr lang="en-US" dirty="0" err="1">
                <a:latin typeface="Calibri" pitchFamily="34" charset="0"/>
              </a:rPr>
              <a:t>Poulet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9" y="183158"/>
            <a:ext cx="8405091" cy="1252728"/>
          </a:xfrm>
        </p:spPr>
        <p:txBody>
          <a:bodyPr>
            <a:noAutofit/>
          </a:bodyPr>
          <a:lstStyle/>
          <a:p>
            <a:r>
              <a:rPr lang="en-US" sz="3600" dirty="0" smtClean="0"/>
              <a:t>Sample coverage (relative to tropopause): ~ 35% of samples within 2 km of trop.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93" y="1614279"/>
            <a:ext cx="8496569" cy="513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CH2Cl2:O3 correlation  STARTo8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2568" y="1524687"/>
            <a:ext cx="6043468" cy="521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 rot="2207249">
            <a:off x="2595418" y="4959926"/>
            <a:ext cx="2789382" cy="46181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4357417">
            <a:off x="1420680" y="4281137"/>
            <a:ext cx="2822194" cy="43643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01630" y="5731162"/>
            <a:ext cx="3209636" cy="4618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83345" y="5902036"/>
            <a:ext cx="748146" cy="4156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5612</TotalTime>
  <Words>1277</Words>
  <Application>Microsoft Office PowerPoint</Application>
  <PresentationFormat>On-screen Show (4:3)</PresentationFormat>
  <Paragraphs>315</Paragraphs>
  <Slides>39</Slides>
  <Notes>0</Notes>
  <HiddenSlides>9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Module</vt:lpstr>
      <vt:lpstr>KGPlot</vt:lpstr>
      <vt:lpstr>Organic trace gases in the extratropical UTLS during START08</vt:lpstr>
      <vt:lpstr>A large suite of trace gases were measured during START08…</vt:lpstr>
      <vt:lpstr>…with a variety of interesting properties</vt:lpstr>
      <vt:lpstr>Scientific objectives</vt:lpstr>
      <vt:lpstr>Ozone: CO correlations</vt:lpstr>
      <vt:lpstr>Ozone:tracer correlations</vt:lpstr>
      <vt:lpstr>Slide 7</vt:lpstr>
      <vt:lpstr>Sample coverage (relative to tropopause): ~ 35% of samples within 2 km of trop.</vt:lpstr>
      <vt:lpstr>CH2Cl2:O3 correlation  STARTo8</vt:lpstr>
      <vt:lpstr>Mixing pathways and tracer correlation</vt:lpstr>
      <vt:lpstr>Processes affecting extratropical  UT/LS:   Tropics to pole</vt:lpstr>
      <vt:lpstr>Ozone: CH2Cl2  (binned by O3:Q)</vt:lpstr>
      <vt:lpstr>CH2Cl2: O3   START08  &amp; TC4</vt:lpstr>
      <vt:lpstr>Ethane: O3   START08  &amp; TC4</vt:lpstr>
      <vt:lpstr>Case Study:  RF01 tropospheric intrusion</vt:lpstr>
      <vt:lpstr>START08: RF01</vt:lpstr>
      <vt:lpstr>Tropospheric intrusion: RF01</vt:lpstr>
      <vt:lpstr>Tropospheric tracers</vt:lpstr>
      <vt:lpstr>SF6 atmospheric trend</vt:lpstr>
      <vt:lpstr>CO2 : Atmospheric trend</vt:lpstr>
      <vt:lpstr>HFC-134a : Atmospheric Trend</vt:lpstr>
      <vt:lpstr>Vertical distributions: HCFC’s</vt:lpstr>
      <vt:lpstr>Vertical distributions: HCFC’s</vt:lpstr>
      <vt:lpstr>HFC-134a : Atmospheric Trend</vt:lpstr>
      <vt:lpstr>Age of air:  corrections for altitude gradient </vt:lpstr>
      <vt:lpstr>Shorter lived trace gases:</vt:lpstr>
      <vt:lpstr>Ozone:q correlation</vt:lpstr>
      <vt:lpstr>START08: RF14</vt:lpstr>
      <vt:lpstr>RF14: Flight curtain (dѲ/dz)</vt:lpstr>
      <vt:lpstr>START08: RF17</vt:lpstr>
      <vt:lpstr>RF17: Flight curtain (dѲ/dz)</vt:lpstr>
      <vt:lpstr>RF01: Flight curtain (dѲ/dz)</vt:lpstr>
      <vt:lpstr>Shorter lived trace gases:</vt:lpstr>
      <vt:lpstr>Air mass back trajectories: RF14 (19:37 – 20:57 Z &amp; &gt;13 km)</vt:lpstr>
      <vt:lpstr>Air mass back trajectories: RF17 (23:10 – 00:13 Z) </vt:lpstr>
      <vt:lpstr>Summary</vt:lpstr>
      <vt:lpstr>Ozone: age correlation from SF6</vt:lpstr>
      <vt:lpstr>Tracer : O3 correlations Low theta</vt:lpstr>
      <vt:lpstr>Tracer : O3 correlations High theta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203</cp:revision>
  <dcterms:created xsi:type="dcterms:W3CDTF">2009-03-02T14:55:30Z</dcterms:created>
  <dcterms:modified xsi:type="dcterms:W3CDTF">2009-10-21T04:37:36Z</dcterms:modified>
</cp:coreProperties>
</file>