
<file path=[Content_Types].xml><?xml version="1.0" encoding="utf-8"?>
<Types xmlns="http://schemas.openxmlformats.org/package/2006/content-types">
  <Override PartName="/ppt/tableStyles.xml" ContentType="application/vnd.openxmlformats-officedocument.presentationml.tableStyles+xml"/>
  <Override PartName="/ppt/slides/slide5.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Default Extension="bin" ContentType="application/vnd.openxmlformats-officedocument.presentationml.printerSettings"/>
  <Default Extension="vml" ContentType="application/vnd.openxmlformats-officedocument.vmlDrawing"/>
  <Override PartName="/ppt/presProps.xml" ContentType="application/vnd.openxmlformats-officedocument.presentationml.presProps+xml"/>
  <Override PartName="/ppt/presentation.xml" ContentType="application/vnd.openxmlformats-officedocument.presentationml.presentation.main+xml"/>
  <Default Extension="png" ContentType="image/png"/>
  <Default Extension="pict" ContentType="image/pict"/>
  <Override PartName="/ppt/notesMasters/notesMaster1.xml" ContentType="application/vnd.openxmlformats-officedocument.presentationml.notesMaster+xml"/>
  <Default Extension="pdf" ContentType="application/pdf"/>
  <Override PartName="/docProps/core.xml" ContentType="application/vnd.openxmlformats-package.core-properties+xml"/>
  <Override PartName="/ppt/slides/slide10.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Layouts/slideLayout7.xml" ContentType="application/vnd.openxmlformats-officedocument.presentationml.slideLayout+xml"/>
  <Override PartName="/ppt/slides/slide4.xml" ContentType="application/vnd.openxmlformats-officedocument.presentationml.slide+xml"/>
  <Override PartName="/ppt/slideLayouts/slideLayout5.xml" ContentType="application/vnd.openxmlformats-officedocument.presentationml.slideLayout+xml"/>
  <Override PartName="/ppt/embeddings/Microsoft_Equation3.bin" ContentType="application/vnd.openxmlformats-officedocument.oleObject"/>
  <Override PartName="/ppt/embeddings/Microsoft_Equation5.bin" ContentType="application/vnd.openxmlformats-officedocument.oleObject"/>
  <Override PartName="/ppt/embeddings/Microsoft_Equation7.bin" ContentType="application/vnd.openxmlformats-officedocument.oleObject"/>
  <Override PartName="/ppt/embeddings/Microsoft_Equation1.bin" ContentType="application/vnd.openxmlformats-officedocument.oleObject"/>
  <Override PartName="/ppt/slides/slide8.xml" ContentType="application/vnd.openxmlformats-officedocument.presentationml.slide+xml"/>
  <Override PartName="/ppt/slideLayouts/slideLayout9.xml" ContentType="application/vnd.openxmlformats-officedocument.presentationml.slideLayout+xml"/>
  <Override PartName="/ppt/theme/theme1.xml" ContentType="application/vnd.openxmlformats-officedocument.theme+xml"/>
  <Override PartName="/ppt/notesSlides/notesSlide3.xml" ContentType="application/vnd.openxmlformats-officedocument.presentationml.notesSlide+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Default Extension="xml" ContentType="application/xml"/>
  <Default Extension="jpeg" ContentType="image/jpeg"/>
  <Default Extension="rels" ContentType="application/vnd.openxmlformats-package.relationships+xml"/>
  <Override PartName="/ppt/viewProps.xml" ContentType="application/vnd.openxmlformats-officedocument.presentationml.viewProps+xml"/>
  <Override PartName="/docProps/app.xml" ContentType="application/vnd.openxmlformats-officedocument.extended-properties+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theme/theme2.xml" ContentType="application/vnd.openxmlformats-officedocument.theme+xml"/>
  <Override PartName="/ppt/slides/slide9.xml" ContentType="application/vnd.openxmlformats-officedocument.presentationml.slide+xml"/>
  <Override PartName="/ppt/slides/slide7.xml" ContentType="application/vnd.openxmlformats-officedocument.presentationml.slide+xml"/>
  <Override PartName="/ppt/embeddings/Microsoft_Equation2.bin" ContentType="application/vnd.openxmlformats-officedocument.oleObject"/>
  <Override PartName="/ppt/slideLayouts/slideLayout8.xml" ContentType="application/vnd.openxmlformats-officedocument.presentationml.slideLayout+xml"/>
  <Override PartName="/ppt/embeddings/Microsoft_Equation6.bin" ContentType="application/vnd.openxmlformats-officedocument.oleObject"/>
  <Override PartName="/ppt/notesSlides/notesSlide2.xml" ContentType="application/vnd.openxmlformats-officedocument.presentationml.notesSlide+xml"/>
  <Override PartName="/ppt/slideLayouts/slideLayout2.xml" ContentType="application/vnd.openxmlformats-officedocument.presentationml.slideLayout+xml"/>
  <Override PartName="/ppt/embeddings/Microsoft_Equation4.bin" ContentType="application/vnd.openxmlformats-officedocument.oleObject"/>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3"/>
  </p:notesMasterIdLst>
  <p:sldIdLst>
    <p:sldId id="256" r:id="rId2"/>
    <p:sldId id="258" r:id="rId3"/>
    <p:sldId id="259" r:id="rId4"/>
    <p:sldId id="257" r:id="rId5"/>
    <p:sldId id="267" r:id="rId6"/>
    <p:sldId id="261" r:id="rId7"/>
    <p:sldId id="262" r:id="rId8"/>
    <p:sldId id="263" r:id="rId9"/>
    <p:sldId id="265" r:id="rId10"/>
    <p:sldId id="266" r:id="rId11"/>
    <p:sldId id="26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08" d="100"/>
          <a:sy n="108" d="100"/>
        </p:scale>
        <p:origin x="-19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pict"/><Relationship Id="rId2" Type="http://schemas.openxmlformats.org/officeDocument/2006/relationships/image" Target="../media/image12.pict"/><Relationship Id="rId3" Type="http://schemas.openxmlformats.org/officeDocument/2006/relationships/image" Target="../media/image13.pict"/><Relationship Id="rId4" Type="http://schemas.openxmlformats.org/officeDocument/2006/relationships/image" Target="../media/image14.pict"/><Relationship Id="rId5" Type="http://schemas.openxmlformats.org/officeDocument/2006/relationships/image" Target="../media/image15.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D381B-CC21-274C-8E29-76655136864C}" type="datetimeFigureOut">
              <a:rPr lang="en-US" smtClean="0"/>
              <a:pPr/>
              <a:t>10/19/09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D5C1E5-757F-0D46-B36E-9523ABD4739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taken HIPPO out of the title because I didn’t have time to get to it unfortunately.</a:t>
            </a:r>
            <a:endParaRPr lang="en-US" dirty="0"/>
          </a:p>
        </p:txBody>
      </p:sp>
      <p:sp>
        <p:nvSpPr>
          <p:cNvPr id="4" name="Slide Number Placeholder 3"/>
          <p:cNvSpPr>
            <a:spLocks noGrp="1"/>
          </p:cNvSpPr>
          <p:nvPr>
            <p:ph type="sldNum" sz="quarter" idx="10"/>
          </p:nvPr>
        </p:nvSpPr>
        <p:spPr/>
        <p:txBody>
          <a:bodyPr/>
          <a:lstStyle/>
          <a:p>
            <a:fld id="{5FD5C1E5-757F-0D46-B36E-9523ABD4739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 transport features of</a:t>
            </a:r>
            <a:r>
              <a:rPr lang="en-US" baseline="0" dirty="0" smtClean="0"/>
              <a:t> the UTLS are known but the details are still uncertain, mostly because of a lack of measurements in the region.  START08 is arguably the best UTLS in situ data set from a single campaign to date.</a:t>
            </a:r>
            <a:endParaRPr lang="en-US" dirty="0"/>
          </a:p>
        </p:txBody>
      </p:sp>
      <p:sp>
        <p:nvSpPr>
          <p:cNvPr id="4" name="Slide Number Placeholder 3"/>
          <p:cNvSpPr>
            <a:spLocks noGrp="1"/>
          </p:cNvSpPr>
          <p:nvPr>
            <p:ph type="sldNum" sz="quarter" idx="10"/>
          </p:nvPr>
        </p:nvSpPr>
        <p:spPr/>
        <p:txBody>
          <a:bodyPr/>
          <a:lstStyle/>
          <a:p>
            <a:fld id="{5FD5C1E5-757F-0D46-B36E-9523ABD4739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difference between START08</a:t>
            </a:r>
            <a:r>
              <a:rPr lang="en-US" baseline="0" dirty="0" smtClean="0"/>
              <a:t> </a:t>
            </a:r>
            <a:r>
              <a:rPr lang="en-US" baseline="0" dirty="0" err="1" smtClean="0"/>
              <a:t>trop</a:t>
            </a:r>
            <a:r>
              <a:rPr lang="en-US" baseline="0" dirty="0" smtClean="0"/>
              <a:t> values and surface values for the photolytic species tells you where the air has been in the </a:t>
            </a:r>
            <a:r>
              <a:rPr lang="en-US" baseline="0" dirty="0" err="1" smtClean="0"/>
              <a:t>strat</a:t>
            </a:r>
            <a:r>
              <a:rPr lang="en-US" baseline="0" dirty="0" smtClean="0"/>
              <a:t>.  The difference for the age tracers tells you how long the air has taken to reach the UTLS from the surface and latitudinal origin.  We can use the photolytic differences to remove the part of the age tracer difference due to stratospheric transport so we can determine UTLS transport.</a:t>
            </a:r>
            <a:endParaRPr lang="en-US" dirty="0"/>
          </a:p>
        </p:txBody>
      </p:sp>
      <p:sp>
        <p:nvSpPr>
          <p:cNvPr id="4" name="Slide Number Placeholder 3"/>
          <p:cNvSpPr>
            <a:spLocks noGrp="1"/>
          </p:cNvSpPr>
          <p:nvPr>
            <p:ph type="sldNum" sz="quarter" idx="10"/>
          </p:nvPr>
        </p:nvSpPr>
        <p:spPr/>
        <p:txBody>
          <a:bodyPr/>
          <a:lstStyle/>
          <a:p>
            <a:fld id="{5FD5C1E5-757F-0D46-B36E-9523ABD4739D}"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C5E7B5-4307-3943-B941-22B870D21612}" type="datetimeFigureOut">
              <a:rPr lang="en-US" smtClean="0"/>
              <a:pPr/>
              <a:t>10/19/09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C5E7B5-4307-3943-B941-22B870D21612}" type="datetimeFigureOut">
              <a:rPr lang="en-US" smtClean="0"/>
              <a:pPr/>
              <a:t>10/19/09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C5E7B5-4307-3943-B941-22B870D21612}" type="datetimeFigureOut">
              <a:rPr lang="en-US" smtClean="0"/>
              <a:pPr/>
              <a:t>10/19/09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C5E7B5-4307-3943-B941-22B870D21612}" type="datetimeFigureOut">
              <a:rPr lang="en-US" smtClean="0"/>
              <a:pPr/>
              <a:t>10/19/09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C5E7B5-4307-3943-B941-22B870D21612}" type="datetimeFigureOut">
              <a:rPr lang="en-US" smtClean="0"/>
              <a:pPr/>
              <a:t>10/19/09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C5E7B5-4307-3943-B941-22B870D21612}" type="datetimeFigureOut">
              <a:rPr lang="en-US" smtClean="0"/>
              <a:pPr/>
              <a:t>10/19/09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C5E7B5-4307-3943-B941-22B870D21612}" type="datetimeFigureOut">
              <a:rPr lang="en-US" smtClean="0"/>
              <a:pPr/>
              <a:t>10/19/09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C5E7B5-4307-3943-B941-22B870D21612}" type="datetimeFigureOut">
              <a:rPr lang="en-US" smtClean="0"/>
              <a:pPr/>
              <a:t>10/19/09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C5E7B5-4307-3943-B941-22B870D21612}" type="datetimeFigureOut">
              <a:rPr lang="en-US" smtClean="0"/>
              <a:pPr/>
              <a:t>10/19/09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5E7B5-4307-3943-B941-22B870D21612}" type="datetimeFigureOut">
              <a:rPr lang="en-US" smtClean="0"/>
              <a:pPr/>
              <a:t>10/19/09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5E7B5-4307-3943-B941-22B870D21612}" type="datetimeFigureOut">
              <a:rPr lang="en-US" smtClean="0"/>
              <a:pPr/>
              <a:t>10/19/09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47614-7A4A-7445-8940-BAA7E1D07B8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C5E7B5-4307-3943-B941-22B870D21612}" type="datetimeFigureOut">
              <a:rPr lang="en-US" smtClean="0"/>
              <a:pPr/>
              <a:t>10/19/09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47614-7A4A-7445-8940-BAA7E1D07B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df"/><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image" Target="../media/image8.png"/><Relationship Id="rId4" Type="http://schemas.openxmlformats.org/officeDocument/2006/relationships/oleObject" Target="../embeddings/Microsoft_Equation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Microsoft_Equation2.bin"/><Relationship Id="rId4" Type="http://schemas.openxmlformats.org/officeDocument/2006/relationships/oleObject" Target="../embeddings/Microsoft_Equation3.bin"/><Relationship Id="rId5" Type="http://schemas.openxmlformats.org/officeDocument/2006/relationships/image" Target="../media/image16.png"/><Relationship Id="rId6" Type="http://schemas.openxmlformats.org/officeDocument/2006/relationships/oleObject" Target="../embeddings/Microsoft_Equation4.bin"/><Relationship Id="rId7" Type="http://schemas.openxmlformats.org/officeDocument/2006/relationships/oleObject" Target="../embeddings/Microsoft_Equation5.bin"/><Relationship Id="rId8" Type="http://schemas.openxmlformats.org/officeDocument/2006/relationships/oleObject" Target="../embeddings/Microsoft_Equation6.bin"/></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image" Target="../media/image18.png"/><Relationship Id="rId4" Type="http://schemas.openxmlformats.org/officeDocument/2006/relationships/oleObject" Target="../embeddings/Microsoft_Equation7.bin"/><Relationship Id="rId5" Type="http://schemas.openxmlformats.org/officeDocument/2006/relationships/image" Target="../media/image1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normAutofit/>
          </a:bodyPr>
          <a:lstStyle/>
          <a:p>
            <a:r>
              <a:rPr lang="en-US" sz="2800" dirty="0" smtClean="0"/>
              <a:t>Transport timescales and source regions of UTLS air from START08</a:t>
            </a:r>
            <a:endParaRPr lang="en-US" sz="2800" dirty="0"/>
          </a:p>
        </p:txBody>
      </p:sp>
      <p:sp>
        <p:nvSpPr>
          <p:cNvPr id="3" name="Subtitle 2"/>
          <p:cNvSpPr>
            <a:spLocks noGrp="1"/>
          </p:cNvSpPr>
          <p:nvPr>
            <p:ph type="subTitle" idx="1"/>
          </p:nvPr>
        </p:nvSpPr>
        <p:spPr>
          <a:xfrm>
            <a:off x="838200" y="2819400"/>
            <a:ext cx="7620000" cy="2133600"/>
          </a:xfrm>
        </p:spPr>
        <p:txBody>
          <a:bodyPr>
            <a:normAutofit/>
          </a:bodyPr>
          <a:lstStyle/>
          <a:p>
            <a:r>
              <a:rPr lang="en-US" sz="2000" dirty="0" smtClean="0">
                <a:solidFill>
                  <a:schemeClr val="tx1"/>
                </a:solidFill>
              </a:rPr>
              <a:t>E. Ray, F. Moore and K. </a:t>
            </a:r>
            <a:r>
              <a:rPr lang="en-US" sz="2000" dirty="0" err="1" smtClean="0">
                <a:solidFill>
                  <a:schemeClr val="tx1"/>
                </a:solidFill>
              </a:rPr>
              <a:t>Rosenlof</a:t>
            </a:r>
            <a:endParaRPr lang="en-US" sz="2000" dirty="0" smtClean="0">
              <a:solidFill>
                <a:schemeClr val="tx1"/>
              </a:solidFill>
            </a:endParaRPr>
          </a:p>
          <a:p>
            <a:r>
              <a:rPr lang="en-US" sz="2000" dirty="0" smtClean="0">
                <a:solidFill>
                  <a:schemeClr val="tx1"/>
                </a:solidFill>
              </a:rPr>
              <a:t>NOAA/ESRL and CU/CIRES</a:t>
            </a:r>
          </a:p>
          <a:p>
            <a:endParaRPr lang="en-US" sz="2000" dirty="0" smtClean="0">
              <a:solidFill>
                <a:schemeClr val="tx1"/>
              </a:solidFill>
            </a:endParaRPr>
          </a:p>
          <a:p>
            <a:r>
              <a:rPr lang="en-US" sz="1800" dirty="0" smtClean="0">
                <a:solidFill>
                  <a:schemeClr val="tx1"/>
                </a:solidFill>
              </a:rPr>
              <a:t>Thanks to UCATS and PANTHER instrument teams, L. Pan, K. Bowman, G. Dutton, J. Pittman</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a:bodyPr>
          <a:lstStyle/>
          <a:p>
            <a:r>
              <a:rPr lang="en-US" sz="2800" dirty="0" smtClean="0"/>
              <a:t>Surface Latitude Origins of </a:t>
            </a:r>
            <a:r>
              <a:rPr lang="en-US" sz="2800" dirty="0" err="1" smtClean="0"/>
              <a:t>Tropospheric</a:t>
            </a:r>
            <a:r>
              <a:rPr lang="en-US" sz="2800" dirty="0" smtClean="0"/>
              <a:t> Part of UT Air</a:t>
            </a:r>
            <a:endParaRPr lang="en-US" sz="2800" dirty="0"/>
          </a:p>
        </p:txBody>
      </p:sp>
      <p:pic>
        <p:nvPicPr>
          <p:cNvPr id="4" name="Content Placeholder 3" descr="UT_surface_lat_origin.png"/>
          <p:cNvPicPr>
            <a:picLocks noGrp="1" noChangeAspect="1"/>
          </p:cNvPicPr>
          <p:nvPr>
            <p:ph idx="1"/>
          </p:nvPr>
        </p:nvPicPr>
        <p:blipFill>
          <a:blip r:embed="rId2"/>
          <a:srcRect/>
          <a:stretch>
            <a:fillRect/>
          </a:stretch>
        </p:blipFill>
        <p:spPr>
          <a:xfrm>
            <a:off x="609600" y="1066800"/>
            <a:ext cx="5175850" cy="4525963"/>
          </a:xfrm>
        </p:spPr>
      </p:pic>
      <p:sp>
        <p:nvSpPr>
          <p:cNvPr id="6" name="TextBox 5"/>
          <p:cNvSpPr txBox="1"/>
          <p:nvPr/>
        </p:nvSpPr>
        <p:spPr>
          <a:xfrm>
            <a:off x="6096000" y="1371600"/>
            <a:ext cx="2590800" cy="3046988"/>
          </a:xfrm>
          <a:prstGeom prst="rect">
            <a:avLst/>
          </a:prstGeom>
          <a:noFill/>
        </p:spPr>
        <p:txBody>
          <a:bodyPr wrap="square" rtlCol="0">
            <a:spAutoFit/>
          </a:bodyPr>
          <a:lstStyle/>
          <a:p>
            <a:pPr>
              <a:buFont typeface="Arial"/>
              <a:buChar char="•"/>
            </a:pPr>
            <a:r>
              <a:rPr lang="en-US" sz="1600" dirty="0" smtClean="0"/>
              <a:t> Primarily subtropical influence from the surface on the </a:t>
            </a:r>
            <a:r>
              <a:rPr lang="en-US" sz="1600" dirty="0" err="1" smtClean="0"/>
              <a:t>extratropical</a:t>
            </a:r>
            <a:r>
              <a:rPr lang="en-US" sz="1600" dirty="0" smtClean="0"/>
              <a:t> UT.</a:t>
            </a:r>
          </a:p>
          <a:p>
            <a:pPr>
              <a:buFont typeface="Arial"/>
              <a:buChar char="•"/>
            </a:pPr>
            <a:endParaRPr lang="en-US" sz="1600" dirty="0" smtClean="0"/>
          </a:p>
          <a:p>
            <a:pPr>
              <a:buFont typeface="Arial"/>
              <a:buChar char="•"/>
            </a:pPr>
            <a:r>
              <a:rPr lang="en-US" sz="1600" dirty="0" smtClean="0"/>
              <a:t> Surface latitude origin distribution closely matches the </a:t>
            </a:r>
            <a:r>
              <a:rPr lang="en-US" sz="1600" dirty="0" err="1" smtClean="0"/>
              <a:t>Elat</a:t>
            </a:r>
            <a:r>
              <a:rPr lang="en-US" sz="1600" dirty="0" smtClean="0"/>
              <a:t> distribution.</a:t>
            </a:r>
          </a:p>
          <a:p>
            <a:pPr>
              <a:buFont typeface="Arial"/>
              <a:buChar char="•"/>
            </a:pPr>
            <a:endParaRPr lang="en-US" sz="1600" dirty="0"/>
          </a:p>
          <a:p>
            <a:pPr>
              <a:buFont typeface="Arial"/>
              <a:buChar char="•"/>
            </a:pPr>
            <a:r>
              <a:rPr lang="en-US" sz="1600" dirty="0" smtClean="0"/>
              <a:t> Method loses sensitivity north of 40N due to lack of SF</a:t>
            </a:r>
            <a:r>
              <a:rPr lang="en-US" sz="1600" baseline="-25000" dirty="0" smtClean="0"/>
              <a:t>6</a:t>
            </a:r>
            <a:r>
              <a:rPr lang="en-US" sz="1600" dirty="0" smtClean="0"/>
              <a:t> surface gradient.</a:t>
            </a:r>
          </a:p>
          <a:p>
            <a:pPr>
              <a:buFont typeface="Arial"/>
              <a:buChar char="•"/>
            </a:pP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Conclusions</a:t>
            </a:r>
            <a:endParaRPr lang="en-US" sz="2800" dirty="0"/>
          </a:p>
        </p:txBody>
      </p:sp>
      <p:sp>
        <p:nvSpPr>
          <p:cNvPr id="9" name="Content Placeholder 8"/>
          <p:cNvSpPr>
            <a:spLocks noGrp="1"/>
          </p:cNvSpPr>
          <p:nvPr>
            <p:ph idx="1"/>
          </p:nvPr>
        </p:nvSpPr>
        <p:spPr/>
        <p:txBody>
          <a:bodyPr>
            <a:normAutofit/>
          </a:bodyPr>
          <a:lstStyle/>
          <a:p>
            <a:r>
              <a:rPr lang="en-US" sz="2000" dirty="0" smtClean="0"/>
              <a:t>START08 dataset is unique and valuable for studying the origins of air transported into the </a:t>
            </a:r>
            <a:r>
              <a:rPr lang="en-US" sz="2000" dirty="0" err="1" smtClean="0"/>
              <a:t>extratropical</a:t>
            </a:r>
            <a:r>
              <a:rPr lang="en-US" sz="2000" dirty="0" smtClean="0"/>
              <a:t> UTLS.</a:t>
            </a:r>
          </a:p>
          <a:p>
            <a:endParaRPr lang="en-US" sz="2000" dirty="0" smtClean="0"/>
          </a:p>
          <a:p>
            <a:r>
              <a:rPr lang="en-US" sz="2000" dirty="0" smtClean="0"/>
              <a:t>The combination of photolytic and age tracers allows a detailed description of the composition of UTLS air including pathways, time scales and surface latitudinal origins</a:t>
            </a:r>
            <a:r>
              <a:rPr lang="en-US" sz="2000" dirty="0" smtClean="0"/>
              <a:t>.</a:t>
            </a:r>
          </a:p>
          <a:p>
            <a:endParaRPr lang="en-US" sz="2000" dirty="0" smtClean="0"/>
          </a:p>
          <a:p>
            <a:r>
              <a:rPr lang="en-US" sz="2000" dirty="0" smtClean="0"/>
              <a:t>Profiles of stratospheric fractions in UTLS could be a useful diagnostic for model </a:t>
            </a:r>
            <a:r>
              <a:rPr lang="en-US" sz="2000" dirty="0" smtClean="0"/>
              <a:t>transport evaluation</a:t>
            </a:r>
            <a:r>
              <a:rPr lang="en-US" sz="2000" dirty="0" smtClean="0"/>
              <a:t>.</a:t>
            </a:r>
          </a:p>
          <a:p>
            <a:pPr>
              <a:buNone/>
            </a:pPr>
            <a:endParaRPr lang="en-US" sz="2000" dirty="0" smtClean="0"/>
          </a:p>
          <a:p>
            <a:r>
              <a:rPr lang="en-US" sz="2000" dirty="0" smtClean="0"/>
              <a:t>More </a:t>
            </a:r>
            <a:r>
              <a:rPr lang="en-US" sz="2000" dirty="0" smtClean="0"/>
              <a:t>to come by including CO</a:t>
            </a:r>
            <a:r>
              <a:rPr lang="en-US" sz="2000" baseline="-25000" dirty="0" smtClean="0"/>
              <a:t>2</a:t>
            </a:r>
            <a:r>
              <a:rPr lang="en-US" sz="2000" dirty="0" smtClean="0"/>
              <a:t> and other tracers and especially the HIPPO dataset.</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487362"/>
          </a:xfrm>
        </p:spPr>
        <p:txBody>
          <a:bodyPr>
            <a:normAutofit fontScale="90000"/>
          </a:bodyPr>
          <a:lstStyle/>
          <a:p>
            <a:r>
              <a:rPr lang="en-US" sz="3200" dirty="0" smtClean="0"/>
              <a:t>Introduction</a:t>
            </a:r>
            <a:endParaRPr lang="en-US" sz="3200" dirty="0"/>
          </a:p>
        </p:txBody>
      </p:sp>
      <p:pic>
        <p:nvPicPr>
          <p:cNvPr id="5" name="Picture 4" descr="Strat_trop_schematic.png"/>
          <p:cNvPicPr>
            <a:picLocks noChangeAspect="1"/>
          </p:cNvPicPr>
          <p:nvPr/>
        </p:nvPicPr>
        <p:blipFill>
          <a:blip r:embed="rId3"/>
          <a:stretch>
            <a:fillRect/>
          </a:stretch>
        </p:blipFill>
        <p:spPr>
          <a:xfrm>
            <a:off x="381000" y="1066800"/>
            <a:ext cx="5772630" cy="4359135"/>
          </a:xfrm>
          <a:prstGeom prst="rect">
            <a:avLst/>
          </a:prstGeom>
        </p:spPr>
      </p:pic>
      <p:sp>
        <p:nvSpPr>
          <p:cNvPr id="6" name="TextBox 5"/>
          <p:cNvSpPr txBox="1"/>
          <p:nvPr/>
        </p:nvSpPr>
        <p:spPr>
          <a:xfrm>
            <a:off x="6553200" y="990600"/>
            <a:ext cx="2286000" cy="1754327"/>
          </a:xfrm>
          <a:prstGeom prst="rect">
            <a:avLst/>
          </a:prstGeom>
          <a:noFill/>
        </p:spPr>
        <p:txBody>
          <a:bodyPr wrap="square" rtlCol="0">
            <a:spAutoFit/>
          </a:bodyPr>
          <a:lstStyle/>
          <a:p>
            <a:r>
              <a:rPr lang="en-US" dirty="0" smtClean="0"/>
              <a:t>UT/LS region is a complex mixture of air transported over many different time scales and from different regions.</a:t>
            </a:r>
          </a:p>
        </p:txBody>
      </p:sp>
      <p:sp>
        <p:nvSpPr>
          <p:cNvPr id="7" name="Rectangle 6"/>
          <p:cNvSpPr/>
          <p:nvPr/>
        </p:nvSpPr>
        <p:spPr>
          <a:xfrm>
            <a:off x="4457700" y="3187619"/>
            <a:ext cx="647700" cy="1600200"/>
          </a:xfrm>
          <a:prstGeom prst="rect">
            <a:avLst/>
          </a:prstGeom>
          <a:solidFill>
            <a:srgbClr val="FF0000">
              <a:alpha val="2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838200" y="4940219"/>
            <a:ext cx="5315430" cy="76200"/>
          </a:xfrm>
          <a:prstGeom prst="rect">
            <a:avLst/>
          </a:prstGeom>
          <a:solidFill>
            <a:srgbClr val="FF0000">
              <a:alpha val="2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6553200" y="3081993"/>
            <a:ext cx="2286000" cy="2585323"/>
          </a:xfrm>
          <a:prstGeom prst="rect">
            <a:avLst/>
          </a:prstGeom>
          <a:noFill/>
        </p:spPr>
        <p:txBody>
          <a:bodyPr wrap="square" rtlCol="0">
            <a:spAutoFit/>
          </a:bodyPr>
          <a:lstStyle/>
          <a:p>
            <a:r>
              <a:rPr lang="en-US" b="1" u="sng" dirty="0" smtClean="0"/>
              <a:t>Goal of this work:</a:t>
            </a:r>
          </a:p>
          <a:p>
            <a:r>
              <a:rPr lang="en-US" dirty="0" smtClean="0"/>
              <a:t>Use in situ trace gas measurements from START08 and surface stations to determine transport time scales and source regions of air in the </a:t>
            </a:r>
            <a:r>
              <a:rPr lang="en-US" dirty="0" err="1" smtClean="0"/>
              <a:t>extratropical</a:t>
            </a:r>
            <a:r>
              <a:rPr lang="en-US" dirty="0" smtClean="0"/>
              <a:t> UT/LS.</a:t>
            </a:r>
            <a:endParaRPr lang="en-US" dirty="0"/>
          </a:p>
        </p:txBody>
      </p:sp>
      <p:cxnSp>
        <p:nvCxnSpPr>
          <p:cNvPr id="13" name="Curved Connector 12"/>
          <p:cNvCxnSpPr>
            <a:endCxn id="7" idx="2"/>
          </p:cNvCxnSpPr>
          <p:nvPr/>
        </p:nvCxnSpPr>
        <p:spPr>
          <a:xfrm rot="16200000" flipV="1">
            <a:off x="4624417" y="4944952"/>
            <a:ext cx="638116" cy="323850"/>
          </a:xfrm>
          <a:prstGeom prst="curvedConnector3">
            <a:avLst>
              <a:gd name="adj1" fmla="val 50000"/>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4544182" y="5425935"/>
            <a:ext cx="1609448" cy="369332"/>
          </a:xfrm>
          <a:prstGeom prst="rect">
            <a:avLst/>
          </a:prstGeom>
          <a:noFill/>
        </p:spPr>
        <p:txBody>
          <a:bodyPr wrap="none" rtlCol="0">
            <a:spAutoFit/>
          </a:bodyPr>
          <a:lstStyle/>
          <a:p>
            <a:r>
              <a:rPr lang="en-US" dirty="0" smtClean="0"/>
              <a:t>START08 flights</a:t>
            </a:r>
            <a:endParaRPr lang="en-US" dirty="0"/>
          </a:p>
        </p:txBody>
      </p:sp>
      <p:cxnSp>
        <p:nvCxnSpPr>
          <p:cNvPr id="15" name="Curved Connector 14"/>
          <p:cNvCxnSpPr/>
          <p:nvPr/>
        </p:nvCxnSpPr>
        <p:spPr>
          <a:xfrm rot="16200000" flipV="1">
            <a:off x="1724025" y="5121194"/>
            <a:ext cx="533400" cy="323850"/>
          </a:xfrm>
          <a:prstGeom prst="curvedConnector3">
            <a:avLst>
              <a:gd name="adj1" fmla="val 50000"/>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838200" y="5610601"/>
            <a:ext cx="3473239" cy="369332"/>
          </a:xfrm>
          <a:prstGeom prst="rect">
            <a:avLst/>
          </a:prstGeom>
          <a:noFill/>
        </p:spPr>
        <p:txBody>
          <a:bodyPr wrap="none" rtlCol="0">
            <a:spAutoFit/>
          </a:bodyPr>
          <a:lstStyle/>
          <a:p>
            <a:r>
              <a:rPr lang="en-US" dirty="0" smtClean="0"/>
              <a:t>NOAA GMD surface measurements</a:t>
            </a:r>
            <a:endParaRPr lang="en-US" dirty="0"/>
          </a:p>
        </p:txBody>
      </p:sp>
      <p:sp>
        <p:nvSpPr>
          <p:cNvPr id="18" name="TextBox 17"/>
          <p:cNvSpPr txBox="1"/>
          <p:nvPr/>
        </p:nvSpPr>
        <p:spPr>
          <a:xfrm>
            <a:off x="2169510" y="1476845"/>
            <a:ext cx="1375346" cy="369332"/>
          </a:xfrm>
          <a:prstGeom prst="rect">
            <a:avLst/>
          </a:prstGeom>
          <a:noFill/>
        </p:spPr>
        <p:txBody>
          <a:bodyPr wrap="none" rtlCol="0">
            <a:spAutoFit/>
          </a:bodyPr>
          <a:lstStyle/>
          <a:p>
            <a:r>
              <a:rPr lang="en-US" dirty="0" smtClean="0"/>
              <a:t>“High</a:t>
            </a:r>
            <a:r>
              <a:rPr lang="en-US" dirty="0" smtClean="0"/>
              <a:t> </a:t>
            </a:r>
            <a:r>
              <a:rPr lang="en-US" dirty="0" smtClean="0"/>
              <a:t>paths</a:t>
            </a:r>
            <a:r>
              <a:rPr lang="en-US" dirty="0" smtClean="0"/>
              <a:t>”</a:t>
            </a:r>
            <a:endParaRPr lang="en-US" dirty="0"/>
          </a:p>
        </p:txBody>
      </p:sp>
      <p:sp>
        <p:nvSpPr>
          <p:cNvPr id="19" name="TextBox 18"/>
          <p:cNvSpPr txBox="1"/>
          <p:nvPr/>
        </p:nvSpPr>
        <p:spPr>
          <a:xfrm>
            <a:off x="2052578" y="3449648"/>
            <a:ext cx="1331502" cy="369332"/>
          </a:xfrm>
          <a:prstGeom prst="rect">
            <a:avLst/>
          </a:prstGeom>
          <a:noFill/>
        </p:spPr>
        <p:txBody>
          <a:bodyPr wrap="none" rtlCol="0">
            <a:spAutoFit/>
          </a:bodyPr>
          <a:lstStyle/>
          <a:p>
            <a:r>
              <a:rPr lang="en-US" dirty="0" smtClean="0"/>
              <a:t>“Low</a:t>
            </a:r>
            <a:r>
              <a:rPr lang="en-US" dirty="0" smtClean="0"/>
              <a:t> </a:t>
            </a:r>
            <a:r>
              <a:rPr lang="en-US" dirty="0" smtClean="0"/>
              <a:t>paths</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4" grpId="0"/>
      <p:bldP spid="17"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smtClean="0"/>
              <a:t>In Situ Surface Observations</a:t>
            </a:r>
            <a:endParaRPr lang="en-US" sz="2800" dirty="0"/>
          </a:p>
        </p:txBody>
      </p:sp>
      <p:pic>
        <p:nvPicPr>
          <p:cNvPr id="5" name="Picture 4" descr="Surface_plots.png"/>
          <p:cNvPicPr>
            <a:picLocks noChangeAspect="1"/>
          </p:cNvPicPr>
          <p:nvPr/>
        </p:nvPicPr>
        <p:blipFill>
          <a:blip r:embed="rId3"/>
          <a:stretch>
            <a:fillRect/>
          </a:stretch>
        </p:blipFill>
        <p:spPr>
          <a:xfrm>
            <a:off x="990600" y="838200"/>
            <a:ext cx="6948865" cy="5266508"/>
          </a:xfrm>
          <a:prstGeom prst="rect">
            <a:avLst/>
          </a:prstGeom>
        </p:spPr>
      </p:pic>
      <p:pic>
        <p:nvPicPr>
          <p:cNvPr id="32" name="Picture 31" descr="Surface_start08_trop.png"/>
          <p:cNvPicPr>
            <a:picLocks noChangeAspect="1"/>
          </p:cNvPicPr>
          <p:nvPr/>
        </p:nvPicPr>
        <p:blipFill>
          <a:blip r:embed="rId4"/>
          <a:stretch>
            <a:fillRect/>
          </a:stretch>
        </p:blipFill>
        <p:spPr>
          <a:xfrm>
            <a:off x="990600" y="838200"/>
            <a:ext cx="6948865" cy="5266508"/>
          </a:xfrm>
          <a:prstGeom prst="rect">
            <a:avLst/>
          </a:prstGeom>
        </p:spPr>
      </p:pic>
      <p:cxnSp>
        <p:nvCxnSpPr>
          <p:cNvPr id="25" name="Straight Arrow Connector 24"/>
          <p:cNvCxnSpPr/>
          <p:nvPr/>
        </p:nvCxnSpPr>
        <p:spPr>
          <a:xfrm rot="10800000" flipV="1">
            <a:off x="5562603" y="3371166"/>
            <a:ext cx="2376865" cy="8960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rot="5400000">
            <a:off x="7627332" y="3497870"/>
            <a:ext cx="457202" cy="1670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0" y="2133600"/>
            <a:ext cx="1279782" cy="2585323"/>
          </a:xfrm>
          <a:prstGeom prst="rect">
            <a:avLst/>
          </a:prstGeom>
          <a:noFill/>
        </p:spPr>
        <p:txBody>
          <a:bodyPr wrap="square" rtlCol="0">
            <a:spAutoFit/>
          </a:bodyPr>
          <a:lstStyle/>
          <a:p>
            <a:r>
              <a:rPr lang="en-US" dirty="0" smtClean="0"/>
              <a:t>Photolytic tracers</a:t>
            </a:r>
            <a:r>
              <a:rPr lang="en-US" dirty="0" smtClean="0"/>
              <a:t> –</a:t>
            </a:r>
          </a:p>
          <a:p>
            <a:r>
              <a:rPr lang="en-US" dirty="0" smtClean="0"/>
              <a:t>s</a:t>
            </a:r>
            <a:r>
              <a:rPr lang="en-US" dirty="0" smtClean="0"/>
              <a:t>ensitive to where </a:t>
            </a:r>
            <a:r>
              <a:rPr lang="en-US" dirty="0" smtClean="0"/>
              <a:t>the air has been - “high</a:t>
            </a:r>
            <a:r>
              <a:rPr lang="en-US" dirty="0" smtClean="0"/>
              <a:t> </a:t>
            </a:r>
            <a:r>
              <a:rPr lang="en-US" dirty="0" smtClean="0"/>
              <a:t>path</a:t>
            </a:r>
            <a:r>
              <a:rPr lang="en-US" dirty="0" smtClean="0"/>
              <a:t>” </a:t>
            </a:r>
            <a:r>
              <a:rPr lang="en-US" dirty="0" smtClean="0"/>
              <a:t>tracers</a:t>
            </a:r>
          </a:p>
          <a:p>
            <a:endParaRPr lang="en-US" dirty="0"/>
          </a:p>
        </p:txBody>
      </p:sp>
      <p:cxnSp>
        <p:nvCxnSpPr>
          <p:cNvPr id="9" name="Straight Arrow Connector 8"/>
          <p:cNvCxnSpPr/>
          <p:nvPr/>
        </p:nvCxnSpPr>
        <p:spPr>
          <a:xfrm rot="5400000" flipH="1" flipV="1">
            <a:off x="1173291" y="3002091"/>
            <a:ext cx="457200" cy="2442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V="1">
            <a:off x="1279782" y="2057399"/>
            <a:ext cx="2149218" cy="12954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V="1">
            <a:off x="1279782" y="2057399"/>
            <a:ext cx="4587618" cy="12954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1279782" y="3371166"/>
            <a:ext cx="415800" cy="2102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8077200" y="838200"/>
            <a:ext cx="1066800" cy="646331"/>
          </a:xfrm>
          <a:prstGeom prst="rect">
            <a:avLst/>
          </a:prstGeom>
          <a:noFill/>
        </p:spPr>
        <p:txBody>
          <a:bodyPr wrap="square" rtlCol="0">
            <a:spAutoFit/>
          </a:bodyPr>
          <a:lstStyle/>
          <a:p>
            <a:r>
              <a:rPr lang="en-US" dirty="0" smtClean="0">
                <a:solidFill>
                  <a:srgbClr val="FF6600"/>
                </a:solidFill>
              </a:rPr>
              <a:t>START08 </a:t>
            </a:r>
            <a:r>
              <a:rPr lang="en-US" dirty="0" err="1" smtClean="0">
                <a:solidFill>
                  <a:srgbClr val="FF6600"/>
                </a:solidFill>
              </a:rPr>
              <a:t>trop</a:t>
            </a:r>
            <a:r>
              <a:rPr lang="en-US" dirty="0" smtClean="0">
                <a:solidFill>
                  <a:srgbClr val="FF6600"/>
                </a:solidFill>
              </a:rPr>
              <a:t> data</a:t>
            </a:r>
            <a:endParaRPr lang="en-US" dirty="0">
              <a:solidFill>
                <a:srgbClr val="FF6600"/>
              </a:solidFill>
            </a:endParaRPr>
          </a:p>
        </p:txBody>
      </p:sp>
      <p:cxnSp>
        <p:nvCxnSpPr>
          <p:cNvPr id="35" name="Straight Arrow Connector 34"/>
          <p:cNvCxnSpPr/>
          <p:nvPr/>
        </p:nvCxnSpPr>
        <p:spPr>
          <a:xfrm rot="10800000" flipV="1">
            <a:off x="7772400" y="1484530"/>
            <a:ext cx="457200" cy="4571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7939464" y="1824843"/>
            <a:ext cx="1204521" cy="3970318"/>
          </a:xfrm>
          <a:prstGeom prst="rect">
            <a:avLst/>
          </a:prstGeom>
          <a:noFill/>
        </p:spPr>
        <p:txBody>
          <a:bodyPr wrap="square" rtlCol="0">
            <a:spAutoFit/>
          </a:bodyPr>
          <a:lstStyle/>
          <a:p>
            <a:r>
              <a:rPr lang="en-US" dirty="0" smtClean="0"/>
              <a:t>“Age” tracers –</a:t>
            </a:r>
          </a:p>
          <a:p>
            <a:r>
              <a:rPr lang="en-US" dirty="0"/>
              <a:t>c</a:t>
            </a:r>
            <a:r>
              <a:rPr lang="en-US" dirty="0" smtClean="0"/>
              <a:t>an determine transport time scales and surface latitude origins, once “high</a:t>
            </a:r>
            <a:r>
              <a:rPr lang="en-US" dirty="0" smtClean="0"/>
              <a:t> </a:t>
            </a:r>
            <a:r>
              <a:rPr lang="en-US" dirty="0" smtClean="0"/>
              <a:t>path</a:t>
            </a:r>
            <a:r>
              <a:rPr lang="en-US" dirty="0" smtClean="0"/>
              <a:t>” </a:t>
            </a:r>
            <a:r>
              <a:rPr lang="en-US" dirty="0" smtClean="0"/>
              <a:t>part has been removed.</a:t>
            </a:r>
            <a:endParaRPr lang="en-US" dirty="0"/>
          </a:p>
        </p:txBody>
      </p:sp>
      <p:sp>
        <p:nvSpPr>
          <p:cNvPr id="55" name="TextBox 54"/>
          <p:cNvSpPr txBox="1"/>
          <p:nvPr/>
        </p:nvSpPr>
        <p:spPr>
          <a:xfrm>
            <a:off x="1905000" y="501134"/>
            <a:ext cx="564502" cy="369332"/>
          </a:xfrm>
          <a:prstGeom prst="rect">
            <a:avLst/>
          </a:prstGeom>
          <a:noFill/>
        </p:spPr>
        <p:txBody>
          <a:bodyPr wrap="none" rtlCol="0">
            <a:spAutoFit/>
          </a:bodyPr>
          <a:lstStyle/>
          <a:p>
            <a:r>
              <a:rPr lang="en-US" dirty="0" smtClean="0"/>
              <a:t>N</a:t>
            </a:r>
            <a:r>
              <a:rPr lang="en-US" baseline="-25000" dirty="0" smtClean="0"/>
              <a:t>2</a:t>
            </a:r>
            <a:r>
              <a:rPr lang="en-US" dirty="0" smtClean="0"/>
              <a:t>O</a:t>
            </a:r>
            <a:endParaRPr lang="en-US" dirty="0"/>
          </a:p>
        </p:txBody>
      </p:sp>
      <p:sp>
        <p:nvSpPr>
          <p:cNvPr id="56" name="TextBox 55"/>
          <p:cNvSpPr txBox="1"/>
          <p:nvPr/>
        </p:nvSpPr>
        <p:spPr>
          <a:xfrm>
            <a:off x="4419600" y="501134"/>
            <a:ext cx="524715" cy="369332"/>
          </a:xfrm>
          <a:prstGeom prst="rect">
            <a:avLst/>
          </a:prstGeom>
          <a:noFill/>
        </p:spPr>
        <p:txBody>
          <a:bodyPr wrap="none" rtlCol="0">
            <a:spAutoFit/>
          </a:bodyPr>
          <a:lstStyle/>
          <a:p>
            <a:r>
              <a:rPr lang="en-US" dirty="0" smtClean="0"/>
              <a:t>F12</a:t>
            </a:r>
            <a:endParaRPr lang="en-US" dirty="0"/>
          </a:p>
        </p:txBody>
      </p:sp>
      <p:sp>
        <p:nvSpPr>
          <p:cNvPr id="57" name="TextBox 56"/>
          <p:cNvSpPr txBox="1"/>
          <p:nvPr/>
        </p:nvSpPr>
        <p:spPr>
          <a:xfrm>
            <a:off x="6934200" y="501134"/>
            <a:ext cx="524715" cy="369332"/>
          </a:xfrm>
          <a:prstGeom prst="rect">
            <a:avLst/>
          </a:prstGeom>
          <a:noFill/>
        </p:spPr>
        <p:txBody>
          <a:bodyPr wrap="none" rtlCol="0">
            <a:spAutoFit/>
          </a:bodyPr>
          <a:lstStyle/>
          <a:p>
            <a:r>
              <a:rPr lang="en-US" dirty="0" smtClean="0"/>
              <a:t>F11</a:t>
            </a:r>
            <a:endParaRPr lang="en-US" dirty="0"/>
          </a:p>
        </p:txBody>
      </p:sp>
      <p:sp>
        <p:nvSpPr>
          <p:cNvPr id="58" name="TextBox 57"/>
          <p:cNvSpPr txBox="1"/>
          <p:nvPr/>
        </p:nvSpPr>
        <p:spPr>
          <a:xfrm>
            <a:off x="1834931" y="3256004"/>
            <a:ext cx="773920" cy="369332"/>
          </a:xfrm>
          <a:prstGeom prst="rect">
            <a:avLst/>
          </a:prstGeom>
          <a:noFill/>
        </p:spPr>
        <p:txBody>
          <a:bodyPr wrap="none" rtlCol="0">
            <a:spAutoFit/>
          </a:bodyPr>
          <a:lstStyle/>
          <a:p>
            <a:r>
              <a:rPr lang="en-US" dirty="0" smtClean="0"/>
              <a:t>h1211</a:t>
            </a:r>
            <a:endParaRPr lang="en-US" dirty="0"/>
          </a:p>
        </p:txBody>
      </p:sp>
      <p:sp>
        <p:nvSpPr>
          <p:cNvPr id="60" name="TextBox 59"/>
          <p:cNvSpPr txBox="1"/>
          <p:nvPr/>
        </p:nvSpPr>
        <p:spPr>
          <a:xfrm>
            <a:off x="4419600" y="3256004"/>
            <a:ext cx="474784" cy="369332"/>
          </a:xfrm>
          <a:prstGeom prst="rect">
            <a:avLst/>
          </a:prstGeom>
          <a:noFill/>
        </p:spPr>
        <p:txBody>
          <a:bodyPr wrap="none" rtlCol="0">
            <a:spAutoFit/>
          </a:bodyPr>
          <a:lstStyle/>
          <a:p>
            <a:r>
              <a:rPr lang="en-US" dirty="0" smtClean="0"/>
              <a:t>SF</a:t>
            </a:r>
            <a:r>
              <a:rPr lang="en-US" baseline="-25000" dirty="0" smtClean="0"/>
              <a:t>6</a:t>
            </a:r>
            <a:endParaRPr lang="en-US" baseline="-25000" dirty="0"/>
          </a:p>
        </p:txBody>
      </p:sp>
      <p:sp>
        <p:nvSpPr>
          <p:cNvPr id="61" name="TextBox 60"/>
          <p:cNvSpPr txBox="1"/>
          <p:nvPr/>
        </p:nvSpPr>
        <p:spPr>
          <a:xfrm>
            <a:off x="6781800" y="3256004"/>
            <a:ext cx="536550" cy="369332"/>
          </a:xfrm>
          <a:prstGeom prst="rect">
            <a:avLst/>
          </a:prstGeom>
          <a:noFill/>
        </p:spPr>
        <p:txBody>
          <a:bodyPr wrap="none" rtlCol="0">
            <a:spAutoFit/>
          </a:bodyPr>
          <a:lstStyle/>
          <a:p>
            <a:r>
              <a:rPr lang="en-US" dirty="0" smtClean="0"/>
              <a:t>CO</a:t>
            </a:r>
            <a:r>
              <a:rPr lang="en-US" baseline="-25000" dirty="0" smtClean="0"/>
              <a:t>2</a:t>
            </a:r>
            <a:endParaRPr lang="en-US"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3" grpId="0"/>
      <p:bldP spid="23"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23" descr="Max_path_height_schematic1.png"/>
          <p:cNvPicPr>
            <a:picLocks noChangeAspect="1"/>
          </p:cNvPicPr>
          <p:nvPr/>
        </p:nvPicPr>
        <p:blipFill>
          <a:blip r:embed="rId2"/>
          <a:srcRect/>
          <a:stretch>
            <a:fillRect/>
          </a:stretch>
        </p:blipFill>
        <p:spPr>
          <a:xfrm>
            <a:off x="4356624" y="1126975"/>
            <a:ext cx="4719932" cy="3586642"/>
          </a:xfrm>
          <a:prstGeom prst="rect">
            <a:avLst/>
          </a:prstGeom>
        </p:spPr>
      </p:pic>
      <p:sp>
        <p:nvSpPr>
          <p:cNvPr id="5" name="Title 1"/>
          <p:cNvSpPr txBox="1">
            <a:spLocks/>
          </p:cNvSpPr>
          <p:nvPr/>
        </p:nvSpPr>
        <p:spPr>
          <a:xfrm>
            <a:off x="457200" y="152400"/>
            <a:ext cx="8229600" cy="5635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Photolytic Tracers and the Stratospheric Circulation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5" descr="Lifetime45.eps                                                 003EB99CMacintosh HD                   C3E2F03D:"/>
          <p:cNvPicPr>
            <a:picLocks noChangeAspect="1" noChangeArrowheads="1"/>
          </p:cNvPicPr>
          <p:nvPr/>
        </p:nvPicPr>
        <mc:AlternateContent>
          <mc:Choice xmlns:ma="http://schemas.microsoft.com/office/mac/drawingml/2008/main" Requires="ma">
            <p:blipFill>
              <a:blip r:embed="rId3"/>
              <a:srcRect l="2124" t="2712" r="4248" b="1356"/>
              <a:stretch>
                <a:fillRect/>
              </a:stretch>
            </p:blipFill>
          </mc:Choice>
          <mc:Fallback>
            <p:blipFill>
              <a:blip r:embed="rId4"/>
              <a:srcRect l="2124" t="2712" r="4248" b="1356"/>
              <a:stretch>
                <a:fillRect/>
              </a:stretch>
            </p:blipFill>
          </mc:Fallback>
        </mc:AlternateContent>
        <p:spPr bwMode="auto">
          <a:xfrm>
            <a:off x="96951" y="1219200"/>
            <a:ext cx="4274070" cy="3362619"/>
          </a:xfrm>
          <a:prstGeom prst="rect">
            <a:avLst/>
          </a:prstGeom>
          <a:noFill/>
        </p:spPr>
      </p:pic>
      <p:sp>
        <p:nvSpPr>
          <p:cNvPr id="7" name="Rectangle 7"/>
          <p:cNvSpPr>
            <a:spLocks noChangeArrowheads="1"/>
          </p:cNvSpPr>
          <p:nvPr/>
        </p:nvSpPr>
        <p:spPr bwMode="auto">
          <a:xfrm>
            <a:off x="1970689" y="1752600"/>
            <a:ext cx="108607" cy="2378841"/>
          </a:xfrm>
          <a:prstGeom prst="rect">
            <a:avLst/>
          </a:prstGeom>
          <a:solidFill>
            <a:schemeClr val="accent1">
              <a:alpha val="41000"/>
            </a:schemeClr>
          </a:solidFill>
          <a:ln w="9525">
            <a:noFill/>
            <a:miter lim="800000"/>
            <a:headEnd/>
            <a:tailEnd/>
          </a:ln>
          <a:effectLst/>
        </p:spPr>
        <p:txBody>
          <a:bodyPr wrap="none" anchor="ctr">
            <a:prstTxWarp prst="textNoShape">
              <a:avLst/>
            </a:prstTxWarp>
          </a:bodyPr>
          <a:lstStyle/>
          <a:p>
            <a:endParaRPr lang="en-US"/>
          </a:p>
        </p:txBody>
      </p:sp>
      <p:sp>
        <p:nvSpPr>
          <p:cNvPr id="8" name="Text Box 8"/>
          <p:cNvSpPr txBox="1">
            <a:spLocks noChangeArrowheads="1"/>
          </p:cNvSpPr>
          <p:nvPr/>
        </p:nvSpPr>
        <p:spPr bwMode="auto">
          <a:xfrm>
            <a:off x="587703" y="3505200"/>
            <a:ext cx="1415393"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1200" dirty="0"/>
              <a:t>Local Transport </a:t>
            </a:r>
            <a:r>
              <a:rPr lang="en-US" sz="1200" dirty="0" smtClean="0"/>
              <a:t>Time (≈ months) </a:t>
            </a:r>
            <a:endParaRPr lang="en-US" sz="1200" dirty="0"/>
          </a:p>
        </p:txBody>
      </p:sp>
      <p:cxnSp>
        <p:nvCxnSpPr>
          <p:cNvPr id="9" name="Straight Arrow Connector 8"/>
          <p:cNvCxnSpPr>
            <a:endCxn id="8" idx="3"/>
          </p:cNvCxnSpPr>
          <p:nvPr/>
        </p:nvCxnSpPr>
        <p:spPr>
          <a:xfrm flipV="1">
            <a:off x="1752600" y="3736033"/>
            <a:ext cx="250496" cy="1501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 Box 8"/>
          <p:cNvSpPr txBox="1">
            <a:spLocks noChangeArrowheads="1"/>
          </p:cNvSpPr>
          <p:nvPr/>
        </p:nvSpPr>
        <p:spPr bwMode="auto">
          <a:xfrm>
            <a:off x="2327166" y="3894958"/>
            <a:ext cx="1219200" cy="276999"/>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1200" dirty="0" smtClean="0"/>
              <a:t>Negligible loss</a:t>
            </a:r>
            <a:endParaRPr lang="en-US" sz="1200" dirty="0"/>
          </a:p>
        </p:txBody>
      </p:sp>
      <p:cxnSp>
        <p:nvCxnSpPr>
          <p:cNvPr id="11" name="Straight Arrow Connector 10"/>
          <p:cNvCxnSpPr/>
          <p:nvPr/>
        </p:nvCxnSpPr>
        <p:spPr>
          <a:xfrm rot="5400000" flipH="1" flipV="1">
            <a:off x="2434021" y="3738179"/>
            <a:ext cx="237358" cy="76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 Box 8"/>
          <p:cNvSpPr txBox="1">
            <a:spLocks noChangeArrowheads="1"/>
          </p:cNvSpPr>
          <p:nvPr/>
        </p:nvSpPr>
        <p:spPr bwMode="auto">
          <a:xfrm>
            <a:off x="457200" y="2819400"/>
            <a:ext cx="1186793" cy="45720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1200" dirty="0" smtClean="0"/>
              <a:t>Near complete loss</a:t>
            </a:r>
            <a:endParaRPr lang="en-US" sz="1200" dirty="0"/>
          </a:p>
        </p:txBody>
      </p:sp>
      <p:cxnSp>
        <p:nvCxnSpPr>
          <p:cNvPr id="13" name="Straight Arrow Connector 12"/>
          <p:cNvCxnSpPr/>
          <p:nvPr/>
        </p:nvCxnSpPr>
        <p:spPr>
          <a:xfrm flipV="1">
            <a:off x="914400" y="2667000"/>
            <a:ext cx="381000" cy="152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Elbow Connector 13"/>
          <p:cNvCxnSpPr/>
          <p:nvPr/>
        </p:nvCxnSpPr>
        <p:spPr>
          <a:xfrm flipV="1">
            <a:off x="2046045" y="3139431"/>
            <a:ext cx="2667380" cy="199912"/>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5010834"/>
            <a:ext cx="7162800" cy="646331"/>
          </a:xfrm>
          <a:prstGeom prst="rect">
            <a:avLst/>
          </a:prstGeom>
          <a:noFill/>
        </p:spPr>
        <p:txBody>
          <a:bodyPr wrap="square" rtlCol="0">
            <a:spAutoFit/>
          </a:bodyPr>
          <a:lstStyle/>
          <a:p>
            <a:r>
              <a:rPr lang="en-US" dirty="0" smtClean="0"/>
              <a:t>The photolytic tracers are sensitive to changes in the maximum path height of an air parcel and each tracer is sensitive to a different height.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sz="2800" dirty="0" smtClean="0"/>
              <a:t>Stratospheric Fractions From Photolytic Tracer Correlations</a:t>
            </a:r>
            <a:endParaRPr lang="en-US" sz="2800" dirty="0"/>
          </a:p>
        </p:txBody>
      </p:sp>
      <p:pic>
        <p:nvPicPr>
          <p:cNvPr id="4" name="Content Placeholder 3" descr="N2O_F11_corr.png"/>
          <p:cNvPicPr>
            <a:picLocks noGrp="1" noChangeAspect="1"/>
          </p:cNvPicPr>
          <p:nvPr>
            <p:ph idx="1"/>
          </p:nvPr>
        </p:nvPicPr>
        <p:blipFill>
          <a:blip r:embed="rId3"/>
          <a:srcRect/>
          <a:stretch>
            <a:fillRect/>
          </a:stretch>
        </p:blipFill>
        <p:spPr>
          <a:xfrm>
            <a:off x="1066800" y="1001494"/>
            <a:ext cx="3584384" cy="4525963"/>
          </a:xfrm>
        </p:spPr>
      </p:pic>
      <p:sp>
        <p:nvSpPr>
          <p:cNvPr id="5" name="TextBox 4"/>
          <p:cNvSpPr txBox="1"/>
          <p:nvPr/>
        </p:nvSpPr>
        <p:spPr>
          <a:xfrm>
            <a:off x="4876800" y="4506694"/>
            <a:ext cx="1210588" cy="738664"/>
          </a:xfrm>
          <a:prstGeom prst="rect">
            <a:avLst/>
          </a:prstGeom>
          <a:noFill/>
        </p:spPr>
        <p:txBody>
          <a:bodyPr wrap="none" rtlCol="0">
            <a:spAutoFit/>
          </a:bodyPr>
          <a:lstStyle/>
          <a:p>
            <a:r>
              <a:rPr lang="en-US" sz="1400" dirty="0" smtClean="0"/>
              <a:t>START08 LS</a:t>
            </a:r>
          </a:p>
          <a:p>
            <a:r>
              <a:rPr lang="en-US" sz="1400" dirty="0" smtClean="0">
                <a:solidFill>
                  <a:srgbClr val="FF6600"/>
                </a:solidFill>
              </a:rPr>
              <a:t>START08 UT</a:t>
            </a:r>
          </a:p>
          <a:p>
            <a:r>
              <a:rPr lang="en-US" sz="1400" dirty="0" smtClean="0">
                <a:solidFill>
                  <a:srgbClr val="0000FF"/>
                </a:solidFill>
              </a:rPr>
              <a:t>NOAA Surface</a:t>
            </a:r>
          </a:p>
        </p:txBody>
      </p:sp>
      <p:cxnSp>
        <p:nvCxnSpPr>
          <p:cNvPr id="6" name="Straight Connector 5"/>
          <p:cNvCxnSpPr/>
          <p:nvPr/>
        </p:nvCxnSpPr>
        <p:spPr>
          <a:xfrm>
            <a:off x="1555531" y="1725996"/>
            <a:ext cx="3095653" cy="1588"/>
          </a:xfrm>
          <a:prstGeom prst="line">
            <a:avLst/>
          </a:prstGeom>
          <a:ln w="127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1914635" y="1349375"/>
            <a:ext cx="1012655" cy="307777"/>
          </a:xfrm>
          <a:prstGeom prst="rect">
            <a:avLst/>
          </a:prstGeom>
          <a:noFill/>
        </p:spPr>
        <p:txBody>
          <a:bodyPr wrap="none" rtlCol="0">
            <a:spAutoFit/>
          </a:bodyPr>
          <a:lstStyle/>
          <a:p>
            <a:r>
              <a:rPr lang="en-US" sz="1400" dirty="0" smtClean="0"/>
              <a:t>Cutoff level</a:t>
            </a:r>
            <a:endParaRPr lang="en-US" sz="1400" dirty="0"/>
          </a:p>
        </p:txBody>
      </p:sp>
      <p:cxnSp>
        <p:nvCxnSpPr>
          <p:cNvPr id="9" name="Straight Arrow Connector 8"/>
          <p:cNvCxnSpPr/>
          <p:nvPr/>
        </p:nvCxnSpPr>
        <p:spPr>
          <a:xfrm rot="10800000" flipV="1">
            <a:off x="1555531" y="1550824"/>
            <a:ext cx="385380" cy="1751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105400" y="2590800"/>
            <a:ext cx="3886200" cy="584776"/>
          </a:xfrm>
          <a:prstGeom prst="rect">
            <a:avLst/>
          </a:prstGeom>
          <a:noFill/>
        </p:spPr>
        <p:txBody>
          <a:bodyPr wrap="square" rtlCol="0">
            <a:spAutoFit/>
          </a:bodyPr>
          <a:lstStyle/>
          <a:p>
            <a:r>
              <a:rPr lang="en-US" sz="1600" dirty="0" smtClean="0"/>
              <a:t>Define the fraction of air from above</a:t>
            </a:r>
            <a:r>
              <a:rPr lang="en-US" sz="1600" dirty="0" smtClean="0"/>
              <a:t> </a:t>
            </a:r>
            <a:r>
              <a:rPr lang="en-US" sz="1600" dirty="0" smtClean="0"/>
              <a:t>F11</a:t>
            </a:r>
            <a:r>
              <a:rPr lang="en-US" sz="1600" dirty="0" smtClean="0"/>
              <a:t> </a:t>
            </a:r>
            <a:r>
              <a:rPr lang="en-US" sz="1600" dirty="0" smtClean="0"/>
              <a:t>cutoff level by: </a:t>
            </a:r>
            <a:endParaRPr lang="en-US" sz="1600" dirty="0"/>
          </a:p>
        </p:txBody>
      </p:sp>
      <p:graphicFrame>
        <p:nvGraphicFramePr>
          <p:cNvPr id="28674" name="Object 2"/>
          <p:cNvGraphicFramePr>
            <a:graphicFrameLocks noChangeAspect="1"/>
          </p:cNvGraphicFramePr>
          <p:nvPr/>
        </p:nvGraphicFramePr>
        <p:xfrm>
          <a:off x="5486400" y="3382963"/>
          <a:ext cx="2767013" cy="698500"/>
        </p:xfrm>
        <a:graphic>
          <a:graphicData uri="http://schemas.openxmlformats.org/presentationml/2006/ole">
            <p:oleObj spid="_x0000_s28674" name="Equation" r:id="rId4" imgW="1917700" imgH="482600" progId="Equation.3">
              <p:embed/>
            </p:oleObj>
          </a:graphicData>
        </a:graphic>
      </p:graphicFrame>
      <p:sp>
        <p:nvSpPr>
          <p:cNvPr id="12" name="TextBox 11"/>
          <p:cNvSpPr txBox="1"/>
          <p:nvPr/>
        </p:nvSpPr>
        <p:spPr>
          <a:xfrm>
            <a:off x="5029200" y="1178081"/>
            <a:ext cx="3810000" cy="830997"/>
          </a:xfrm>
          <a:prstGeom prst="rect">
            <a:avLst/>
          </a:prstGeom>
          <a:noFill/>
        </p:spPr>
        <p:txBody>
          <a:bodyPr wrap="square" rtlCol="0">
            <a:spAutoFit/>
          </a:bodyPr>
          <a:lstStyle/>
          <a:p>
            <a:r>
              <a:rPr lang="en-US" sz="1600" dirty="0" smtClean="0"/>
              <a:t>Any decrease in a photolytic tracer is due to mixing from above the cutoff level, where the mixing ratio is zero, with surface values. </a:t>
            </a: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37850" y="76200"/>
            <a:ext cx="8229600" cy="533400"/>
          </a:xfrm>
        </p:spPr>
        <p:txBody>
          <a:bodyPr>
            <a:normAutofit/>
          </a:bodyPr>
          <a:lstStyle/>
          <a:p>
            <a:r>
              <a:rPr lang="en-US" sz="2800" dirty="0" smtClean="0"/>
              <a:t>Stratospheric Fraction Profiles</a:t>
            </a:r>
            <a:endParaRPr lang="en-US" sz="2800" dirty="0"/>
          </a:p>
        </p:txBody>
      </p:sp>
      <p:pic>
        <p:nvPicPr>
          <p:cNvPr id="4" name="Content Placeholder 3" descr="Strat_frac_profile_all.png"/>
          <p:cNvPicPr>
            <a:picLocks noGrp="1" noChangeAspect="1"/>
          </p:cNvPicPr>
          <p:nvPr>
            <p:ph idx="1"/>
          </p:nvPr>
        </p:nvPicPr>
        <p:blipFill>
          <a:blip r:embed="rId2"/>
          <a:srcRect/>
          <a:stretch>
            <a:fillRect/>
          </a:stretch>
        </p:blipFill>
        <p:spPr>
          <a:xfrm>
            <a:off x="4572000" y="1219200"/>
            <a:ext cx="4480037" cy="3581400"/>
          </a:xfrm>
        </p:spPr>
      </p:pic>
      <p:pic>
        <p:nvPicPr>
          <p:cNvPr id="7" name="Picture 6" descr="Strat_frac_profile_UT.png"/>
          <p:cNvPicPr>
            <a:picLocks noChangeAspect="1"/>
          </p:cNvPicPr>
          <p:nvPr/>
        </p:nvPicPr>
        <p:blipFill>
          <a:blip r:embed="rId3"/>
          <a:stretch>
            <a:fillRect/>
          </a:stretch>
        </p:blipFill>
        <p:spPr>
          <a:xfrm>
            <a:off x="76200" y="1026845"/>
            <a:ext cx="4367235" cy="3773755"/>
          </a:xfrm>
          <a:prstGeom prst="rect">
            <a:avLst/>
          </a:prstGeom>
        </p:spPr>
      </p:pic>
      <p:sp>
        <p:nvSpPr>
          <p:cNvPr id="8" name="TextBox 7"/>
          <p:cNvSpPr txBox="1"/>
          <p:nvPr/>
        </p:nvSpPr>
        <p:spPr>
          <a:xfrm>
            <a:off x="1269124" y="1256749"/>
            <a:ext cx="865592" cy="276999"/>
          </a:xfrm>
          <a:prstGeom prst="rect">
            <a:avLst/>
          </a:prstGeom>
          <a:noFill/>
        </p:spPr>
        <p:txBody>
          <a:bodyPr wrap="none" rtlCol="0">
            <a:spAutoFit/>
          </a:bodyPr>
          <a:lstStyle/>
          <a:p>
            <a:r>
              <a:rPr lang="en-US" sz="1200" dirty="0" smtClean="0"/>
              <a:t>N</a:t>
            </a:r>
            <a:r>
              <a:rPr lang="en-US" sz="1200" baseline="-25000" dirty="0" smtClean="0"/>
              <a:t>2</a:t>
            </a:r>
            <a:r>
              <a:rPr lang="en-US" sz="1200" dirty="0" smtClean="0"/>
              <a:t>O cutoff</a:t>
            </a:r>
            <a:endParaRPr lang="en-US" sz="1200" dirty="0"/>
          </a:p>
        </p:txBody>
      </p:sp>
      <p:sp>
        <p:nvSpPr>
          <p:cNvPr id="9" name="TextBox 8"/>
          <p:cNvSpPr txBox="1"/>
          <p:nvPr/>
        </p:nvSpPr>
        <p:spPr>
          <a:xfrm>
            <a:off x="1404007" y="1624837"/>
            <a:ext cx="813068" cy="276999"/>
          </a:xfrm>
          <a:prstGeom prst="rect">
            <a:avLst/>
          </a:prstGeom>
          <a:noFill/>
        </p:spPr>
        <p:txBody>
          <a:bodyPr wrap="none" rtlCol="0">
            <a:spAutoFit/>
          </a:bodyPr>
          <a:lstStyle/>
          <a:p>
            <a:r>
              <a:rPr lang="en-US" sz="1200" dirty="0" smtClean="0"/>
              <a:t>F12 cutoff</a:t>
            </a:r>
            <a:endParaRPr lang="en-US" sz="1200" dirty="0"/>
          </a:p>
        </p:txBody>
      </p:sp>
      <p:sp>
        <p:nvSpPr>
          <p:cNvPr id="10" name="TextBox 9"/>
          <p:cNvSpPr txBox="1"/>
          <p:nvPr/>
        </p:nvSpPr>
        <p:spPr>
          <a:xfrm>
            <a:off x="1810541" y="2286000"/>
            <a:ext cx="813068" cy="276999"/>
          </a:xfrm>
          <a:prstGeom prst="rect">
            <a:avLst/>
          </a:prstGeom>
          <a:noFill/>
        </p:spPr>
        <p:txBody>
          <a:bodyPr wrap="none" rtlCol="0">
            <a:spAutoFit/>
          </a:bodyPr>
          <a:lstStyle/>
          <a:p>
            <a:r>
              <a:rPr lang="en-US" sz="1200" dirty="0" smtClean="0"/>
              <a:t>F11 cutoff</a:t>
            </a:r>
            <a:endParaRPr lang="en-US" sz="1200" dirty="0"/>
          </a:p>
        </p:txBody>
      </p:sp>
      <p:sp>
        <p:nvSpPr>
          <p:cNvPr id="11" name="TextBox 10"/>
          <p:cNvSpPr txBox="1"/>
          <p:nvPr/>
        </p:nvSpPr>
        <p:spPr>
          <a:xfrm>
            <a:off x="2369475" y="2819400"/>
            <a:ext cx="994233" cy="276999"/>
          </a:xfrm>
          <a:prstGeom prst="rect">
            <a:avLst/>
          </a:prstGeom>
          <a:noFill/>
        </p:spPr>
        <p:txBody>
          <a:bodyPr wrap="none" rtlCol="0">
            <a:spAutoFit/>
          </a:bodyPr>
          <a:lstStyle/>
          <a:p>
            <a:r>
              <a:rPr lang="en-US" sz="1200" dirty="0" smtClean="0"/>
              <a:t>H1211 cutoff</a:t>
            </a:r>
            <a:endParaRPr lang="en-US" sz="1200" dirty="0"/>
          </a:p>
        </p:txBody>
      </p:sp>
      <p:sp>
        <p:nvSpPr>
          <p:cNvPr id="13" name="Rectangle 12"/>
          <p:cNvSpPr/>
          <p:nvPr/>
        </p:nvSpPr>
        <p:spPr>
          <a:xfrm>
            <a:off x="5181600" y="3352800"/>
            <a:ext cx="457200" cy="914400"/>
          </a:xfrm>
          <a:prstGeom prst="rect">
            <a:avLst/>
          </a:prstGeom>
          <a:solidFill>
            <a:srgbClr val="FF0000">
              <a:alpha val="19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Curved Connector 14"/>
          <p:cNvCxnSpPr>
            <a:stCxn id="13" idx="1"/>
          </p:cNvCxnSpPr>
          <p:nvPr/>
        </p:nvCxnSpPr>
        <p:spPr>
          <a:xfrm rot="10800000">
            <a:off x="3733800" y="3096400"/>
            <a:ext cx="1447800" cy="713601"/>
          </a:xfrm>
          <a:prstGeom prst="curved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762000" y="5029200"/>
            <a:ext cx="7905450" cy="646331"/>
          </a:xfrm>
          <a:prstGeom prst="rect">
            <a:avLst/>
          </a:prstGeom>
          <a:noFill/>
        </p:spPr>
        <p:txBody>
          <a:bodyPr wrap="square" rtlCol="0">
            <a:spAutoFit/>
          </a:bodyPr>
          <a:lstStyle/>
          <a:p>
            <a:r>
              <a:rPr lang="en-US" dirty="0" err="1" smtClean="0"/>
              <a:t>Extratropical</a:t>
            </a:r>
            <a:r>
              <a:rPr lang="en-US" dirty="0" smtClean="0"/>
              <a:t> UT air contains a mixture of 4-10% air from above 100 </a:t>
            </a:r>
            <a:r>
              <a:rPr lang="en-US" dirty="0" err="1" smtClean="0"/>
              <a:t>hPa</a:t>
            </a:r>
            <a:r>
              <a:rPr lang="en-US" dirty="0" smtClean="0"/>
              <a:t> and 0.5-2% from above 10 </a:t>
            </a:r>
            <a:r>
              <a:rPr lang="en-US" dirty="0" err="1" smtClean="0"/>
              <a:t>hPa</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3" grpId="0" animBg="1"/>
      <p:bldP spid="16"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US" sz="2800" dirty="0" smtClean="0"/>
              <a:t>Removing “High Path” Part of</a:t>
            </a:r>
            <a:r>
              <a:rPr lang="en-US" sz="2800" dirty="0" smtClean="0"/>
              <a:t> UTLS Age </a:t>
            </a:r>
            <a:r>
              <a:rPr lang="en-US" sz="2800" dirty="0" smtClean="0"/>
              <a:t>Tracers</a:t>
            </a:r>
            <a:endParaRPr lang="en-US" sz="2800" dirty="0"/>
          </a:p>
        </p:txBody>
      </p:sp>
      <p:graphicFrame>
        <p:nvGraphicFramePr>
          <p:cNvPr id="4" name="Object 3"/>
          <p:cNvGraphicFramePr>
            <a:graphicFrameLocks noChangeAspect="1"/>
          </p:cNvGraphicFramePr>
          <p:nvPr/>
        </p:nvGraphicFramePr>
        <p:xfrm>
          <a:off x="5562600" y="1066799"/>
          <a:ext cx="3429000" cy="909873"/>
        </p:xfrm>
        <a:graphic>
          <a:graphicData uri="http://schemas.openxmlformats.org/presentationml/2006/ole">
            <p:oleObj spid="_x0000_s23554" name="Equation" r:id="rId3" imgW="2540000" imgH="673100" progId="Equation.3">
              <p:embed/>
            </p:oleObj>
          </a:graphicData>
        </a:graphic>
      </p:graphicFrame>
      <p:graphicFrame>
        <p:nvGraphicFramePr>
          <p:cNvPr id="23557" name="Object 5"/>
          <p:cNvGraphicFramePr>
            <a:graphicFrameLocks noChangeAspect="1"/>
          </p:cNvGraphicFramePr>
          <p:nvPr/>
        </p:nvGraphicFramePr>
        <p:xfrm>
          <a:off x="5530296" y="3701365"/>
          <a:ext cx="2063750" cy="287338"/>
        </p:xfrm>
        <a:graphic>
          <a:graphicData uri="http://schemas.openxmlformats.org/presentationml/2006/ole">
            <p:oleObj spid="_x0000_s23557" name="Equation" r:id="rId4" imgW="1549400" imgH="215900" progId="Equation.3">
              <p:embed/>
            </p:oleObj>
          </a:graphicData>
        </a:graphic>
      </p:graphicFrame>
      <p:sp>
        <p:nvSpPr>
          <p:cNvPr id="25" name="TextBox 24"/>
          <p:cNvSpPr txBox="1"/>
          <p:nvPr/>
        </p:nvSpPr>
        <p:spPr>
          <a:xfrm>
            <a:off x="1143000" y="5568345"/>
            <a:ext cx="6781800" cy="584776"/>
          </a:xfrm>
          <a:prstGeom prst="rect">
            <a:avLst/>
          </a:prstGeom>
          <a:noFill/>
        </p:spPr>
        <p:txBody>
          <a:bodyPr wrap="square" rtlCol="0">
            <a:spAutoFit/>
          </a:bodyPr>
          <a:lstStyle/>
          <a:p>
            <a:r>
              <a:rPr lang="en-US" sz="1600" dirty="0" smtClean="0"/>
              <a:t>From </a:t>
            </a:r>
            <a:r>
              <a:rPr lang="en-US" sz="1600" dirty="0" err="1" smtClean="0">
                <a:latin typeface="Symbol" charset="2"/>
                <a:cs typeface="Symbol" charset="2"/>
              </a:rPr>
              <a:t>c</a:t>
            </a:r>
            <a:r>
              <a:rPr lang="en-US" sz="1600" baseline="-25000" dirty="0" err="1" smtClean="0"/>
              <a:t>UTLS</a:t>
            </a:r>
            <a:r>
              <a:rPr lang="en-US" sz="1600" dirty="0" smtClean="0"/>
              <a:t> we can compute transport times and surface latitude origins for the part of the air in the UTLS that did not go above 100 </a:t>
            </a:r>
            <a:r>
              <a:rPr lang="en-US" sz="1600" dirty="0" err="1" smtClean="0"/>
              <a:t>hPa</a:t>
            </a:r>
            <a:r>
              <a:rPr lang="en-US" sz="1600" dirty="0" smtClean="0"/>
              <a:t>.</a:t>
            </a:r>
            <a:endParaRPr lang="en-US" sz="1600" dirty="0"/>
          </a:p>
        </p:txBody>
      </p:sp>
      <p:sp>
        <p:nvSpPr>
          <p:cNvPr id="26" name="TextBox 25"/>
          <p:cNvSpPr txBox="1"/>
          <p:nvPr/>
        </p:nvSpPr>
        <p:spPr>
          <a:xfrm>
            <a:off x="5486400" y="2099846"/>
            <a:ext cx="3505200" cy="1554272"/>
          </a:xfrm>
          <a:prstGeom prst="rect">
            <a:avLst/>
          </a:prstGeom>
          <a:noFill/>
        </p:spPr>
        <p:txBody>
          <a:bodyPr wrap="square" rtlCol="0">
            <a:spAutoFit/>
          </a:bodyPr>
          <a:lstStyle/>
          <a:p>
            <a:pPr>
              <a:spcAft>
                <a:spcPts val="600"/>
              </a:spcAft>
            </a:pPr>
            <a:r>
              <a:rPr lang="en-US" sz="1600" dirty="0" smtClean="0"/>
              <a:t>where       </a:t>
            </a:r>
          </a:p>
          <a:p>
            <a:pPr>
              <a:spcAft>
                <a:spcPts val="600"/>
              </a:spcAft>
            </a:pPr>
            <a:r>
              <a:rPr lang="en-US" sz="1600" i="1" dirty="0" err="1" smtClean="0">
                <a:latin typeface="Times New Roman"/>
                <a:cs typeface="Times New Roman"/>
              </a:rPr>
              <a:t>i</a:t>
            </a:r>
            <a:r>
              <a:rPr lang="en-US" sz="1600" dirty="0" smtClean="0"/>
              <a:t> = cutoff level in pressure</a:t>
            </a:r>
            <a:endParaRPr lang="en-US" sz="1600" i="1" dirty="0" smtClean="0">
              <a:latin typeface="Times New Roman"/>
              <a:cs typeface="Times New Roman"/>
            </a:endParaRPr>
          </a:p>
          <a:p>
            <a:pPr>
              <a:spcAft>
                <a:spcPts val="600"/>
              </a:spcAft>
            </a:pPr>
            <a:r>
              <a:rPr lang="en-US" sz="1600" dirty="0" err="1">
                <a:latin typeface="Symbol" charset="2"/>
                <a:cs typeface="Symbol" charset="2"/>
              </a:rPr>
              <a:t>c</a:t>
            </a:r>
            <a:r>
              <a:rPr lang="en-US" sz="1600" baseline="-25000" dirty="0" err="1" smtClean="0">
                <a:latin typeface="Symbol" charset="2"/>
                <a:cs typeface="Symbol" charset="2"/>
              </a:rPr>
              <a:t>G</a:t>
            </a:r>
            <a:r>
              <a:rPr lang="en-US" sz="1600" baseline="-25000" dirty="0" err="1" smtClean="0"/>
              <a:t>(</a:t>
            </a:r>
            <a:r>
              <a:rPr lang="en-US" sz="1600" i="1" baseline="-25000" dirty="0" err="1" smtClean="0">
                <a:latin typeface="Times New Roman"/>
                <a:cs typeface="Times New Roman"/>
              </a:rPr>
              <a:t>i</a:t>
            </a:r>
            <a:r>
              <a:rPr lang="en-US" sz="1600" baseline="-25000" dirty="0" smtClean="0"/>
              <a:t>) </a:t>
            </a:r>
            <a:r>
              <a:rPr lang="en-US" sz="1600" dirty="0" smtClean="0"/>
              <a:t>= mixing ratio of tracer with mean age </a:t>
            </a:r>
            <a:r>
              <a:rPr lang="en-US" sz="1600" dirty="0" err="1" smtClean="0">
                <a:latin typeface="Symbol" charset="2"/>
                <a:cs typeface="Symbol" charset="2"/>
              </a:rPr>
              <a:t>G</a:t>
            </a:r>
            <a:r>
              <a:rPr lang="en-US" sz="1600" dirty="0" err="1" smtClean="0"/>
              <a:t>(</a:t>
            </a:r>
            <a:r>
              <a:rPr lang="en-US" sz="1600" i="1" dirty="0" err="1" smtClean="0">
                <a:latin typeface="Times New Roman"/>
                <a:cs typeface="Times New Roman"/>
              </a:rPr>
              <a:t>i</a:t>
            </a:r>
            <a:r>
              <a:rPr lang="en-US" sz="1600" dirty="0" smtClean="0"/>
              <a:t>).</a:t>
            </a:r>
          </a:p>
          <a:p>
            <a:pPr>
              <a:spcAft>
                <a:spcPts val="600"/>
              </a:spcAft>
            </a:pPr>
            <a:r>
              <a:rPr lang="en-US" sz="1600" i="1" dirty="0" err="1" smtClean="0">
                <a:latin typeface="Times New Roman"/>
                <a:cs typeface="Times New Roman"/>
              </a:rPr>
              <a:t>F(i</a:t>
            </a:r>
            <a:r>
              <a:rPr lang="en-US" sz="1600" i="1" dirty="0" smtClean="0">
                <a:latin typeface="Times New Roman"/>
                <a:cs typeface="Times New Roman"/>
              </a:rPr>
              <a:t>)</a:t>
            </a:r>
            <a:r>
              <a:rPr lang="en-US" sz="1600" dirty="0" smtClean="0"/>
              <a:t> = fraction of air from above level </a:t>
            </a:r>
            <a:r>
              <a:rPr lang="en-US" sz="1600" i="1" dirty="0" err="1" smtClean="0">
                <a:latin typeface="Times New Roman"/>
                <a:cs typeface="Times New Roman"/>
              </a:rPr>
              <a:t>i</a:t>
            </a:r>
            <a:endParaRPr lang="en-US" sz="1600" dirty="0"/>
          </a:p>
        </p:txBody>
      </p:sp>
      <p:pic>
        <p:nvPicPr>
          <p:cNvPr id="27" name="Picture 26" descr="Strat_frac_age_profile.png"/>
          <p:cNvPicPr>
            <a:picLocks noChangeAspect="1"/>
          </p:cNvPicPr>
          <p:nvPr/>
        </p:nvPicPr>
        <p:blipFill>
          <a:blip r:embed="rId5"/>
          <a:stretch>
            <a:fillRect/>
          </a:stretch>
        </p:blipFill>
        <p:spPr>
          <a:xfrm>
            <a:off x="152400" y="762000"/>
            <a:ext cx="4953000" cy="4578403"/>
          </a:xfrm>
          <a:prstGeom prst="rect">
            <a:avLst/>
          </a:prstGeom>
        </p:spPr>
      </p:pic>
      <p:sp>
        <p:nvSpPr>
          <p:cNvPr id="6" name="TextBox 5"/>
          <p:cNvSpPr txBox="1"/>
          <p:nvPr/>
        </p:nvSpPr>
        <p:spPr>
          <a:xfrm>
            <a:off x="2801883" y="1456907"/>
            <a:ext cx="1540656" cy="307777"/>
          </a:xfrm>
          <a:prstGeom prst="rect">
            <a:avLst/>
          </a:prstGeom>
          <a:noFill/>
        </p:spPr>
        <p:txBody>
          <a:bodyPr wrap="none" rtlCol="0">
            <a:spAutoFit/>
          </a:bodyPr>
          <a:lstStyle/>
          <a:p>
            <a:r>
              <a:rPr lang="en-US" sz="1400" dirty="0" smtClean="0">
                <a:solidFill>
                  <a:srgbClr val="660066"/>
                </a:solidFill>
              </a:rPr>
              <a:t>(Engel et al., 2009)</a:t>
            </a:r>
            <a:endParaRPr lang="en-US" sz="1400" dirty="0">
              <a:solidFill>
                <a:srgbClr val="660066"/>
              </a:solidFill>
            </a:endParaRPr>
          </a:p>
        </p:txBody>
      </p:sp>
      <p:cxnSp>
        <p:nvCxnSpPr>
          <p:cNvPr id="29" name="Straight Connector 28"/>
          <p:cNvCxnSpPr/>
          <p:nvPr/>
        </p:nvCxnSpPr>
        <p:spPr>
          <a:xfrm rot="5400000">
            <a:off x="1371600" y="4038600"/>
            <a:ext cx="1524000" cy="1588"/>
          </a:xfrm>
          <a:prstGeom prst="line">
            <a:avLst/>
          </a:prstGeom>
          <a:ln w="15875"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5400000">
            <a:off x="2362994" y="4038600"/>
            <a:ext cx="1524000" cy="1588"/>
          </a:xfrm>
          <a:prstGeom prst="line">
            <a:avLst/>
          </a:prstGeom>
          <a:ln w="15875"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rot="16200000" flipV="1">
            <a:off x="837407" y="4065672"/>
            <a:ext cx="1525587" cy="1"/>
          </a:xfrm>
          <a:prstGeom prst="line">
            <a:avLst/>
          </a:prstGeom>
          <a:ln w="15875" cap="flat" cmpd="sng" algn="ctr">
            <a:solidFill>
              <a:srgbClr val="660066"/>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rot="16200000" flipV="1">
            <a:off x="1589693" y="3691760"/>
            <a:ext cx="183929" cy="122619"/>
          </a:xfrm>
          <a:prstGeom prst="straightConnector1">
            <a:avLst/>
          </a:prstGeom>
          <a:ln>
            <a:solidFill>
              <a:srgbClr val="660066"/>
            </a:solidFill>
            <a:tailEnd type="arrow"/>
          </a:ln>
        </p:spPr>
        <p:style>
          <a:lnRef idx="2">
            <a:schemeClr val="accent1"/>
          </a:lnRef>
          <a:fillRef idx="0">
            <a:schemeClr val="accent1"/>
          </a:fillRef>
          <a:effectRef idx="1">
            <a:schemeClr val="accent1"/>
          </a:effectRef>
          <a:fontRef idx="minor">
            <a:schemeClr val="tx1"/>
          </a:fontRef>
        </p:style>
      </p:cxnSp>
      <p:graphicFrame>
        <p:nvGraphicFramePr>
          <p:cNvPr id="57" name="Object 56"/>
          <p:cNvGraphicFramePr>
            <a:graphicFrameLocks noChangeAspect="1"/>
          </p:cNvGraphicFramePr>
          <p:nvPr/>
        </p:nvGraphicFramePr>
        <p:xfrm>
          <a:off x="3429000" y="3604279"/>
          <a:ext cx="457200" cy="318052"/>
        </p:xfrm>
        <a:graphic>
          <a:graphicData uri="http://schemas.openxmlformats.org/presentationml/2006/ole">
            <p:oleObj spid="_x0000_s23559" name="Equation" r:id="rId6" imgW="292100" imgH="203200" progId="Equation.3">
              <p:embed/>
            </p:oleObj>
          </a:graphicData>
        </a:graphic>
      </p:graphicFrame>
      <p:graphicFrame>
        <p:nvGraphicFramePr>
          <p:cNvPr id="58" name="Object 57"/>
          <p:cNvGraphicFramePr>
            <a:graphicFrameLocks noChangeAspect="1"/>
          </p:cNvGraphicFramePr>
          <p:nvPr/>
        </p:nvGraphicFramePr>
        <p:xfrm>
          <a:off x="1672900" y="3900386"/>
          <a:ext cx="362811" cy="276427"/>
        </p:xfrm>
        <a:graphic>
          <a:graphicData uri="http://schemas.openxmlformats.org/presentationml/2006/ole">
            <p:oleObj spid="_x0000_s23560" name="Equation" r:id="rId7" imgW="266700" imgH="203200" progId="Equation.3">
              <p:embed/>
            </p:oleObj>
          </a:graphicData>
        </a:graphic>
      </p:graphicFrame>
      <p:cxnSp>
        <p:nvCxnSpPr>
          <p:cNvPr id="60" name="Straight Arrow Connector 59"/>
          <p:cNvCxnSpPr/>
          <p:nvPr/>
        </p:nvCxnSpPr>
        <p:spPr>
          <a:xfrm rot="10800000" flipV="1">
            <a:off x="3178342" y="3874109"/>
            <a:ext cx="303211" cy="13821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aphicFrame>
        <p:nvGraphicFramePr>
          <p:cNvPr id="23561" name="Object 9"/>
          <p:cNvGraphicFramePr>
            <a:graphicFrameLocks noChangeAspect="1"/>
          </p:cNvGraphicFramePr>
          <p:nvPr/>
        </p:nvGraphicFramePr>
        <p:xfrm>
          <a:off x="2424113" y="2819400"/>
          <a:ext cx="755650" cy="319088"/>
        </p:xfrm>
        <a:graphic>
          <a:graphicData uri="http://schemas.openxmlformats.org/presentationml/2006/ole">
            <p:oleObj spid="_x0000_s23561" name="Equation" r:id="rId8" imgW="482600" imgH="203200" progId="Equation.3">
              <p:embed/>
            </p:oleObj>
          </a:graphicData>
        </a:graphic>
      </p:graphicFrame>
      <p:cxnSp>
        <p:nvCxnSpPr>
          <p:cNvPr id="62" name="Straight Arrow Connector 61"/>
          <p:cNvCxnSpPr/>
          <p:nvPr/>
        </p:nvCxnSpPr>
        <p:spPr>
          <a:xfrm rot="10800000" flipV="1">
            <a:off x="2180898" y="3069380"/>
            <a:ext cx="256709" cy="1450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5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8" name="Content Placeholder 17" descr="LMS_transport_time_profile.png"/>
          <p:cNvPicPr>
            <a:picLocks noGrp="1" noChangeAspect="1"/>
          </p:cNvPicPr>
          <p:nvPr>
            <p:ph idx="1"/>
          </p:nvPr>
        </p:nvPicPr>
        <p:blipFill>
          <a:blip r:embed="rId3"/>
          <a:srcRect/>
          <a:stretch>
            <a:fillRect/>
          </a:stretch>
        </p:blipFill>
        <p:spPr>
          <a:xfrm>
            <a:off x="2875692" y="792162"/>
            <a:ext cx="6135815" cy="4525963"/>
          </a:xfrm>
        </p:spPr>
      </p:pic>
      <p:sp>
        <p:nvSpPr>
          <p:cNvPr id="2" name="Title 1"/>
          <p:cNvSpPr>
            <a:spLocks noGrp="1"/>
          </p:cNvSpPr>
          <p:nvPr>
            <p:ph type="title"/>
          </p:nvPr>
        </p:nvSpPr>
        <p:spPr>
          <a:xfrm>
            <a:off x="508000" y="0"/>
            <a:ext cx="8229600" cy="639762"/>
          </a:xfrm>
        </p:spPr>
        <p:txBody>
          <a:bodyPr>
            <a:normAutofit/>
          </a:bodyPr>
          <a:lstStyle/>
          <a:p>
            <a:r>
              <a:rPr lang="en-US" sz="2800" dirty="0" smtClean="0"/>
              <a:t>“Low Path” Transport </a:t>
            </a:r>
            <a:r>
              <a:rPr lang="en-US" sz="2800" dirty="0" smtClean="0"/>
              <a:t>T</a:t>
            </a:r>
            <a:r>
              <a:rPr lang="en-US" sz="2800" dirty="0" smtClean="0"/>
              <a:t>ime </a:t>
            </a:r>
            <a:r>
              <a:rPr lang="en-US" sz="2800" dirty="0" smtClean="0"/>
              <a:t>F</a:t>
            </a:r>
            <a:r>
              <a:rPr lang="en-US" sz="2800" dirty="0" smtClean="0"/>
              <a:t>rom </a:t>
            </a:r>
            <a:r>
              <a:rPr lang="en-US" sz="2800" dirty="0" smtClean="0"/>
              <a:t>S</a:t>
            </a:r>
            <a:r>
              <a:rPr lang="en-US" sz="2800" dirty="0" smtClean="0"/>
              <a:t>urface </a:t>
            </a:r>
            <a:r>
              <a:rPr lang="en-US" sz="2800" dirty="0" smtClean="0"/>
              <a:t>to LMS</a:t>
            </a:r>
            <a:endParaRPr lang="en-US" sz="2800" dirty="0"/>
          </a:p>
        </p:txBody>
      </p:sp>
      <p:sp>
        <p:nvSpPr>
          <p:cNvPr id="5" name="TextBox 4"/>
          <p:cNvSpPr txBox="1"/>
          <p:nvPr/>
        </p:nvSpPr>
        <p:spPr>
          <a:xfrm>
            <a:off x="237358" y="2801491"/>
            <a:ext cx="2286000" cy="1077218"/>
          </a:xfrm>
          <a:prstGeom prst="rect">
            <a:avLst/>
          </a:prstGeom>
          <a:noFill/>
        </p:spPr>
        <p:txBody>
          <a:bodyPr wrap="square" rtlCol="0">
            <a:spAutoFit/>
          </a:bodyPr>
          <a:lstStyle/>
          <a:p>
            <a:r>
              <a:rPr lang="en-US" sz="1600" dirty="0" smtClean="0"/>
              <a:t>Region with a minimum of low transport times coincident with the level of the jet core.</a:t>
            </a:r>
            <a:endParaRPr lang="en-US" sz="1600" dirty="0"/>
          </a:p>
        </p:txBody>
      </p:sp>
      <p:sp>
        <p:nvSpPr>
          <p:cNvPr id="8" name="TextBox 7"/>
          <p:cNvSpPr txBox="1"/>
          <p:nvPr/>
        </p:nvSpPr>
        <p:spPr>
          <a:xfrm>
            <a:off x="177800" y="914400"/>
            <a:ext cx="2286000" cy="1569660"/>
          </a:xfrm>
          <a:prstGeom prst="rect">
            <a:avLst/>
          </a:prstGeom>
          <a:noFill/>
        </p:spPr>
        <p:txBody>
          <a:bodyPr wrap="square" rtlCol="0">
            <a:spAutoFit/>
          </a:bodyPr>
          <a:lstStyle/>
          <a:p>
            <a:r>
              <a:rPr lang="en-US" sz="1600" dirty="0" smtClean="0"/>
              <a:t>Low upper </a:t>
            </a:r>
            <a:r>
              <a:rPr lang="en-US" sz="1600" dirty="0" err="1" smtClean="0"/>
              <a:t>strat</a:t>
            </a:r>
            <a:r>
              <a:rPr lang="en-US" sz="1600" dirty="0" smtClean="0"/>
              <a:t> fractions from </a:t>
            </a:r>
            <a:r>
              <a:rPr lang="en-US" sz="1600" dirty="0" err="1" smtClean="0"/>
              <a:t>trop</a:t>
            </a:r>
            <a:r>
              <a:rPr lang="en-US" sz="1600" dirty="0" smtClean="0"/>
              <a:t> intrusions have  transport times at least several months shorter than</a:t>
            </a:r>
            <a:r>
              <a:rPr lang="en-US" sz="1600" dirty="0" smtClean="0"/>
              <a:t> </a:t>
            </a:r>
            <a:r>
              <a:rPr lang="en-US" sz="1600" dirty="0" smtClean="0"/>
              <a:t>average</a:t>
            </a:r>
            <a:r>
              <a:rPr lang="en-US" sz="1600" dirty="0" smtClean="0"/>
              <a:t> </a:t>
            </a:r>
            <a:r>
              <a:rPr lang="en-US" sz="1600" dirty="0" smtClean="0"/>
              <a:t>at this level – “shortcut” to LMS.</a:t>
            </a:r>
            <a:endParaRPr lang="en-US" sz="1600" dirty="0"/>
          </a:p>
        </p:txBody>
      </p:sp>
      <p:graphicFrame>
        <p:nvGraphicFramePr>
          <p:cNvPr id="11" name="Object 10"/>
          <p:cNvGraphicFramePr>
            <a:graphicFrameLocks noChangeAspect="1"/>
          </p:cNvGraphicFramePr>
          <p:nvPr/>
        </p:nvGraphicFramePr>
        <p:xfrm>
          <a:off x="4521200" y="3340100"/>
          <a:ext cx="101600" cy="177800"/>
        </p:xfrm>
        <a:graphic>
          <a:graphicData uri="http://schemas.openxmlformats.org/presentationml/2006/ole">
            <p:oleObj spid="_x0000_s24578" name="Equation" r:id="rId4" imgW="101600" imgH="177800" progId="Equation.3">
              <p:embed/>
            </p:oleObj>
          </a:graphicData>
        </a:graphic>
      </p:graphicFrame>
      <p:sp>
        <p:nvSpPr>
          <p:cNvPr id="13" name="TextBox 12"/>
          <p:cNvSpPr txBox="1"/>
          <p:nvPr/>
        </p:nvSpPr>
        <p:spPr>
          <a:xfrm>
            <a:off x="237358" y="5318125"/>
            <a:ext cx="8144642" cy="830997"/>
          </a:xfrm>
          <a:prstGeom prst="rect">
            <a:avLst/>
          </a:prstGeom>
          <a:noFill/>
        </p:spPr>
        <p:txBody>
          <a:bodyPr wrap="square" rtlCol="0">
            <a:spAutoFit/>
          </a:bodyPr>
          <a:lstStyle/>
          <a:p>
            <a:r>
              <a:rPr lang="en-US" sz="1600" dirty="0" smtClean="0"/>
              <a:t>The transport time is calculated from the time difference between the flight date and the date where </a:t>
            </a:r>
            <a:r>
              <a:rPr lang="en-US" sz="1600" dirty="0" err="1" smtClean="0">
                <a:latin typeface="Symbol" charset="2"/>
                <a:cs typeface="Symbol" charset="2"/>
              </a:rPr>
              <a:t>c</a:t>
            </a:r>
            <a:r>
              <a:rPr lang="en-US" sz="1600" i="1" baseline="-25000" dirty="0" err="1" smtClean="0"/>
              <a:t>surface</a:t>
            </a:r>
            <a:r>
              <a:rPr lang="en-US" sz="1600" dirty="0" err="1" smtClean="0"/>
              <a:t>(</a:t>
            </a:r>
            <a:r>
              <a:rPr lang="en-US" sz="1600" i="1" dirty="0" err="1" smtClean="0">
                <a:latin typeface="Times New Roman"/>
                <a:cs typeface="Times New Roman"/>
              </a:rPr>
              <a:t>lat</a:t>
            </a:r>
            <a:r>
              <a:rPr lang="en-US" sz="1600" i="1" dirty="0" smtClean="0">
                <a:latin typeface="Times New Roman"/>
                <a:cs typeface="Times New Roman"/>
              </a:rPr>
              <a:t>=0</a:t>
            </a:r>
            <a:r>
              <a:rPr lang="en-US" sz="1600" dirty="0" smtClean="0"/>
              <a:t>) </a:t>
            </a:r>
            <a:r>
              <a:rPr lang="en-US" sz="1600" dirty="0"/>
              <a:t>=</a:t>
            </a:r>
            <a:r>
              <a:rPr lang="en-US" sz="1600" dirty="0" smtClean="0"/>
              <a:t> </a:t>
            </a:r>
            <a:r>
              <a:rPr lang="en-US" sz="1600" dirty="0" err="1" smtClean="0">
                <a:latin typeface="Symbol" charset="2"/>
                <a:cs typeface="Symbol" charset="2"/>
              </a:rPr>
              <a:t>c</a:t>
            </a:r>
            <a:r>
              <a:rPr lang="en-US" sz="1600" baseline="-25000" dirty="0" err="1" smtClean="0"/>
              <a:t>UTLS</a:t>
            </a:r>
            <a:r>
              <a:rPr lang="en-US" sz="1600" dirty="0" smtClean="0"/>
              <a:t>. </a:t>
            </a:r>
            <a:r>
              <a:rPr lang="en-US" sz="1600" dirty="0" smtClean="0"/>
              <a:t> Average values up to 70 K are consistent with </a:t>
            </a:r>
            <a:r>
              <a:rPr lang="en-US" sz="1600" dirty="0" err="1" smtClean="0"/>
              <a:t>Boenisch</a:t>
            </a:r>
            <a:r>
              <a:rPr lang="en-US" sz="1600" dirty="0" smtClean="0"/>
              <a:t> et al, 2009.  Values </a:t>
            </a:r>
            <a:r>
              <a:rPr lang="en-US" sz="1600" dirty="0" smtClean="0"/>
              <a:t>are cutoff at a minimum of 1 month by adjusting the surface latitude origin.</a:t>
            </a:r>
            <a:endParaRPr lang="en-US" sz="1600" dirty="0"/>
          </a:p>
        </p:txBody>
      </p:sp>
      <p:pic>
        <p:nvPicPr>
          <p:cNvPr id="20" name="Picture 19" descr="LMS_frac_elat.png"/>
          <p:cNvPicPr>
            <a:picLocks noChangeAspect="1"/>
          </p:cNvPicPr>
          <p:nvPr/>
        </p:nvPicPr>
        <p:blipFill>
          <a:blip r:embed="rId5"/>
          <a:stretch>
            <a:fillRect/>
          </a:stretch>
        </p:blipFill>
        <p:spPr>
          <a:xfrm>
            <a:off x="2875692" y="792162"/>
            <a:ext cx="6136251" cy="4526280"/>
          </a:xfrm>
          <a:prstGeom prst="rect">
            <a:avLst/>
          </a:prstGeom>
        </p:spPr>
      </p:pic>
      <p:cxnSp>
        <p:nvCxnSpPr>
          <p:cNvPr id="7" name="Curved Connector 6"/>
          <p:cNvCxnSpPr>
            <a:stCxn id="5" idx="3"/>
          </p:cNvCxnSpPr>
          <p:nvPr/>
        </p:nvCxnSpPr>
        <p:spPr>
          <a:xfrm>
            <a:off x="2523358" y="3340100"/>
            <a:ext cx="1828800" cy="1588"/>
          </a:xfrm>
          <a:prstGeom prst="curved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Curved Connector 9"/>
          <p:cNvCxnSpPr>
            <a:stCxn id="8" idx="3"/>
          </p:cNvCxnSpPr>
          <p:nvPr/>
        </p:nvCxnSpPr>
        <p:spPr>
          <a:xfrm>
            <a:off x="2463800" y="1699230"/>
            <a:ext cx="2057400" cy="785208"/>
          </a:xfrm>
          <a:prstGeom prst="curved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37358" y="4056509"/>
            <a:ext cx="2286000" cy="584776"/>
          </a:xfrm>
          <a:prstGeom prst="rect">
            <a:avLst/>
          </a:prstGeom>
          <a:noFill/>
        </p:spPr>
        <p:txBody>
          <a:bodyPr wrap="square" rtlCol="0">
            <a:spAutoFit/>
          </a:bodyPr>
          <a:lstStyle/>
          <a:p>
            <a:r>
              <a:rPr lang="en-US" sz="1600" dirty="0" smtClean="0"/>
              <a:t>Shortest transport times in </a:t>
            </a:r>
            <a:r>
              <a:rPr lang="en-US" sz="1600" dirty="0" err="1" smtClean="0"/>
              <a:t>ExTL</a:t>
            </a:r>
            <a:r>
              <a:rPr lang="en-US" sz="1600" dirty="0" smtClean="0"/>
              <a:t>.</a:t>
            </a:r>
            <a:r>
              <a:rPr lang="en-US" sz="1600" dirty="0" smtClean="0"/>
              <a:t> </a:t>
            </a:r>
            <a:endParaRPr lang="en-US" sz="1600" dirty="0"/>
          </a:p>
        </p:txBody>
      </p:sp>
      <p:cxnSp>
        <p:nvCxnSpPr>
          <p:cNvPr id="17" name="Curved Connector 16"/>
          <p:cNvCxnSpPr/>
          <p:nvPr/>
        </p:nvCxnSpPr>
        <p:spPr>
          <a:xfrm>
            <a:off x="2523358" y="4267200"/>
            <a:ext cx="1286642" cy="1588"/>
          </a:xfrm>
          <a:prstGeom prst="curved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7804840" y="953836"/>
            <a:ext cx="275661" cy="307777"/>
          </a:xfrm>
          <a:prstGeom prst="rect">
            <a:avLst/>
          </a:prstGeom>
          <a:noFill/>
        </p:spPr>
        <p:txBody>
          <a:bodyPr wrap="none" rtlCol="0">
            <a:spAutoFit/>
          </a:bodyPr>
          <a:lstStyle/>
          <a:p>
            <a:r>
              <a:rPr lang="en-US" sz="1400" dirty="0" smtClean="0"/>
              <a:t>8</a:t>
            </a:r>
            <a:endParaRPr lang="en-US" sz="1400" dirty="0"/>
          </a:p>
        </p:txBody>
      </p:sp>
      <p:sp>
        <p:nvSpPr>
          <p:cNvPr id="24" name="TextBox 23"/>
          <p:cNvSpPr txBox="1"/>
          <p:nvPr/>
        </p:nvSpPr>
        <p:spPr>
          <a:xfrm>
            <a:off x="7828358" y="2647602"/>
            <a:ext cx="275661" cy="307777"/>
          </a:xfrm>
          <a:prstGeom prst="rect">
            <a:avLst/>
          </a:prstGeom>
          <a:noFill/>
        </p:spPr>
        <p:txBody>
          <a:bodyPr wrap="none" rtlCol="0">
            <a:spAutoFit/>
          </a:bodyPr>
          <a:lstStyle/>
          <a:p>
            <a:r>
              <a:rPr lang="en-US" sz="1400" dirty="0" smtClean="0"/>
              <a:t>4</a:t>
            </a:r>
            <a:endParaRPr lang="en-US" sz="1400" dirty="0"/>
          </a:p>
        </p:txBody>
      </p:sp>
      <p:sp>
        <p:nvSpPr>
          <p:cNvPr id="25" name="TextBox 24"/>
          <p:cNvSpPr txBox="1"/>
          <p:nvPr/>
        </p:nvSpPr>
        <p:spPr>
          <a:xfrm>
            <a:off x="7819409" y="4321750"/>
            <a:ext cx="275661" cy="307777"/>
          </a:xfrm>
          <a:prstGeom prst="rect">
            <a:avLst/>
          </a:prstGeom>
          <a:noFill/>
        </p:spPr>
        <p:txBody>
          <a:bodyPr wrap="none" rtlCol="0">
            <a:spAutoFit/>
          </a:bodyPr>
          <a:lstStyle/>
          <a:p>
            <a:r>
              <a:rPr lang="en-US" sz="1400" dirty="0" smtClean="0"/>
              <a:t>0</a:t>
            </a:r>
            <a:endParaRPr lang="en-US" sz="1400" dirty="0"/>
          </a:p>
        </p:txBody>
      </p:sp>
      <p:sp>
        <p:nvSpPr>
          <p:cNvPr id="26" name="TextBox 25"/>
          <p:cNvSpPr txBox="1"/>
          <p:nvPr/>
        </p:nvSpPr>
        <p:spPr>
          <a:xfrm rot="5400000">
            <a:off x="7029407" y="2652082"/>
            <a:ext cx="2462621" cy="307777"/>
          </a:xfrm>
          <a:prstGeom prst="rect">
            <a:avLst/>
          </a:prstGeom>
          <a:noFill/>
        </p:spPr>
        <p:txBody>
          <a:bodyPr wrap="none" rtlCol="0">
            <a:spAutoFit/>
          </a:bodyPr>
          <a:lstStyle/>
          <a:p>
            <a:r>
              <a:rPr lang="en-US" sz="1400" dirty="0" smtClean="0"/>
              <a:t>Approximate Altitude Diff (km)</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5" grpId="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r>
              <a:rPr lang="en-US" sz="2800" dirty="0" smtClean="0"/>
              <a:t>Surface Latitude Origins of Transport Times &lt; 1 Month</a:t>
            </a:r>
            <a:endParaRPr lang="en-US" sz="2800" dirty="0"/>
          </a:p>
        </p:txBody>
      </p:sp>
      <p:pic>
        <p:nvPicPr>
          <p:cNvPr id="4" name="Content Placeholder 3" descr="LMS_surface_lat_origin_profile.png"/>
          <p:cNvPicPr>
            <a:picLocks noGrp="1" noChangeAspect="1"/>
          </p:cNvPicPr>
          <p:nvPr>
            <p:ph idx="1"/>
          </p:nvPr>
        </p:nvPicPr>
        <p:blipFill>
          <a:blip r:embed="rId2"/>
          <a:srcRect/>
          <a:stretch>
            <a:fillRect/>
          </a:stretch>
        </p:blipFill>
        <p:spPr>
          <a:xfrm>
            <a:off x="990600" y="1219200"/>
            <a:ext cx="5075238" cy="4525963"/>
          </a:xfrm>
        </p:spPr>
      </p:pic>
      <p:sp>
        <p:nvSpPr>
          <p:cNvPr id="5" name="TextBox 4"/>
          <p:cNvSpPr txBox="1"/>
          <p:nvPr/>
        </p:nvSpPr>
        <p:spPr>
          <a:xfrm>
            <a:off x="6400800" y="2286000"/>
            <a:ext cx="2590800" cy="1077218"/>
          </a:xfrm>
          <a:prstGeom prst="rect">
            <a:avLst/>
          </a:prstGeom>
          <a:noFill/>
        </p:spPr>
        <p:txBody>
          <a:bodyPr wrap="square" rtlCol="0">
            <a:spAutoFit/>
          </a:bodyPr>
          <a:lstStyle/>
          <a:p>
            <a:r>
              <a:rPr lang="en-US" sz="1600" dirty="0" smtClean="0"/>
              <a:t>More NH surface influence on </a:t>
            </a:r>
            <a:r>
              <a:rPr lang="en-US" sz="1600" dirty="0" err="1" smtClean="0"/>
              <a:t>ExTL</a:t>
            </a:r>
            <a:r>
              <a:rPr lang="en-US" sz="1600" dirty="0" smtClean="0"/>
              <a:t> – consistent with more local troposphere mixing into </a:t>
            </a:r>
            <a:r>
              <a:rPr lang="en-US" sz="1600" dirty="0" err="1" smtClean="0"/>
              <a:t>ExTL</a:t>
            </a:r>
            <a:r>
              <a:rPr lang="en-US" sz="1600" dirty="0" smtClean="0"/>
              <a:t>.</a:t>
            </a: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13038</TotalTime>
  <Words>804</Words>
  <Application>Microsoft Macintosh PowerPoint</Application>
  <PresentationFormat>On-screen Show (4:3)</PresentationFormat>
  <Paragraphs>81</Paragraphs>
  <Slides>11</Slides>
  <Notes>3</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Equation</vt:lpstr>
      <vt:lpstr>Transport timescales and source regions of UTLS air from START08</vt:lpstr>
      <vt:lpstr>Introduction</vt:lpstr>
      <vt:lpstr>In Situ Surface Observations</vt:lpstr>
      <vt:lpstr>Slide 4</vt:lpstr>
      <vt:lpstr>Stratospheric Fractions From Photolytic Tracer Correlations</vt:lpstr>
      <vt:lpstr>Stratospheric Fraction Profiles</vt:lpstr>
      <vt:lpstr>Removing “High Path” Part of UTLS Age Tracers</vt:lpstr>
      <vt:lpstr>“Low Path” Transport Time From Surface to LMS</vt:lpstr>
      <vt:lpstr>Surface Latitude Origins of Transport Times &lt; 1 Month</vt:lpstr>
      <vt:lpstr>Surface Latitude Origins of Tropospheric Part of UT Air</vt:lpstr>
      <vt:lpstr>Conclusions</vt:lpstr>
    </vt:vector>
  </TitlesOfParts>
  <Company>NOAA ESRL CSD</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Transport timescales and surface source regions of UT air from START08</dc:title>
  <dc:creator>Eric</dc:creator>
  <cp:lastModifiedBy>Eric Ray</cp:lastModifiedBy>
  <cp:revision>21</cp:revision>
  <dcterms:created xsi:type="dcterms:W3CDTF">2009-10-19T20:30:58Z</dcterms:created>
  <dcterms:modified xsi:type="dcterms:W3CDTF">2009-10-20T15:10:59Z</dcterms:modified>
</cp:coreProperties>
</file>