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tiff" ContentType="image/tiff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73" r:id="rId4"/>
    <p:sldId id="274" r:id="rId5"/>
    <p:sldId id="272" r:id="rId6"/>
    <p:sldId id="275" r:id="rId7"/>
    <p:sldId id="276" r:id="rId8"/>
    <p:sldId id="277" r:id="rId9"/>
    <p:sldId id="264" r:id="rId10"/>
    <p:sldId id="266" r:id="rId11"/>
    <p:sldId id="278" r:id="rId12"/>
    <p:sldId id="260" r:id="rId13"/>
    <p:sldId id="262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EB18-C561-5C49-9AAC-DC7FB0F03082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98ECC-54DD-814D-838C-7F25B05BA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BDD5A-1E5F-C244-800B-40537FE98838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B7ADC-7D8A-E047-B531-238476CDC7AA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E50E4-B341-DA47-B76C-77A0FC3538CD}" type="slidenum">
              <a:rPr lang="en-US"/>
              <a:pPr/>
              <a:t>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A919B-D677-A44F-A526-C90781882729}" type="slidenum">
              <a:rPr lang="en-US"/>
              <a:pPr/>
              <a:t>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A919B-D677-A44F-A526-C90781882729}" type="slidenum">
              <a:rPr lang="en-US"/>
              <a:pPr/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38BDD-09DC-0B4D-A3A2-67C2BA829DBB}" type="datetimeFigureOut">
              <a:rPr lang="en-US" smtClean="0"/>
              <a:pPr/>
              <a:t>10/17/09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93F3-9419-C146-9AB0-69EB3AB38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3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3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Relationship Id="rId5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3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086600" cy="1905000"/>
          </a:xfrm>
        </p:spPr>
        <p:txBody>
          <a:bodyPr/>
          <a:lstStyle/>
          <a:p>
            <a:r>
              <a:rPr lang="en-US" sz="3600" b="1" dirty="0">
                <a:latin typeface="Lucida Grande" charset="0"/>
              </a:rPr>
              <a:t>On the Use of Equivalent </a:t>
            </a:r>
            <a:r>
              <a:rPr lang="en-US" sz="3600" b="1" dirty="0" smtClean="0">
                <a:latin typeface="Lucida Grande" charset="0"/>
              </a:rPr>
              <a:t>Latitude (&amp; </a:t>
            </a:r>
            <a:r>
              <a:rPr lang="en-US" sz="3600" b="1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sz="3600" b="1" dirty="0" smtClean="0">
                <a:latin typeface="Lucida Grande" charset="0"/>
              </a:rPr>
              <a:t>) in </a:t>
            </a:r>
            <a:r>
              <a:rPr lang="en-US" sz="3600" b="1" dirty="0" smtClean="0">
                <a:latin typeface="Lucida Grande" charset="0"/>
              </a:rPr>
              <a:t>UTLS Studies</a:t>
            </a:r>
            <a:endParaRPr lang="en-US" sz="3600" b="1" dirty="0">
              <a:latin typeface="Lucida Grande" charset="0"/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78324" y="3122264"/>
            <a:ext cx="7467600" cy="247150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Lucida Grande" charset="0"/>
              </a:rPr>
              <a:t>Laura </a:t>
            </a:r>
            <a:r>
              <a:rPr lang="en-US" sz="2400" b="1" dirty="0" smtClean="0">
                <a:solidFill>
                  <a:schemeClr val="accent2"/>
                </a:solidFill>
                <a:latin typeface="Lucida Grande" charset="0"/>
              </a:rPr>
              <a:t>Pan </a:t>
            </a:r>
            <a:endParaRPr lang="en-US" sz="2400" b="1" dirty="0">
              <a:solidFill>
                <a:schemeClr val="accent2"/>
              </a:solidFill>
              <a:latin typeface="Lucida Grande" charset="0"/>
            </a:endParaRPr>
          </a:p>
          <a:p>
            <a:pPr algn="l"/>
            <a:endParaRPr lang="en-US" sz="2400" b="1" dirty="0" smtClean="0">
              <a:solidFill>
                <a:schemeClr val="accent2"/>
              </a:solidFill>
              <a:latin typeface="Lucida Grande" charset="0"/>
            </a:endParaRPr>
          </a:p>
          <a:p>
            <a:pPr algn="l"/>
            <a:r>
              <a:rPr lang="en-US" sz="1800" b="1" dirty="0" smtClean="0">
                <a:solidFill>
                  <a:srgbClr val="0000FF"/>
                </a:solidFill>
                <a:latin typeface="Lucida Grande" charset="0"/>
              </a:rPr>
              <a:t>With contributions from: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Lucida Grande" charset="0"/>
              </a:rPr>
              <a:t>Bill Hall, Simone </a:t>
            </a:r>
            <a:r>
              <a:rPr lang="en-US" sz="1800" b="1" dirty="0" err="1" smtClean="0">
                <a:solidFill>
                  <a:srgbClr val="000090"/>
                </a:solidFill>
                <a:latin typeface="Lucida Grande" charset="0"/>
              </a:rPr>
              <a:t>Tilmes</a:t>
            </a:r>
            <a:r>
              <a:rPr lang="en-US" sz="1800" b="1" dirty="0" smtClean="0">
                <a:solidFill>
                  <a:srgbClr val="000090"/>
                </a:solidFill>
                <a:latin typeface="Lucida Grande" charset="0"/>
              </a:rPr>
              <a:t>, Doug </a:t>
            </a:r>
            <a:r>
              <a:rPr lang="en-US" sz="1800" b="1" dirty="0" err="1" smtClean="0">
                <a:solidFill>
                  <a:srgbClr val="000090"/>
                </a:solidFill>
                <a:latin typeface="Lucida Grande" charset="0"/>
              </a:rPr>
              <a:t>Kinnison</a:t>
            </a:r>
            <a:r>
              <a:rPr lang="en-US" sz="1800" b="1" dirty="0" smtClean="0">
                <a:solidFill>
                  <a:srgbClr val="000090"/>
                </a:solidFill>
                <a:latin typeface="Lucida Grande" charset="0"/>
              </a:rPr>
              <a:t> (NCAR)</a:t>
            </a:r>
          </a:p>
          <a:p>
            <a:r>
              <a:rPr lang="en-US" sz="1800" b="1" dirty="0" err="1" smtClean="0">
                <a:solidFill>
                  <a:srgbClr val="000090"/>
                </a:solidFill>
                <a:latin typeface="Lucida Grande" charset="0"/>
              </a:rPr>
              <a:t>Dalon</a:t>
            </a:r>
            <a:r>
              <a:rPr lang="en-US" sz="1800" b="1" dirty="0" smtClean="0">
                <a:solidFill>
                  <a:srgbClr val="000090"/>
                </a:solidFill>
                <a:latin typeface="Lucida Grande" charset="0"/>
              </a:rPr>
              <a:t> Stone, Cameron </a:t>
            </a:r>
            <a:r>
              <a:rPr lang="en-US" sz="1800" b="1" dirty="0" err="1" smtClean="0">
                <a:solidFill>
                  <a:srgbClr val="000090"/>
                </a:solidFill>
                <a:latin typeface="Lucida Grande" charset="0"/>
              </a:rPr>
              <a:t>Homeyer</a:t>
            </a:r>
            <a:r>
              <a:rPr lang="en-US" sz="1800" b="1" dirty="0" smtClean="0">
                <a:solidFill>
                  <a:srgbClr val="000090"/>
                </a:solidFill>
                <a:latin typeface="Lucida Grande" charset="0"/>
              </a:rPr>
              <a:t>, Ken Bowman (TAMU)</a:t>
            </a:r>
            <a:endParaRPr lang="en-US" sz="1800" b="1" baseline="30000" dirty="0">
              <a:solidFill>
                <a:srgbClr val="000090"/>
              </a:solidFill>
              <a:latin typeface="Lucida Grand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shot 2009-10-14 15-16-2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0" y="0"/>
            <a:ext cx="3597275" cy="6858000"/>
          </a:xfrm>
          <a:prstGeom prst="rect">
            <a:avLst/>
          </a:prstGeom>
        </p:spPr>
      </p:pic>
      <p:pic>
        <p:nvPicPr>
          <p:cNvPr id="4" name="Picture 3" descr="Snapshot 2009-10-14 15-18-3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76" y="-1"/>
            <a:ext cx="3686175" cy="68580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1359207" y="1005833"/>
            <a:ext cx="150207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357617" y="4185018"/>
            <a:ext cx="1502082" cy="15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580494" y="1005834"/>
            <a:ext cx="1502079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645956" y="4117965"/>
            <a:ext cx="1367976" cy="15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09-10-18 22-36-0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93" y="649278"/>
            <a:ext cx="4458207" cy="6208722"/>
          </a:xfrm>
          <a:prstGeom prst="rect">
            <a:avLst/>
          </a:prstGeom>
        </p:spPr>
      </p:pic>
      <p:pic>
        <p:nvPicPr>
          <p:cNvPr id="5" name="Picture 4" descr="Snapshot 2009-10-18 22-36-3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4699"/>
            <a:ext cx="4685793" cy="627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shot 2009-10-17 21-56-1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1" y="0"/>
            <a:ext cx="7646313" cy="679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shot 2009-10-17 21-59-3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08" y="186267"/>
            <a:ext cx="7387449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shot 2009-10-17 22-01-5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98462"/>
            <a:ext cx="7377629" cy="645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Lucida Grande"/>
                <a:cs typeface="Lucida Grande"/>
              </a:rPr>
              <a:t>Conclusions</a:t>
            </a:r>
            <a:endParaRPr lang="en-US" sz="3600" b="1" dirty="0">
              <a:solidFill>
                <a:srgbClr val="FF0000"/>
              </a:solidFill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Unlike the polar vortex edge, the tropopause is a boundary of the two regions, in one of them (troposphere) PV non-conservative processes are often significant</a:t>
            </a:r>
          </a:p>
          <a:p>
            <a:r>
              <a:rPr lang="en-US" sz="2400" b="1" dirty="0" smtClean="0"/>
              <a:t>Theta as vertical coordinates emphasize the stratosphere, do not provide good representation of tropospheric structures</a:t>
            </a:r>
          </a:p>
          <a:p>
            <a:r>
              <a:rPr lang="en-US" sz="2400" b="1" dirty="0" err="1" smtClean="0"/>
              <a:t>Eql</a:t>
            </a:r>
            <a:r>
              <a:rPr lang="en-US" sz="2400" b="1" dirty="0" smtClean="0"/>
              <a:t> as coordinates for integrating trace gas measurements provide a good air mass identification in near the tropopause, but do not work well in the tropics and polar region</a:t>
            </a:r>
          </a:p>
          <a:p>
            <a:r>
              <a:rPr lang="en-US" sz="2400" b="1" dirty="0" err="1" smtClean="0"/>
              <a:t>Eql/</a:t>
            </a:r>
            <a:r>
              <a:rPr lang="en-US" sz="2400" b="1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sz="2400" b="1" dirty="0" smtClean="0"/>
              <a:t> coordinates do not work well in general for the tropospheric air mass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el_eq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73" y="-1"/>
            <a:ext cx="4495800" cy="6858001"/>
          </a:xfrm>
          <a:prstGeom prst="rect">
            <a:avLst/>
          </a:prstGeom>
        </p:spPr>
      </p:pic>
      <p:pic>
        <p:nvPicPr>
          <p:cNvPr id="3" name="Picture 2" descr="Eql_ske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60" y="1235188"/>
            <a:ext cx="4151313" cy="359568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147" y="4960168"/>
            <a:ext cx="4151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1127"/>
                </a:solidFill>
                <a:latin typeface="Comic Sans MS"/>
                <a:cs typeface="Comic Sans MS"/>
              </a:rPr>
              <a:t>Schematic from </a:t>
            </a:r>
            <a:r>
              <a:rPr lang="en-US" sz="1600" b="1" dirty="0" err="1">
                <a:solidFill>
                  <a:srgbClr val="FF1127"/>
                </a:solidFill>
                <a:latin typeface="Comic Sans MS"/>
                <a:cs typeface="Comic Sans MS"/>
              </a:rPr>
              <a:t>Hegglin</a:t>
            </a:r>
            <a:r>
              <a:rPr lang="en-US" sz="1600" b="1" dirty="0">
                <a:solidFill>
                  <a:srgbClr val="FF1127"/>
                </a:solidFill>
                <a:latin typeface="Comic Sans MS"/>
                <a:cs typeface="Comic Sans MS"/>
              </a:rPr>
              <a:t> et al., </a:t>
            </a:r>
            <a:r>
              <a:rPr lang="en-US" sz="1600" b="1" dirty="0" smtClean="0">
                <a:solidFill>
                  <a:srgbClr val="FF1127"/>
                </a:solidFill>
                <a:latin typeface="Comic Sans MS"/>
                <a:cs typeface="Comic Sans MS"/>
              </a:rPr>
              <a:t>2006</a:t>
            </a:r>
            <a:endParaRPr lang="en-US" sz="1600" b="1" dirty="0">
              <a:solidFill>
                <a:srgbClr val="FF1127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47" y="197679"/>
            <a:ext cx="70527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What is the (PV based) equivalent latitude?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578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40690" y="1097280"/>
            <a:ext cx="2736144" cy="48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990600"/>
            <a:ext cx="75596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0">
                <a:latin typeface="Lucida Grande" charset="0"/>
              </a:rPr>
              <a:t>An example from (Pan et al., 2002), ILAS water vapor data analysis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724400" y="5181600"/>
            <a:ext cx="4038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chemeClr val="accent2"/>
                </a:solidFill>
                <a:latin typeface="Lucida Grande" charset="0"/>
              </a:rPr>
              <a:t>contrast of water vapor outside and inside of polar vortex is revealed when EqL is used.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33400" y="317500"/>
            <a:ext cx="646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Lucida Grande" charset="0"/>
              </a:rPr>
              <a:t>EqL</a:t>
            </a:r>
            <a:r>
              <a:rPr lang="en-US" sz="2800" b="1" dirty="0">
                <a:solidFill>
                  <a:schemeClr val="accent2"/>
                </a:solidFill>
                <a:latin typeface="Lucida Grande" charset="0"/>
              </a:rPr>
              <a:t> in polar stratospheric studies:</a:t>
            </a:r>
          </a:p>
        </p:txBody>
      </p:sp>
      <p:sp>
        <p:nvSpPr>
          <p:cNvPr id="8" name="Freeform 7"/>
          <p:cNvSpPr/>
          <p:nvPr/>
        </p:nvSpPr>
        <p:spPr>
          <a:xfrm>
            <a:off x="7672509" y="2834640"/>
            <a:ext cx="1288577" cy="819555"/>
          </a:xfrm>
          <a:custGeom>
            <a:avLst/>
            <a:gdLst>
              <a:gd name="connsiteX0" fmla="*/ 0 w 1542103"/>
              <a:gd name="connsiteY0" fmla="*/ 819555 h 819555"/>
              <a:gd name="connsiteX1" fmla="*/ 830730 w 1542103"/>
              <a:gd name="connsiteY1" fmla="*/ 800458 h 819555"/>
              <a:gd name="connsiteX2" fmla="*/ 830730 w 1542103"/>
              <a:gd name="connsiteY2" fmla="*/ 800458 h 819555"/>
              <a:gd name="connsiteX3" fmla="*/ 1069446 w 1542103"/>
              <a:gd name="connsiteY3" fmla="*/ 294403 h 819555"/>
              <a:gd name="connsiteX4" fmla="*/ 1155383 w 1542103"/>
              <a:gd name="connsiteY4" fmla="*/ 65247 h 819555"/>
              <a:gd name="connsiteX5" fmla="*/ 1480037 w 1542103"/>
              <a:gd name="connsiteY5" fmla="*/ 7957 h 819555"/>
              <a:gd name="connsiteX6" fmla="*/ 1527780 w 1542103"/>
              <a:gd name="connsiteY6" fmla="*/ 17505 h 8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2103" h="819555">
                <a:moveTo>
                  <a:pt x="0" y="819555"/>
                </a:moveTo>
                <a:lnTo>
                  <a:pt x="830730" y="800458"/>
                </a:lnTo>
                <a:lnTo>
                  <a:pt x="830730" y="800458"/>
                </a:lnTo>
                <a:cubicBezTo>
                  <a:pt x="870516" y="716116"/>
                  <a:pt x="1015337" y="416938"/>
                  <a:pt x="1069446" y="294403"/>
                </a:cubicBezTo>
                <a:cubicBezTo>
                  <a:pt x="1123555" y="171868"/>
                  <a:pt x="1086951" y="112988"/>
                  <a:pt x="1155383" y="65247"/>
                </a:cubicBezTo>
                <a:cubicBezTo>
                  <a:pt x="1223815" y="17506"/>
                  <a:pt x="1417971" y="15914"/>
                  <a:pt x="1480037" y="7957"/>
                </a:cubicBezTo>
                <a:cubicBezTo>
                  <a:pt x="1542103" y="0"/>
                  <a:pt x="1527780" y="17505"/>
                  <a:pt x="1527780" y="17505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8840" y="3250596"/>
            <a:ext cx="116521" cy="9320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800" b="1" dirty="0">
                <a:latin typeface="Lucida Grande" charset="0"/>
              </a:rPr>
              <a:t>Typical stratospheric tracer </a:t>
            </a:r>
            <a:r>
              <a:rPr lang="en-US" sz="2800" b="1" dirty="0" err="1">
                <a:latin typeface="Lucida Grande" charset="0"/>
              </a:rPr>
              <a:t>EqL</a:t>
            </a:r>
            <a:r>
              <a:rPr lang="en-US" sz="2800" b="1" dirty="0" err="1" smtClean="0">
                <a:latin typeface="Lucida Grande" charset="0"/>
              </a:rPr>
              <a:t>-</a:t>
            </a:r>
            <a:r>
              <a:rPr lang="en-US" sz="2800" b="1" dirty="0" err="1" smtClean="0">
                <a:latin typeface="Symbol Proportional BT" charset="2"/>
                <a:cs typeface="Symbol Proportional BT" charset="2"/>
                <a:sym typeface="Symbol" charset="2"/>
              </a:rPr>
              <a:t>q</a:t>
            </a:r>
            <a:r>
              <a:rPr lang="en-US" sz="2800" b="1" dirty="0" smtClean="0">
                <a:latin typeface="Lucida Grande" charset="0"/>
              </a:rPr>
              <a:t> </a:t>
            </a:r>
            <a:r>
              <a:rPr lang="en-US" sz="2800" b="1" dirty="0">
                <a:latin typeface="Lucida Grande" charset="0"/>
              </a:rPr>
              <a:t>zonal mean (Gloria </a:t>
            </a:r>
            <a:r>
              <a:rPr lang="en-US" sz="2800" b="1" dirty="0" err="1">
                <a:latin typeface="Lucida Grande" charset="0"/>
              </a:rPr>
              <a:t>Manney</a:t>
            </a:r>
            <a:r>
              <a:rPr lang="en-US" sz="2800" b="1" dirty="0">
                <a:latin typeface="Lucida Grande" charset="0"/>
              </a:rPr>
              <a:t>, 2007)</a:t>
            </a:r>
          </a:p>
        </p:txBody>
      </p:sp>
      <p:pic>
        <p:nvPicPr>
          <p:cNvPr id="73731" name="Picture 3" descr="Snapshot 2007-08-14 16-05-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14500"/>
            <a:ext cx="4133850" cy="4610100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248400" y="1981200"/>
            <a:ext cx="2693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MLS,</a:t>
            </a:r>
          </a:p>
          <a:p>
            <a:r>
              <a:rPr lang="en-US"/>
              <a:t>10-16 March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99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Lucida Grande" charset="0"/>
              </a:rPr>
              <a:t>General </a:t>
            </a:r>
            <a:r>
              <a:rPr lang="en-US" sz="3200" b="1" dirty="0" smtClean="0">
                <a:solidFill>
                  <a:srgbClr val="0000FF"/>
                </a:solidFill>
                <a:latin typeface="Lucida Grande" charset="0"/>
              </a:rPr>
              <a:t>Questions</a:t>
            </a:r>
            <a:endParaRPr lang="en-US" sz="3200" b="1" dirty="0">
              <a:solidFill>
                <a:srgbClr val="0000FF"/>
              </a:solidFill>
              <a:latin typeface="Lucida Grande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7735"/>
            <a:ext cx="7587150" cy="4025780"/>
          </a:xfrm>
        </p:spPr>
        <p:txBody>
          <a:bodyPr>
            <a:noAutofit/>
          </a:bodyPr>
          <a:lstStyle/>
          <a:p>
            <a:pPr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How </a:t>
            </a:r>
            <a:r>
              <a:rPr lang="en-US" sz="2000" b="1" dirty="0">
                <a:latin typeface="Lucida Grande" charset="0"/>
              </a:rPr>
              <a:t>similar</a:t>
            </a:r>
            <a:r>
              <a:rPr lang="en-US" sz="2000" b="1" dirty="0" smtClean="0">
                <a:latin typeface="Lucida Grande" charset="0"/>
              </a:rPr>
              <a:t> are </a:t>
            </a:r>
            <a:r>
              <a:rPr lang="en-US" sz="2000" b="1" dirty="0">
                <a:latin typeface="Lucida Grande" charset="0"/>
              </a:rPr>
              <a:t>the tropopause</a:t>
            </a:r>
            <a:r>
              <a:rPr lang="en-US" sz="2000" b="1" dirty="0" smtClean="0">
                <a:latin typeface="Lucida Grande" charset="0"/>
              </a:rPr>
              <a:t> and the </a:t>
            </a:r>
            <a:r>
              <a:rPr lang="en-US" sz="2000" b="1" dirty="0">
                <a:latin typeface="Lucida Grande" charset="0"/>
              </a:rPr>
              <a:t>polar </a:t>
            </a:r>
            <a:r>
              <a:rPr lang="en-US" sz="2000" b="1" dirty="0" smtClean="0">
                <a:latin typeface="Lucida Grande" charset="0"/>
              </a:rPr>
              <a:t>vortex edge?</a:t>
            </a:r>
            <a:endParaRPr lang="en-US" sz="2000" b="1" dirty="0">
              <a:latin typeface="Lucida Grande" charset="0"/>
            </a:endParaRPr>
          </a:p>
          <a:p>
            <a:pPr>
              <a:buClr>
                <a:srgbClr val="F42A2A"/>
              </a:buClr>
            </a:pPr>
            <a:endParaRPr lang="en-US" sz="2000" b="1" dirty="0" smtClean="0">
              <a:latin typeface="Lucida Grande" charset="0"/>
            </a:endParaRPr>
          </a:p>
          <a:p>
            <a:pPr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To what extent is the </a:t>
            </a:r>
            <a:r>
              <a:rPr lang="en-US" sz="2000" b="1" dirty="0" err="1" smtClean="0">
                <a:latin typeface="Lucida Grande" charset="0"/>
              </a:rPr>
              <a:t>EqL</a:t>
            </a:r>
            <a:r>
              <a:rPr lang="en-US" sz="2000" b="1" dirty="0" smtClean="0">
                <a:latin typeface="Lucida Grande" charset="0"/>
              </a:rPr>
              <a:t> a useful tracer or a coordinate variable in the UTLS region?</a:t>
            </a:r>
          </a:p>
          <a:p>
            <a:pPr>
              <a:buClr>
                <a:srgbClr val="F42A2A"/>
              </a:buClr>
            </a:pPr>
            <a:endParaRPr lang="en-US" sz="2000" b="1" dirty="0" smtClean="0">
              <a:latin typeface="Lucida Grande" charset="0"/>
            </a:endParaRPr>
          </a:p>
          <a:p>
            <a:pPr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What </a:t>
            </a:r>
            <a:r>
              <a:rPr lang="en-US" sz="2000" b="1" dirty="0">
                <a:latin typeface="Lucida Grande" charset="0"/>
              </a:rPr>
              <a:t>are the limitations of using the </a:t>
            </a:r>
            <a:r>
              <a:rPr lang="en-US" sz="2000" b="1" dirty="0" err="1">
                <a:latin typeface="Lucida Grande" charset="0"/>
              </a:rPr>
              <a:t>EqL</a:t>
            </a:r>
            <a:r>
              <a:rPr lang="en-US" sz="2000" b="1" dirty="0">
                <a:latin typeface="Lucida Grande" charset="0"/>
              </a:rPr>
              <a:t> to perform zonal averages</a:t>
            </a:r>
            <a:r>
              <a:rPr lang="en-US" sz="2000" b="1" dirty="0" smtClean="0">
                <a:latin typeface="Lucida Grande" charset="0"/>
              </a:rPr>
              <a:t> or for </a:t>
            </a:r>
            <a:r>
              <a:rPr lang="en-US" sz="2000" b="1" dirty="0">
                <a:latin typeface="Lucida Grande" charset="0"/>
              </a:rPr>
              <a:t>integrating models and observations, or to compile trace gas </a:t>
            </a:r>
            <a:r>
              <a:rPr lang="en-US" sz="2000" b="1" dirty="0" err="1">
                <a:latin typeface="Lucida Grande" charset="0"/>
              </a:rPr>
              <a:t>climatologies</a:t>
            </a:r>
            <a:r>
              <a:rPr lang="en-US" sz="2000" b="1" dirty="0">
                <a:latin typeface="Lucida Grande" charset="0"/>
              </a:rPr>
              <a:t> in this region?</a:t>
            </a:r>
            <a:endParaRPr lang="en-US" sz="2000" b="1" dirty="0" smtClean="0">
              <a:latin typeface="Lucida Grande" charset="0"/>
            </a:endParaRPr>
          </a:p>
          <a:p>
            <a:pPr>
              <a:buClr>
                <a:srgbClr val="F42A2A"/>
              </a:buClr>
              <a:buFontTx/>
              <a:buNone/>
            </a:pPr>
            <a:endParaRPr lang="en-US" sz="2000" b="1" dirty="0" smtClean="0">
              <a:latin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550" y="114300"/>
            <a:ext cx="7678250" cy="7323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Lucida Grande" charset="0"/>
              </a:rPr>
              <a:t>Approaches:</a:t>
            </a:r>
            <a:endParaRPr lang="en-US" sz="3200" b="1" dirty="0">
              <a:solidFill>
                <a:srgbClr val="0000FF"/>
              </a:solidFill>
              <a:latin typeface="Lucida Grande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8333"/>
            <a:ext cx="7587150" cy="51001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Evaluate </a:t>
            </a:r>
            <a:r>
              <a:rPr lang="en-US" sz="2000" b="1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sz="2000" b="1" dirty="0" smtClean="0">
                <a:latin typeface="Lucida Grande" charset="0"/>
              </a:rPr>
              <a:t> as vertical coordinates in the UTLS region</a:t>
            </a:r>
            <a:endParaRPr lang="en-US" sz="2000" b="1" dirty="0" smtClean="0">
              <a:latin typeface="Lucida Grande" charset="0"/>
            </a:endParaRPr>
          </a:p>
          <a:p>
            <a:pPr>
              <a:spcAft>
                <a:spcPts val="1200"/>
              </a:spcAft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Examine </a:t>
            </a:r>
            <a:r>
              <a:rPr lang="en-US" sz="2000" b="1" dirty="0" smtClean="0">
                <a:latin typeface="Lucida Grande" charset="0"/>
              </a:rPr>
              <a:t>the behavior of </a:t>
            </a:r>
            <a:r>
              <a:rPr lang="en-US" sz="2000" b="1" dirty="0" err="1" smtClean="0">
                <a:latin typeface="Lucida Grande" charset="0"/>
              </a:rPr>
              <a:t>Eql</a:t>
            </a:r>
            <a:r>
              <a:rPr lang="en-US" sz="2000" b="1" dirty="0" smtClean="0">
                <a:latin typeface="Lucida Grande" charset="0"/>
              </a:rPr>
              <a:t> as a 3D variable (for 0-20 km or 250-450 K, common range of research aircraft)</a:t>
            </a:r>
            <a:endParaRPr lang="en-US" sz="2000" b="1" dirty="0" smtClean="0">
              <a:latin typeface="Lucida Grande" charset="0"/>
            </a:endParaRPr>
          </a:p>
          <a:p>
            <a:pPr>
              <a:spcAft>
                <a:spcPts val="1200"/>
              </a:spcAft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Compare the </a:t>
            </a:r>
            <a:r>
              <a:rPr lang="en-US" sz="2000" b="1" dirty="0" smtClean="0">
                <a:latin typeface="Lucida Grande" charset="0"/>
              </a:rPr>
              <a:t>morphology of the chemical tracers</a:t>
            </a:r>
            <a:r>
              <a:rPr lang="en-US" sz="2000" b="1" dirty="0" smtClean="0">
                <a:latin typeface="Lucida Grande" charset="0"/>
              </a:rPr>
              <a:t> (ozone </a:t>
            </a:r>
            <a:r>
              <a:rPr lang="en-US" sz="2000" b="1" dirty="0" smtClean="0">
                <a:latin typeface="Lucida Grande" charset="0"/>
              </a:rPr>
              <a:t>and </a:t>
            </a:r>
            <a:r>
              <a:rPr lang="en-US" sz="2000" b="1" dirty="0" smtClean="0">
                <a:latin typeface="Lucida Grande" charset="0"/>
              </a:rPr>
              <a:t>CO) and </a:t>
            </a:r>
            <a:r>
              <a:rPr lang="en-US" sz="2000" b="1" dirty="0" err="1" smtClean="0">
                <a:latin typeface="Lucida Grande" charset="0"/>
              </a:rPr>
              <a:t>Eql</a:t>
            </a:r>
            <a:r>
              <a:rPr lang="en-US" sz="2000" b="1" dirty="0" smtClean="0">
                <a:latin typeface="Lucida Grande" charset="0"/>
              </a:rPr>
              <a:t> on selected </a:t>
            </a:r>
            <a:r>
              <a:rPr lang="en-US" sz="2000" b="1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sz="2000" b="1" dirty="0" smtClean="0">
                <a:latin typeface="Lucida Grande" charset="0"/>
              </a:rPr>
              <a:t> surfaces</a:t>
            </a:r>
          </a:p>
          <a:p>
            <a:pPr>
              <a:spcAft>
                <a:spcPts val="1200"/>
              </a:spcAft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Examine the tracer compactness in Lat/</a:t>
            </a:r>
            <a:r>
              <a:rPr lang="en-US" sz="2000" b="1" dirty="0" err="1" smtClean="0">
                <a:latin typeface="Lucida Grande" charset="0"/>
              </a:rPr>
              <a:t>Eql</a:t>
            </a:r>
            <a:r>
              <a:rPr lang="en-US" sz="2000" b="1" dirty="0" smtClean="0">
                <a:latin typeface="Lucida Grande" charset="0"/>
              </a:rPr>
              <a:t> on selected </a:t>
            </a:r>
            <a:r>
              <a:rPr lang="en-US" sz="2000" b="1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sz="2000" b="1" dirty="0" smtClean="0">
                <a:latin typeface="Lucida Grande" charset="0"/>
              </a:rPr>
              <a:t> surfaces</a:t>
            </a:r>
          </a:p>
          <a:p>
            <a:pPr>
              <a:buClr>
                <a:srgbClr val="F42A2A"/>
              </a:buClr>
            </a:pPr>
            <a:endParaRPr lang="en-US" sz="2000" b="1" dirty="0" smtClean="0">
              <a:latin typeface="Lucida Grande" charset="0"/>
            </a:endParaRPr>
          </a:p>
          <a:p>
            <a:pPr>
              <a:buClr>
                <a:srgbClr val="F42A2A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ucida Grande" charset="0"/>
              </a:rPr>
              <a:t>Data used: </a:t>
            </a:r>
          </a:p>
          <a:p>
            <a:pPr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NCEP/GFS 1x1 degree data </a:t>
            </a:r>
          </a:p>
          <a:p>
            <a:pPr>
              <a:buClr>
                <a:srgbClr val="F42A2A"/>
              </a:buClr>
            </a:pPr>
            <a:r>
              <a:rPr lang="en-US" sz="2000" b="1" dirty="0" smtClean="0">
                <a:latin typeface="Lucida Grande" charset="0"/>
              </a:rPr>
              <a:t>WACCM run nudged with GOES5 (1.9x2.5 degree)</a:t>
            </a:r>
          </a:p>
          <a:p>
            <a:pPr>
              <a:buClr>
                <a:srgbClr val="F42A2A"/>
              </a:buClr>
              <a:buFontTx/>
              <a:buNone/>
            </a:pPr>
            <a:endParaRPr lang="en-US" sz="2000" b="1" dirty="0" smtClean="0">
              <a:latin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09-10-13 13-36-11.tiff"/>
          <p:cNvPicPr>
            <a:picLocks noChangeAspect="1"/>
          </p:cNvPicPr>
          <p:nvPr/>
        </p:nvPicPr>
        <p:blipFill>
          <a:blip r:embed="rId2"/>
          <a:srcRect t="8695"/>
          <a:stretch>
            <a:fillRect/>
          </a:stretch>
        </p:blipFill>
        <p:spPr>
          <a:xfrm>
            <a:off x="275541" y="2354848"/>
            <a:ext cx="4429882" cy="2678302"/>
          </a:xfrm>
          <a:prstGeom prst="rect">
            <a:avLst/>
          </a:prstGeom>
        </p:spPr>
      </p:pic>
      <p:pic>
        <p:nvPicPr>
          <p:cNvPr id="6" name="Picture 5" descr="Snapshot 2009-10-13 13-37-5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6" y="5283512"/>
            <a:ext cx="3606393" cy="505177"/>
          </a:xfrm>
          <a:prstGeom prst="rect">
            <a:avLst/>
          </a:prstGeom>
        </p:spPr>
      </p:pic>
      <p:pic>
        <p:nvPicPr>
          <p:cNvPr id="9" name="Picture 8" descr="Snapshot 2009-10-17 21-00-15.tiff"/>
          <p:cNvPicPr>
            <a:picLocks noChangeAspect="1"/>
          </p:cNvPicPr>
          <p:nvPr/>
        </p:nvPicPr>
        <p:blipFill>
          <a:blip r:embed="rId4"/>
          <a:srcRect t="1837"/>
          <a:stretch>
            <a:fillRect/>
          </a:stretch>
        </p:blipFill>
        <p:spPr>
          <a:xfrm>
            <a:off x="4705423" y="2354848"/>
            <a:ext cx="4219345" cy="2678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277" y="1632743"/>
            <a:ext cx="577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Grande"/>
                <a:cs typeface="Lucida Grande"/>
              </a:rPr>
              <a:t>Theta Lapse Rate, 060215, Lon = 240, GFS/FNL</a:t>
            </a:r>
            <a:endParaRPr lang="en-US" b="1" dirty="0">
              <a:latin typeface="Lucida Grande"/>
              <a:cs typeface="Lucida Grand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541" y="404167"/>
            <a:ext cx="6544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Behaviors of the </a:t>
            </a:r>
            <a:r>
              <a:rPr lang="en-US" sz="24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isentropes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in the UTLS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563" y="1043803"/>
            <a:ext cx="483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 smtClean="0"/>
              <a:t>tratosphere:  &gt; 15 K/km,  Troposphere:  &lt; 5 K/km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277" y="6183988"/>
            <a:ext cx="426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∆</a:t>
            </a:r>
            <a:r>
              <a:rPr lang="en-US" dirty="0" err="1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dirty="0" smtClean="0">
                <a:latin typeface="Comic Sans MS"/>
                <a:cs typeface="Comic Sans MS"/>
              </a:rPr>
              <a:t> = 20 K  ~  1 km </a:t>
            </a:r>
            <a:r>
              <a:rPr lang="en-US" dirty="0" err="1" smtClean="0">
                <a:latin typeface="Comic Sans MS"/>
                <a:cs typeface="Comic Sans MS"/>
              </a:rPr>
              <a:t>strat</a:t>
            </a:r>
            <a:r>
              <a:rPr lang="en-US" dirty="0" smtClean="0">
                <a:latin typeface="Comic Sans MS"/>
                <a:cs typeface="Comic Sans MS"/>
              </a:rPr>
              <a:t>.  ~ 4 km trop. 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napshot 2009-10-18 21-54-2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901"/>
            <a:ext cx="4582927" cy="5190939"/>
          </a:xfrm>
          <a:prstGeom prst="rect">
            <a:avLst/>
          </a:prstGeom>
        </p:spPr>
      </p:pic>
      <p:pic>
        <p:nvPicPr>
          <p:cNvPr id="15" name="Picture 14" descr="Snapshot 2009-10-18 21-55-1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3" y="5883840"/>
            <a:ext cx="3913447" cy="745045"/>
          </a:xfrm>
          <a:prstGeom prst="rect">
            <a:avLst/>
          </a:prstGeom>
        </p:spPr>
      </p:pic>
      <p:pic>
        <p:nvPicPr>
          <p:cNvPr id="16" name="Picture 15" descr="Snapshot 2009-10-18 21-56-1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830813"/>
            <a:ext cx="4491580" cy="5053027"/>
          </a:xfrm>
          <a:prstGeom prst="rect">
            <a:avLst/>
          </a:prstGeom>
        </p:spPr>
      </p:pic>
      <p:pic>
        <p:nvPicPr>
          <p:cNvPr id="17" name="Picture 16" descr="Snapshot 2009-10-18 22-00-27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278" y="5914875"/>
            <a:ext cx="2597635" cy="7140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5541" y="173334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EqL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as a  3D variable in the UTLS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14 14-37-5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885"/>
            <a:ext cx="4546378" cy="4776839"/>
          </a:xfrm>
          <a:prstGeom prst="rect">
            <a:avLst/>
          </a:prstGeom>
        </p:spPr>
      </p:pic>
      <p:pic>
        <p:nvPicPr>
          <p:cNvPr id="3" name="Picture 2" descr="Snapshot 2009-10-14 14-36-0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497" y="811596"/>
            <a:ext cx="4630503" cy="477683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48785" y="2291570"/>
            <a:ext cx="1842885" cy="10988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60392" y="2291570"/>
            <a:ext cx="1842885" cy="10988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422</Words>
  <Application>Microsoft Macintosh PowerPoint</Application>
  <PresentationFormat>On-screen Show (4:3)</PresentationFormat>
  <Paragraphs>44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On the Use of Equivalent Latitude (&amp; q) in UTLS Studies</vt:lpstr>
      <vt:lpstr>Slide 2</vt:lpstr>
      <vt:lpstr>Slide 3</vt:lpstr>
      <vt:lpstr>Typical stratospheric tracer EqL-q zonal mean (Gloria Manney, 2007)</vt:lpstr>
      <vt:lpstr>General Questions</vt:lpstr>
      <vt:lpstr>Approaches: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Conclusions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Pan</dc:creator>
  <cp:lastModifiedBy>Laura Pan</cp:lastModifiedBy>
  <cp:revision>36</cp:revision>
  <dcterms:created xsi:type="dcterms:W3CDTF">2009-10-18T01:36:46Z</dcterms:created>
  <dcterms:modified xsi:type="dcterms:W3CDTF">2009-10-19T04:54:01Z</dcterms:modified>
</cp:coreProperties>
</file>