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2"/>
  </p:notesMasterIdLst>
  <p:sldIdLst>
    <p:sldId id="284" r:id="rId2"/>
    <p:sldId id="296" r:id="rId3"/>
    <p:sldId id="288" r:id="rId4"/>
    <p:sldId id="283" r:id="rId5"/>
    <p:sldId id="304" r:id="rId6"/>
    <p:sldId id="273" r:id="rId7"/>
    <p:sldId id="305" r:id="rId8"/>
    <p:sldId id="295" r:id="rId9"/>
    <p:sldId id="287" r:id="rId10"/>
    <p:sldId id="297" r:id="rId11"/>
    <p:sldId id="302" r:id="rId12"/>
    <p:sldId id="307" r:id="rId13"/>
    <p:sldId id="298" r:id="rId14"/>
    <p:sldId id="258" r:id="rId15"/>
    <p:sldId id="257" r:id="rId16"/>
    <p:sldId id="299" r:id="rId17"/>
    <p:sldId id="303" r:id="rId18"/>
    <p:sldId id="262" r:id="rId19"/>
    <p:sldId id="285" r:id="rId20"/>
    <p:sldId id="30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69" autoAdjust="0"/>
    <p:restoredTop sz="96522" autoAdjust="0"/>
  </p:normalViewPr>
  <p:slideViewPr>
    <p:cSldViewPr snapToGrid="0" snapToObjects="1">
      <p:cViewPr>
        <p:scale>
          <a:sx n="100" d="100"/>
          <a:sy n="100" d="100"/>
        </p:scale>
        <p:origin x="-448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ableStyles" Target="tableStyles.xml"/><Relationship Id="rId14" Type="http://schemas.openxmlformats.org/officeDocument/2006/relationships/slide" Target="slides/slide13.xml"/><Relationship Id="rId23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6" Type="http://schemas.openxmlformats.org/officeDocument/2006/relationships/theme" Target="theme/theme1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6A38F-1CA5-114D-A047-517503D99FEB}" type="datetimeFigureOut">
              <a:rPr lang="en-US" smtClean="0"/>
              <a:pPr/>
              <a:t>10/19/09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35FDF-200A-5947-9DB6-FD83187445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BCE823-463E-9A4C-86B9-426335A140B1}" type="slidenum">
              <a:rPr lang="en-US"/>
              <a:pPr/>
              <a:t>6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0F6650-E1AA-B744-BB7D-0B9CD373282F}" type="slidenum">
              <a:rPr lang="en-US"/>
              <a:pPr/>
              <a:t>14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651F68-375E-D642-A195-303621F012A0}" type="slidenum">
              <a:rPr lang="en-US"/>
              <a:pPr/>
              <a:t>15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4ADB57-8C68-C44E-9E9B-DA70B2954A6A}" type="slidenum">
              <a:rPr lang="en-US"/>
              <a:pPr/>
              <a:t>17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8BCC-31EB-B24D-BD5B-229A7EA5C3D9}" type="datetimeFigureOut">
              <a:rPr lang="en-US" smtClean="0"/>
              <a:pPr/>
              <a:t>10/19/09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C7E-6A24-EF44-98C7-9329209EB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8BCC-31EB-B24D-BD5B-229A7EA5C3D9}" type="datetimeFigureOut">
              <a:rPr lang="en-US" smtClean="0"/>
              <a:pPr/>
              <a:t>10/19/09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C7E-6A24-EF44-98C7-9329209EB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8BCC-31EB-B24D-BD5B-229A7EA5C3D9}" type="datetimeFigureOut">
              <a:rPr lang="en-US" smtClean="0"/>
              <a:pPr/>
              <a:t>10/19/09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C7E-6A24-EF44-98C7-9329209EB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8BCC-31EB-B24D-BD5B-229A7EA5C3D9}" type="datetimeFigureOut">
              <a:rPr lang="en-US" smtClean="0"/>
              <a:pPr/>
              <a:t>10/19/09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C7E-6A24-EF44-98C7-9329209EB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8BCC-31EB-B24D-BD5B-229A7EA5C3D9}" type="datetimeFigureOut">
              <a:rPr lang="en-US" smtClean="0"/>
              <a:pPr/>
              <a:t>10/19/09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C7E-6A24-EF44-98C7-9329209EB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8BCC-31EB-B24D-BD5B-229A7EA5C3D9}" type="datetimeFigureOut">
              <a:rPr lang="en-US" smtClean="0"/>
              <a:pPr/>
              <a:t>10/19/09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C7E-6A24-EF44-98C7-9329209EB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8BCC-31EB-B24D-BD5B-229A7EA5C3D9}" type="datetimeFigureOut">
              <a:rPr lang="en-US" smtClean="0"/>
              <a:pPr/>
              <a:t>10/19/09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C7E-6A24-EF44-98C7-9329209EB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8BCC-31EB-B24D-BD5B-229A7EA5C3D9}" type="datetimeFigureOut">
              <a:rPr lang="en-US" smtClean="0"/>
              <a:pPr/>
              <a:t>10/19/09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C7E-6A24-EF44-98C7-9329209EB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8BCC-31EB-B24D-BD5B-229A7EA5C3D9}" type="datetimeFigureOut">
              <a:rPr lang="en-US" smtClean="0"/>
              <a:pPr/>
              <a:t>10/19/09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C7E-6A24-EF44-98C7-9329209EB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8BCC-31EB-B24D-BD5B-229A7EA5C3D9}" type="datetimeFigureOut">
              <a:rPr lang="en-US" smtClean="0"/>
              <a:pPr/>
              <a:t>10/19/09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C7E-6A24-EF44-98C7-9329209EB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8BCC-31EB-B24D-BD5B-229A7EA5C3D9}" type="datetimeFigureOut">
              <a:rPr lang="en-US" smtClean="0"/>
              <a:pPr/>
              <a:t>10/19/09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C7E-6A24-EF44-98C7-9329209EB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78BCC-31EB-B24D-BD5B-229A7EA5C3D9}" type="datetimeFigureOut">
              <a:rPr lang="en-US" smtClean="0"/>
              <a:pPr/>
              <a:t>10/19/09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CEC7E-6A24-EF44-98C7-9329209EB9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3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3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4539"/>
            <a:ext cx="8068733" cy="6905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00FF"/>
                </a:solidFill>
              </a:rPr>
              <a:t>III. Challenges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12900"/>
            <a:ext cx="8229600" cy="41656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rgbClr val="FF0000"/>
              </a:buClr>
            </a:pPr>
            <a:r>
              <a:rPr lang="en-US" sz="2400" b="1" dirty="0" smtClean="0">
                <a:latin typeface="Lucida Grande"/>
                <a:cs typeface="Lucida Grande"/>
              </a:rPr>
              <a:t>Deriving integrative results of </a:t>
            </a:r>
            <a:r>
              <a:rPr lang="en-US" sz="2400" b="1" dirty="0" err="1" smtClean="0">
                <a:latin typeface="Lucida Grande"/>
                <a:cs typeface="Lucida Grande"/>
              </a:rPr>
              <a:t>ExUTLS</a:t>
            </a:r>
            <a:r>
              <a:rPr lang="en-US" sz="2400" b="1" dirty="0" smtClean="0">
                <a:latin typeface="Lucida Grande"/>
                <a:cs typeface="Lucida Grande"/>
              </a:rPr>
              <a:t> chemical observations </a:t>
            </a:r>
          </a:p>
          <a:p>
            <a:pPr lvl="1">
              <a:buClr>
                <a:srgbClr val="FF0000"/>
              </a:buClr>
            </a:pPr>
            <a:endParaRPr lang="en-US" sz="2400" b="1" dirty="0" smtClean="0">
              <a:latin typeface="Lucida Grande"/>
              <a:cs typeface="Lucida Grande"/>
            </a:endParaRPr>
          </a:p>
          <a:p>
            <a:pPr>
              <a:spcAft>
                <a:spcPts val="600"/>
              </a:spcAft>
              <a:buClr>
                <a:srgbClr val="FF0000"/>
              </a:buClr>
            </a:pPr>
            <a:r>
              <a:rPr lang="en-US" sz="2400" b="1" dirty="0" smtClean="0">
                <a:latin typeface="Lucida Grande"/>
                <a:cs typeface="Lucida Grande"/>
              </a:rPr>
              <a:t>Diagnosing the key processes that maintain and control the</a:t>
            </a:r>
            <a:r>
              <a:rPr lang="en-US" sz="2400" b="1" dirty="0" smtClean="0">
                <a:latin typeface="Lucida Grande"/>
                <a:cs typeface="Lucida Grande"/>
              </a:rPr>
              <a:t> chemical structure</a:t>
            </a:r>
            <a:endParaRPr lang="en-US" sz="2400" b="1" dirty="0" smtClean="0">
              <a:latin typeface="Lucida Grande"/>
              <a:cs typeface="Lucida Grande"/>
            </a:endParaRPr>
          </a:p>
          <a:p>
            <a:pPr>
              <a:spcAft>
                <a:spcPts val="600"/>
              </a:spcAft>
              <a:buClr>
                <a:srgbClr val="FF0000"/>
              </a:buClr>
            </a:pPr>
            <a:endParaRPr lang="en-US" sz="2400" b="1" dirty="0" smtClean="0">
              <a:latin typeface="Lucida Grande"/>
              <a:cs typeface="Lucida Grande"/>
            </a:endParaRPr>
          </a:p>
          <a:p>
            <a:pPr>
              <a:spcAft>
                <a:spcPts val="1200"/>
              </a:spcAft>
              <a:buClr>
                <a:srgbClr val="FF0000"/>
              </a:buClr>
            </a:pPr>
            <a:r>
              <a:rPr lang="en-US" sz="2400" b="1" dirty="0" smtClean="0">
                <a:latin typeface="Lucida Grande"/>
                <a:cs typeface="Lucida Grande"/>
              </a:rPr>
              <a:t>Reconciling </a:t>
            </a:r>
            <a:r>
              <a:rPr lang="en-US" sz="2400" b="1" dirty="0" smtClean="0">
                <a:latin typeface="Lucida Grande"/>
                <a:cs typeface="Lucida Grande"/>
              </a:rPr>
              <a:t>physical models and definitions of the </a:t>
            </a:r>
            <a:r>
              <a:rPr lang="en-US" sz="2400" b="1" dirty="0" err="1" smtClean="0">
                <a:latin typeface="Lucida Grande"/>
                <a:cs typeface="Lucida Grande"/>
              </a:rPr>
              <a:t>extratropical</a:t>
            </a:r>
            <a:r>
              <a:rPr lang="en-US" sz="2400" b="1" dirty="0" smtClean="0">
                <a:latin typeface="Lucida Grande"/>
                <a:cs typeface="Lucida Grande"/>
              </a:rPr>
              <a:t> </a:t>
            </a:r>
            <a:r>
              <a:rPr lang="en-US" sz="2400" b="1" dirty="0" err="1" smtClean="0">
                <a:latin typeface="Lucida Grande"/>
                <a:cs typeface="Lucida Grande"/>
              </a:rPr>
              <a:t>tropopause</a:t>
            </a:r>
            <a:endParaRPr lang="en-US" sz="2400" b="1" dirty="0" smtClean="0">
              <a:latin typeface="Lucida Grande"/>
              <a:cs typeface="Lucida Grande"/>
            </a:endParaRPr>
          </a:p>
          <a:p>
            <a:pPr>
              <a:buClr>
                <a:srgbClr val="FF0000"/>
              </a:buClr>
            </a:pPr>
            <a:endParaRPr lang="en-US" sz="2400" b="1" dirty="0">
              <a:latin typeface="Lucida Grande"/>
              <a:cs typeface="Lucida Gran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3438"/>
            <a:ext cx="8610600" cy="1312862"/>
          </a:xfrm>
        </p:spPr>
        <p:txBody>
          <a:bodyPr>
            <a:noAutofit/>
          </a:bodyPr>
          <a:lstStyle/>
          <a:p>
            <a:pPr marL="914400" indent="-914400" algn="l"/>
            <a:r>
              <a:rPr lang="en-US" sz="2800" b="1" dirty="0" smtClean="0">
                <a:solidFill>
                  <a:srgbClr val="000090"/>
                </a:solidFill>
                <a:latin typeface="Lucida Grande"/>
                <a:cs typeface="Lucida Grande"/>
              </a:rPr>
              <a:t>Challenges (2): </a:t>
            </a:r>
            <a:r>
              <a:rPr lang="en-US" sz="2800" b="1" dirty="0" smtClean="0">
                <a:solidFill>
                  <a:srgbClr val="0000FF"/>
                </a:solidFill>
                <a:latin typeface="Lucida Grande"/>
                <a:cs typeface="Lucida Grande"/>
              </a:rPr>
              <a:t/>
            </a:r>
            <a:br>
              <a:rPr lang="en-US" sz="2800" b="1" dirty="0" smtClean="0">
                <a:solidFill>
                  <a:srgbClr val="0000FF"/>
                </a:solidFill>
                <a:latin typeface="Lucida Grande"/>
                <a:cs typeface="Lucida Grande"/>
              </a:rPr>
            </a:br>
            <a:r>
              <a:rPr lang="en-US" sz="2800" b="1" dirty="0" smtClean="0">
                <a:solidFill>
                  <a:srgbClr val="0000FF"/>
                </a:solidFill>
                <a:latin typeface="Lucida Grande"/>
                <a:cs typeface="Lucida Grande"/>
              </a:rPr>
              <a:t>diagnosing </a:t>
            </a:r>
            <a:r>
              <a:rPr lang="en-US" sz="2800" b="1" dirty="0" smtClean="0">
                <a:solidFill>
                  <a:srgbClr val="0000FF"/>
                </a:solidFill>
                <a:latin typeface="Lucida Grande"/>
                <a:cs typeface="Lucida Grande"/>
              </a:rPr>
              <a:t>the key processes that</a:t>
            </a:r>
            <a:r>
              <a:rPr lang="en-US" sz="2800" b="1" dirty="0" smtClean="0">
                <a:solidFill>
                  <a:srgbClr val="0000FF"/>
                </a:solidFill>
                <a:latin typeface="Lucida Grande"/>
                <a:cs typeface="Lucida Grande"/>
              </a:rPr>
              <a:t> maintain </a:t>
            </a:r>
            <a:r>
              <a:rPr lang="en-US" sz="2800" b="1" dirty="0" smtClean="0">
                <a:solidFill>
                  <a:srgbClr val="0000FF"/>
                </a:solidFill>
                <a:latin typeface="Lucida Grande"/>
                <a:cs typeface="Lucida Grande"/>
              </a:rPr>
              <a:t>and control the</a:t>
            </a:r>
            <a:r>
              <a:rPr lang="en-US" sz="2800" b="1" dirty="0" smtClean="0">
                <a:solidFill>
                  <a:srgbClr val="0000FF"/>
                </a:solidFill>
                <a:latin typeface="Lucida Grande"/>
                <a:cs typeface="Lucida Grande"/>
              </a:rPr>
              <a:t> chemical structure</a:t>
            </a:r>
            <a:r>
              <a:rPr lang="en-US" sz="2800" b="1" dirty="0" smtClean="0">
                <a:solidFill>
                  <a:srgbClr val="0000FF"/>
                </a:solidFill>
                <a:latin typeface="Lucida Grande"/>
                <a:cs typeface="Lucida Grande"/>
              </a:rPr>
              <a:t/>
            </a:r>
            <a:br>
              <a:rPr lang="en-US" sz="2800" b="1" dirty="0" smtClean="0">
                <a:solidFill>
                  <a:srgbClr val="0000FF"/>
                </a:solidFill>
                <a:latin typeface="Lucida Grande"/>
                <a:cs typeface="Lucida Grande"/>
              </a:rPr>
            </a:br>
            <a:endParaRPr lang="en-US" sz="2800" b="1" dirty="0">
              <a:solidFill>
                <a:srgbClr val="0000FF"/>
              </a:solidFill>
              <a:latin typeface="Lucida Grande"/>
              <a:cs typeface="Lucida Grande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8433" y="2146300"/>
            <a:ext cx="7937500" cy="3471863"/>
          </a:xfrm>
        </p:spPr>
        <p:txBody>
          <a:bodyPr>
            <a:normAutofit/>
          </a:bodyPr>
          <a:lstStyle/>
          <a:p>
            <a:pPr lvl="1">
              <a:buClr>
                <a:srgbClr val="FF0000"/>
              </a:buClr>
            </a:pPr>
            <a:endParaRPr lang="en-US" sz="1400" b="1" dirty="0" smtClean="0">
              <a:latin typeface="Lucida Grande"/>
              <a:cs typeface="Lucida Grande"/>
            </a:endParaRPr>
          </a:p>
          <a:p>
            <a:pPr>
              <a:spcAft>
                <a:spcPts val="1800"/>
              </a:spcAft>
              <a:buClr>
                <a:srgbClr val="FF0000"/>
              </a:buClr>
            </a:pPr>
            <a:r>
              <a:rPr lang="en-US" sz="2400" b="1" dirty="0" smtClean="0">
                <a:latin typeface="Lucida Grande"/>
                <a:cs typeface="Lucida Grande"/>
              </a:rPr>
              <a:t>How do we identify the roles and interactions of multi-scale dynamical processes (i.e., planetary, synoptic, </a:t>
            </a:r>
            <a:r>
              <a:rPr lang="en-US" sz="2400" b="1" dirty="0" err="1" smtClean="0">
                <a:latin typeface="Lucida Grande"/>
                <a:cs typeface="Lucida Grande"/>
              </a:rPr>
              <a:t>meso</a:t>
            </a:r>
            <a:r>
              <a:rPr lang="en-US" sz="2400" b="1" dirty="0" smtClean="0">
                <a:latin typeface="Lucida Grande"/>
                <a:cs typeface="Lucida Grande"/>
              </a:rPr>
              <a:t>-scale including convection and GW)</a:t>
            </a:r>
            <a:r>
              <a:rPr lang="en-US" sz="2400" b="1" dirty="0" smtClean="0">
                <a:latin typeface="Lucida Grande"/>
                <a:cs typeface="Lucida Grande"/>
              </a:rPr>
              <a:t>?</a:t>
            </a:r>
          </a:p>
          <a:p>
            <a:pPr lvl="1">
              <a:spcAft>
                <a:spcPts val="1800"/>
              </a:spcAft>
              <a:buClr>
                <a:srgbClr val="FF0000"/>
              </a:buClr>
            </a:pPr>
            <a:r>
              <a:rPr lang="en-US" sz="2000" b="1" dirty="0" smtClean="0">
                <a:latin typeface="Lucida Grande"/>
                <a:cs typeface="Lucida Grande"/>
              </a:rPr>
              <a:t>Are small scale processes important?</a:t>
            </a:r>
            <a:endParaRPr lang="en-US" sz="2000" b="1" dirty="0" smtClean="0">
              <a:latin typeface="Lucida Grande"/>
              <a:cs typeface="Lucida Grande"/>
            </a:endParaRPr>
          </a:p>
          <a:p>
            <a:pPr>
              <a:spcAft>
                <a:spcPts val="1800"/>
              </a:spcAft>
              <a:buClr>
                <a:srgbClr val="FF0000"/>
              </a:buClr>
            </a:pPr>
            <a:r>
              <a:rPr lang="en-US" sz="2400" b="1" dirty="0" smtClean="0">
                <a:latin typeface="Lucida Grande"/>
                <a:cs typeface="Lucida Grande"/>
              </a:rPr>
              <a:t>How do we identify, model and quantify mixing?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apshot 2009-10-07 09-35-00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37" y="0"/>
            <a:ext cx="468312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05463" y="645636"/>
            <a:ext cx="2983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Stone et al., in progress</a:t>
            </a:r>
            <a:endParaRPr lang="en-US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5373" y="5213866"/>
            <a:ext cx="26100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Vogel et al., </a:t>
            </a:r>
            <a:endParaRPr lang="en-US" dirty="0" smtClean="0"/>
          </a:p>
          <a:p>
            <a:r>
              <a:rPr lang="en-US" dirty="0" err="1" smtClean="0"/>
              <a:t>Konopka</a:t>
            </a:r>
            <a:r>
              <a:rPr lang="en-US" dirty="0" smtClean="0"/>
              <a:t> </a:t>
            </a:r>
            <a:r>
              <a:rPr lang="en-US" dirty="0" smtClean="0"/>
              <a:t>et al, Tuesday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apshot 2009-10-19 13-40-13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" y="837172"/>
            <a:ext cx="7854950" cy="60208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6850" y="98508"/>
            <a:ext cx="8413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Lucida Grande"/>
                <a:cs typeface="Lucida Grande"/>
              </a:rPr>
              <a:t>DTP and TIL: are they results of the same process?</a:t>
            </a:r>
            <a:endParaRPr lang="en-US" sz="2400" b="1" dirty="0">
              <a:solidFill>
                <a:srgbClr val="0000FF"/>
              </a:solidFill>
              <a:latin typeface="Lucida Grande"/>
              <a:cs typeface="Lucida Grand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68733" cy="1579562"/>
          </a:xfrm>
        </p:spPr>
        <p:txBody>
          <a:bodyPr>
            <a:noAutofit/>
          </a:bodyPr>
          <a:lstStyle/>
          <a:p>
            <a:pPr marL="914400" indent="-914400" algn="l"/>
            <a:r>
              <a:rPr lang="en-US" sz="2800" b="1" dirty="0" smtClean="0">
                <a:solidFill>
                  <a:srgbClr val="000090"/>
                </a:solidFill>
                <a:latin typeface="Lucida Grande"/>
                <a:cs typeface="Lucida Grande"/>
              </a:rPr>
              <a:t>Challenges (3): </a:t>
            </a:r>
            <a:r>
              <a:rPr lang="en-US" sz="2800" b="1" dirty="0" smtClean="0">
                <a:solidFill>
                  <a:srgbClr val="0000FF"/>
                </a:solidFill>
                <a:latin typeface="Lucida Grande"/>
                <a:cs typeface="Lucida Grande"/>
              </a:rPr>
              <a:t/>
            </a:r>
            <a:br>
              <a:rPr lang="en-US" sz="2800" b="1" dirty="0" smtClean="0">
                <a:solidFill>
                  <a:srgbClr val="0000FF"/>
                </a:solidFill>
                <a:latin typeface="Lucida Grande"/>
                <a:cs typeface="Lucida Grande"/>
              </a:rPr>
            </a:br>
            <a:r>
              <a:rPr lang="en-US" sz="2800" b="1" dirty="0" smtClean="0">
                <a:solidFill>
                  <a:srgbClr val="0000FF"/>
                </a:solidFill>
                <a:latin typeface="Lucida Grande"/>
                <a:cs typeface="Lucida Grande"/>
              </a:rPr>
              <a:t>Physical models and Definitions of the extratropical tropopause (</a:t>
            </a:r>
            <a:r>
              <a:rPr lang="en-US" sz="2800" b="1" dirty="0" err="1" smtClean="0">
                <a:solidFill>
                  <a:srgbClr val="0000FF"/>
                </a:solidFill>
                <a:latin typeface="Lucida Grande"/>
                <a:cs typeface="Lucida Grande"/>
              </a:rPr>
              <a:t>ExTP</a:t>
            </a:r>
            <a:r>
              <a:rPr lang="en-US" sz="2800" b="1" dirty="0" smtClean="0">
                <a:solidFill>
                  <a:srgbClr val="0000FF"/>
                </a:solidFill>
                <a:latin typeface="Lucida Grande"/>
                <a:cs typeface="Lucida Grande"/>
              </a:rPr>
              <a:t>) </a:t>
            </a:r>
            <a:endParaRPr lang="en-US" sz="2800" b="1" dirty="0">
              <a:solidFill>
                <a:srgbClr val="0000FF"/>
              </a:solidFill>
              <a:latin typeface="Lucida Grande"/>
              <a:cs typeface="Lucida Grande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22500"/>
            <a:ext cx="8068733" cy="3251200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  <a:buClr>
                <a:srgbClr val="FF0000"/>
              </a:buClr>
            </a:pPr>
            <a:r>
              <a:rPr lang="en-US" sz="2200" b="1" dirty="0" smtClean="0">
                <a:latin typeface="Lucida Grande"/>
                <a:cs typeface="Lucida Grande"/>
              </a:rPr>
              <a:t>How do we best characterize the </a:t>
            </a:r>
            <a:r>
              <a:rPr lang="en-US" sz="2200" b="1" dirty="0" err="1" smtClean="0">
                <a:latin typeface="Lucida Grande"/>
                <a:cs typeface="Lucida Grande"/>
              </a:rPr>
              <a:t>ExTP</a:t>
            </a:r>
            <a:r>
              <a:rPr lang="en-US" sz="2200" b="1" dirty="0" smtClean="0">
                <a:latin typeface="Lucida Grande"/>
                <a:cs typeface="Lucida Grande"/>
              </a:rPr>
              <a:t> as a transport boundary? </a:t>
            </a:r>
          </a:p>
          <a:p>
            <a:pPr>
              <a:spcAft>
                <a:spcPts val="2400"/>
              </a:spcAft>
              <a:buClr>
                <a:srgbClr val="FF0000"/>
              </a:buClr>
            </a:pPr>
            <a:r>
              <a:rPr lang="en-US" sz="2200" b="1" dirty="0" smtClean="0">
                <a:latin typeface="Lucida Grande"/>
                <a:cs typeface="Lucida Grande"/>
              </a:rPr>
              <a:t>How do we reconcile the multiple existing conceptual models/definitions of the </a:t>
            </a:r>
            <a:r>
              <a:rPr lang="en-US" sz="2200" b="1" dirty="0" err="1" smtClean="0">
                <a:latin typeface="Lucida Grande"/>
                <a:cs typeface="Lucida Grande"/>
              </a:rPr>
              <a:t>ExTP</a:t>
            </a:r>
            <a:r>
              <a:rPr lang="en-US" sz="2200" b="1" dirty="0" smtClean="0">
                <a:latin typeface="Lucida Grande"/>
                <a:cs typeface="Lucida Grande"/>
              </a:rPr>
              <a:t>?</a:t>
            </a:r>
          </a:p>
          <a:p>
            <a:pPr>
              <a:spcAft>
                <a:spcPts val="2400"/>
              </a:spcAft>
              <a:buClr>
                <a:srgbClr val="FF0000"/>
              </a:buClr>
            </a:pPr>
            <a:r>
              <a:rPr lang="en-US" sz="2200" b="1" dirty="0" smtClean="0">
                <a:latin typeface="Lucida Grande"/>
                <a:cs typeface="Lucida Grande"/>
              </a:rPr>
              <a:t>What processes control the occurrence and spatial extent of multiple </a:t>
            </a:r>
            <a:r>
              <a:rPr lang="en-US" sz="2200" b="1" dirty="0" err="1" smtClean="0">
                <a:latin typeface="Lucida Grande"/>
                <a:cs typeface="Lucida Grande"/>
              </a:rPr>
              <a:t>tropopauses</a:t>
            </a:r>
            <a:r>
              <a:rPr lang="en-US" sz="2200" b="1" dirty="0" smtClean="0">
                <a:latin typeface="Lucida Grande"/>
                <a:cs typeface="Lucida Grande"/>
              </a:rPr>
              <a:t>?</a:t>
            </a:r>
          </a:p>
          <a:p>
            <a:pPr>
              <a:buClr>
                <a:srgbClr val="FF0000"/>
              </a:buClr>
            </a:pPr>
            <a:endParaRPr lang="en-US" sz="1800" b="1" dirty="0">
              <a:latin typeface="Lucida Grande"/>
              <a:cs typeface="Lucida Grand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napshot 2006-10-02 12-04-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90700"/>
            <a:ext cx="46482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9" name="Picture 3" descr="Snapshot 2006-10-02 12-04-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828800"/>
            <a:ext cx="4648200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52400" y="481013"/>
            <a:ext cx="8575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Lucida Grande" charset="0"/>
              </a:rPr>
              <a:t>The Dichotomy of the Tropopause Definitions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7947025" y="61436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838200" y="5486400"/>
            <a:ext cx="278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hlink"/>
                </a:solidFill>
                <a:latin typeface="Chalkboard Bold" pitchFamily="80" charset="0"/>
              </a:rPr>
              <a:t>Palmen &amp; Newton, 1969</a:t>
            </a:r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5562600" y="5486400"/>
            <a:ext cx="2755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hlink"/>
                </a:solidFill>
                <a:latin typeface="Chalkboard Bold" pitchFamily="80" charset="0"/>
              </a:rPr>
              <a:t>Shapiro &amp; Keyser, 1990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04800" y="1295400"/>
            <a:ext cx="4027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folHlink"/>
                </a:solidFill>
                <a:latin typeface="Chalkboard Bold" pitchFamily="80" charset="0"/>
              </a:rPr>
              <a:t>“The Thermal Tropopause”</a:t>
            </a:r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4648200" y="1295400"/>
            <a:ext cx="4310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folHlink"/>
                </a:solidFill>
                <a:latin typeface="Chalkboard Bold" pitchFamily="80" charset="0"/>
              </a:rPr>
              <a:t>“The Dynamical Tropopause”</a:t>
            </a: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914400" y="6019800"/>
            <a:ext cx="1622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C41C10"/>
                </a:solidFill>
                <a:latin typeface="Chalkboard Bold" pitchFamily="80" charset="0"/>
              </a:rPr>
              <a:t>(WMO, 1957)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6016625" y="59785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8" name="Rectangle 12"/>
          <p:cNvSpPr>
            <a:spLocks noChangeArrowheads="1"/>
          </p:cNvSpPr>
          <p:nvPr/>
        </p:nvSpPr>
        <p:spPr bwMode="auto">
          <a:xfrm>
            <a:off x="4495800" y="5942013"/>
            <a:ext cx="4648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C6023D"/>
                </a:solidFill>
                <a:latin typeface="Chalkboard Bold" pitchFamily="80" charset="0"/>
              </a:rPr>
              <a:t>(Reed, 1955, Danielsen, 1968; Shapiro, 1980; WMO, 1986; Holton et al., 1995;…)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3" grpId="0"/>
      <p:bldP spid="96265" grpId="0"/>
      <p:bldP spid="962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384925" y="2355850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endParaRPr lang="fr-FR" sz="1000">
              <a:latin typeface="Times" charset="0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371600" y="5867400"/>
            <a:ext cx="6858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>
                <a:solidFill>
                  <a:srgbClr val="D72A1F"/>
                </a:solidFill>
                <a:latin typeface="Chalkboard Bold" pitchFamily="80" charset="0"/>
              </a:rPr>
              <a:t>Adapted from Chapter 2 WMO (2002), Law, Cox &amp; Haynes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/>
          <a:srcRect t="11646"/>
          <a:stretch>
            <a:fillRect/>
          </a:stretch>
        </p:blipFill>
        <p:spPr bwMode="auto">
          <a:xfrm>
            <a:off x="1295400" y="1066800"/>
            <a:ext cx="67818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Oval 5" descr="20%"/>
          <p:cNvSpPr>
            <a:spLocks noChangeArrowheads="1"/>
          </p:cNvSpPr>
          <p:nvPr/>
        </p:nvSpPr>
        <p:spPr bwMode="auto">
          <a:xfrm rot="698718">
            <a:off x="6400800" y="3581400"/>
            <a:ext cx="1981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609600" y="457200"/>
            <a:ext cx="6154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Lucida Grande" charset="0"/>
              </a:rPr>
              <a:t>Extratropical Transition Layer - </a:t>
            </a:r>
            <a:r>
              <a:rPr lang="en-US" b="1" dirty="0" err="1">
                <a:latin typeface="Lucida Grande" charset="0"/>
              </a:rPr>
              <a:t>ExTL</a:t>
            </a:r>
            <a:r>
              <a:rPr lang="en-US" b="1" dirty="0">
                <a:latin typeface="Lucida Grande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apshot 2009-10-06 16-56-40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11300"/>
            <a:ext cx="5992224" cy="4749800"/>
          </a:xfrm>
          <a:prstGeom prst="rect">
            <a:avLst/>
          </a:prstGeom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09600" y="457200"/>
            <a:ext cx="5888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latin typeface="Lucida Grande" charset="0"/>
              </a:rPr>
              <a:t>Chemical Tropopause using tracer correlations?</a:t>
            </a:r>
            <a:endParaRPr lang="en-US" b="1" dirty="0">
              <a:latin typeface="Lucida Grande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8024" y="1689100"/>
            <a:ext cx="149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Zahn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, 2003</a:t>
            </a:r>
            <a:endParaRPr lang="en-US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/>
          <a:srcRect l="11766" t="10910" r="11766" b="9093"/>
          <a:stretch>
            <a:fillRect/>
          </a:stretch>
        </p:blipFill>
        <p:spPr bwMode="auto">
          <a:xfrm>
            <a:off x="1079500" y="635576"/>
            <a:ext cx="400367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685800" y="50800"/>
            <a:ext cx="721223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Lucida Grande" charset="0"/>
              </a:rPr>
              <a:t>Statistical “</a:t>
            </a:r>
            <a:r>
              <a:rPr lang="en-US" sz="3200" b="1" dirty="0" err="1" smtClean="0">
                <a:solidFill>
                  <a:schemeClr val="tx2"/>
                </a:solidFill>
                <a:latin typeface="Lucida Grande" charset="0"/>
              </a:rPr>
              <a:t>Chemopause</a:t>
            </a:r>
            <a:r>
              <a:rPr lang="en-US" sz="3200" b="1" dirty="0" smtClean="0">
                <a:solidFill>
                  <a:schemeClr val="tx2"/>
                </a:solidFill>
                <a:latin typeface="Lucida Grande" charset="0"/>
              </a:rPr>
              <a:t>” or </a:t>
            </a:r>
            <a:r>
              <a:rPr lang="en-US" sz="3200" b="1" dirty="0" err="1" smtClean="0">
                <a:solidFill>
                  <a:schemeClr val="tx2"/>
                </a:solidFill>
                <a:latin typeface="Lucida Grande" charset="0"/>
              </a:rPr>
              <a:t>ExTL</a:t>
            </a:r>
            <a:endParaRPr lang="en-US" sz="3200" b="1" dirty="0">
              <a:solidFill>
                <a:schemeClr val="tx2"/>
              </a:solidFill>
              <a:latin typeface="Lucida Grande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6861" y="6083300"/>
            <a:ext cx="1625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Pan et al., 2007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err="1" smtClean="0">
                <a:solidFill>
                  <a:srgbClr val="0000FF"/>
                </a:solidFill>
                <a:latin typeface="Lucida Grande"/>
                <a:cs typeface="Lucida Grande"/>
              </a:rPr>
              <a:t>ExTL</a:t>
            </a:r>
            <a:r>
              <a:rPr lang="en-US" sz="2800" b="1" dirty="0" smtClean="0">
                <a:solidFill>
                  <a:srgbClr val="0000FF"/>
                </a:solidFill>
                <a:latin typeface="Lucida Grande"/>
                <a:cs typeface="Lucida Grande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Lucida Grande"/>
                <a:cs typeface="Lucida Grande"/>
              </a:rPr>
              <a:t>vs</a:t>
            </a:r>
            <a:r>
              <a:rPr lang="en-US" sz="2800" b="1" dirty="0" smtClean="0">
                <a:solidFill>
                  <a:srgbClr val="0000FF"/>
                </a:solidFill>
                <a:latin typeface="Lucida Grande"/>
                <a:cs typeface="Lucida Grande"/>
              </a:rPr>
              <a:t> TTL</a:t>
            </a:r>
            <a:endParaRPr lang="en-US" sz="2800" b="1" dirty="0">
              <a:solidFill>
                <a:srgbClr val="0000FF"/>
              </a:solidFill>
              <a:latin typeface="Lucida Grande"/>
              <a:cs typeface="Lucida Grande"/>
            </a:endParaRPr>
          </a:p>
        </p:txBody>
      </p:sp>
      <p:pic>
        <p:nvPicPr>
          <p:cNvPr id="4" name="Content Placeholder 3" descr="Snapshot 2009-10-17 22-53-41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7116" r="-17116"/>
          <a:stretch>
            <a:fillRect/>
          </a:stretch>
        </p:blipFill>
        <p:spPr>
          <a:xfrm>
            <a:off x="3773169" y="3570288"/>
            <a:ext cx="5689422" cy="3128963"/>
          </a:xfrm>
        </p:spPr>
      </p:pic>
      <p:pic>
        <p:nvPicPr>
          <p:cNvPr id="5" name="Picture 4" descr="Snapshot 2009-10-17 22-55-49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7638"/>
            <a:ext cx="5410200" cy="26468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37193" y="1417638"/>
            <a:ext cx="370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Lucida Grande"/>
                <a:cs typeface="Lucida Grande"/>
              </a:rPr>
              <a:t>Tropics: Two physical boundaries </a:t>
            </a:r>
            <a:endParaRPr lang="en-US" b="1" dirty="0">
              <a:solidFill>
                <a:srgbClr val="008000"/>
              </a:solidFill>
              <a:latin typeface="Lucida Grande"/>
              <a:cs typeface="Lucida Grand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219700"/>
            <a:ext cx="370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8000"/>
                </a:solidFill>
                <a:latin typeface="Lucida Grande"/>
                <a:cs typeface="Lucida Grande"/>
              </a:rPr>
              <a:t>Extratropics</a:t>
            </a:r>
            <a:r>
              <a:rPr lang="en-US" b="1" dirty="0" smtClean="0">
                <a:solidFill>
                  <a:srgbClr val="008000"/>
                </a:solidFill>
                <a:latin typeface="Lucida Grande"/>
                <a:cs typeface="Lucida Grande"/>
              </a:rPr>
              <a:t>: one physical boundary </a:t>
            </a:r>
            <a:endParaRPr lang="en-US" b="1" dirty="0">
              <a:solidFill>
                <a:srgbClr val="008000"/>
              </a:solidFill>
              <a:latin typeface="Lucida Grande"/>
              <a:cs typeface="Lucida Grand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24" y="4064503"/>
            <a:ext cx="3380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Gettelman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and Foster, 2002</a:t>
            </a:r>
            <a:endParaRPr lang="en-US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7193" y="3570288"/>
            <a:ext cx="1630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Birner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, 2006</a:t>
            </a:r>
            <a:endParaRPr lang="en-US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apshot 2009-10-18 23-36-33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397000"/>
            <a:ext cx="4539968" cy="4902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0435" y="595868"/>
            <a:ext cx="7095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  <a:latin typeface="Lucida Grande"/>
                <a:cs typeface="Lucida Grande"/>
              </a:rPr>
              <a:t>ExTL</a:t>
            </a:r>
            <a:r>
              <a:rPr lang="en-US" b="1" dirty="0" smtClean="0">
                <a:solidFill>
                  <a:srgbClr val="0000FF"/>
                </a:solidFill>
                <a:latin typeface="Lucida Grande"/>
                <a:cs typeface="Lucida Grande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Lucida Grande"/>
                <a:cs typeface="Lucida Grande"/>
              </a:rPr>
              <a:t>vs</a:t>
            </a:r>
            <a:r>
              <a:rPr lang="en-US" b="1" dirty="0" smtClean="0">
                <a:solidFill>
                  <a:srgbClr val="0000FF"/>
                </a:solidFill>
                <a:latin typeface="Lucida Grande"/>
                <a:cs typeface="Lucida Grande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Lucida Grande"/>
                <a:cs typeface="Lucida Grande"/>
              </a:rPr>
              <a:t>TTL – existence of multiple horizontal boundaries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068733" cy="1003300"/>
          </a:xfrm>
        </p:spPr>
        <p:txBody>
          <a:bodyPr>
            <a:noAutofit/>
          </a:bodyPr>
          <a:lstStyle/>
          <a:p>
            <a:pPr marL="520700" indent="-520700" algn="l"/>
            <a:r>
              <a:rPr lang="en-US" sz="2800" b="1" dirty="0" smtClean="0">
                <a:solidFill>
                  <a:srgbClr val="000090"/>
                </a:solidFill>
                <a:latin typeface="Lucida Grande"/>
                <a:cs typeface="Lucida Grande"/>
              </a:rPr>
              <a:t>Challenges (1):</a:t>
            </a:r>
            <a:r>
              <a:rPr lang="en-US" sz="2800" b="1" dirty="0" smtClean="0">
                <a:solidFill>
                  <a:srgbClr val="0000FF"/>
                </a:solidFill>
                <a:latin typeface="Lucida Grande"/>
                <a:cs typeface="Lucida Grande"/>
              </a:rPr>
              <a:t> </a:t>
            </a:r>
            <a:br>
              <a:rPr lang="en-US" sz="2800" b="1" dirty="0" smtClean="0">
                <a:solidFill>
                  <a:srgbClr val="0000FF"/>
                </a:solidFill>
                <a:latin typeface="Lucida Grande"/>
                <a:cs typeface="Lucida Grande"/>
              </a:rPr>
            </a:br>
            <a:r>
              <a:rPr lang="en-US" sz="2800" b="1" dirty="0" smtClean="0">
                <a:solidFill>
                  <a:srgbClr val="0000FF"/>
                </a:solidFill>
                <a:latin typeface="Lucida Grande"/>
                <a:cs typeface="Lucida Grande"/>
              </a:rPr>
              <a:t>Deriving integrative results of </a:t>
            </a:r>
            <a:r>
              <a:rPr lang="en-US" sz="2800" b="1" dirty="0" err="1" smtClean="0">
                <a:solidFill>
                  <a:srgbClr val="0000FF"/>
                </a:solidFill>
                <a:latin typeface="Lucida Grande"/>
                <a:cs typeface="Lucida Grande"/>
              </a:rPr>
              <a:t>ExUTLS</a:t>
            </a:r>
            <a:r>
              <a:rPr lang="en-US" sz="2800" b="1" dirty="0" smtClean="0">
                <a:solidFill>
                  <a:srgbClr val="0000FF"/>
                </a:solidFill>
                <a:latin typeface="Lucida Grande"/>
                <a:cs typeface="Lucida Grande"/>
              </a:rPr>
              <a:t> chemical observations </a:t>
            </a:r>
            <a:br>
              <a:rPr lang="en-US" sz="2800" b="1" dirty="0" smtClean="0">
                <a:solidFill>
                  <a:srgbClr val="0000FF"/>
                </a:solidFill>
                <a:latin typeface="Lucida Grande"/>
                <a:cs typeface="Lucida Grande"/>
              </a:rPr>
            </a:br>
            <a:endParaRPr lang="en-US" sz="2800" b="1" dirty="0">
              <a:solidFill>
                <a:srgbClr val="0000FF"/>
              </a:solidFill>
              <a:latin typeface="Lucida Grande"/>
              <a:cs typeface="Lucida Grande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2006600"/>
            <a:ext cx="8068733" cy="42037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  <a:buClr>
                <a:srgbClr val="FF0000"/>
              </a:buClr>
            </a:pPr>
            <a:r>
              <a:rPr lang="en-US" sz="2400" b="1" dirty="0" smtClean="0">
                <a:latin typeface="Lucida Grande"/>
                <a:cs typeface="Lucida Grande"/>
              </a:rPr>
              <a:t>How</a:t>
            </a:r>
            <a:r>
              <a:rPr lang="en-US" sz="2400" b="1" dirty="0" smtClean="0">
                <a:latin typeface="Lucida Grande"/>
                <a:cs typeface="Lucida Grande"/>
              </a:rPr>
              <a:t>/what </a:t>
            </a:r>
            <a:r>
              <a:rPr lang="en-US" sz="2400" b="1" dirty="0" smtClean="0">
                <a:latin typeface="Lucida Grande"/>
                <a:cs typeface="Lucida Grande"/>
              </a:rPr>
              <a:t>do </a:t>
            </a:r>
            <a:r>
              <a:rPr lang="en-US" sz="2400" b="1" dirty="0" smtClean="0">
                <a:latin typeface="Lucida Grande"/>
                <a:cs typeface="Lucida Grande"/>
              </a:rPr>
              <a:t>we use the aircraft observations to </a:t>
            </a:r>
            <a:r>
              <a:rPr lang="en-US" sz="2400" b="1" dirty="0" smtClean="0">
                <a:latin typeface="Lucida Grande"/>
                <a:cs typeface="Lucida Grande"/>
              </a:rPr>
              <a:t>quantify? </a:t>
            </a:r>
          </a:p>
          <a:p>
            <a:pPr lvl="1">
              <a:spcAft>
                <a:spcPts val="600"/>
              </a:spcAft>
              <a:buClr>
                <a:srgbClr val="FF0000"/>
              </a:buClr>
            </a:pPr>
            <a:r>
              <a:rPr lang="en-US" sz="2000" b="1" dirty="0" smtClean="0">
                <a:latin typeface="Lucida Grande"/>
                <a:cs typeface="Lucida Grande"/>
              </a:rPr>
              <a:t>Fine structure?  </a:t>
            </a:r>
            <a:r>
              <a:rPr lang="en-US" sz="2000" b="1" dirty="0" smtClean="0">
                <a:latin typeface="Lucida Grande"/>
                <a:cs typeface="Lucida Grande"/>
              </a:rPr>
              <a:t>STE? Transport</a:t>
            </a:r>
            <a:r>
              <a:rPr lang="en-US" sz="2000" b="1" dirty="0" smtClean="0">
                <a:latin typeface="Lucida Grande"/>
                <a:cs typeface="Lucida Grande"/>
              </a:rPr>
              <a:t> barriers and pathways</a:t>
            </a:r>
            <a:r>
              <a:rPr lang="en-US" sz="2000" b="1" dirty="0" smtClean="0">
                <a:latin typeface="Lucida Grande"/>
                <a:cs typeface="Lucida Grande"/>
              </a:rPr>
              <a:t>? </a:t>
            </a:r>
          </a:p>
          <a:p>
            <a:pPr lvl="1">
              <a:spcAft>
                <a:spcPts val="600"/>
              </a:spcAft>
              <a:buClr>
                <a:srgbClr val="FF0000"/>
              </a:buClr>
            </a:pPr>
            <a:endParaRPr lang="en-US" sz="2000" b="1" dirty="0" smtClean="0">
              <a:latin typeface="Lucida Grande"/>
              <a:cs typeface="Lucida Grande"/>
            </a:endParaRPr>
          </a:p>
          <a:p>
            <a:pPr>
              <a:spcAft>
                <a:spcPts val="600"/>
              </a:spcAft>
              <a:buClr>
                <a:srgbClr val="FF0000"/>
              </a:buClr>
            </a:pPr>
            <a:r>
              <a:rPr lang="en-US" sz="2400" b="1" dirty="0" smtClean="0">
                <a:latin typeface="Lucida Grande"/>
                <a:cs typeface="Lucida Grande"/>
              </a:rPr>
              <a:t>What are the “right” quantities to be used as effective metrics for evaluations and constraints of </a:t>
            </a:r>
            <a:r>
              <a:rPr lang="en-US" sz="2400" b="1" dirty="0" err="1" smtClean="0">
                <a:latin typeface="Lucida Grande"/>
                <a:cs typeface="Lucida Grande"/>
              </a:rPr>
              <a:t>CCMs</a:t>
            </a:r>
            <a:r>
              <a:rPr lang="en-US" sz="2400" b="1" dirty="0" smtClean="0">
                <a:latin typeface="Lucida Grande"/>
                <a:cs typeface="Lucida Grande"/>
              </a:rPr>
              <a:t>?</a:t>
            </a:r>
          </a:p>
          <a:p>
            <a:pPr lvl="1">
              <a:spcAft>
                <a:spcPts val="600"/>
              </a:spcAft>
              <a:buClr>
                <a:srgbClr val="FF0000"/>
              </a:buClr>
            </a:pPr>
            <a:r>
              <a:rPr lang="en-US" sz="2000" b="1" dirty="0" smtClean="0">
                <a:ln>
                  <a:solidFill>
                    <a:srgbClr val="008000"/>
                  </a:solidFill>
                </a:ln>
                <a:latin typeface="Lucida Grande"/>
                <a:cs typeface="Lucida Grande"/>
              </a:rPr>
              <a:t>“flux” “budget” </a:t>
            </a:r>
            <a:r>
              <a:rPr lang="en-US" sz="2000" b="1" dirty="0" smtClean="0">
                <a:latin typeface="Lucida Grande"/>
                <a:cs typeface="Lucida Grande"/>
              </a:rPr>
              <a:t>and </a:t>
            </a:r>
            <a:r>
              <a:rPr lang="en-US" sz="2000" b="1" dirty="0" smtClean="0">
                <a:ln>
                  <a:solidFill>
                    <a:srgbClr val="FF0000"/>
                  </a:solidFill>
                </a:ln>
                <a:latin typeface="Lucida Grande"/>
                <a:cs typeface="Lucida Grande"/>
              </a:rPr>
              <a:t>“age spectra”, tracer correlations</a:t>
            </a:r>
          </a:p>
          <a:p>
            <a:pPr>
              <a:spcAft>
                <a:spcPts val="600"/>
              </a:spcAft>
              <a:buClr>
                <a:srgbClr val="FF0000"/>
              </a:buClr>
            </a:pPr>
            <a:r>
              <a:rPr lang="en-US" sz="2400" b="1" dirty="0" smtClean="0">
                <a:latin typeface="Lucida Grande"/>
                <a:cs typeface="Lucida Grande"/>
              </a:rPr>
              <a:t>What are the effective coordinates for integrating UTLS observations? </a:t>
            </a:r>
          </a:p>
          <a:p>
            <a:pPr lvl="1">
              <a:spcAft>
                <a:spcPts val="600"/>
              </a:spcAft>
              <a:buClr>
                <a:srgbClr val="FF0000"/>
              </a:buClr>
            </a:pPr>
            <a:r>
              <a:rPr lang="en-US" sz="2000" b="1" dirty="0" err="1" smtClean="0">
                <a:latin typeface="Lucida Grande"/>
                <a:cs typeface="Lucida Grande"/>
              </a:rPr>
              <a:t>Eql-q</a:t>
            </a:r>
            <a:r>
              <a:rPr lang="en-US" sz="2000" b="1" dirty="0" smtClean="0">
                <a:latin typeface="Lucida Grande"/>
                <a:cs typeface="Lucida Grande"/>
              </a:rPr>
              <a:t>, </a:t>
            </a:r>
            <a:r>
              <a:rPr lang="en-US" sz="2000" b="1" dirty="0" err="1" smtClean="0">
                <a:latin typeface="Lucida Grande"/>
                <a:cs typeface="Lucida Grande"/>
              </a:rPr>
              <a:t>Trop</a:t>
            </a:r>
            <a:r>
              <a:rPr lang="en-US" sz="2000" b="1" dirty="0" smtClean="0">
                <a:latin typeface="Lucida Grande"/>
                <a:cs typeface="Lucida Grande"/>
              </a:rPr>
              <a:t> </a:t>
            </a:r>
            <a:r>
              <a:rPr lang="en-US" sz="2000" b="1" dirty="0" err="1" smtClean="0">
                <a:latin typeface="Lucida Grande"/>
                <a:cs typeface="Lucida Grande"/>
              </a:rPr>
              <a:t>rel</a:t>
            </a:r>
            <a:r>
              <a:rPr lang="en-US" sz="2000" b="1" dirty="0" smtClean="0">
                <a:latin typeface="Lucida Grande"/>
                <a:cs typeface="Lucida Grande"/>
              </a:rPr>
              <a:t> Alt., wind speed/jet</a:t>
            </a:r>
          </a:p>
          <a:p>
            <a:pPr lvl="1">
              <a:spcAft>
                <a:spcPts val="600"/>
              </a:spcAft>
              <a:buClr>
                <a:srgbClr val="FF0000"/>
              </a:buClr>
            </a:pPr>
            <a:endParaRPr lang="en-US" sz="2000" b="1" dirty="0" smtClean="0">
              <a:latin typeface="Lucida Grande"/>
              <a:cs typeface="Lucida Grande"/>
            </a:endParaRPr>
          </a:p>
          <a:p>
            <a:pPr lvl="1">
              <a:buClr>
                <a:srgbClr val="FF0000"/>
              </a:buClr>
            </a:pPr>
            <a:endParaRPr lang="en-US" sz="2000" b="1" dirty="0" smtClean="0">
              <a:latin typeface="Lucida Grande"/>
              <a:cs typeface="Lucida Grande"/>
            </a:endParaRPr>
          </a:p>
          <a:p>
            <a:pPr>
              <a:buClr>
                <a:srgbClr val="FF0000"/>
              </a:buClr>
            </a:pPr>
            <a:endParaRPr lang="en-US" sz="2000" b="1" dirty="0">
              <a:latin typeface="Lucida Grande"/>
              <a:cs typeface="Lucida Gran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Lucida Grande"/>
                <a:cs typeface="Lucida Grande"/>
              </a:rPr>
              <a:t>Expectations to the workshop</a:t>
            </a:r>
            <a:endParaRPr lang="en-US" sz="3200" b="1" dirty="0">
              <a:latin typeface="Lucida Grande"/>
              <a:cs typeface="Lucida Grand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  <a:buClr>
                <a:srgbClr val="FF0000"/>
              </a:buClr>
            </a:pPr>
            <a:r>
              <a:rPr lang="en-US" sz="2400" b="1" dirty="0" smtClean="0">
                <a:latin typeface="Lucida Grande"/>
                <a:cs typeface="Lucida Grande"/>
              </a:rPr>
              <a:t>Emerging pictures -&gt;</a:t>
            </a:r>
            <a:r>
              <a:rPr lang="en-US" sz="2400" b="1" dirty="0" smtClean="0">
                <a:latin typeface="Lucida Grande"/>
                <a:cs typeface="Lucida Grande"/>
              </a:rPr>
              <a:t> Conceptual framework?</a:t>
            </a:r>
          </a:p>
          <a:p>
            <a:pPr>
              <a:spcAft>
                <a:spcPts val="1800"/>
              </a:spcAft>
              <a:buClr>
                <a:srgbClr val="FF0000"/>
              </a:buClr>
            </a:pPr>
            <a:r>
              <a:rPr lang="en-US" sz="2400" b="1" dirty="0" smtClean="0">
                <a:latin typeface="Lucida Grande"/>
                <a:cs typeface="Lucida Grande"/>
              </a:rPr>
              <a:t>From Mainz workshop 2005: “well defined terminology” </a:t>
            </a:r>
            <a:r>
              <a:rPr lang="en-US" sz="2400" b="1" dirty="0" smtClean="0">
                <a:solidFill>
                  <a:srgbClr val="008000"/>
                </a:solidFill>
                <a:latin typeface="Lucida Grande"/>
                <a:cs typeface="Lucida Grande"/>
              </a:rPr>
              <a:t>“STE=STT/TST”</a:t>
            </a:r>
            <a:r>
              <a:rPr lang="en-US" sz="2400" b="1" dirty="0" smtClean="0">
                <a:latin typeface="Lucida Grande"/>
                <a:cs typeface="Lucida Grande"/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  <a:latin typeface="Lucida Grande"/>
                <a:cs typeface="Lucida Grande"/>
              </a:rPr>
              <a:t>“</a:t>
            </a:r>
            <a:r>
              <a:rPr lang="en-US" sz="2400" b="1" dirty="0" err="1" smtClean="0">
                <a:solidFill>
                  <a:srgbClr val="FF0000"/>
                </a:solidFill>
                <a:latin typeface="Lucida Grande"/>
                <a:cs typeface="Lucida Grande"/>
              </a:rPr>
              <a:t>ExTL</a:t>
            </a:r>
            <a:r>
              <a:rPr lang="en-US" sz="2400" b="1" dirty="0" smtClean="0">
                <a:solidFill>
                  <a:srgbClr val="FF0000"/>
                </a:solidFill>
                <a:latin typeface="Lucida Grande"/>
                <a:cs typeface="Lucida Grande"/>
              </a:rPr>
              <a:t>”</a:t>
            </a:r>
          </a:p>
          <a:p>
            <a:pPr>
              <a:spcAft>
                <a:spcPts val="1800"/>
              </a:spcAft>
              <a:buClr>
                <a:srgbClr val="FF0000"/>
              </a:buClr>
            </a:pPr>
            <a:r>
              <a:rPr lang="en-US" sz="2400" b="1" dirty="0" smtClean="0">
                <a:latin typeface="Lucida Grande"/>
                <a:cs typeface="Lucida Grande"/>
              </a:rPr>
              <a:t>Broader picture: How is the </a:t>
            </a:r>
            <a:r>
              <a:rPr lang="en-US" sz="2400" b="1" dirty="0" err="1" smtClean="0">
                <a:latin typeface="Lucida Grande"/>
                <a:cs typeface="Lucida Grande"/>
              </a:rPr>
              <a:t>extratropical</a:t>
            </a:r>
            <a:r>
              <a:rPr lang="en-US" sz="2400" b="1" dirty="0" smtClean="0">
                <a:latin typeface="Lucida Grande"/>
                <a:cs typeface="Lucida Grande"/>
              </a:rPr>
              <a:t> UTLS coupled to the tropical UTLS? The processes near the subtropical break?</a:t>
            </a:r>
          </a:p>
          <a:p>
            <a:pPr>
              <a:spcAft>
                <a:spcPts val="1800"/>
              </a:spcAft>
              <a:buClr>
                <a:srgbClr val="FF0000"/>
              </a:buClr>
            </a:pPr>
            <a:endParaRPr lang="en-US" sz="2400" b="1" dirty="0">
              <a:latin typeface="Lucida Grande"/>
              <a:cs typeface="Lucida Grand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apshot 2009-10-08 13-19-04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7575"/>
            <a:ext cx="9144000" cy="4549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9367" y="5980668"/>
            <a:ext cx="2470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Hintsa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et al., 1998</a:t>
            </a:r>
            <a:endParaRPr lang="en-US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867" y="87580"/>
            <a:ext cx="64646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Lucida Grande"/>
                <a:cs typeface="Lucida Grande"/>
              </a:rPr>
              <a:t>The use of tracer correlations</a:t>
            </a:r>
            <a:endParaRPr lang="en-US" sz="3200" b="1" dirty="0">
              <a:solidFill>
                <a:srgbClr val="0000FF"/>
              </a:solidFill>
              <a:latin typeface="Lucida Grande"/>
              <a:cs typeface="Lucida Gran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apshot 2009-10-08 13-14-15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88" y="0"/>
            <a:ext cx="75247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88417" y="495300"/>
            <a:ext cx="2447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Marcy et al., 2004</a:t>
            </a:r>
            <a:endParaRPr lang="en-US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 descr="Snapshot 2009-03-02 16-15-50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850" y="512763"/>
            <a:ext cx="4114800" cy="332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5" descr="Snapshot 2009-03-02 16-16-18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438525"/>
            <a:ext cx="3854450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 smtClean="0"/>
              <a:t>Laura Pan, 3/4/08</a:t>
            </a:r>
            <a:endParaRPr lang="en-US" smtClean="0"/>
          </a:p>
        </p:txBody>
      </p:sp>
      <p:pic>
        <p:nvPicPr>
          <p:cNvPr id="49157" name="Picture 6" descr="Snapshot 2008-08-27 17-37-40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3900" y="2221706"/>
            <a:ext cx="3581400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TextBox 6"/>
          <p:cNvSpPr txBox="1">
            <a:spLocks noChangeArrowheads="1"/>
          </p:cNvSpPr>
          <p:nvPr/>
        </p:nvSpPr>
        <p:spPr bwMode="auto">
          <a:xfrm>
            <a:off x="3003550" y="6394450"/>
            <a:ext cx="584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Lucida Grande" charset="0"/>
                <a:ea typeface="Lucida Grande" charset="0"/>
                <a:cs typeface="Lucida Grande" charset="0"/>
              </a:rPr>
              <a:t>O3-CO relationship for tropospheric intrusions</a:t>
            </a:r>
          </a:p>
        </p:txBody>
      </p:sp>
      <p:sp>
        <p:nvSpPr>
          <p:cNvPr id="49159" name="TextBox 7"/>
          <p:cNvSpPr txBox="1">
            <a:spLocks noChangeArrowheads="1"/>
          </p:cNvSpPr>
          <p:nvPr/>
        </p:nvSpPr>
        <p:spPr bwMode="auto">
          <a:xfrm>
            <a:off x="2133600" y="990600"/>
            <a:ext cx="454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All</a:t>
            </a:r>
          </a:p>
        </p:txBody>
      </p:sp>
      <p:sp>
        <p:nvSpPr>
          <p:cNvPr id="49160" name="TextBox 8"/>
          <p:cNvSpPr txBox="1">
            <a:spLocks noChangeArrowheads="1"/>
          </p:cNvSpPr>
          <p:nvPr/>
        </p:nvSpPr>
        <p:spPr bwMode="auto">
          <a:xfrm>
            <a:off x="6324600" y="1763713"/>
            <a:ext cx="749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RF01</a:t>
            </a:r>
          </a:p>
        </p:txBody>
      </p:sp>
      <p:sp>
        <p:nvSpPr>
          <p:cNvPr id="49161" name="TextBox 9"/>
          <p:cNvSpPr txBox="1">
            <a:spLocks noChangeArrowheads="1"/>
          </p:cNvSpPr>
          <p:nvPr/>
        </p:nvSpPr>
        <p:spPr bwMode="auto">
          <a:xfrm>
            <a:off x="1752600" y="3438525"/>
            <a:ext cx="171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RF01,08,09,14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97317" y="991156"/>
            <a:ext cx="3176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Pittman et al., in progress</a:t>
            </a:r>
            <a:endParaRPr lang="en-US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867" y="87580"/>
            <a:ext cx="65213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Lucida Grande"/>
                <a:cs typeface="Lucida Grande"/>
              </a:rPr>
              <a:t>Integrative tracer correlations</a:t>
            </a:r>
            <a:endParaRPr lang="en-US" sz="3200" b="1" dirty="0">
              <a:solidFill>
                <a:srgbClr val="0000FF"/>
              </a:solidFill>
              <a:latin typeface="Lucida Grande"/>
              <a:cs typeface="Lucida Grand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17059" y="5523468"/>
            <a:ext cx="3015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Atlas et al.,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Vogel et al., in progress</a:t>
            </a:r>
            <a:endParaRPr lang="en-US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8-9, 2008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START08 workshop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5D88-64A9-7A49-ABEB-BF1F6E89157A}" type="slidenum">
              <a:rPr lang="en-US"/>
              <a:pPr/>
              <a:t>6</a:t>
            </a:fld>
            <a:endParaRPr lang="en-US"/>
          </a:p>
        </p:txBody>
      </p:sp>
      <p:pic>
        <p:nvPicPr>
          <p:cNvPr id="62466" name="Picture 2" descr="Snapshot 2007-09-07 10-35-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0"/>
            <a:ext cx="5321300" cy="7200900"/>
          </a:xfrm>
          <a:prstGeom prst="rect">
            <a:avLst/>
          </a:prstGeom>
          <a:noFill/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28600" y="2819400"/>
            <a:ext cx="3444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  <a:latin typeface="Chalkboard Bold" pitchFamily="80" charset="0"/>
              </a:rPr>
              <a:t>Age spectrum derived using NMHC, </a:t>
            </a:r>
            <a:r>
              <a:rPr lang="en-US" sz="1800" dirty="0" err="1">
                <a:solidFill>
                  <a:schemeClr val="accent2"/>
                </a:solidFill>
                <a:latin typeface="Chalkboard Bold" pitchFamily="80" charset="0"/>
              </a:rPr>
              <a:t>Ehhalt</a:t>
            </a:r>
            <a:r>
              <a:rPr lang="en-US" sz="1800" dirty="0">
                <a:solidFill>
                  <a:schemeClr val="accent2"/>
                </a:solidFill>
                <a:latin typeface="Chalkboard Bold" pitchFamily="80" charset="0"/>
              </a:rPr>
              <a:t> et al., 2007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81000" y="838200"/>
            <a:ext cx="3048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E061A"/>
                </a:solidFill>
                <a:latin typeface="Chalkboard" charset="0"/>
              </a:rPr>
              <a:t>Information from tracers of different lifetimes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936625" y="36544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867" y="87580"/>
            <a:ext cx="49219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Lucida Grande"/>
                <a:cs typeface="Lucida Grande"/>
              </a:rPr>
              <a:t>Age and age spectrum</a:t>
            </a:r>
            <a:endParaRPr lang="en-US" sz="3200" b="1" dirty="0">
              <a:solidFill>
                <a:srgbClr val="0000FF"/>
              </a:solidFill>
              <a:latin typeface="Lucida Grande"/>
              <a:cs typeface="Lucida Grand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731603"/>
            <a:ext cx="2730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halkboard"/>
                <a:cs typeface="Chalkboard"/>
              </a:rPr>
              <a:t>Ray et al., Tuesday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halkboard"/>
                <a:cs typeface="Chalkboard"/>
              </a:rPr>
              <a:t>Atlas </a:t>
            </a:r>
            <a:r>
              <a:rPr lang="en-US" b="1" dirty="0" smtClean="0">
                <a:solidFill>
                  <a:srgbClr val="FF0000"/>
                </a:solidFill>
                <a:latin typeface="Chalkboard"/>
                <a:cs typeface="Chalkboard"/>
              </a:rPr>
              <a:t>et al., Wednesday</a:t>
            </a:r>
            <a:endParaRPr lang="en-US" b="1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en-US" sz="2800">
                <a:latin typeface="Chalkboard Bold" pitchFamily="80" charset="0"/>
              </a:rPr>
              <a:t>Examples of using EqL in the UTLS region for compiling tracer climatology: [Hoor et al., 2004]</a:t>
            </a: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/>
          <a:srcRect l="49371"/>
          <a:stretch>
            <a:fillRect/>
          </a:stretch>
        </p:blipFill>
        <p:spPr bwMode="auto">
          <a:xfrm>
            <a:off x="4614863" y="2438400"/>
            <a:ext cx="439737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/>
          <a:srcRect l="49773"/>
          <a:stretch>
            <a:fillRect/>
          </a:stretch>
        </p:blipFill>
        <p:spPr bwMode="auto">
          <a:xfrm>
            <a:off x="304800" y="2362200"/>
            <a:ext cx="4114800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5100" y="177066"/>
            <a:ext cx="5399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Lucida Grande"/>
                <a:cs typeface="Lucida Grande"/>
              </a:rPr>
              <a:t>Coordinates </a:t>
            </a:r>
            <a:r>
              <a:rPr lang="en-US" sz="2400" b="1" dirty="0" smtClean="0">
                <a:solidFill>
                  <a:srgbClr val="0000FF"/>
                </a:solidFill>
                <a:latin typeface="Lucida Grande"/>
                <a:cs typeface="Lucida Grande"/>
              </a:rPr>
              <a:t>for integrating data: </a:t>
            </a:r>
            <a:endParaRPr lang="en-US" sz="2400" b="1" dirty="0">
              <a:solidFill>
                <a:srgbClr val="0000FF"/>
              </a:solidFill>
              <a:latin typeface="Lucida Grande"/>
              <a:cs typeface="Lucida Grand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apshot 2009-10-17 22-18-59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8063"/>
            <a:ext cx="9144000" cy="5197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500" y="6362701"/>
            <a:ext cx="369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Tilmes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et al., submitted </a:t>
            </a:r>
            <a:endParaRPr lang="en-US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" y="638731"/>
            <a:ext cx="402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Profiles in tropopause referenced Rel. Alt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100" y="177066"/>
            <a:ext cx="5399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Lucida Grande"/>
                <a:cs typeface="Lucida Grande"/>
              </a:rPr>
              <a:t>Coordinates </a:t>
            </a:r>
            <a:r>
              <a:rPr lang="en-US" sz="2400" b="1" dirty="0" smtClean="0">
                <a:solidFill>
                  <a:srgbClr val="0000FF"/>
                </a:solidFill>
                <a:latin typeface="Lucida Grande"/>
                <a:cs typeface="Lucida Grande"/>
              </a:rPr>
              <a:t>for integrating data: </a:t>
            </a:r>
            <a:endParaRPr lang="en-US" sz="2400" b="1" dirty="0">
              <a:solidFill>
                <a:srgbClr val="0000FF"/>
              </a:solidFill>
              <a:latin typeface="Lucida Grande"/>
              <a:cs typeface="Lucida Grand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apshot 2007-08-17 12-49-24.tiff"/>
          <p:cNvPicPr>
            <a:picLocks noChangeAspect="1"/>
          </p:cNvPicPr>
          <p:nvPr/>
        </p:nvPicPr>
        <p:blipFill>
          <a:blip r:embed="rId2"/>
          <a:srcRect r="54614"/>
          <a:stretch>
            <a:fillRect/>
          </a:stretch>
        </p:blipFill>
        <p:spPr>
          <a:xfrm>
            <a:off x="482600" y="577334"/>
            <a:ext cx="3606800" cy="51048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15669"/>
            <a:ext cx="76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Lucida Grande"/>
                <a:cs typeface="Lucida Grande"/>
              </a:rPr>
              <a:t>Dynamical coordinates: wind field/Jet streams:</a:t>
            </a:r>
            <a:endParaRPr lang="en-US" sz="2400" b="1" dirty="0">
              <a:solidFill>
                <a:srgbClr val="0000FF"/>
              </a:solidFill>
              <a:latin typeface="Lucida Grande"/>
              <a:cs typeface="Lucida Grande"/>
            </a:endParaRPr>
          </a:p>
        </p:txBody>
      </p:sp>
      <p:pic>
        <p:nvPicPr>
          <p:cNvPr id="4" name="Picture 3" descr="Snapshot 2009-10-08 11-25-28.tiff"/>
          <p:cNvPicPr>
            <a:picLocks noChangeAspect="1"/>
          </p:cNvPicPr>
          <p:nvPr/>
        </p:nvPicPr>
        <p:blipFill>
          <a:blip r:embed="rId3"/>
          <a:srcRect t="41618" b="16647"/>
          <a:stretch>
            <a:fillRect/>
          </a:stretch>
        </p:blipFill>
        <p:spPr>
          <a:xfrm>
            <a:off x="4351101" y="1590679"/>
            <a:ext cx="4208699" cy="2237013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55700" y="5361512"/>
            <a:ext cx="3444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chemeClr val="accent2"/>
                </a:solidFill>
                <a:latin typeface="Chalkboard Bold" pitchFamily="80" charset="0"/>
              </a:rPr>
              <a:t>Ray et </a:t>
            </a:r>
            <a:r>
              <a:rPr lang="en-US" sz="1800" dirty="0">
                <a:solidFill>
                  <a:schemeClr val="accent2"/>
                </a:solidFill>
                <a:latin typeface="Chalkboard Bold" pitchFamily="80" charset="0"/>
              </a:rPr>
              <a:t>al., </a:t>
            </a:r>
            <a:r>
              <a:rPr lang="en-US" sz="1800" dirty="0" smtClean="0">
                <a:solidFill>
                  <a:schemeClr val="accent2"/>
                </a:solidFill>
                <a:latin typeface="Chalkboard Bold" pitchFamily="80" charset="0"/>
              </a:rPr>
              <a:t>2004</a:t>
            </a:r>
            <a:endParaRPr lang="en-US" sz="1800" dirty="0">
              <a:solidFill>
                <a:schemeClr val="accent2"/>
              </a:solidFill>
              <a:latin typeface="Chalkboard Bold" pitchFamily="80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752975" y="4152900"/>
            <a:ext cx="3444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 err="1" smtClean="0">
                <a:solidFill>
                  <a:schemeClr val="accent2"/>
                </a:solidFill>
                <a:latin typeface="Chalkboard Bold" pitchFamily="80" charset="0"/>
              </a:rPr>
              <a:t>Brioude</a:t>
            </a:r>
            <a:r>
              <a:rPr lang="en-US" sz="1800" dirty="0" smtClean="0">
                <a:solidFill>
                  <a:schemeClr val="accent2"/>
                </a:solidFill>
                <a:latin typeface="Chalkboard Bold" pitchFamily="80" charset="0"/>
              </a:rPr>
              <a:t> et </a:t>
            </a:r>
            <a:r>
              <a:rPr lang="en-US" sz="1800" dirty="0">
                <a:solidFill>
                  <a:schemeClr val="accent2"/>
                </a:solidFill>
                <a:latin typeface="Chalkboard Bold" pitchFamily="80" charset="0"/>
              </a:rPr>
              <a:t>al., </a:t>
            </a:r>
            <a:r>
              <a:rPr lang="en-US" sz="1800" dirty="0" smtClean="0">
                <a:solidFill>
                  <a:schemeClr val="accent2"/>
                </a:solidFill>
                <a:latin typeface="Chalkboard Bold" pitchFamily="80" charset="0"/>
              </a:rPr>
              <a:t>2004</a:t>
            </a:r>
            <a:endParaRPr lang="en-US" sz="1800" dirty="0">
              <a:solidFill>
                <a:schemeClr val="accent2"/>
              </a:solidFill>
              <a:latin typeface="Chalkboard Bold" pitchFamily="80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00575" y="4992180"/>
            <a:ext cx="4124325" cy="147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halkboard Bold" pitchFamily="80" charset="0"/>
              </a:rPr>
              <a:t>Combine Jet and </a:t>
            </a:r>
            <a:r>
              <a:rPr lang="en-US" sz="2400" dirty="0" err="1" smtClean="0">
                <a:solidFill>
                  <a:srgbClr val="0000FF"/>
                </a:solidFill>
                <a:latin typeface="Chalkboard Bold" pitchFamily="80" charset="0"/>
              </a:rPr>
              <a:t>Rel</a:t>
            </a:r>
            <a:r>
              <a:rPr lang="en-US" sz="2400" dirty="0" smtClean="0">
                <a:solidFill>
                  <a:srgbClr val="0000FF"/>
                </a:solidFill>
                <a:latin typeface="Chalkboard Bold" pitchFamily="80" charset="0"/>
              </a:rPr>
              <a:t> Alt, in progress:</a:t>
            </a:r>
          </a:p>
          <a:p>
            <a:endParaRPr lang="en-US" sz="2400" dirty="0" smtClean="0">
              <a:solidFill>
                <a:srgbClr val="0000FF"/>
              </a:solidFill>
              <a:latin typeface="Chalkboard Bold" pitchFamily="80" charset="0"/>
            </a:endParaRPr>
          </a:p>
          <a:p>
            <a:r>
              <a:rPr lang="en-US" sz="1800" dirty="0" err="1" smtClean="0">
                <a:solidFill>
                  <a:schemeClr val="accent2"/>
                </a:solidFill>
                <a:latin typeface="Chalkboard Bold" pitchFamily="80" charset="0"/>
              </a:rPr>
              <a:t>Tilmes</a:t>
            </a:r>
            <a:r>
              <a:rPr lang="en-US" sz="1800" dirty="0" smtClean="0">
                <a:solidFill>
                  <a:schemeClr val="accent2"/>
                </a:solidFill>
                <a:latin typeface="Chalkboard Bold" pitchFamily="80" charset="0"/>
              </a:rPr>
              <a:t> et al.,  </a:t>
            </a:r>
            <a:r>
              <a:rPr lang="en-US" sz="1800" dirty="0" err="1" smtClean="0">
                <a:solidFill>
                  <a:schemeClr val="accent2"/>
                </a:solidFill>
                <a:latin typeface="Chalkboard Bold" pitchFamily="80" charset="0"/>
              </a:rPr>
              <a:t>Manney</a:t>
            </a:r>
            <a:r>
              <a:rPr lang="en-US" sz="1800" dirty="0" smtClean="0">
                <a:solidFill>
                  <a:schemeClr val="accent2"/>
                </a:solidFill>
                <a:latin typeface="Chalkboard Bold" pitchFamily="80" charset="0"/>
              </a:rPr>
              <a:t> et </a:t>
            </a:r>
            <a:r>
              <a:rPr lang="en-US" sz="1800" dirty="0">
                <a:solidFill>
                  <a:schemeClr val="accent2"/>
                </a:solidFill>
                <a:latin typeface="Chalkboard Bold" pitchFamily="80" charset="0"/>
              </a:rPr>
              <a:t>al.,</a:t>
            </a:r>
            <a:r>
              <a:rPr lang="en-US" sz="1800" dirty="0" smtClean="0">
                <a:solidFill>
                  <a:schemeClr val="accent2"/>
                </a:solidFill>
                <a:latin typeface="Chalkboard Bold" pitchFamily="80" charset="0"/>
              </a:rPr>
              <a:t> </a:t>
            </a:r>
            <a:endParaRPr lang="en-US" sz="1800" dirty="0">
              <a:solidFill>
                <a:schemeClr val="accent2"/>
              </a:solidFill>
              <a:latin typeface="Chalkboard Bold" pitchFamily="80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3094</TotalTime>
  <Words>644</Words>
  <Application>Microsoft Macintosh PowerPoint</Application>
  <PresentationFormat>On-screen Show (4:3)</PresentationFormat>
  <Paragraphs>86</Paragraphs>
  <Slides>20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III. Challenges</vt:lpstr>
      <vt:lpstr>Challenges (1):  Deriving integrative results of ExUTLS chemical observations  </vt:lpstr>
      <vt:lpstr>Slide 3</vt:lpstr>
      <vt:lpstr>Slide 4</vt:lpstr>
      <vt:lpstr>Slide 5</vt:lpstr>
      <vt:lpstr>Slide 6</vt:lpstr>
      <vt:lpstr>Examples of using EqL in the UTLS region for compiling tracer climatology: [Hoor et al., 2004]</vt:lpstr>
      <vt:lpstr>Slide 8</vt:lpstr>
      <vt:lpstr>Slide 9</vt:lpstr>
      <vt:lpstr>Challenges (2):  diagnosing the key processes that maintain and control the chemical structure </vt:lpstr>
      <vt:lpstr>Slide 11</vt:lpstr>
      <vt:lpstr>Slide 12</vt:lpstr>
      <vt:lpstr>Challenges (3):  Physical models and Definitions of the extratropical tropopause (ExTP) </vt:lpstr>
      <vt:lpstr>Slide 14</vt:lpstr>
      <vt:lpstr>Slide 15</vt:lpstr>
      <vt:lpstr>Slide 16</vt:lpstr>
      <vt:lpstr>Slide 17</vt:lpstr>
      <vt:lpstr>ExTL vs TTL</vt:lpstr>
      <vt:lpstr>Slide 19</vt:lpstr>
      <vt:lpstr>Expectations to the workshop</vt:lpstr>
    </vt:vector>
  </TitlesOfParts>
  <Company>UCAR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 Pan</dc:creator>
  <cp:lastModifiedBy>Laura Pan</cp:lastModifiedBy>
  <cp:revision>77</cp:revision>
  <dcterms:created xsi:type="dcterms:W3CDTF">2009-10-19T15:38:02Z</dcterms:created>
  <dcterms:modified xsi:type="dcterms:W3CDTF">2009-10-19T19:43:35Z</dcterms:modified>
</cp:coreProperties>
</file>