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2" r:id="rId2"/>
    <p:sldId id="281" r:id="rId3"/>
    <p:sldId id="261" r:id="rId4"/>
    <p:sldId id="297" r:id="rId5"/>
    <p:sldId id="298" r:id="rId6"/>
    <p:sldId id="388" r:id="rId7"/>
    <p:sldId id="271" r:id="rId8"/>
    <p:sldId id="363" r:id="rId9"/>
    <p:sldId id="386" r:id="rId10"/>
    <p:sldId id="339" r:id="rId11"/>
    <p:sldId id="340" r:id="rId12"/>
    <p:sldId id="368" r:id="rId13"/>
    <p:sldId id="394" r:id="rId14"/>
    <p:sldId id="393" r:id="rId15"/>
    <p:sldId id="335" r:id="rId16"/>
    <p:sldId id="345" r:id="rId17"/>
    <p:sldId id="334" r:id="rId18"/>
    <p:sldId id="395" r:id="rId19"/>
    <p:sldId id="338" r:id="rId20"/>
    <p:sldId id="348" r:id="rId21"/>
    <p:sldId id="300" r:id="rId22"/>
    <p:sldId id="383" r:id="rId23"/>
    <p:sldId id="346" r:id="rId24"/>
    <p:sldId id="321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00"/>
    <a:srgbClr val="C00000"/>
    <a:srgbClr val="D60000"/>
    <a:srgbClr val="DA0000"/>
    <a:srgbClr val="FF19D5"/>
    <a:srgbClr val="08D2FF"/>
    <a:srgbClr val="2712E7"/>
    <a:srgbClr val="BBE7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720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handoutMaster" Target="handoutMasters/handoutMaster1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interSettings" Target="printerSettings/printerSettings1.bin"/><Relationship Id="rId26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11" Type="http://schemas.openxmlformats.org/officeDocument/2006/relationships/slide" Target="slides/slide10.xml"/><Relationship Id="rId29" Type="http://schemas.openxmlformats.org/officeDocument/2006/relationships/presProps" Target="pres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C61D2F65-5E74-DD46-91A3-F8D73C41EF93}" type="datetime1">
              <a:rPr lang="en-US"/>
              <a:pPr>
                <a:defRPr/>
              </a:pPr>
              <a:t>10/19/09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D9A8DDE9-1A4B-B349-A96F-570CA1010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7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B262A186-6544-E248-918A-6C380DB5CAB6}" type="datetime1">
              <a:rPr lang="en-US"/>
              <a:pPr>
                <a:defRPr/>
              </a:pPr>
              <a:t>10/19/09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7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EAF5001C-64A1-3F41-9624-341962976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E6AF44-E587-4C43-950C-97430E5E0B2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  <a:cs typeface="ＭＳ Ｐゴシック" charset="-128"/>
              </a:rPr>
              <a:t>Flight track of RF14 in Google Earth with satellite vis and radar. The image was captured in a later time so the positions of the storms are shifted. The GV measurerments for a ~ 10 min. near Canadian border north of ND, enroute to Minot is shown in the figure. Collocated GV altitude (purple, 43K-29K dip), NO and Noy enhancement (red and orange) shows the effect of lightnng. Drop in ozone (blue) indicate the airmass is tropospheric.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A0A29A-FF86-B54F-92FD-C23AE3558A25}" type="slidenum">
              <a:rPr lang="en-US" smtClean="0">
                <a:latin typeface="Calibri" pitchFamily="-112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 smtClean="0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EB93F5-3B88-6C47-86CC-6F79B121A156}" type="slidenum">
              <a:rPr lang="en-US" smtClean="0">
                <a:latin typeface="Calibri" pitchFamily="-112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 smtClean="0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2938051-DAC9-4A4C-BDCF-E6F977908035}" type="slidenum">
              <a:rPr lang="en-US" sz="1200"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8440D-0AFA-0D48-9907-D24D39836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3B17-044C-EC4F-951D-6599A1352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89152-47A9-5041-944D-56B42E226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18800-FDF5-B845-9FD2-510D039C6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67F9-6082-0F4B-90F0-65922BC11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F2200-FD37-FB48-AAAF-7113B2C45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B5BBE-3A89-5744-8F18-1FE9FB854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2400D-9290-0841-997F-F3053FF0B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2C25-2E3A-554B-BBDE-D043BA9AC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F32D4-469D-134E-AF1A-9A8A67E3B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7A3FC-CE78-F44A-A75A-48FE57631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27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lang="en-US" altLang="zh-CN"/>
              <a:t>Laura Pan, 5/24/09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</a:defRPr>
            </a:lvl1pPr>
          </a:lstStyle>
          <a:p>
            <a:r>
              <a:rPr lang="en-US"/>
              <a:t>Laura Pan, Nov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27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69D249ED-D467-B148-8A53-CF548A3D6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5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5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5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tiff"/><Relationship Id="rId5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df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hyperlink" Target="http://www.acd.ucar.edu/star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RF18_t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457200" y="990600"/>
            <a:ext cx="8153400" cy="22479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C00000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Stratosphere-Troposphere Analyses of Regional Transport Experiment 2008 </a:t>
            </a:r>
            <a:r>
              <a:rPr lang="en-US" sz="2800" b="1" smtClean="0">
                <a:solidFill>
                  <a:srgbClr val="B10608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/>
            </a:r>
            <a:br>
              <a:rPr lang="en-US" sz="2800" b="1" smtClean="0">
                <a:solidFill>
                  <a:srgbClr val="B10608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</a:br>
            <a:r>
              <a:rPr lang="en-US" sz="2800" b="1" smtClean="0">
                <a:solidFill>
                  <a:srgbClr val="B10608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(START08)</a:t>
            </a:r>
            <a:br>
              <a:rPr lang="en-US" sz="2800" b="1" smtClean="0">
                <a:solidFill>
                  <a:srgbClr val="B10608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</a:br>
            <a:r>
              <a:rPr lang="en-US" sz="2800" b="1" smtClean="0">
                <a:solidFill>
                  <a:srgbClr val="B10608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/>
            </a:r>
            <a:br>
              <a:rPr lang="en-US" sz="2800" b="1" smtClean="0">
                <a:solidFill>
                  <a:srgbClr val="B10608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</a:br>
            <a:r>
              <a:rPr lang="en-US" b="1" smtClean="0">
                <a:solidFill>
                  <a:srgbClr val="0000FF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Overview</a:t>
            </a:r>
            <a:r>
              <a:rPr lang="en-US" sz="2800" b="1" smtClean="0">
                <a:solidFill>
                  <a:srgbClr val="0000FF"/>
                </a:solidFill>
                <a:latin typeface="Chalkboard Bold" pitchFamily="80" charset="0"/>
                <a:ea typeface="ＭＳ Ｐゴシック" charset="-128"/>
                <a:cs typeface="ＭＳ Ｐゴシック" charset="-128"/>
              </a:rPr>
              <a:t/>
            </a:r>
            <a:br>
              <a:rPr lang="en-US" sz="2800" b="1" smtClean="0">
                <a:solidFill>
                  <a:srgbClr val="0000FF"/>
                </a:solidFill>
                <a:latin typeface="Chalkboard Bold" pitchFamily="80" charset="0"/>
                <a:ea typeface="ＭＳ Ｐゴシック" charset="-128"/>
                <a:cs typeface="ＭＳ Ｐゴシック" charset="-128"/>
              </a:rPr>
            </a:br>
            <a:endParaRPr lang="en-US" sz="2800" b="1" smtClean="0">
              <a:solidFill>
                <a:srgbClr val="0000FF"/>
              </a:solidFill>
              <a:latin typeface="Chalkboard Bold" pitchFamily="80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228600" y="3367088"/>
            <a:ext cx="8610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Lucida Grande" charset="0"/>
              </a:rPr>
              <a:t>Laura L. Pan (NCAR), Elliot Atlas (U. Miami), Kenneth P. Bowman (TAMU), Steve </a:t>
            </a:r>
            <a:r>
              <a:rPr lang="en-US" b="1" dirty="0" err="1">
                <a:latin typeface="Lucida Grande" charset="0"/>
              </a:rPr>
              <a:t>Wofsy</a:t>
            </a:r>
            <a:r>
              <a:rPr lang="en-US" b="1" dirty="0">
                <a:latin typeface="Lucida Grande" charset="0"/>
              </a:rPr>
              <a:t> (Harvard), </a:t>
            </a:r>
            <a:r>
              <a:rPr lang="en-US" b="1" dirty="0" err="1">
                <a:latin typeface="Lucida Grande" charset="0"/>
              </a:rPr>
              <a:t>Fuqing</a:t>
            </a:r>
            <a:r>
              <a:rPr lang="en-US" b="1" dirty="0">
                <a:latin typeface="Lucida Grande" charset="0"/>
              </a:rPr>
              <a:t> Zhang (PSU)</a:t>
            </a:r>
            <a:endParaRPr lang="en-US" b="1" dirty="0" smtClean="0">
              <a:latin typeface="Lucida Grande" charset="0"/>
            </a:endParaRPr>
          </a:p>
          <a:p>
            <a:pPr algn="ctr"/>
            <a:endParaRPr lang="en-US" b="1" dirty="0">
              <a:latin typeface="Lucida Grande" charset="0"/>
            </a:endParaRPr>
          </a:p>
        </p:txBody>
      </p:sp>
      <p:pic>
        <p:nvPicPr>
          <p:cNvPr id="15365" name="Picture 5" descr="140px-NSF.sv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504825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6575425" y="6350000"/>
            <a:ext cx="20812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Copperplate" charset="0"/>
                <a:ea typeface="Copperplate" charset="0"/>
                <a:cs typeface="Copperplate" charset="0"/>
              </a:rPr>
              <a:t>RF14, June 18, 2008</a:t>
            </a:r>
          </a:p>
        </p:txBody>
      </p:sp>
      <p:pic>
        <p:nvPicPr>
          <p:cNvPr id="15367" name="Picture 7" descr="NCAR_logo_transp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121275"/>
            <a:ext cx="12192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5843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44" name="Picture 3" descr="Snapshot 2008-12-11 12-08-43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816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0" y="90488"/>
            <a:ext cx="4953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19D5"/>
                </a:solidFill>
              </a:rPr>
              <a:t>Tropospheric Intrusion </a:t>
            </a:r>
          </a:p>
          <a:p>
            <a:r>
              <a:rPr lang="en-US" b="1">
                <a:solidFill>
                  <a:srgbClr val="FF19D5"/>
                </a:solidFill>
              </a:rPr>
              <a:t>associated with the double tropopause</a:t>
            </a:r>
          </a:p>
          <a:p>
            <a:endParaRPr lang="en-US" b="1">
              <a:solidFill>
                <a:srgbClr val="FF19D5"/>
              </a:solidFill>
            </a:endParaRPr>
          </a:p>
          <a:p>
            <a:r>
              <a:rPr lang="en-US" b="1">
                <a:solidFill>
                  <a:srgbClr val="FFFF00"/>
                </a:solidFill>
              </a:rPr>
              <a:t>RF01, April 18, 2008 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4343400" y="10668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867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6868" name="Picture 3" descr="Snapshot 2008-12-11 12-18-32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24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0" y="90488"/>
            <a:ext cx="4953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19D5"/>
                </a:solidFill>
              </a:rPr>
              <a:t>Tropospheric Intrusion </a:t>
            </a:r>
          </a:p>
          <a:p>
            <a:r>
              <a:rPr lang="en-US" b="1">
                <a:solidFill>
                  <a:srgbClr val="FF19D5"/>
                </a:solidFill>
              </a:rPr>
              <a:t>associated with the double tropopause</a:t>
            </a:r>
          </a:p>
          <a:p>
            <a:endParaRPr lang="en-US" b="1">
              <a:solidFill>
                <a:srgbClr val="FF19D5"/>
              </a:solidFill>
            </a:endParaRPr>
          </a:p>
          <a:p>
            <a:r>
              <a:rPr lang="en-US" b="1">
                <a:solidFill>
                  <a:srgbClr val="FFFF00"/>
                </a:solidFill>
              </a:rPr>
              <a:t>RF01, April 18, 2008 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start08_rf01_gfs_curtain.png"/>
          <p:cNvPicPr>
            <a:picLocks noChangeAspect="1"/>
          </p:cNvPicPr>
          <p:nvPr/>
        </p:nvPicPr>
        <p:blipFill>
          <a:blip r:embed="rId2"/>
          <a:srcRect r="1555"/>
          <a:stretch>
            <a:fillRect/>
          </a:stretch>
        </p:blipFill>
        <p:spPr bwMode="auto">
          <a:xfrm>
            <a:off x="4321175" y="0"/>
            <a:ext cx="4822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 descr="start08_rf01_3dtrac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start08_rf01_3dflighttrackpressurealtitude_v0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5788" y="3429000"/>
            <a:ext cx="47482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GE_rf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3402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napshot 2009-10-19 13-40-1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419100"/>
            <a:ext cx="4419599" cy="3387628"/>
          </a:xfrm>
          <a:prstGeom prst="rect">
            <a:avLst/>
          </a:prstGeom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4724400" y="419100"/>
            <a:ext cx="401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Lucida Grande" charset="0"/>
                <a:ea typeface="Lucida Grande" charset="0"/>
                <a:cs typeface="Lucida Grande" charset="0"/>
              </a:rPr>
              <a:t>Sandwiched stratosphere?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4419600" y="815975"/>
            <a:ext cx="838200" cy="4111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7" name="Straight Arrow Connector 16"/>
          <p:cNvCxnSpPr/>
          <p:nvPr/>
        </p:nvCxnSpPr>
        <p:spPr>
          <a:xfrm rot="5400000">
            <a:off x="4328318" y="907257"/>
            <a:ext cx="1020763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0" name="Date Placeholder 1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3/4/08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871" name="Rectangle 11"/>
          <p:cNvSpPr>
            <a:spLocks noChangeArrowheads="1"/>
          </p:cNvSpPr>
          <p:nvPr/>
        </p:nvSpPr>
        <p:spPr bwMode="auto">
          <a:xfrm>
            <a:off x="152400" y="13335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RF01, April 18, 2008 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36872" name="Picture 11" descr="Snapshot 2008-12-10 17-21-20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400" y="3343275"/>
            <a:ext cx="47498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257800" y="2743200"/>
            <a:ext cx="2951163" cy="1860550"/>
            <a:chOff x="5105400" y="4495800"/>
            <a:chExt cx="2950711" cy="1860550"/>
          </a:xfrm>
        </p:grpSpPr>
        <p:sp>
          <p:nvSpPr>
            <p:cNvPr id="36874" name="TextBox 14"/>
            <p:cNvSpPr txBox="1">
              <a:spLocks noChangeArrowheads="1"/>
            </p:cNvSpPr>
            <p:nvPr/>
          </p:nvSpPr>
          <p:spPr bwMode="auto">
            <a:xfrm>
              <a:off x="5257800" y="4571246"/>
              <a:ext cx="2798311" cy="178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rPr>
                <a:t>Latitudes: &gt; 50° N</a:t>
              </a:r>
            </a:p>
            <a:p>
              <a:pPr>
                <a:spcAft>
                  <a:spcPts val="600"/>
                </a:spcAft>
              </a:pPr>
              <a:r>
                <a:rPr lang="en-US" b="1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rPr>
                <a:t>PT: ~ 380 K</a:t>
              </a:r>
            </a:p>
            <a:p>
              <a:pPr>
                <a:spcAft>
                  <a:spcPts val="600"/>
                </a:spcAft>
              </a:pPr>
              <a:r>
                <a:rPr lang="en-US" b="1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rPr>
                <a:t>PV:  &lt; 4 pvu</a:t>
              </a:r>
            </a:p>
            <a:p>
              <a:pPr>
                <a:spcAft>
                  <a:spcPts val="600"/>
                </a:spcAft>
              </a:pPr>
              <a:r>
                <a:rPr lang="en-US" b="1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rPr>
                <a:t>O3:  &lt;150 ppbv</a:t>
              </a:r>
            </a:p>
            <a:p>
              <a:pPr>
                <a:spcAft>
                  <a:spcPts val="600"/>
                </a:spcAft>
              </a:pPr>
              <a:r>
                <a:rPr lang="en-US" b="1">
                  <a:solidFill>
                    <a:srgbClr val="0000FF"/>
                  </a:solidFill>
                  <a:latin typeface="Comic Sans MS" charset="0"/>
                  <a:ea typeface="Comic Sans MS" charset="0"/>
                  <a:cs typeface="Comic Sans MS" charset="0"/>
                </a:rPr>
                <a:t>CO: ~ 50 ppbv</a:t>
              </a:r>
            </a:p>
          </p:txBody>
        </p:sp>
        <p:sp>
          <p:nvSpPr>
            <p:cNvPr id="20" name="Rectangular Callout 19"/>
            <p:cNvSpPr/>
            <p:nvPr/>
          </p:nvSpPr>
          <p:spPr>
            <a:xfrm rot="5400000">
              <a:off x="5650481" y="3950719"/>
              <a:ext cx="1860550" cy="2950711"/>
            </a:xfrm>
            <a:prstGeom prst="wedgeRectCallout">
              <a:avLst>
                <a:gd name="adj1" fmla="val -109566"/>
                <a:gd name="adj2" fmla="val 104552"/>
              </a:avLst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start08_rf09_gfs_curtai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3063" y="519113"/>
            <a:ext cx="4960937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RF09_low_o3_s1630.png"/>
          <p:cNvPicPr>
            <a:picLocks noChangeAspect="1"/>
          </p:cNvPicPr>
          <p:nvPr/>
        </p:nvPicPr>
        <p:blipFill>
          <a:blip r:embed="rId4"/>
          <a:srcRect t="47787"/>
          <a:stretch>
            <a:fillRect/>
          </a:stretch>
        </p:blipFill>
        <p:spPr bwMode="auto">
          <a:xfrm>
            <a:off x="4495800" y="4114800"/>
            <a:ext cx="40671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Slide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63613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562600" y="1676400"/>
            <a:ext cx="304800" cy="381000"/>
          </a:xfrm>
          <a:prstGeom prst="rect">
            <a:avLst/>
          </a:prstGeom>
          <a:noFill/>
          <a:ln w="38100" cap="flat" cmpd="sng" algn="ctr">
            <a:solidFill>
              <a:srgbClr val="0000A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4191000" y="2819400"/>
            <a:ext cx="2057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2057400"/>
            <a:ext cx="24384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0" name="TextBox 11"/>
          <p:cNvSpPr txBox="1">
            <a:spLocks noChangeArrowheads="1"/>
          </p:cNvSpPr>
          <p:nvPr/>
        </p:nvSpPr>
        <p:spPr bwMode="auto">
          <a:xfrm>
            <a:off x="457200" y="196850"/>
            <a:ext cx="304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Lucida Grande" charset="0"/>
                <a:ea typeface="Lucida Grande" charset="0"/>
                <a:cs typeface="Lucida Grande" charset="0"/>
              </a:rPr>
              <a:t>Proof of irreversibility</a:t>
            </a:r>
          </a:p>
          <a:p>
            <a:pPr algn="ctr"/>
            <a:r>
              <a:rPr lang="en-US" sz="1400" b="1">
                <a:solidFill>
                  <a:srgbClr val="FF0000"/>
                </a:solidFill>
                <a:latin typeface="Lucida Grande" charset="0"/>
                <a:ea typeface="Lucida Grande" charset="0"/>
                <a:cs typeface="Lucida Grande" charset="0"/>
              </a:rPr>
              <a:t>RF09, May 9, 2008</a:t>
            </a:r>
          </a:p>
        </p:txBody>
      </p:sp>
      <p:sp>
        <p:nvSpPr>
          <p:cNvPr id="38921" name="TextBox 12"/>
          <p:cNvSpPr txBox="1">
            <a:spLocks noChangeArrowheads="1"/>
          </p:cNvSpPr>
          <p:nvPr/>
        </p:nvSpPr>
        <p:spPr bwMode="auto">
          <a:xfrm>
            <a:off x="1447800" y="6556375"/>
            <a:ext cx="110807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Ozone (ppbv)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1963" y="3990975"/>
            <a:ext cx="2759075" cy="2725738"/>
            <a:chOff x="461963" y="3990975"/>
            <a:chExt cx="2759075" cy="2725350"/>
          </a:xfrm>
        </p:grpSpPr>
        <p:pic>
          <p:nvPicPr>
            <p:cNvPr id="38925" name="Picture 2" descr="RF09_low_o3_s1630_prof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2000" y="3990975"/>
              <a:ext cx="2459038" cy="270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6" name="TextBox 9"/>
            <p:cNvSpPr txBox="1">
              <a:spLocks noChangeArrowheads="1"/>
            </p:cNvSpPr>
            <p:nvPr/>
          </p:nvSpPr>
          <p:spPr bwMode="auto">
            <a:xfrm>
              <a:off x="1066800" y="4190972"/>
              <a:ext cx="438150" cy="27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380</a:t>
              </a:r>
            </a:p>
          </p:txBody>
        </p:sp>
        <p:sp>
          <p:nvSpPr>
            <p:cNvPr id="38927" name="TextBox 10"/>
            <p:cNvSpPr txBox="1">
              <a:spLocks noChangeArrowheads="1"/>
            </p:cNvSpPr>
            <p:nvPr/>
          </p:nvSpPr>
          <p:spPr bwMode="auto">
            <a:xfrm>
              <a:off x="1066800" y="4876674"/>
              <a:ext cx="438150" cy="274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370</a:t>
              </a:r>
            </a:p>
          </p:txBody>
        </p:sp>
        <p:sp>
          <p:nvSpPr>
            <p:cNvPr id="38928" name="TextBox 11"/>
            <p:cNvSpPr txBox="1">
              <a:spLocks noChangeArrowheads="1"/>
            </p:cNvSpPr>
            <p:nvPr/>
          </p:nvSpPr>
          <p:spPr bwMode="auto">
            <a:xfrm rot="-5400000">
              <a:off x="-368955" y="5166332"/>
              <a:ext cx="1936474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Potential Temperature (K)</a:t>
              </a:r>
            </a:p>
          </p:txBody>
        </p:sp>
        <p:sp>
          <p:nvSpPr>
            <p:cNvPr id="38929" name="TextBox 13"/>
            <p:cNvSpPr txBox="1">
              <a:spLocks noChangeArrowheads="1"/>
            </p:cNvSpPr>
            <p:nvPr/>
          </p:nvSpPr>
          <p:spPr bwMode="auto">
            <a:xfrm>
              <a:off x="1066800" y="6441727"/>
              <a:ext cx="438150" cy="27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400</a:t>
              </a:r>
            </a:p>
          </p:txBody>
        </p:sp>
        <p:sp>
          <p:nvSpPr>
            <p:cNvPr id="38930" name="TextBox 14"/>
            <p:cNvSpPr txBox="1">
              <a:spLocks noChangeArrowheads="1"/>
            </p:cNvSpPr>
            <p:nvPr/>
          </p:nvSpPr>
          <p:spPr bwMode="auto">
            <a:xfrm>
              <a:off x="2565400" y="6441727"/>
              <a:ext cx="438150" cy="27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800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rot="5400000" flipH="1" flipV="1">
            <a:off x="448469" y="3193256"/>
            <a:ext cx="2211388" cy="92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4" name="Date Placeholder 2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3/4/08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Snapshot 2008-12-12 16-00-01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950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0" y="90488"/>
            <a:ext cx="4953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Stratospheric Intrusion </a:t>
            </a:r>
          </a:p>
          <a:p>
            <a:r>
              <a:rPr lang="en-US" b="1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“Tropopause fold”</a:t>
            </a:r>
          </a:p>
          <a:p>
            <a:endParaRPr lang="en-US" b="1">
              <a:solidFill>
                <a:srgbClr val="FF19D5"/>
              </a:solidFill>
            </a:endParaRPr>
          </a:p>
          <a:p>
            <a:r>
              <a:rPr lang="en-US" b="1">
                <a:solidFill>
                  <a:srgbClr val="FFFF00"/>
                </a:solidFill>
              </a:rPr>
              <a:t>RF04, April 28, 2008 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0" y="1611313"/>
            <a:ext cx="364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300 hPa </a:t>
            </a:r>
            <a:r>
              <a:rPr lang="en-US" b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PV (2,4 pvu)</a:t>
            </a:r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>
                <a:solidFill>
                  <a:srgbClr val="4CC2FF"/>
                </a:solidFill>
                <a:latin typeface="Comic Sans MS" charset="0"/>
                <a:ea typeface="Comic Sans MS" charset="0"/>
                <a:cs typeface="Comic Sans MS" charset="0"/>
              </a:rPr>
              <a:t>wind</a:t>
            </a:r>
          </a:p>
        </p:txBody>
      </p:sp>
      <p:sp>
        <p:nvSpPr>
          <p:cNvPr id="44038" name="TextBox 5"/>
          <p:cNvSpPr txBox="1">
            <a:spLocks noChangeArrowheads="1"/>
          </p:cNvSpPr>
          <p:nvPr/>
        </p:nvSpPr>
        <p:spPr bwMode="auto">
          <a:xfrm>
            <a:off x="2895600" y="3886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Snapshot 2008-12-12 15-58-05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950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0" y="90488"/>
            <a:ext cx="4953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Stratospheric Intrusion </a:t>
            </a:r>
          </a:p>
          <a:p>
            <a:r>
              <a:rPr lang="en-US" b="1">
                <a:solidFill>
                  <a:srgbClr val="FFFF00"/>
                </a:solidFill>
                <a:latin typeface="Lucida Grande" charset="0"/>
                <a:ea typeface="Lucida Grande" charset="0"/>
                <a:cs typeface="Lucida Grande" charset="0"/>
              </a:rPr>
              <a:t>“Tropopause fold”</a:t>
            </a:r>
          </a:p>
          <a:p>
            <a:endParaRPr lang="en-US" b="1">
              <a:solidFill>
                <a:srgbClr val="FF19D5"/>
              </a:solidFill>
            </a:endParaRPr>
          </a:p>
          <a:p>
            <a:r>
              <a:rPr lang="en-US" b="1">
                <a:solidFill>
                  <a:srgbClr val="FFFF00"/>
                </a:solidFill>
              </a:rPr>
              <a:t>RF04, April 28, 2008 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0" y="1611313"/>
            <a:ext cx="364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300 hPa </a:t>
            </a:r>
            <a:r>
              <a:rPr lang="en-US" b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PV (2,4 pvu)</a:t>
            </a:r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>
                <a:solidFill>
                  <a:srgbClr val="4CC2FF"/>
                </a:solidFill>
                <a:latin typeface="Comic Sans MS" charset="0"/>
                <a:ea typeface="Comic Sans MS" charset="0"/>
                <a:cs typeface="Comic Sans MS" charset="0"/>
              </a:rPr>
              <a:t>wind</a:t>
            </a:r>
          </a:p>
        </p:txBody>
      </p:sp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2895600" y="3886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napshot 2009-10-19 23-40-1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65" y="453804"/>
            <a:ext cx="4859669" cy="3026218"/>
          </a:xfrm>
          <a:prstGeom prst="rect">
            <a:avLst/>
          </a:prstGeom>
        </p:spPr>
      </p:pic>
      <p:pic>
        <p:nvPicPr>
          <p:cNvPr id="47106" name="Picture 20" descr="Snapshot 2008-12-11 10-39-11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0325" y="3671888"/>
            <a:ext cx="53022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itle 1"/>
          <p:cNvSpPr txBox="1">
            <a:spLocks/>
          </p:cNvSpPr>
          <p:nvPr/>
        </p:nvSpPr>
        <p:spPr bwMode="auto">
          <a:xfrm>
            <a:off x="3733800" y="152400"/>
            <a:ext cx="52578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solidFill>
                  <a:srgbClr val="0000A1"/>
                </a:solidFill>
                <a:latin typeface="Calibri" pitchFamily="-112" charset="0"/>
              </a:rPr>
              <a:t>“Flat” vs. “Structured” Tropopause</a:t>
            </a:r>
            <a:r>
              <a:rPr lang="en-US" sz="2400" b="1">
                <a:latin typeface="Calibri" pitchFamily="-112" charset="0"/>
              </a:rPr>
              <a:t/>
            </a:r>
            <a:br>
              <a:rPr lang="en-US" sz="2400" b="1">
                <a:latin typeface="Calibri" pitchFamily="-112" charset="0"/>
              </a:rPr>
            </a:br>
            <a:endParaRPr lang="en-US" sz="2400" b="1">
              <a:latin typeface="Calibri" pitchFamily="-112" charset="0"/>
            </a:endParaRPr>
          </a:p>
          <a:p>
            <a:pPr algn="ctr"/>
            <a:r>
              <a:rPr lang="en-US" sz="16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RF04, April 28, 2008</a:t>
            </a:r>
            <a:endParaRPr lang="en-US" sz="1600" b="1">
              <a:latin typeface="Lucida Grande" charset="0"/>
              <a:ea typeface="Lucida Grande" charset="0"/>
              <a:cs typeface="Lucida Grande" charset="0"/>
            </a:endParaRPr>
          </a:p>
        </p:txBody>
      </p:sp>
      <p:sp>
        <p:nvSpPr>
          <p:cNvPr id="47109" name="Date Placehold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97213" y="3503613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halkboard" charset="0"/>
                <a:ea typeface="Chalkboard" charset="0"/>
                <a:cs typeface="Chalkboard" charset="0"/>
              </a:rPr>
              <a:t>Strat.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2000" y="5410200"/>
            <a:ext cx="700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7CFF3C"/>
                </a:solidFill>
                <a:latin typeface="Chalkboard" charset="0"/>
                <a:ea typeface="Chalkboard" charset="0"/>
                <a:cs typeface="Chalkboard" charset="0"/>
              </a:rPr>
              <a:t>Trop</a:t>
            </a:r>
            <a:r>
              <a:rPr lang="en-US" sz="1600" b="1">
                <a:solidFill>
                  <a:srgbClr val="7CFF3C"/>
                </a:solidFill>
                <a:latin typeface="Chalkboard" charset="0"/>
                <a:ea typeface="Chalkboard" charset="0"/>
                <a:cs typeface="Chalkboard" charset="0"/>
              </a:rPr>
              <a:t>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41813" y="3289300"/>
            <a:ext cx="801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53FFF"/>
                </a:solidFill>
                <a:latin typeface="Chalkboard" charset="0"/>
                <a:ea typeface="Chalkboard" charset="0"/>
                <a:cs typeface="Chalkboard" charset="0"/>
              </a:rPr>
              <a:t>mixed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3695700" y="4000500"/>
            <a:ext cx="1219200" cy="533400"/>
          </a:xfrm>
          <a:prstGeom prst="straightConnector1">
            <a:avLst/>
          </a:prstGeom>
          <a:ln>
            <a:solidFill>
              <a:srgbClr val="053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16200000" flipV="1">
            <a:off x="3701368" y="2113867"/>
            <a:ext cx="1345978" cy="1004887"/>
          </a:xfrm>
          <a:prstGeom prst="straightConnector1">
            <a:avLst/>
          </a:prstGeom>
          <a:noFill/>
          <a:ln w="25400">
            <a:solidFill>
              <a:srgbClr val="053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47115" name="Picture 21" descr="Snapshot 2008-12-12 15-58-05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0" y="2043113"/>
            <a:ext cx="400050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Laura Pan, 5/24/09</a:t>
            </a:r>
            <a:endParaRPr lang="en-US"/>
          </a:p>
        </p:txBody>
      </p:sp>
      <p:pic>
        <p:nvPicPr>
          <p:cNvPr id="3" name="Picture 2" descr="Snapshot 2009-08-05 09-40-0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14375"/>
            <a:ext cx="8382000" cy="600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7" descr="Snapshot 2008-12-12 15-18-49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82863"/>
            <a:ext cx="91440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543550" y="4389438"/>
            <a:ext cx="3273425" cy="3175"/>
          </a:xfrm>
          <a:prstGeom prst="line">
            <a:avLst/>
          </a:prstGeom>
          <a:ln cap="flat">
            <a:solidFill>
              <a:srgbClr val="905CA9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153944" y="4380707"/>
            <a:ext cx="3273425" cy="1587"/>
          </a:xfrm>
          <a:prstGeom prst="line">
            <a:avLst/>
          </a:prstGeom>
          <a:ln cap="flat">
            <a:solidFill>
              <a:srgbClr val="905CA9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58" name="Title 9"/>
          <p:cNvSpPr txBox="1">
            <a:spLocks/>
          </p:cNvSpPr>
          <p:nvPr/>
        </p:nvSpPr>
        <p:spPr bwMode="auto">
          <a:xfrm>
            <a:off x="304800" y="38100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b="1">
                <a:solidFill>
                  <a:srgbClr val="0000A1"/>
                </a:solidFill>
                <a:latin typeface="Lucida Grande" charset="0"/>
                <a:ea typeface="Lucida Grande" charset="0"/>
                <a:cs typeface="Lucida Grande" charset="0"/>
              </a:rPr>
              <a:t>Tracer Correlation – Mixing - ExTL, and Transport Pathways</a:t>
            </a:r>
          </a:p>
        </p:txBody>
      </p:sp>
      <p:sp>
        <p:nvSpPr>
          <p:cNvPr id="49159" name="TextBox 13"/>
          <p:cNvSpPr txBox="1">
            <a:spLocks noChangeArrowheads="1"/>
          </p:cNvSpPr>
          <p:nvPr/>
        </p:nvSpPr>
        <p:spPr bwMode="auto">
          <a:xfrm>
            <a:off x="1233488" y="1447800"/>
            <a:ext cx="693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halkboard" charset="0"/>
                <a:ea typeface="Chalkboard" charset="0"/>
                <a:cs typeface="Chalkboard" charset="0"/>
              </a:rPr>
              <a:t>Vertical profiles from </a:t>
            </a:r>
            <a:r>
              <a:rPr lang="en-US" sz="1600" b="1">
                <a:solidFill>
                  <a:srgbClr val="FF0000"/>
                </a:solidFill>
                <a:latin typeface="Chalkboard" charset="0"/>
                <a:ea typeface="Chalkboard" charset="0"/>
                <a:cs typeface="Chalkboard" charset="0"/>
              </a:rPr>
              <a:t>12 flights April-May</a:t>
            </a:r>
            <a:r>
              <a:rPr lang="en-US" sz="1600" b="1">
                <a:latin typeface="Chalkboard" charset="0"/>
                <a:ea typeface="Chalkboard" charset="0"/>
                <a:cs typeface="Chalkboard" charset="0"/>
              </a:rPr>
              <a:t>, the thermal tropopause is determined from the T profile of GV in situ measurements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97050" y="3090863"/>
            <a:ext cx="1595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halkboard" charset="0"/>
                <a:ea typeface="Chalkboard" charset="0"/>
                <a:cs typeface="Chalkboard" charset="0"/>
              </a:rPr>
              <a:t>Stratospheric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51225" y="4538663"/>
            <a:ext cx="695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20FF3C"/>
                </a:solidFill>
                <a:latin typeface="Chalkboard" charset="0"/>
                <a:ea typeface="Chalkboard" charset="0"/>
                <a:cs typeface="Chalkboard" charset="0"/>
              </a:rPr>
              <a:t>Trop.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51225" y="3319463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53FFF"/>
                </a:solidFill>
                <a:latin typeface="Chalkboard" charset="0"/>
                <a:ea typeface="Chalkboard" charset="0"/>
                <a:cs typeface="Chalkboard" charset="0"/>
              </a:rPr>
              <a:t>mixed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10800000" flipV="1">
            <a:off x="1371600" y="3429000"/>
            <a:ext cx="762000" cy="228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Straight Arrow Connector 19"/>
          <p:cNvCxnSpPr/>
          <p:nvPr/>
        </p:nvCxnSpPr>
        <p:spPr>
          <a:xfrm rot="5400000">
            <a:off x="3238500" y="5143500"/>
            <a:ext cx="685800" cy="152400"/>
          </a:xfrm>
          <a:prstGeom prst="straightConnector1">
            <a:avLst/>
          </a:prstGeom>
          <a:ln>
            <a:solidFill>
              <a:srgbClr val="20FF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2182813" y="3836987"/>
            <a:ext cx="1371600" cy="1165225"/>
          </a:xfrm>
          <a:prstGeom prst="straightConnector1">
            <a:avLst/>
          </a:prstGeom>
          <a:ln>
            <a:solidFill>
              <a:srgbClr val="053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089400" y="3733800"/>
            <a:ext cx="2316163" cy="1143000"/>
          </a:xfrm>
          <a:prstGeom prst="straightConnector1">
            <a:avLst/>
          </a:prstGeom>
          <a:ln>
            <a:solidFill>
              <a:srgbClr val="053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468938" y="2257425"/>
            <a:ext cx="1379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04A7B"/>
                </a:solidFill>
                <a:latin typeface="Chalkboard" charset="0"/>
                <a:ea typeface="Chalkboard" charset="0"/>
                <a:cs typeface="Chalkboard" charset="0"/>
              </a:rPr>
              <a:t>Primary TP.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442200" y="1919288"/>
            <a:ext cx="1609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04A7B"/>
                </a:solidFill>
                <a:latin typeface="Chalkboard" charset="0"/>
                <a:ea typeface="Chalkboard" charset="0"/>
                <a:cs typeface="Chalkboard" charset="0"/>
              </a:rPr>
              <a:t>secondary TP.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405563" y="2597150"/>
            <a:ext cx="750887" cy="60325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7562850" y="2486025"/>
            <a:ext cx="833438" cy="3762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411" name="Picture 4" descr="GV.jpg"/>
          <p:cNvPicPr>
            <a:picLocks noChangeAspect="1"/>
          </p:cNvPicPr>
          <p:nvPr/>
        </p:nvPicPr>
        <p:blipFill>
          <a:blip r:embed="rId3"/>
          <a:srcRect r="11539"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pPr eaLnBrk="1" hangingPunct="1">
              <a:buClr>
                <a:srgbClr val="800000"/>
              </a:buClr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April - June, 2008 operated from the Jeffco airport (Broomfield Colorado), using Gulfstream-V (GV, aka HIAPER)</a:t>
            </a:r>
          </a:p>
          <a:p>
            <a:pPr eaLnBrk="1" hangingPunct="1">
              <a:buClr>
                <a:srgbClr val="800000"/>
              </a:buClr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Participated by </a:t>
            </a:r>
            <a:r>
              <a:rPr lang="en-US" sz="1800" b="1" smtClean="0">
                <a:solidFill>
                  <a:srgbClr val="0000FF"/>
                </a:solidFill>
                <a:latin typeface="Lucida Grande" charset="0"/>
                <a:ea typeface="Lucida Grande" charset="0"/>
                <a:cs typeface="Lucida Grande" charset="0"/>
              </a:rPr>
              <a:t>NCAR, TAMU, Univ. Miami, Univ. Colorado, Harvard U., and NOAA</a:t>
            </a:r>
          </a:p>
          <a:p>
            <a:pPr eaLnBrk="1" hangingPunct="1">
              <a:buClr>
                <a:srgbClr val="800000"/>
              </a:buClr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Joint operation with the PreHIPPO project</a:t>
            </a:r>
            <a:endParaRPr lang="en-US" sz="1800" b="1" smtClean="0">
              <a:solidFill>
                <a:srgbClr val="0000FF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eaLnBrk="1" hangingPunct="1">
              <a:buClr>
                <a:srgbClr val="800000"/>
              </a:buClr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Total 150 GV flight hours given, 123 flown in six flight weeks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609600" y="274638"/>
            <a:ext cx="5516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A1"/>
                </a:solidFill>
                <a:latin typeface="Lucida Grande" charset="0"/>
              </a:rPr>
              <a:t>START08 Field Campaign</a:t>
            </a:r>
            <a:endParaRPr lang="en-US" sz="3200"/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838200" y="5029200"/>
            <a:ext cx="78486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Principal Investigators:</a:t>
            </a:r>
          </a:p>
          <a:p>
            <a:endParaRPr lang="en-US" sz="800" b="1">
              <a:latin typeface="Lucida Grande" charset="0"/>
              <a:ea typeface="Lucida Grande" charset="0"/>
              <a:cs typeface="Lucida Grande" charset="0"/>
            </a:endParaRPr>
          </a:p>
          <a:p>
            <a:pPr lvl="1"/>
            <a:r>
              <a:rPr lang="en-US" sz="1600" b="1">
                <a:solidFill>
                  <a:srgbClr val="0000A1"/>
                </a:solidFill>
                <a:latin typeface="Lucida Grande" charset="0"/>
                <a:ea typeface="Lucida Grande" charset="0"/>
                <a:cs typeface="Lucida Grande" charset="0"/>
              </a:rPr>
              <a:t>START08: Laura Pan, Elliot Atlas (Miami U), Kenneth Bowman (TAMU)</a:t>
            </a:r>
          </a:p>
          <a:p>
            <a:pPr lvl="1"/>
            <a:r>
              <a:rPr lang="en-US" sz="1600" b="1">
                <a:solidFill>
                  <a:srgbClr val="0000A1"/>
                </a:solidFill>
                <a:latin typeface="Lucida Grande" charset="0"/>
                <a:ea typeface="Lucida Grande" charset="0"/>
                <a:cs typeface="Lucida Grande" charset="0"/>
              </a:rPr>
              <a:t>HIPPO: Steve Wofsy (Harvard) </a:t>
            </a: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6645275" y="6583363"/>
            <a:ext cx="2498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FF00"/>
                </a:solidFill>
                <a:latin typeface="Copperplate" charset="0"/>
                <a:ea typeface="Copperplate" charset="0"/>
                <a:cs typeface="Copperplate" charset="0"/>
              </a:rPr>
              <a:t>RF01 Takeoff, April 18, 2008</a:t>
            </a:r>
          </a:p>
        </p:txBody>
      </p:sp>
      <p:sp>
        <p:nvSpPr>
          <p:cNvPr id="17416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417" name="Picture 5" descr="140px-NSF.sv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AFFD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179" name="Picture 2" descr="Snapshot 2008-01-03 02-11-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39763"/>
            <a:ext cx="7543800" cy="56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6324600" y="6324600"/>
            <a:ext cx="2251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halkboard Bold" pitchFamily="80" charset="0"/>
              </a:rPr>
              <a:t>Holton et al., 1995</a:t>
            </a:r>
          </a:p>
        </p:txBody>
      </p:sp>
      <p:sp>
        <p:nvSpPr>
          <p:cNvPr id="50181" name="TextBox 3"/>
          <p:cNvSpPr txBox="1">
            <a:spLocks noChangeArrowheads="1"/>
          </p:cNvSpPr>
          <p:nvPr/>
        </p:nvSpPr>
        <p:spPr bwMode="auto">
          <a:xfrm>
            <a:off x="0" y="76200"/>
            <a:ext cx="937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Lucida Grande" charset="0"/>
                <a:ea typeface="Lucida Grande" charset="0"/>
                <a:cs typeface="Lucida Grande" charset="0"/>
              </a:rPr>
              <a:t>New content for the STE classic </a:t>
            </a:r>
          </a:p>
        </p:txBody>
      </p:sp>
      <p:sp>
        <p:nvSpPr>
          <p:cNvPr id="50182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Arial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1981200" y="4100513"/>
            <a:ext cx="1828800" cy="485775"/>
          </a:xfrm>
          <a:prstGeom prst="leftRightArrow">
            <a:avLst>
              <a:gd name="adj1" fmla="val 63103"/>
              <a:gd name="adj2" fmla="val 54367"/>
            </a:avLst>
          </a:prstGeom>
          <a:solidFill>
            <a:schemeClr val="accent4">
              <a:alpha val="57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1981200" y="3109913"/>
            <a:ext cx="2667000" cy="623887"/>
          </a:xfrm>
          <a:prstGeom prst="leftRightArrow">
            <a:avLst>
              <a:gd name="adj1" fmla="val 76969"/>
              <a:gd name="adj2" fmla="val 50000"/>
            </a:avLst>
          </a:prstGeom>
          <a:solidFill>
            <a:schemeClr val="accent4">
              <a:alpha val="3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10000" y="3581400"/>
            <a:ext cx="304800" cy="762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F14_conv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-11113"/>
            <a:ext cx="876935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5"/>
          <p:cNvSpPr>
            <a:spLocks/>
          </p:cNvSpPr>
          <p:nvPr/>
        </p:nvSpPr>
        <p:spPr bwMode="auto">
          <a:xfrm>
            <a:off x="377825" y="152400"/>
            <a:ext cx="8534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>
                <a:solidFill>
                  <a:srgbClr val="00FFFF"/>
                </a:solidFill>
                <a:latin typeface="Helvetica" charset="0"/>
              </a:rPr>
              <a:t>Convective transport and lightning NOx- </a:t>
            </a:r>
            <a:br>
              <a:rPr lang="en-US" sz="2400" b="1">
                <a:solidFill>
                  <a:srgbClr val="00FFFF"/>
                </a:solidFill>
                <a:latin typeface="Helvetica" charset="0"/>
              </a:rPr>
            </a:br>
            <a:r>
              <a:rPr lang="en-US" b="1">
                <a:solidFill>
                  <a:srgbClr val="053FFF"/>
                </a:solidFill>
                <a:latin typeface="Helvetica" charset="0"/>
              </a:rPr>
              <a:t>RF14, June 18, 2008</a:t>
            </a:r>
            <a:endParaRPr lang="en-US" sz="2400" b="1">
              <a:solidFill>
                <a:srgbClr val="00FFFF"/>
              </a:solidFill>
              <a:latin typeface="Helvetica" charset="0"/>
            </a:endParaRPr>
          </a:p>
        </p:txBody>
      </p:sp>
      <p:sp>
        <p:nvSpPr>
          <p:cNvPr id="54276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43200" y="3627438"/>
            <a:ext cx="16621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~</a:t>
            </a:r>
            <a:r>
              <a:rPr lang="en-US" b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8 ppbv NOy</a:t>
            </a:r>
          </a:p>
          <a:p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~</a:t>
            </a:r>
            <a:r>
              <a:rPr lang="en-US" b="1">
                <a:solidFill>
                  <a:srgbClr val="FF6600"/>
                </a:solidFill>
                <a:latin typeface="Comic Sans MS" charset="0"/>
                <a:ea typeface="Comic Sans MS" charset="0"/>
                <a:cs typeface="Comic Sans MS" charset="0"/>
              </a:rPr>
              <a:t>6ppbv NO</a:t>
            </a:r>
          </a:p>
        </p:txBody>
      </p:sp>
      <p:pic>
        <p:nvPicPr>
          <p:cNvPr id="9" name="Picture 8" descr="Snapshot 2009-05-23 21-23-13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5" y="3443288"/>
            <a:ext cx="3943350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2457450" y="2644775"/>
            <a:ext cx="3117850" cy="98266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40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10_f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71600"/>
            <a:ext cx="9144000" cy="4800600"/>
          </a:xfrm>
          <a:prstGeom prst="rect">
            <a:avLst/>
          </a:prstGeom>
        </p:spPr>
      </p:pic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2" name="Rectangle 5"/>
          <p:cNvSpPr>
            <a:spLocks/>
          </p:cNvSpPr>
          <p:nvPr/>
        </p:nvSpPr>
        <p:spPr bwMode="auto">
          <a:xfrm>
            <a:off x="0" y="152400"/>
            <a:ext cx="8534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>
                <a:solidFill>
                  <a:srgbClr val="000090"/>
                </a:solidFill>
                <a:latin typeface="Lucida Grande" charset="0"/>
                <a:ea typeface="Lucida Grande" charset="0"/>
                <a:cs typeface="Lucida Grande" charset="0"/>
              </a:rPr>
              <a:t>Convective transport and lightning NOx- </a:t>
            </a:r>
            <a:br>
              <a:rPr lang="en-US" sz="2400" b="1">
                <a:solidFill>
                  <a:srgbClr val="000090"/>
                </a:solidFill>
                <a:latin typeface="Lucida Grande" charset="0"/>
                <a:ea typeface="Lucida Grande" charset="0"/>
                <a:cs typeface="Lucida Grande" charset="0"/>
              </a:rPr>
            </a:br>
            <a:endParaRPr lang="en-US" sz="800" b="1">
              <a:solidFill>
                <a:srgbClr val="000090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r>
              <a:rPr lang="en-US" b="1">
                <a:solidFill>
                  <a:srgbClr val="DA0000"/>
                </a:solidFill>
                <a:latin typeface="Lucida Grande" charset="0"/>
                <a:ea typeface="Lucida Grande" charset="0"/>
                <a:cs typeface="Lucida Grande" charset="0"/>
              </a:rPr>
              <a:t>RF14, June 18, 2008</a:t>
            </a:r>
            <a:endParaRPr lang="en-US" sz="2400" b="1">
              <a:solidFill>
                <a:srgbClr val="DA0000"/>
              </a:solidFill>
              <a:latin typeface="Lucida Grande" charset="0"/>
              <a:ea typeface="Lucida Grande" charset="0"/>
              <a:cs typeface="Lucida Grande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43600" y="749300"/>
            <a:ext cx="1635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  <a:ea typeface="Comic Sans MS" charset="0"/>
                <a:cs typeface="Comic Sans MS" charset="0"/>
              </a:rPr>
              <a:t>NO ~ 7 ppbv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4495800" y="1119188"/>
            <a:ext cx="1600200" cy="633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/>
          <a:lstStyle/>
          <a:p>
            <a:r>
              <a:rPr lang="en-US" sz="3200" b="1" smtClean="0">
                <a:solidFill>
                  <a:srgbClr val="0000A1"/>
                </a:solidFill>
                <a:latin typeface="Lucida Grande" charset="0"/>
                <a:ea typeface="Lucida Grande" charset="0"/>
                <a:cs typeface="Lucida Grande" charset="0"/>
              </a:rPr>
              <a:t>Research Activities and Expected Results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sz="2400" b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Climate relevant UTLS processes</a:t>
            </a:r>
          </a:p>
          <a:p>
            <a:pPr lvl="1">
              <a:buClr>
                <a:srgbClr val="FF0000"/>
              </a:buClr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Transport and mixing, </a:t>
            </a:r>
          </a:p>
          <a:p>
            <a:pPr lvl="1">
              <a:buClr>
                <a:srgbClr val="FF0000"/>
              </a:buClr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Behavior of the tropopause,  </a:t>
            </a:r>
          </a:p>
          <a:p>
            <a:pPr lvl="1">
              <a:spcBef>
                <a:spcPts val="438"/>
              </a:spcBef>
              <a:spcAft>
                <a:spcPts val="1200"/>
              </a:spcAft>
              <a:buClr>
                <a:srgbClr val="FF0000"/>
              </a:buClr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UTLS chemical gradients and Age Spectra </a:t>
            </a:r>
          </a:p>
          <a:p>
            <a:pPr>
              <a:buClr>
                <a:srgbClr val="FF0000"/>
              </a:buClr>
            </a:pPr>
            <a:r>
              <a:rPr lang="en-US" sz="2400" b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Modeling chemistry-climate interaction </a:t>
            </a:r>
          </a:p>
          <a:p>
            <a:pPr lvl="1">
              <a:buClr>
                <a:srgbClr val="FF0000"/>
              </a:buClr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diagnostics for CCM</a:t>
            </a:r>
          </a:p>
          <a:p>
            <a:pPr lvl="1">
              <a:spcAft>
                <a:spcPts val="1200"/>
              </a:spcAft>
              <a:buClr>
                <a:srgbClr val="FF0000"/>
              </a:buClr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quantifying mixing – Lagrangian vs. Eulerian</a:t>
            </a:r>
          </a:p>
          <a:p>
            <a:pPr>
              <a:buClr>
                <a:srgbClr val="FF0000"/>
              </a:buClr>
            </a:pPr>
            <a:r>
              <a:rPr lang="en-US" sz="2400" b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Design for future campaigns</a:t>
            </a:r>
            <a:endParaRPr lang="en-US" sz="1800" b="1" smtClean="0">
              <a:solidFill>
                <a:srgbClr val="3366FF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marL="742950" lvl="2" indent="-342900">
              <a:buClr>
                <a:srgbClr val="FF0000"/>
              </a:buClr>
              <a:buFontTx/>
              <a:buChar char="-"/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GV as a powerful tool for UTLS studies</a:t>
            </a:r>
          </a:p>
          <a:p>
            <a:pPr marL="742950" lvl="2" indent="-342900">
              <a:buClr>
                <a:srgbClr val="FF0000"/>
              </a:buClr>
              <a:buFontTx/>
              <a:buChar char="-"/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Targeting thunderstorms use GV over continental US with IFR</a:t>
            </a:r>
          </a:p>
          <a:p>
            <a:pPr marL="742950" lvl="2" indent="-342900">
              <a:buClr>
                <a:srgbClr val="FF0000"/>
              </a:buClr>
              <a:buFontTx/>
              <a:buChar char="-"/>
            </a:pPr>
            <a:endParaRPr lang="en-US" sz="1800" b="1" smtClean="0">
              <a:latin typeface="Lucida Grande" charset="0"/>
              <a:ea typeface="Lucida Grande" charset="0"/>
              <a:cs typeface="Lucida Grande" charset="0"/>
            </a:endParaRPr>
          </a:p>
          <a:p>
            <a:pPr>
              <a:buClr>
                <a:srgbClr val="FF0000"/>
              </a:buClr>
            </a:pPr>
            <a:r>
              <a:rPr lang="en-US" sz="2400" b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Satellite data evaluation </a:t>
            </a:r>
          </a:p>
          <a:p>
            <a:pPr marL="742950" lvl="2" indent="-342900">
              <a:buClr>
                <a:srgbClr val="FF0000"/>
              </a:buClr>
              <a:buFont typeface="Lucida Grande" charset="0"/>
              <a:buChar char="–"/>
            </a:pPr>
            <a:r>
              <a:rPr lang="en-US" sz="1800" b="1" smtClean="0">
                <a:latin typeface="Lucida Grande" charset="0"/>
                <a:ea typeface="Lucida Grande" charset="0"/>
                <a:cs typeface="Lucida Grande" charset="0"/>
              </a:rPr>
              <a:t>MLS, OMI, AIRS, IASI, ACE…</a:t>
            </a:r>
          </a:p>
          <a:p>
            <a:endParaRPr lang="en-US" sz="1800" b="1" smtClean="0">
              <a:latin typeface="Lucida Grande" charset="0"/>
              <a:ea typeface="Lucida Grande" charset="0"/>
              <a:cs typeface="Lucida Grande" charset="0"/>
            </a:endParaRPr>
          </a:p>
          <a:p>
            <a:endParaRPr lang="en-US" sz="1800" b="1" smtClean="0">
              <a:latin typeface="Lucida Grande" charset="0"/>
              <a:ea typeface="Lucida Grande" charset="0"/>
              <a:cs typeface="Lucida Grande" charset="0"/>
            </a:endParaRPr>
          </a:p>
        </p:txBody>
      </p:sp>
      <p:sp>
        <p:nvSpPr>
          <p:cNvPr id="74756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singletowerRF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762000"/>
            <a:ext cx="8045450" cy="5364163"/>
          </a:xfrm>
        </p:spPr>
        <p:txBody>
          <a:bodyPr/>
          <a:lstStyle/>
          <a:p>
            <a:pPr algn="ctr">
              <a:buNone/>
            </a:pPr>
            <a:endParaRPr lang="en-US" b="1" dirty="0" smtClean="0">
              <a:solidFill>
                <a:srgbClr val="800000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800000"/>
                </a:solidFill>
                <a:latin typeface="Lucida Grande" charset="0"/>
                <a:ea typeface="Lucida Grande" charset="0"/>
                <a:cs typeface="Lucida Grande" charset="0"/>
              </a:rPr>
              <a:t>Thank </a:t>
            </a:r>
            <a:r>
              <a:rPr lang="en-US" b="1" dirty="0" smtClean="0">
                <a:solidFill>
                  <a:srgbClr val="800000"/>
                </a:solidFill>
                <a:latin typeface="Lucida Grande" charset="0"/>
                <a:ea typeface="Lucida Grande" charset="0"/>
                <a:cs typeface="Lucida Grande" charset="0"/>
              </a:rPr>
              <a:t>You </a:t>
            </a:r>
            <a:r>
              <a:rPr lang="en-US" b="1" dirty="0" smtClean="0">
                <a:solidFill>
                  <a:srgbClr val="800000"/>
                </a:solidFill>
                <a:latin typeface="Lucida Grande" charset="0"/>
                <a:ea typeface="Lucida Grande" charset="0"/>
                <a:cs typeface="Lucida Grande" charset="0"/>
              </a:rPr>
              <a:t>!</a:t>
            </a:r>
          </a:p>
          <a:p>
            <a:pPr algn="ctr">
              <a:buNone/>
            </a:pPr>
            <a:endParaRPr lang="en-US" b="1" dirty="0" smtClean="0">
              <a:solidFill>
                <a:srgbClr val="800000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marL="457200" indent="-457200">
              <a:buClr>
                <a:srgbClr val="FF0000"/>
              </a:buClr>
            </a:pPr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Data </a:t>
            </a:r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is now available:</a:t>
            </a:r>
          </a:p>
          <a:p>
            <a:pPr marL="857250" lvl="1" indent="-457200">
              <a:buClr>
                <a:srgbClr val="FF0000"/>
              </a:buClr>
              <a:buNone/>
            </a:pPr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  <a:hlinkClick r:id="rId4"/>
              </a:rPr>
              <a:t>http://www.acd.ucar.edu/start/</a:t>
            </a:r>
            <a:endParaRPr lang="en-US" sz="2400" b="1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457200" indent="-457200">
              <a:buClr>
                <a:srgbClr val="FF0000"/>
              </a:buClr>
            </a:pPr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Overview </a:t>
            </a:r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article is in press at BAMS online:</a:t>
            </a:r>
            <a:endParaRPr lang="en-US" sz="2400" b="1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1257300" lvl="2" indent="-457200">
              <a:buClr>
                <a:srgbClr val="FF0000"/>
              </a:buClr>
              <a:buNone/>
            </a:pPr>
            <a:r>
              <a:rPr lang="en-US" sz="1800" b="1" dirty="0" smtClean="0">
                <a:solidFill>
                  <a:srgbClr val="FFFF00"/>
                </a:solidFill>
                <a:latin typeface="Chalkboard"/>
                <a:cs typeface="Chalkboard"/>
              </a:rPr>
              <a:t>Pan </a:t>
            </a:r>
            <a:r>
              <a:rPr lang="en-US" sz="1800" b="1" dirty="0" smtClean="0">
                <a:solidFill>
                  <a:srgbClr val="FFFF00"/>
                </a:solidFill>
                <a:latin typeface="Chalkboard"/>
                <a:cs typeface="Chalkboard"/>
              </a:rPr>
              <a:t>LL, Bowman KP, Atlas EL, </a:t>
            </a:r>
            <a:r>
              <a:rPr lang="en-US" sz="1800" b="1" dirty="0" err="1" smtClean="0">
                <a:solidFill>
                  <a:srgbClr val="FFFF00"/>
                </a:solidFill>
                <a:latin typeface="Chalkboard"/>
                <a:cs typeface="Chalkboard"/>
              </a:rPr>
              <a:t>Wofsy</a:t>
            </a:r>
            <a:r>
              <a:rPr lang="en-US" sz="1800" b="1" dirty="0" smtClean="0">
                <a:solidFill>
                  <a:srgbClr val="FFFF00"/>
                </a:solidFill>
                <a:latin typeface="Chalkboard"/>
                <a:cs typeface="Chalkboard"/>
              </a:rPr>
              <a:t> SC, Zhang F, et al. (2009) The Stratosphere–Troposphere Analyses of Regional Transport 2008 (START08) Experiment. Bulletin of the American Meteorological Society: In Press</a:t>
            </a:r>
          </a:p>
          <a:p>
            <a:pPr marL="457200" indent="-457200">
              <a:buClr>
                <a:srgbClr val="FF0000"/>
              </a:buClr>
            </a:pPr>
            <a:endParaRPr lang="en-US" b="1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457200" indent="-457200">
              <a:buClr>
                <a:srgbClr val="FF0000"/>
              </a:buClr>
            </a:pPr>
            <a:endParaRPr lang="en-US" b="1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457200" indent="-457200">
              <a:buClr>
                <a:srgbClr val="FF0000"/>
              </a:buClr>
            </a:pPr>
            <a:endParaRPr lang="en-US" b="1" dirty="0" smtClean="0">
              <a:latin typeface="Chalkboard" charset="0"/>
              <a:ea typeface="Chalkboard" charset="0"/>
              <a:cs typeface="Chalkboard" charset="0"/>
            </a:endParaRPr>
          </a:p>
          <a:p>
            <a:pPr algn="ctr">
              <a:buNone/>
            </a:pPr>
            <a:endParaRPr lang="en-US" dirty="0"/>
          </a:p>
        </p:txBody>
      </p:sp>
      <p:sp>
        <p:nvSpPr>
          <p:cNvPr id="76804" name="Date Placeholder 5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806" name="TextBox 5"/>
          <p:cNvSpPr txBox="1">
            <a:spLocks noChangeArrowheads="1"/>
          </p:cNvSpPr>
          <p:nvPr/>
        </p:nvSpPr>
        <p:spPr bwMode="auto">
          <a:xfrm>
            <a:off x="6732588" y="6356350"/>
            <a:ext cx="1770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FF00"/>
                </a:solidFill>
                <a:latin typeface="Copperplate" charset="0"/>
                <a:ea typeface="Copperplate" charset="0"/>
                <a:cs typeface="Copperplate" charset="0"/>
              </a:rPr>
              <a:t>RF18, June 27,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686800" cy="6858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A1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START08 Science Goals</a:t>
            </a:r>
            <a:endParaRPr lang="en-US" sz="3200" b="1" smtClean="0">
              <a:solidFill>
                <a:srgbClr val="090005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077200" cy="4191000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en-US" sz="2400" b="1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Provide key chemical transport information for the new generation of chemistry-climate models</a:t>
            </a:r>
          </a:p>
          <a:p>
            <a:pPr eaLnBrk="1" hangingPunct="1">
              <a:buClr>
                <a:srgbClr val="FF0000"/>
              </a:buClr>
            </a:pPr>
            <a:endParaRPr lang="en-US" sz="2400" b="1">
              <a:solidFill>
                <a:srgbClr val="090005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rgbClr val="FF0000"/>
              </a:buClr>
            </a:pPr>
            <a:r>
              <a:rPr lang="en-US" sz="2400" b="1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Map major transport pathways that couple the UT and LS</a:t>
            </a:r>
          </a:p>
          <a:p>
            <a:pPr eaLnBrk="1" hangingPunct="1">
              <a:buClr>
                <a:srgbClr val="FF0000"/>
              </a:buClr>
            </a:pPr>
            <a:endParaRPr lang="en-US" sz="2400" b="1">
              <a:solidFill>
                <a:srgbClr val="090005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rgbClr val="FF0000"/>
              </a:buClr>
            </a:pPr>
            <a:r>
              <a:rPr lang="en-US" sz="2400" b="1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Characterize the behavior of the extratropical tropopause as a transport boundary using chemical tracers</a:t>
            </a:r>
          </a:p>
        </p:txBody>
      </p:sp>
      <p:sp>
        <p:nvSpPr>
          <p:cNvPr id="22532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3" name="Picture 5" descr="140px-NSF.s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5425"/>
            <a:ext cx="91757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NCAR_logo_transp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225425"/>
            <a:ext cx="10668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458200" cy="334962"/>
          </a:xfrm>
        </p:spPr>
        <p:txBody>
          <a:bodyPr/>
          <a:lstStyle/>
          <a:p>
            <a:r>
              <a:rPr lang="en-US" sz="2600" b="1" smtClean="0">
                <a:solidFill>
                  <a:srgbClr val="0000A1"/>
                </a:solidFill>
                <a:latin typeface="Lucida Grande" charset="0"/>
                <a:ea typeface="Helvetica" charset="0"/>
                <a:cs typeface="Helvetica" charset="0"/>
              </a:rPr>
              <a:t>Breaking New Ground in GV Payload Complexity</a:t>
            </a:r>
          </a:p>
        </p:txBody>
      </p:sp>
      <p:pic>
        <p:nvPicPr>
          <p:cNvPr id="24579" name="Picture 2" descr="Snapshot 2008-08-26 10-46-44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822960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3"/>
          <p:cNvSpPr txBox="1">
            <a:spLocks/>
          </p:cNvSpPr>
          <p:nvPr/>
        </p:nvSpPr>
        <p:spPr bwMode="auto">
          <a:xfrm>
            <a:off x="914400" y="3663950"/>
            <a:ext cx="73152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400" b="1">
              <a:solidFill>
                <a:srgbClr val="B10608"/>
              </a:solidFill>
              <a:latin typeface="Lucida Grande" charset="0"/>
              <a:ea typeface="Lucida Grande" charset="0"/>
              <a:cs typeface="Lucida Grande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AWAS (Advanced Whole Air Sampler) [HAIS/U Miami]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QCLS airborne laser spectrometers (CH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4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, N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2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O, CO, CO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2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) [HAIS/Harvard],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AO2 (Continuous O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2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/N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2 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ratio) [NCAR/EOL],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Fast O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3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 and NO/NOy  [NCAR/ACD],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MTP (T profile, tropopause) [HAIS/JPL],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TDL-Total Water [CU]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SID2 (small ice detector) [HAIS],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VCSEL (H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2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O) [HAIS],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TDL-H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2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O, VUV CO [NCAR/RAF],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UV Ozone (NOAA),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PANTHER-UCATS gas chromatographs [NOAA] (CO, CH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4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, N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2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O, H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2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, PAN, halocarbons, COS), with ozone and MayCom H</a:t>
            </a:r>
            <a:r>
              <a:rPr lang="en-US" sz="1400" b="1" baseline="-25000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2</a:t>
            </a:r>
            <a:r>
              <a:rPr lang="en-US" sz="1400" b="1">
                <a:solidFill>
                  <a:srgbClr val="B10608"/>
                </a:solidFill>
                <a:latin typeface="Lucida Grande" charset="0"/>
                <a:ea typeface="Lucida Grande" charset="0"/>
                <a:cs typeface="Lucida Grande" charset="0"/>
              </a:rPr>
              <a:t>O.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400" b="1">
              <a:solidFill>
                <a:srgbClr val="B10608"/>
              </a:solidFill>
              <a:latin typeface="Lucida Grande" charset="0"/>
              <a:ea typeface="Lucida Grande" charset="0"/>
              <a:cs typeface="Lucida Grande" charset="0"/>
            </a:endParaRPr>
          </a:p>
        </p:txBody>
      </p:sp>
      <p:sp>
        <p:nvSpPr>
          <p:cNvPr id="24581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258762"/>
          </a:xfrm>
        </p:spPr>
        <p:txBody>
          <a:bodyPr/>
          <a:lstStyle/>
          <a:p>
            <a:r>
              <a:rPr lang="en-US" sz="2800" b="1" smtClean="0">
                <a:solidFill>
                  <a:srgbClr val="0000A1"/>
                </a:solidFill>
                <a:latin typeface="Lucida Grande" charset="0"/>
                <a:ea typeface="Helvetica" charset="0"/>
                <a:cs typeface="Helvetica" charset="0"/>
              </a:rPr>
              <a:t>Flight Tracks of START08/PreHIPPO </a:t>
            </a:r>
            <a:r>
              <a:rPr lang="en-US" sz="1800" b="1" smtClean="0">
                <a:solidFill>
                  <a:srgbClr val="0000A1"/>
                </a:solidFill>
                <a:latin typeface="Lucida Grande" charset="0"/>
                <a:ea typeface="Helvetica" charset="0"/>
                <a:cs typeface="Helvetica" charset="0"/>
              </a:rPr>
              <a:t>(18 flights)</a:t>
            </a:r>
          </a:p>
        </p:txBody>
      </p:sp>
      <p:pic>
        <p:nvPicPr>
          <p:cNvPr id="26627" name="Picture 10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85275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1981200" y="652463"/>
            <a:ext cx="44275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800000"/>
                </a:solidFill>
              </a:rPr>
              <a:t>Phase I: April 18-May 16, Phase II: June 16-27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676" name="Picture 3" descr="Snapshot 2009-05-23 20-34-02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00"/>
            <a:ext cx="9144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144000" cy="609600"/>
          </a:xfrm>
        </p:spPr>
        <p:txBody>
          <a:bodyPr/>
          <a:lstStyle/>
          <a:p>
            <a:pPr defTabSz="4284663"/>
            <a:r>
              <a:rPr lang="en-US" sz="2400" b="1" smtClean="0">
                <a:solidFill>
                  <a:srgbClr val="0000A1"/>
                </a:solidFill>
                <a:latin typeface="Helvetica" charset="0"/>
                <a:ea typeface="Helvetica" charset="0"/>
                <a:cs typeface="Helvetica" charset="0"/>
              </a:rPr>
              <a:t>Sampling Strategy: Targeting Major Transport Pathways in the Ex-UTLS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787525" y="3044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 l="4379" b="3450"/>
          <a:stretch>
            <a:fillRect/>
          </a:stretch>
        </p:blipFill>
        <p:spPr bwMode="auto">
          <a:xfrm>
            <a:off x="279400" y="1441450"/>
            <a:ext cx="56642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5943600" y="1441450"/>
            <a:ext cx="27622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 pitchFamily="-112" charset="0"/>
              <a:buAutoNum type="arabicPeriod"/>
            </a:pPr>
            <a:r>
              <a:rPr lang="en-US" sz="1600" b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Extratropical UT/LS Survey (including cirrus clouds) </a:t>
            </a:r>
            <a:r>
              <a:rPr lang="en-US" sz="1600" b="1">
                <a:latin typeface="Helvetica" charset="0"/>
                <a:ea typeface="Helvetica" charset="0"/>
                <a:cs typeface="Helvetica" charset="0"/>
              </a:rPr>
              <a:t>(RF 03, 09, 14, 17, 18) </a:t>
            </a:r>
            <a:br>
              <a:rPr lang="en-US" sz="1600" b="1">
                <a:latin typeface="Helvetica" charset="0"/>
                <a:ea typeface="Helvetica" charset="0"/>
                <a:cs typeface="Helvetica" charset="0"/>
              </a:rPr>
            </a:br>
            <a:endParaRPr lang="en-US" sz="1600" b="1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Calibri" pitchFamily="-112" charset="0"/>
              <a:buAutoNum type="arabicPeriod"/>
            </a:pPr>
            <a:r>
              <a:rPr lang="en-US" sz="1600" b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Stratospheric Intrusion (Tropopause Fold)</a:t>
            </a:r>
            <a:r>
              <a:rPr lang="en-US" sz="1600" b="1">
                <a:latin typeface="Helvetica" charset="0"/>
                <a:ea typeface="Helvetica" charset="0"/>
                <a:cs typeface="Helvetica" charset="0"/>
              </a:rPr>
              <a:t> (RF 04, 06, 11, 12)</a:t>
            </a:r>
          </a:p>
          <a:p>
            <a:pPr marL="342900" indent="-342900">
              <a:buFont typeface="Calibri" pitchFamily="-112" charset="0"/>
              <a:buAutoNum type="arabicPeriod"/>
            </a:pPr>
            <a:endParaRPr lang="en-US" sz="1600" b="1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Calibri" pitchFamily="-112" charset="0"/>
              <a:buAutoNum type="arabicPeriod"/>
            </a:pPr>
            <a:r>
              <a:rPr lang="en-US" sz="1600" b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Tropospheric Intrusion</a:t>
            </a:r>
            <a:r>
              <a:rPr lang="en-US" sz="1600" b="1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marL="342900" indent="-342900"/>
            <a:r>
              <a:rPr lang="en-US" sz="1600" b="1">
                <a:latin typeface="Helvetica" charset="0"/>
                <a:ea typeface="Helvetica" charset="0"/>
                <a:cs typeface="Helvetica" charset="0"/>
              </a:rPr>
              <a:t>	(RF 01, 07, 08, 09, 14)</a:t>
            </a:r>
          </a:p>
          <a:p>
            <a:pPr marL="342900" indent="-342900"/>
            <a:endParaRPr lang="en-US" sz="1600" b="1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Tx/>
              <a:buAutoNum type="arabicPeriod" startAt="4"/>
            </a:pPr>
            <a:r>
              <a:rPr lang="en-US" sz="1600" b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Convective Influence </a:t>
            </a:r>
            <a:r>
              <a:rPr lang="en-US" sz="1600" b="1">
                <a:latin typeface="Helvetica" charset="0"/>
                <a:ea typeface="Helvetica" charset="0"/>
                <a:cs typeface="Helvetica" charset="0"/>
              </a:rPr>
              <a:t>(RF 08, 13, 14, 18)</a:t>
            </a:r>
          </a:p>
          <a:p>
            <a:pPr marL="342900" indent="-342900">
              <a:buFontTx/>
              <a:buAutoNum type="arabicPeriod" startAt="4"/>
            </a:pPr>
            <a:endParaRPr lang="en-US" sz="1600" b="1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/>
            <a:r>
              <a:rPr lang="en-US" sz="1600" b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5. Gravity Wave</a:t>
            </a:r>
            <a:r>
              <a:rPr lang="en-US" sz="1600" b="1">
                <a:latin typeface="Helvetica" charset="0"/>
                <a:ea typeface="Helvetica" charset="0"/>
                <a:cs typeface="Helvetica" charset="0"/>
              </a:rPr>
              <a:t> (RF 02) </a:t>
            </a:r>
            <a:br>
              <a:rPr lang="en-US" sz="1600" b="1">
                <a:latin typeface="Helvetica" charset="0"/>
                <a:ea typeface="Helvetica" charset="0"/>
                <a:cs typeface="Helvetica" charset="0"/>
              </a:rPr>
            </a:br>
            <a:endParaRPr lang="en-US" sz="1600" b="1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/>
            <a:r>
              <a:rPr lang="en-US" sz="1600" b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6.</a:t>
            </a:r>
            <a:r>
              <a:rPr lang="en-US" sz="1600" b="1"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en-US" sz="1600" b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HIPPO</a:t>
            </a:r>
            <a:r>
              <a:rPr lang="en-US" sz="1600" b="1">
                <a:latin typeface="Helvetica" charset="0"/>
                <a:ea typeface="Helvetica" charset="0"/>
                <a:cs typeface="Helvetica" charset="0"/>
              </a:rPr>
              <a:t> (RF 05, 07, 08, 10,</a:t>
            </a:r>
            <a:r>
              <a:rPr lang="en-US" b="1">
                <a:latin typeface="Helvetica" charset="0"/>
                <a:ea typeface="Helvetica" charset="0"/>
                <a:cs typeface="Helvetica" charset="0"/>
              </a:rPr>
              <a:t> 13, 15, 16)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850" y="1209675"/>
            <a:ext cx="8558213" cy="5038725"/>
          </a:xfrm>
          <a:prstGeom prst="rect">
            <a:avLst/>
          </a:prstGeom>
          <a:noFill/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0000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9703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5425"/>
            <a:ext cx="6400800" cy="9144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00A1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Science Questions Targeted by the Flights</a:t>
            </a:r>
            <a:endParaRPr lang="en-US" sz="3200" b="1" smtClean="0">
              <a:solidFill>
                <a:srgbClr val="090005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349875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en-US" sz="18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Behavior of the extratropical tropopause (ExT):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sz="14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From the chemical transport point of view, does the ExT behave as a surface or a layer? ExTL?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sz="14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How do we define or identify this boundary/layer? 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sz="14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Does the secondary tropopause have a physical meaning? </a:t>
            </a:r>
          </a:p>
          <a:p>
            <a:pPr eaLnBrk="1" hangingPunct="1">
              <a:buClr>
                <a:srgbClr val="FF0000"/>
              </a:buClr>
            </a:pPr>
            <a:endParaRPr lang="en-US" sz="1800" b="1" smtClean="0">
              <a:solidFill>
                <a:srgbClr val="090005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rgbClr val="FF0000"/>
              </a:buClr>
            </a:pPr>
            <a:r>
              <a:rPr lang="en-US" sz="18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Quantifying STE: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sz="14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What are the observables for quantifying STE?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sz="14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How do we quantify STE and the transport pathway using tracers and tracer correlations?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sz="14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How do we relate chemical tracer behaviors to dynamical variables</a:t>
            </a:r>
          </a:p>
          <a:p>
            <a:pPr lvl="1" eaLnBrk="1" hangingPunct="1">
              <a:buClr>
                <a:srgbClr val="FF0000"/>
              </a:buClr>
            </a:pPr>
            <a:r>
              <a:rPr lang="en-US" sz="14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How do we characterize the age of air in the ExUTLS using tracers of a range of lifetimes</a:t>
            </a:r>
          </a:p>
          <a:p>
            <a:pPr lvl="1" eaLnBrk="1" hangingPunct="1">
              <a:buClr>
                <a:srgbClr val="FF0000"/>
              </a:buClr>
            </a:pPr>
            <a:endParaRPr lang="en-US" sz="1400" b="1" smtClean="0">
              <a:solidFill>
                <a:srgbClr val="090005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rgbClr val="FF0000"/>
              </a:buClr>
            </a:pPr>
            <a:r>
              <a:rPr lang="en-US" sz="18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Role of convective transport and GW in UTLS composition</a:t>
            </a:r>
          </a:p>
          <a:p>
            <a:pPr eaLnBrk="1" hangingPunct="1">
              <a:buClr>
                <a:srgbClr val="FF0000"/>
              </a:buClr>
            </a:pPr>
            <a:r>
              <a:rPr lang="en-US" sz="1800" b="1" smtClean="0">
                <a:solidFill>
                  <a:srgbClr val="090005"/>
                </a:solidFill>
                <a:latin typeface="Lucida Grande" charset="0"/>
                <a:ea typeface="ＭＳ Ｐゴシック" charset="-128"/>
                <a:cs typeface="ＭＳ Ｐゴシック" charset="-128"/>
              </a:rPr>
              <a:t>What is the role of multi-scale UTLS dynamics in midlatitude cloud microphysics?</a:t>
            </a:r>
          </a:p>
          <a:p>
            <a:pPr lvl="1" eaLnBrk="1" hangingPunct="1">
              <a:buClr>
                <a:srgbClr val="FF0000"/>
              </a:buClr>
              <a:buFont typeface="Arial" charset="0"/>
              <a:buNone/>
            </a:pPr>
            <a:endParaRPr lang="en-US" sz="1400" b="1" smtClean="0">
              <a:solidFill>
                <a:srgbClr val="090005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rgbClr val="FF0000"/>
              </a:buClr>
              <a:buFont typeface="Arial" charset="0"/>
              <a:buNone/>
            </a:pPr>
            <a:endParaRPr lang="en-US" sz="1800" b="1" smtClean="0">
              <a:solidFill>
                <a:srgbClr val="090005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rgbClr val="FF0000"/>
              </a:buClr>
              <a:buFont typeface="Arial" charset="0"/>
              <a:buNone/>
            </a:pPr>
            <a:endParaRPr lang="en-US" sz="1800" b="1" smtClean="0">
              <a:solidFill>
                <a:srgbClr val="090005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rgbClr val="FF0000"/>
              </a:buClr>
            </a:pPr>
            <a:endParaRPr lang="en-US" sz="1800" b="1" smtClean="0">
              <a:solidFill>
                <a:srgbClr val="090005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  <a:endParaRPr lang="en-US">
              <a:latin typeface="Calibri" pitchFamily="-112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1749" name="Picture 7" descr="NCAR_logo_transp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25425"/>
            <a:ext cx="10668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 descr="140px-NSF.sv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111125"/>
            <a:ext cx="91757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"/>
          <p:cNvSpPr>
            <a:spLocks noChangeArrowheads="1"/>
          </p:cNvSpPr>
          <p:nvPr/>
        </p:nvSpPr>
        <p:spPr bwMode="auto">
          <a:xfrm>
            <a:off x="0" y="2362200"/>
            <a:ext cx="9144000" cy="388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1635125" y="9572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152400" y="1600200"/>
            <a:ext cx="4392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Lucida Grande" charset="0"/>
              </a:rPr>
              <a:t>HIRDLS O</a:t>
            </a:r>
            <a:r>
              <a:rPr lang="en-US" sz="1600" b="1" baseline="-25000">
                <a:latin typeface="Lucida Grande" charset="0"/>
              </a:rPr>
              <a:t>3 </a:t>
            </a:r>
            <a:r>
              <a:rPr lang="en-US" sz="1600" b="1">
                <a:latin typeface="Lucida Grande" charset="0"/>
              </a:rPr>
              <a:t>and GFS d</a:t>
            </a:r>
            <a:r>
              <a:rPr lang="en-US" sz="1600" b="1">
                <a:latin typeface="Symbol Proportional BT" charset="2"/>
                <a:ea typeface="Symbol Proportional BT" charset="2"/>
                <a:cs typeface="Symbol Proportional BT" charset="2"/>
                <a:sym typeface="Symbol" charset="2"/>
              </a:rPr>
              <a:t>q</a:t>
            </a:r>
            <a:r>
              <a:rPr lang="en-US" sz="1600" b="1">
                <a:latin typeface="Lucida Grande" charset="0"/>
              </a:rPr>
              <a:t>/dz, May 11, 2007</a:t>
            </a:r>
            <a:r>
              <a:rPr lang="en-US" sz="1600" b="1" baseline="-25000">
                <a:latin typeface="Lucida Grande" charset="0"/>
              </a:rPr>
              <a:t> </a:t>
            </a:r>
            <a:endParaRPr lang="en-US" sz="1600" b="1">
              <a:latin typeface="Lucida Grande" charset="0"/>
            </a:endParaRPr>
          </a:p>
        </p:txBody>
      </p:sp>
      <p:pic>
        <p:nvPicPr>
          <p:cNvPr id="35845" name="Picture 9" descr="Snapshot 2008-03-12 17-09-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457200"/>
            <a:ext cx="198120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0" y="214313"/>
            <a:ext cx="7010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Lucida Grande" charset="0"/>
                <a:ea typeface="Lucida Grande" charset="0"/>
                <a:cs typeface="Lucida Grande" charset="0"/>
              </a:rPr>
              <a:t>Diagnostic and forecast for intrusion of tropospheric air above the subtropical jet </a:t>
            </a:r>
          </a:p>
        </p:txBody>
      </p:sp>
      <p:sp>
        <p:nvSpPr>
          <p:cNvPr id="33799" name="TextBox 8"/>
          <p:cNvSpPr txBox="1">
            <a:spLocks noChangeArrowheads="1"/>
          </p:cNvSpPr>
          <p:nvPr/>
        </p:nvSpPr>
        <p:spPr bwMode="auto">
          <a:xfrm>
            <a:off x="6638925" y="6248400"/>
            <a:ext cx="1482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halkboard" charset="0"/>
                <a:ea typeface="Chalkboard" charset="0"/>
                <a:cs typeface="Chalkboard" charset="0"/>
              </a:rPr>
              <a:t>Pan et al., 2009</a:t>
            </a:r>
          </a:p>
        </p:txBody>
      </p:sp>
      <p:sp>
        <p:nvSpPr>
          <p:cNvPr id="33800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Calibri" pitchFamily="-112" charset="0"/>
                <a:ea typeface="ＭＳ Ｐゴシック" charset="-128"/>
                <a:cs typeface="ＭＳ Ｐゴシック" charset="-128"/>
              </a:rPr>
              <a:t>Laura Pan, 5/24/09</a:t>
            </a:r>
          </a:p>
        </p:txBody>
      </p:sp>
      <p:pic>
        <p:nvPicPr>
          <p:cNvPr id="33801" name="Picture 8" descr="Snapshot 2008-03-11 15-36-58"/>
          <p:cNvPicPr>
            <a:picLocks noChangeAspect="1" noChangeArrowheads="1"/>
          </p:cNvPicPr>
          <p:nvPr/>
        </p:nvPicPr>
        <p:blipFill>
          <a:blip r:embed="rId4"/>
          <a:srcRect l="12173"/>
          <a:stretch>
            <a:fillRect/>
          </a:stretch>
        </p:blipFill>
        <p:spPr bwMode="auto">
          <a:xfrm>
            <a:off x="0" y="2438400"/>
            <a:ext cx="4740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7" descr="Snapshot 2008-03-11 15-25-00"/>
          <p:cNvPicPr>
            <a:picLocks noChangeAspect="1" noChangeArrowheads="1"/>
          </p:cNvPicPr>
          <p:nvPr/>
        </p:nvPicPr>
        <p:blipFill>
          <a:blip r:embed="rId5"/>
          <a:srcRect l="4688" r="4688"/>
          <a:stretch>
            <a:fillRect/>
          </a:stretch>
        </p:blipFill>
        <p:spPr bwMode="auto">
          <a:xfrm>
            <a:off x="4419600" y="2362200"/>
            <a:ext cx="4724400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25504</TotalTime>
  <Words>1327</Words>
  <Application>Microsoft Macintosh PowerPoint</Application>
  <PresentationFormat>On-screen Show (4:3)</PresentationFormat>
  <Paragraphs>170</Paragraphs>
  <Slides>24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Stratosphere-Troposphere Analyses of Regional Transport Experiment 2008  (START08)  Overview </vt:lpstr>
      <vt:lpstr>Slide 2</vt:lpstr>
      <vt:lpstr>START08 Science Goals</vt:lpstr>
      <vt:lpstr>Breaking New Ground in GV Payload Complexity</vt:lpstr>
      <vt:lpstr>Flight Tracks of START08/PreHIPPO (18 flights)</vt:lpstr>
      <vt:lpstr>Slide 6</vt:lpstr>
      <vt:lpstr>Sampling Strategy: Targeting Major Transport Pathways in the Ex-UTLS</vt:lpstr>
      <vt:lpstr>Science Questions Targeted by the Flights</vt:lpstr>
      <vt:lpstr>Slide 9</vt:lpstr>
      <vt:lpstr> 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Research Activities and Expected Results</vt:lpstr>
      <vt:lpstr>Slide 24</vt:lpstr>
    </vt:vector>
  </TitlesOfParts>
  <Company>UCAR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Highlight of START08 Experiment</dc:title>
  <dc:creator>Laura Pan</dc:creator>
  <cp:lastModifiedBy>Laura Pan</cp:lastModifiedBy>
  <cp:revision>349</cp:revision>
  <dcterms:created xsi:type="dcterms:W3CDTF">2009-10-20T04:35:44Z</dcterms:created>
  <dcterms:modified xsi:type="dcterms:W3CDTF">2009-10-20T05:44:38Z</dcterms:modified>
</cp:coreProperties>
</file>