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56" r:id="rId2"/>
    <p:sldId id="292" r:id="rId3"/>
    <p:sldId id="264" r:id="rId4"/>
    <p:sldId id="309" r:id="rId5"/>
    <p:sldId id="303" r:id="rId6"/>
    <p:sldId id="313" r:id="rId7"/>
    <p:sldId id="314" r:id="rId8"/>
    <p:sldId id="267" r:id="rId9"/>
    <p:sldId id="315" r:id="rId10"/>
    <p:sldId id="276" r:id="rId11"/>
    <p:sldId id="280" r:id="rId12"/>
    <p:sldId id="274" r:id="rId13"/>
    <p:sldId id="277" r:id="rId14"/>
    <p:sldId id="278" r:id="rId15"/>
    <p:sldId id="269" r:id="rId16"/>
    <p:sldId id="310" r:id="rId17"/>
    <p:sldId id="271" r:id="rId18"/>
    <p:sldId id="311" r:id="rId19"/>
    <p:sldId id="305" r:id="rId20"/>
    <p:sldId id="307" r:id="rId21"/>
    <p:sldId id="312" r:id="rId22"/>
    <p:sldId id="263" r:id="rId23"/>
    <p:sldId id="279" r:id="rId24"/>
    <p:sldId id="308" r:id="rId25"/>
    <p:sldId id="282" r:id="rId26"/>
    <p:sldId id="275" r:id="rId27"/>
    <p:sldId id="273"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1" d="100"/>
          <a:sy n="101" d="100"/>
        </p:scale>
        <p:origin x="-4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C5C8C-28F3-C849-ACD9-3E877D76F822}" type="datetimeFigureOut">
              <a:rPr lang="en-US" smtClean="0"/>
              <a:pPr/>
              <a:t>10/21/09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02F0F-E7E4-B84F-8126-7096888960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9ECE1-6B39-9F48-8437-DF9E0BF577D0}" type="datetimeFigureOut">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9ECE1-6B39-9F48-8437-DF9E0BF577D0}" type="datetimeFigureOut">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9ECE1-6B39-9F48-8437-DF9E0BF577D0}" type="datetimeFigureOut">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9ECE1-6B39-9F48-8437-DF9E0BF577D0}" type="datetimeFigureOut">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9ECE1-6B39-9F48-8437-DF9E0BF577D0}" type="datetimeFigureOut">
              <a:rPr lang="en-US" smtClean="0"/>
              <a:pPr/>
              <a:t>10/21/09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39ECE1-6B39-9F48-8437-DF9E0BF577D0}" type="datetimeFigureOut">
              <a:rPr lang="en-US" smtClean="0"/>
              <a:pPr/>
              <a:t>10/21/09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9ECE1-6B39-9F48-8437-DF9E0BF577D0}" type="datetimeFigureOut">
              <a:rPr lang="en-US" smtClean="0"/>
              <a:pPr/>
              <a:t>10/21/09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9ECE1-6B39-9F48-8437-DF9E0BF577D0}" type="datetimeFigureOut">
              <a:rPr lang="en-US" smtClean="0"/>
              <a:pPr/>
              <a:t>10/21/09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9ECE1-6B39-9F48-8437-DF9E0BF577D0}" type="datetimeFigureOut">
              <a:rPr lang="en-US" smtClean="0"/>
              <a:pPr/>
              <a:t>10/21/09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9ECE1-6B39-9F48-8437-DF9E0BF577D0}" type="datetimeFigureOut">
              <a:rPr lang="en-US" smtClean="0"/>
              <a:pPr/>
              <a:t>10/21/09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9ECE1-6B39-9F48-8437-DF9E0BF577D0}" type="datetimeFigureOut">
              <a:rPr lang="en-US" smtClean="0"/>
              <a:pPr/>
              <a:t>10/21/09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FE0D-9E6E-7044-915A-8627FF7C63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9ECE1-6B39-9F48-8437-DF9E0BF577D0}" type="datetimeFigureOut">
              <a:rPr lang="en-US" smtClean="0"/>
              <a:pPr/>
              <a:t>10/21/09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FE0D-9E6E-7044-915A-8627FF7C63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2.bin"/><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1.bin"/><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60400"/>
            <a:ext cx="8153400" cy="1470025"/>
          </a:xfrm>
        </p:spPr>
        <p:txBody>
          <a:bodyPr>
            <a:normAutofit fontScale="90000"/>
          </a:bodyPr>
          <a:lstStyle/>
          <a:p>
            <a:r>
              <a:rPr lang="en-US" b="1" dirty="0" smtClean="0">
                <a:solidFill>
                  <a:schemeClr val="bg1"/>
                </a:solidFill>
              </a:rPr>
              <a:t>Anthropogenic influence on stratospheric aerosol changes through the Asian monsoon: </a:t>
            </a:r>
            <a:br>
              <a:rPr lang="en-US" b="1" dirty="0" smtClean="0">
                <a:solidFill>
                  <a:schemeClr val="bg1"/>
                </a:solidFill>
              </a:rPr>
            </a:br>
            <a:r>
              <a:rPr lang="en-US" b="1" dirty="0" smtClean="0">
                <a:solidFill>
                  <a:schemeClr val="bg1"/>
                </a:solidFill>
              </a:rPr>
              <a:t>observations, modeling and impact</a:t>
            </a:r>
            <a:endParaRPr lang="en-US" dirty="0">
              <a:solidFill>
                <a:schemeClr val="bg1"/>
              </a:solidFill>
            </a:endParaRPr>
          </a:p>
        </p:txBody>
      </p:sp>
      <p:sp>
        <p:nvSpPr>
          <p:cNvPr id="5" name="Subtitle 4"/>
          <p:cNvSpPr>
            <a:spLocks noGrp="1"/>
          </p:cNvSpPr>
          <p:nvPr>
            <p:ph type="subTitle" idx="1"/>
          </p:nvPr>
        </p:nvSpPr>
        <p:spPr>
          <a:xfrm>
            <a:off x="6172200" y="3657600"/>
            <a:ext cx="2667000" cy="1752600"/>
          </a:xfrm>
        </p:spPr>
        <p:txBody>
          <a:bodyPr>
            <a:noAutofit/>
          </a:bodyPr>
          <a:lstStyle/>
          <a:p>
            <a:r>
              <a:rPr lang="en-US" sz="2800" dirty="0" err="1" smtClean="0">
                <a:solidFill>
                  <a:schemeClr val="bg1"/>
                </a:solidFill>
              </a:rPr>
              <a:t>Lamarque</a:t>
            </a:r>
            <a:r>
              <a:rPr lang="en-US" sz="2800" dirty="0" smtClean="0">
                <a:solidFill>
                  <a:schemeClr val="bg1"/>
                </a:solidFill>
              </a:rPr>
              <a:t>, Solomon, </a:t>
            </a:r>
            <a:r>
              <a:rPr lang="en-US" sz="2800" dirty="0" err="1" smtClean="0">
                <a:solidFill>
                  <a:schemeClr val="bg1"/>
                </a:solidFill>
              </a:rPr>
              <a:t>Portmann</a:t>
            </a:r>
            <a:r>
              <a:rPr lang="en-US" sz="2800" dirty="0" smtClean="0">
                <a:solidFill>
                  <a:schemeClr val="bg1"/>
                </a:solidFill>
              </a:rPr>
              <a:t>, Deshler, Hofmann, Smith,</a:t>
            </a:r>
          </a:p>
          <a:p>
            <a:r>
              <a:rPr lang="en-US" sz="2800" dirty="0" err="1" smtClean="0">
                <a:solidFill>
                  <a:schemeClr val="bg1"/>
                </a:solidFill>
              </a:rPr>
              <a:t>Liley</a:t>
            </a:r>
            <a:r>
              <a:rPr lang="en-US" sz="2800" dirty="0" smtClean="0">
                <a:solidFill>
                  <a:schemeClr val="bg1"/>
                </a:solidFill>
              </a:rPr>
              <a:t>, and </a:t>
            </a:r>
            <a:r>
              <a:rPr lang="en-US" sz="2800" dirty="0" err="1" smtClean="0">
                <a:solidFill>
                  <a:schemeClr val="bg1"/>
                </a:solidFill>
              </a:rPr>
              <a:t>Trickl</a:t>
            </a:r>
            <a:endParaRPr lang="en-US" sz="2800" dirty="0" smtClean="0">
              <a:solidFill>
                <a:schemeClr val="bg1"/>
              </a:solidFill>
            </a:endParaRPr>
          </a:p>
        </p:txBody>
      </p:sp>
      <p:pic>
        <p:nvPicPr>
          <p:cNvPr id="6" name="Picture 5" descr="indian_monsoon.gif"/>
          <p:cNvPicPr>
            <a:picLocks noChangeAspect="1"/>
          </p:cNvPicPr>
          <p:nvPr/>
        </p:nvPicPr>
        <p:blipFill>
          <a:blip r:embed="rId2"/>
          <a:stretch>
            <a:fillRect/>
          </a:stretch>
        </p:blipFill>
        <p:spPr>
          <a:xfrm>
            <a:off x="152400" y="3352800"/>
            <a:ext cx="5486400" cy="335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fld_sasia.jpg"/>
          <p:cNvPicPr>
            <a:picLocks noChangeAspect="1"/>
          </p:cNvPicPr>
          <p:nvPr/>
        </p:nvPicPr>
        <p:blipFill>
          <a:blip r:embed="rId2"/>
          <a:stretch>
            <a:fillRect/>
          </a:stretch>
        </p:blipFill>
        <p:spPr>
          <a:xfrm>
            <a:off x="228600" y="914400"/>
            <a:ext cx="7315200" cy="5417820"/>
          </a:xfrm>
          <a:prstGeom prst="rect">
            <a:avLst/>
          </a:prstGeom>
        </p:spPr>
      </p:pic>
      <p:sp>
        <p:nvSpPr>
          <p:cNvPr id="5" name="TextBox 4"/>
          <p:cNvSpPr txBox="1"/>
          <p:nvPr/>
        </p:nvSpPr>
        <p:spPr>
          <a:xfrm>
            <a:off x="228600" y="73967"/>
            <a:ext cx="8686800" cy="461665"/>
          </a:xfrm>
          <a:prstGeom prst="rect">
            <a:avLst/>
          </a:prstGeom>
          <a:noFill/>
        </p:spPr>
        <p:txBody>
          <a:bodyPr wrap="square" rtlCol="0">
            <a:spAutoFit/>
          </a:bodyPr>
          <a:lstStyle/>
          <a:p>
            <a:r>
              <a:rPr lang="en-US" sz="2400" dirty="0" smtClean="0">
                <a:solidFill>
                  <a:schemeClr val="bg1"/>
                </a:solidFill>
              </a:rPr>
              <a:t>The Asian Summer Monsoon is a Special Conduit to the Stratosphere</a:t>
            </a:r>
            <a:endParaRPr lang="en-US" sz="2400" dirty="0">
              <a:solidFill>
                <a:schemeClr val="bg1"/>
              </a:solidFill>
            </a:endParaRPr>
          </a:p>
        </p:txBody>
      </p:sp>
      <p:pic>
        <p:nvPicPr>
          <p:cNvPr id="2" name="Picture 1"/>
          <p:cNvPicPr>
            <a:picLocks noChangeAspect="1"/>
          </p:cNvPicPr>
          <p:nvPr/>
        </p:nvPicPr>
        <p:blipFill>
          <a:blip r:embed="rId3"/>
          <a:stretch>
            <a:fillRect/>
          </a:stretch>
        </p:blipFill>
        <p:spPr>
          <a:xfrm>
            <a:off x="0" y="762000"/>
            <a:ext cx="9244584" cy="5752560"/>
          </a:xfrm>
          <a:prstGeom prst="rect">
            <a:avLst/>
          </a:prstGeom>
        </p:spPr>
      </p:pic>
      <p:pic>
        <p:nvPicPr>
          <p:cNvPr id="6" name="Picture 5" descr="HimalayaTopo.jpg"/>
          <p:cNvPicPr>
            <a:picLocks noChangeAspect="1"/>
          </p:cNvPicPr>
          <p:nvPr/>
        </p:nvPicPr>
        <p:blipFill>
          <a:blip r:embed="rId4"/>
          <a:stretch>
            <a:fillRect/>
          </a:stretch>
        </p:blipFill>
        <p:spPr>
          <a:xfrm>
            <a:off x="-304800" y="990600"/>
            <a:ext cx="10058400" cy="429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300" y="44450"/>
            <a:ext cx="6375400" cy="6769100"/>
          </a:xfrm>
          <a:prstGeom prst="rect">
            <a:avLst/>
          </a:prstGeom>
        </p:spPr>
      </p:pic>
      <p:grpSp>
        <p:nvGrpSpPr>
          <p:cNvPr id="8" name="Group 7"/>
          <p:cNvGrpSpPr/>
          <p:nvPr/>
        </p:nvGrpSpPr>
        <p:grpSpPr>
          <a:xfrm>
            <a:off x="0" y="1524000"/>
            <a:ext cx="2667001" cy="2514600"/>
            <a:chOff x="0" y="1524000"/>
            <a:chExt cx="2667001" cy="2514600"/>
          </a:xfrm>
        </p:grpSpPr>
        <p:cxnSp>
          <p:nvCxnSpPr>
            <p:cNvPr id="4" name="Straight Connector 3"/>
            <p:cNvCxnSpPr/>
            <p:nvPr/>
          </p:nvCxnSpPr>
          <p:spPr>
            <a:xfrm rot="10800000" flipV="1">
              <a:off x="609600" y="1524000"/>
              <a:ext cx="2057400" cy="685800"/>
            </a:xfrm>
            <a:prstGeom prst="line">
              <a:avLst/>
            </a:prstGeom>
            <a:ln w="63500">
              <a:solidFill>
                <a:srgbClr val="FF66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a:off x="609600" y="2514600"/>
              <a:ext cx="2057401" cy="1524000"/>
            </a:xfrm>
            <a:prstGeom prst="line">
              <a:avLst/>
            </a:prstGeom>
            <a:ln w="63500">
              <a:solidFill>
                <a:srgbClr val="FF6600"/>
              </a:solidFill>
              <a:head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2191434"/>
              <a:ext cx="1403073" cy="646331"/>
            </a:xfrm>
            <a:prstGeom prst="rect">
              <a:avLst/>
            </a:prstGeom>
            <a:solidFill>
              <a:srgbClr val="FFFF00"/>
            </a:solidFill>
          </p:spPr>
          <p:txBody>
            <a:bodyPr wrap="none" rtlCol="0">
              <a:spAutoFit/>
            </a:bodyPr>
            <a:lstStyle/>
            <a:p>
              <a:r>
                <a:rPr lang="en-US" dirty="0" err="1" smtClean="0">
                  <a:solidFill>
                    <a:srgbClr val="FF0000"/>
                  </a:solidFill>
                </a:rPr>
                <a:t>Tropospheric</a:t>
              </a:r>
              <a:r>
                <a:rPr lang="en-US" dirty="0" smtClean="0">
                  <a:solidFill>
                    <a:srgbClr val="FF0000"/>
                  </a:solidFill>
                </a:rPr>
                <a:t> </a:t>
              </a:r>
            </a:p>
            <a:p>
              <a:r>
                <a:rPr lang="en-US" dirty="0" smtClean="0">
                  <a:solidFill>
                    <a:srgbClr val="FF0000"/>
                  </a:solidFill>
                </a:rPr>
                <a:t>air</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990600" y="228600"/>
            <a:ext cx="6858000" cy="381000"/>
          </a:xfrm>
          <a:prstGeom prst="rect">
            <a:avLst/>
          </a:prstGeom>
          <a:noFill/>
        </p:spPr>
        <p:txBody>
          <a:bodyPr wrap="square" rtlCol="0">
            <a:spAutoFit/>
          </a:bodyPr>
          <a:lstStyle/>
          <a:p>
            <a:r>
              <a:rPr lang="en-US" dirty="0" smtClean="0">
                <a:solidFill>
                  <a:schemeClr val="bg1"/>
                </a:solidFill>
              </a:rPr>
              <a:t>CAM Model Performance for CO Transport in the Asian Monsoon</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762000" y="914400"/>
            <a:ext cx="7333488" cy="57011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2800" y="152400"/>
            <a:ext cx="5338376" cy="6473952"/>
          </a:xfrm>
          <a:prstGeom prst="rect">
            <a:avLst/>
          </a:prstGeom>
        </p:spPr>
      </p:pic>
      <p:sp>
        <p:nvSpPr>
          <p:cNvPr id="3" name="TextBox 2"/>
          <p:cNvSpPr txBox="1"/>
          <p:nvPr/>
        </p:nvSpPr>
        <p:spPr>
          <a:xfrm>
            <a:off x="609600" y="1828800"/>
            <a:ext cx="2362200" cy="4524315"/>
          </a:xfrm>
          <a:prstGeom prst="rect">
            <a:avLst/>
          </a:prstGeom>
          <a:noFill/>
        </p:spPr>
        <p:txBody>
          <a:bodyPr wrap="square" rtlCol="0">
            <a:spAutoFit/>
          </a:bodyPr>
          <a:lstStyle/>
          <a:p>
            <a:r>
              <a:rPr lang="en-US" sz="2400" dirty="0" err="1" smtClean="0">
                <a:solidFill>
                  <a:schemeClr val="bg1"/>
                </a:solidFill>
              </a:rPr>
              <a:t>Niwano</a:t>
            </a:r>
            <a:r>
              <a:rPr lang="en-US" sz="2400" dirty="0" smtClean="0">
                <a:solidFill>
                  <a:schemeClr val="bg1"/>
                </a:solidFill>
              </a:rPr>
              <a:t> et al.:  </a:t>
            </a:r>
          </a:p>
          <a:p>
            <a:endParaRPr lang="en-US" sz="2400" dirty="0" smtClean="0">
              <a:solidFill>
                <a:schemeClr val="bg1"/>
              </a:solidFill>
            </a:endParaRPr>
          </a:p>
          <a:p>
            <a:r>
              <a:rPr lang="en-US" sz="2400" dirty="0" smtClean="0">
                <a:solidFill>
                  <a:schemeClr val="bg1"/>
                </a:solidFill>
              </a:rPr>
              <a:t>Very strong seasonal cycle in stratospheric aerosol, high values in NH summer coming into stratosphere in tropics; deficit at the entry point in winter.</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14400"/>
            <a:ext cx="8266176" cy="500535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219200"/>
            <a:ext cx="6489700" cy="5016500"/>
          </a:xfrm>
          <a:prstGeom prst="rect">
            <a:avLst/>
          </a:prstGeom>
        </p:spPr>
      </p:pic>
      <p:sp>
        <p:nvSpPr>
          <p:cNvPr id="3" name="TextBox 2"/>
          <p:cNvSpPr txBox="1"/>
          <p:nvPr/>
        </p:nvSpPr>
        <p:spPr>
          <a:xfrm>
            <a:off x="1600200" y="6121916"/>
            <a:ext cx="7239000" cy="646331"/>
          </a:xfrm>
          <a:prstGeom prst="rect">
            <a:avLst/>
          </a:prstGeom>
          <a:noFill/>
        </p:spPr>
        <p:txBody>
          <a:bodyPr wrap="square" rtlCol="0">
            <a:spAutoFit/>
          </a:bodyPr>
          <a:lstStyle/>
          <a:p>
            <a:r>
              <a:rPr lang="en-US" dirty="0" smtClean="0"/>
              <a:t>Important fingerprints of the aerosol signal in season, altitude, latitude. Matches the expected pattern from the modeled coal emissions.</a:t>
            </a:r>
            <a:endParaRPr lang="en-US" dirty="0"/>
          </a:p>
        </p:txBody>
      </p:sp>
      <p:sp>
        <p:nvSpPr>
          <p:cNvPr id="4" name="TextBox 3"/>
          <p:cNvSpPr txBox="1"/>
          <p:nvPr/>
        </p:nvSpPr>
        <p:spPr>
          <a:xfrm>
            <a:off x="2133600" y="228600"/>
            <a:ext cx="1524000" cy="1200329"/>
          </a:xfrm>
          <a:prstGeom prst="rect">
            <a:avLst/>
          </a:prstGeom>
          <a:noFill/>
        </p:spPr>
        <p:txBody>
          <a:bodyPr wrap="square" rtlCol="0">
            <a:spAutoFit/>
          </a:bodyPr>
          <a:lstStyle/>
          <a:p>
            <a:r>
              <a:rPr lang="en-US" dirty="0" smtClean="0"/>
              <a:t>SAGE anomaly in July compared to annual mean</a:t>
            </a:r>
            <a:endParaRPr lang="en-US" dirty="0"/>
          </a:p>
        </p:txBody>
      </p:sp>
      <p:sp>
        <p:nvSpPr>
          <p:cNvPr id="5" name="TextBox 4"/>
          <p:cNvSpPr txBox="1"/>
          <p:nvPr/>
        </p:nvSpPr>
        <p:spPr>
          <a:xfrm>
            <a:off x="4800600" y="295870"/>
            <a:ext cx="2209800" cy="923330"/>
          </a:xfrm>
          <a:prstGeom prst="rect">
            <a:avLst/>
          </a:prstGeom>
          <a:noFill/>
        </p:spPr>
        <p:txBody>
          <a:bodyPr wrap="square" rtlCol="0">
            <a:spAutoFit/>
          </a:bodyPr>
          <a:lstStyle/>
          <a:p>
            <a:r>
              <a:rPr lang="en-US" dirty="0" smtClean="0"/>
              <a:t>Model anomaly in July compared to annual mean</a:t>
            </a:r>
            <a:endParaRPr lang="en-US" dirty="0"/>
          </a:p>
        </p:txBody>
      </p:sp>
      <p:sp>
        <p:nvSpPr>
          <p:cNvPr id="6" name="Oval 5"/>
          <p:cNvSpPr/>
          <p:nvPr/>
        </p:nvSpPr>
        <p:spPr>
          <a:xfrm>
            <a:off x="2895600" y="2667000"/>
            <a:ext cx="1143000" cy="1219200"/>
          </a:xfrm>
          <a:prstGeom prst="ellipse">
            <a:avLst/>
          </a:prstGeom>
          <a:noFill/>
          <a:ln w="349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638800" y="2667000"/>
            <a:ext cx="1143000" cy="1219200"/>
          </a:xfrm>
          <a:prstGeom prst="ellipse">
            <a:avLst/>
          </a:prstGeom>
          <a:noFill/>
          <a:ln w="349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7500" y="0"/>
            <a:ext cx="5667518" cy="6885432"/>
          </a:xfrm>
          <a:prstGeom prst="rect">
            <a:avLst/>
          </a:prstGeom>
        </p:spPr>
      </p:pic>
      <p:sp>
        <p:nvSpPr>
          <p:cNvPr id="3" name="Oval 2"/>
          <p:cNvSpPr/>
          <p:nvPr/>
        </p:nvSpPr>
        <p:spPr>
          <a:xfrm>
            <a:off x="2667000" y="838200"/>
            <a:ext cx="838200" cy="15240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600" y="152400"/>
            <a:ext cx="1676400" cy="6463309"/>
          </a:xfrm>
          <a:prstGeom prst="rect">
            <a:avLst/>
          </a:prstGeom>
          <a:noFill/>
        </p:spPr>
        <p:txBody>
          <a:bodyPr wrap="square" rtlCol="0">
            <a:spAutoFit/>
          </a:bodyPr>
          <a:lstStyle/>
          <a:p>
            <a:r>
              <a:rPr lang="en-US" dirty="0" smtClean="0"/>
              <a:t>SAGE anomalies by season</a:t>
            </a:r>
          </a:p>
          <a:p>
            <a:endParaRPr lang="en-US" dirty="0" smtClean="0"/>
          </a:p>
          <a:p>
            <a:r>
              <a:rPr lang="en-US" dirty="0" smtClean="0"/>
              <a:t>Model reproduces MAM, JJA, and SON well but does not get the maximum in DJF in the SH.</a:t>
            </a:r>
          </a:p>
          <a:p>
            <a:endParaRPr lang="en-US" dirty="0" smtClean="0"/>
          </a:p>
          <a:p>
            <a:r>
              <a:rPr lang="en-US" dirty="0" smtClean="0"/>
              <a:t>Model transport, </a:t>
            </a:r>
            <a:r>
              <a:rPr lang="en-US" dirty="0" err="1" smtClean="0"/>
              <a:t>esp</a:t>
            </a:r>
            <a:r>
              <a:rPr lang="en-US" dirty="0" smtClean="0"/>
              <a:t> from NH to SH?</a:t>
            </a:r>
          </a:p>
          <a:p>
            <a:endParaRPr lang="en-US" dirty="0" smtClean="0"/>
          </a:p>
          <a:p>
            <a:r>
              <a:rPr lang="en-US" dirty="0" smtClean="0"/>
              <a:t>Biomass burning?</a:t>
            </a:r>
          </a:p>
          <a:p>
            <a:endParaRPr lang="en-US" dirty="0" smtClean="0"/>
          </a:p>
          <a:p>
            <a:r>
              <a:rPr lang="en-US" dirty="0" smtClean="0"/>
              <a:t>S. American monsoon?</a:t>
            </a:r>
          </a:p>
          <a:p>
            <a:endParaRPr lang="en-US" dirty="0" smtClean="0"/>
          </a:p>
          <a:p>
            <a:r>
              <a:rPr lang="en-US" smtClean="0"/>
              <a:t>African monsoon?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685800"/>
            <a:ext cx="9272016" cy="5411313"/>
          </a:xfrm>
          <a:prstGeom prst="rect">
            <a:avLst/>
          </a:prstGeom>
        </p:spPr>
      </p:pic>
      <p:sp>
        <p:nvSpPr>
          <p:cNvPr id="3" name="TextBox 2"/>
          <p:cNvSpPr txBox="1"/>
          <p:nvPr/>
        </p:nvSpPr>
        <p:spPr>
          <a:xfrm>
            <a:off x="2057400" y="5923865"/>
            <a:ext cx="5105400" cy="646331"/>
          </a:xfrm>
          <a:prstGeom prst="rect">
            <a:avLst/>
          </a:prstGeom>
          <a:noFill/>
        </p:spPr>
        <p:txBody>
          <a:bodyPr wrap="square" rtlCol="0">
            <a:spAutoFit/>
          </a:bodyPr>
          <a:lstStyle/>
          <a:p>
            <a:r>
              <a:rPr lang="en-US" dirty="0" smtClean="0"/>
              <a:t>Good agreement between data and models in the NH…..some signal but too weak in SH</a:t>
            </a:r>
            <a:endParaRPr lang="en-US" dirty="0"/>
          </a:p>
        </p:txBody>
      </p:sp>
      <p:sp>
        <p:nvSpPr>
          <p:cNvPr id="4" name="TextBox 3"/>
          <p:cNvSpPr txBox="1"/>
          <p:nvPr/>
        </p:nvSpPr>
        <p:spPr>
          <a:xfrm>
            <a:off x="533400" y="362634"/>
            <a:ext cx="2446778" cy="646331"/>
          </a:xfrm>
          <a:prstGeom prst="rect">
            <a:avLst/>
          </a:prstGeom>
          <a:noFill/>
        </p:spPr>
        <p:txBody>
          <a:bodyPr wrap="none" rtlCol="0">
            <a:spAutoFit/>
          </a:bodyPr>
          <a:lstStyle/>
          <a:p>
            <a:r>
              <a:rPr lang="en-US" dirty="0" smtClean="0"/>
              <a:t>Change from 1998-2004</a:t>
            </a:r>
          </a:p>
          <a:p>
            <a:r>
              <a:rPr lang="en-US" dirty="0" smtClean="0"/>
              <a:t>Including all emissions</a:t>
            </a:r>
            <a:endParaRPr lang="en-US" dirty="0"/>
          </a:p>
        </p:txBody>
      </p:sp>
      <p:sp>
        <p:nvSpPr>
          <p:cNvPr id="5" name="TextBox 4"/>
          <p:cNvSpPr txBox="1"/>
          <p:nvPr/>
        </p:nvSpPr>
        <p:spPr>
          <a:xfrm>
            <a:off x="3429000" y="362634"/>
            <a:ext cx="2446778" cy="646331"/>
          </a:xfrm>
          <a:prstGeom prst="rect">
            <a:avLst/>
          </a:prstGeom>
          <a:noFill/>
        </p:spPr>
        <p:txBody>
          <a:bodyPr wrap="none" rtlCol="0">
            <a:spAutoFit/>
          </a:bodyPr>
          <a:lstStyle/>
          <a:p>
            <a:r>
              <a:rPr lang="en-US" dirty="0" smtClean="0"/>
              <a:t>Change from 1998-2004</a:t>
            </a:r>
          </a:p>
          <a:p>
            <a:r>
              <a:rPr lang="en-US" dirty="0" smtClean="0"/>
              <a:t>Including all but China</a:t>
            </a:r>
            <a:endParaRPr lang="en-US" dirty="0"/>
          </a:p>
        </p:txBody>
      </p:sp>
      <p:sp>
        <p:nvSpPr>
          <p:cNvPr id="6" name="TextBox 5"/>
          <p:cNvSpPr txBox="1"/>
          <p:nvPr/>
        </p:nvSpPr>
        <p:spPr>
          <a:xfrm>
            <a:off x="6629400" y="547300"/>
            <a:ext cx="1927518" cy="369332"/>
          </a:xfrm>
          <a:prstGeom prst="rect">
            <a:avLst/>
          </a:prstGeom>
          <a:noFill/>
        </p:spPr>
        <p:txBody>
          <a:bodyPr wrap="none" rtlCol="0">
            <a:spAutoFit/>
          </a:bodyPr>
          <a:lstStyle/>
          <a:p>
            <a:r>
              <a:rPr lang="en-US" dirty="0" smtClean="0"/>
              <a:t>China contribution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780776" cy="5608029"/>
          </a:xfrm>
          <a:prstGeom prst="rect">
            <a:avLst/>
          </a:prstGeom>
        </p:spPr>
      </p:pic>
      <p:sp>
        <p:nvSpPr>
          <p:cNvPr id="3" name="Freeform 2"/>
          <p:cNvSpPr/>
          <p:nvPr/>
        </p:nvSpPr>
        <p:spPr>
          <a:xfrm>
            <a:off x="2708373" y="1269880"/>
            <a:ext cx="2552869" cy="1192132"/>
          </a:xfrm>
          <a:custGeom>
            <a:avLst/>
            <a:gdLst>
              <a:gd name="connsiteX0" fmla="*/ 0 w 2552869"/>
              <a:gd name="connsiteY0" fmla="*/ 0 h 1192132"/>
              <a:gd name="connsiteX1" fmla="*/ 375803 w 2552869"/>
              <a:gd name="connsiteY1" fmla="*/ 907057 h 1192132"/>
              <a:gd name="connsiteX2" fmla="*/ 2228901 w 2552869"/>
              <a:gd name="connsiteY2" fmla="*/ 1153258 h 1192132"/>
              <a:gd name="connsiteX3" fmla="*/ 2319612 w 2552869"/>
              <a:gd name="connsiteY3" fmla="*/ 1140300 h 1192132"/>
              <a:gd name="connsiteX4" fmla="*/ 2319612 w 2552869"/>
              <a:gd name="connsiteY4" fmla="*/ 1153258 h 119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869" h="1192132">
                <a:moveTo>
                  <a:pt x="0" y="0"/>
                </a:moveTo>
                <a:cubicBezTo>
                  <a:pt x="2160" y="357423"/>
                  <a:pt x="4320" y="714847"/>
                  <a:pt x="375803" y="907057"/>
                </a:cubicBezTo>
                <a:cubicBezTo>
                  <a:pt x="747287" y="1099267"/>
                  <a:pt x="1904933" y="1114384"/>
                  <a:pt x="2228901" y="1153258"/>
                </a:cubicBezTo>
                <a:cubicBezTo>
                  <a:pt x="2552869" y="1192132"/>
                  <a:pt x="2304494" y="1140300"/>
                  <a:pt x="2319612" y="1140300"/>
                </a:cubicBezTo>
                <a:cubicBezTo>
                  <a:pt x="2334730" y="1140300"/>
                  <a:pt x="2319612" y="1153258"/>
                  <a:pt x="2319612" y="115325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6246105" y="1466409"/>
            <a:ext cx="2494555" cy="1526880"/>
          </a:xfrm>
          <a:custGeom>
            <a:avLst/>
            <a:gdLst>
              <a:gd name="connsiteX0" fmla="*/ 0 w 2494555"/>
              <a:gd name="connsiteY0" fmla="*/ 1526880 h 1526880"/>
              <a:gd name="connsiteX1" fmla="*/ 414679 w 2494555"/>
              <a:gd name="connsiteY1" fmla="*/ 593907 h 1526880"/>
              <a:gd name="connsiteX2" fmla="*/ 2177066 w 2494555"/>
              <a:gd name="connsiteY2" fmla="*/ 88546 h 1526880"/>
              <a:gd name="connsiteX3" fmla="*/ 2319612 w 2494555"/>
              <a:gd name="connsiteY3" fmla="*/ 62630 h 1526880"/>
            </a:gdLst>
            <a:ahLst/>
            <a:cxnLst>
              <a:cxn ang="0">
                <a:pos x="connsiteX0" y="connsiteY0"/>
              </a:cxn>
              <a:cxn ang="0">
                <a:pos x="connsiteX1" y="connsiteY1"/>
              </a:cxn>
              <a:cxn ang="0">
                <a:pos x="connsiteX2" y="connsiteY2"/>
              </a:cxn>
              <a:cxn ang="0">
                <a:pos x="connsiteX3" y="connsiteY3"/>
              </a:cxn>
            </a:cxnLst>
            <a:rect l="l" t="t" r="r" b="b"/>
            <a:pathLst>
              <a:path w="2494555" h="1526880">
                <a:moveTo>
                  <a:pt x="0" y="1526880"/>
                </a:moveTo>
                <a:cubicBezTo>
                  <a:pt x="25917" y="1180254"/>
                  <a:pt x="51835" y="833629"/>
                  <a:pt x="414679" y="593907"/>
                </a:cubicBezTo>
                <a:cubicBezTo>
                  <a:pt x="777523" y="354185"/>
                  <a:pt x="1859577" y="177092"/>
                  <a:pt x="2177066" y="88546"/>
                </a:cubicBezTo>
                <a:cubicBezTo>
                  <a:pt x="2494555" y="0"/>
                  <a:pt x="2319612" y="62630"/>
                  <a:pt x="2319612" y="6263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 y="609600"/>
            <a:ext cx="1905001" cy="5170645"/>
          </a:xfrm>
          <a:prstGeom prst="rect">
            <a:avLst/>
          </a:prstGeom>
          <a:noFill/>
        </p:spPr>
        <p:txBody>
          <a:bodyPr wrap="square" rtlCol="0">
            <a:spAutoFit/>
          </a:bodyPr>
          <a:lstStyle/>
          <a:p>
            <a:r>
              <a:rPr lang="en-US" sz="2200" dirty="0" smtClean="0"/>
              <a:t>Surface chemistry plays key role in partitioning of </a:t>
            </a:r>
            <a:r>
              <a:rPr lang="en-US" sz="2200" dirty="0" err="1" smtClean="0"/>
              <a:t>NOx/NOy</a:t>
            </a:r>
            <a:r>
              <a:rPr lang="en-US" sz="2200" dirty="0" smtClean="0"/>
              <a:t> and </a:t>
            </a:r>
            <a:r>
              <a:rPr lang="en-US" sz="2200" dirty="0" err="1" smtClean="0"/>
              <a:t>ClO/Cly</a:t>
            </a:r>
            <a:r>
              <a:rPr lang="en-US" sz="2200" dirty="0" smtClean="0"/>
              <a:t>, very strong at LOW values of aerosol (and when wet!).</a:t>
            </a:r>
          </a:p>
          <a:p>
            <a:endParaRPr lang="en-US" sz="2200" dirty="0" smtClean="0"/>
          </a:p>
          <a:p>
            <a:r>
              <a:rPr lang="en-US" sz="2200" dirty="0" smtClean="0"/>
              <a:t>More aerosol gives more </a:t>
            </a:r>
            <a:r>
              <a:rPr lang="en-US" sz="2200" dirty="0" err="1" smtClean="0"/>
              <a:t>ClO</a:t>
            </a:r>
            <a:r>
              <a:rPr lang="en-US" sz="2200" dirty="0" smtClean="0"/>
              <a:t> and more ozone loss.</a:t>
            </a:r>
            <a:endParaRPr lang="en-US" sz="2200" dirty="0"/>
          </a:p>
        </p:txBody>
      </p:sp>
      <p:sp>
        <p:nvSpPr>
          <p:cNvPr id="6" name="TextBox 5"/>
          <p:cNvSpPr txBox="1"/>
          <p:nvPr/>
        </p:nvSpPr>
        <p:spPr>
          <a:xfrm>
            <a:off x="1905001" y="3810000"/>
            <a:ext cx="7239000" cy="3139321"/>
          </a:xfrm>
          <a:prstGeom prst="rect">
            <a:avLst/>
          </a:prstGeom>
          <a:solidFill>
            <a:schemeClr val="bg1"/>
          </a:solidFill>
        </p:spPr>
        <p:txBody>
          <a:bodyPr wrap="square" rtlCol="0">
            <a:spAutoFit/>
          </a:bodyPr>
          <a:lstStyle/>
          <a:p>
            <a:r>
              <a:rPr lang="en-US" dirty="0" smtClean="0"/>
              <a:t>≈50% more aerosol mass in 2008 compared e.g. to 1998 </a:t>
            </a:r>
          </a:p>
          <a:p>
            <a:r>
              <a:rPr lang="en-US" dirty="0" smtClean="0"/>
              <a:t>-&gt; 35% more aerosol surface area   </a:t>
            </a:r>
          </a:p>
          <a:p>
            <a:r>
              <a:rPr lang="en-US" dirty="0" smtClean="0"/>
              <a:t>-&gt; 0.5-1% ozone loss at 15-18 km, </a:t>
            </a:r>
            <a:r>
              <a:rPr lang="en-US" dirty="0" err="1" smtClean="0"/>
              <a:t>cf</a:t>
            </a:r>
            <a:r>
              <a:rPr lang="en-US" dirty="0" smtClean="0"/>
              <a:t> about 5% depletion </a:t>
            </a:r>
            <a:r>
              <a:rPr lang="en-US" dirty="0" err="1" smtClean="0"/>
              <a:t>obs</a:t>
            </a:r>
            <a:r>
              <a:rPr lang="en-US" dirty="0" smtClean="0"/>
              <a:t> there since 1975.   </a:t>
            </a:r>
          </a:p>
          <a:p>
            <a:r>
              <a:rPr lang="en-US" dirty="0" smtClean="0"/>
              <a:t>Therefore, Chinese aerosols have impeded ozone recovery that would otherwise have occurred by about 10-20% at this level.  Other altitudes? Biggest aerosol changes are in the lowermost stratosphere.</a:t>
            </a:r>
          </a:p>
          <a:p>
            <a:endParaRPr lang="en-US" dirty="0" smtClean="0"/>
          </a:p>
          <a:p>
            <a:r>
              <a:rPr lang="en-US" dirty="0" smtClean="0"/>
              <a:t>Future?   Lower emissions likely in 2008 and 2009.    Longer term?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animBg="1"/>
      <p:bldP spid="4" grpId="0" animBg="1"/>
      <p:bldP spid="6"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228600"/>
            <a:ext cx="8229600" cy="6370974"/>
          </a:xfrm>
          <a:prstGeom prst="rect">
            <a:avLst/>
          </a:prstGeom>
          <a:noFill/>
        </p:spPr>
        <p:txBody>
          <a:bodyPr wrap="square" rtlCol="0">
            <a:spAutoFit/>
          </a:bodyPr>
          <a:lstStyle/>
          <a:p>
            <a:r>
              <a:rPr lang="en-US" sz="2400" dirty="0" smtClean="0"/>
              <a:t>Concluding Remarks</a:t>
            </a:r>
          </a:p>
          <a:p>
            <a:endParaRPr lang="en-US" sz="2400" dirty="0" smtClean="0"/>
          </a:p>
          <a:p>
            <a:r>
              <a:rPr lang="en-US" sz="2400" dirty="0" smtClean="0"/>
              <a:t>• Evidence for changes in background stratospheric aerosol layer since the late-1990s, not attributable to volcanic eruptions, seen systematically in many different datasets.   Hofmann et al. (2009) first to observe, ascribe to Chinese coal burning.</a:t>
            </a:r>
          </a:p>
          <a:p>
            <a:r>
              <a:rPr lang="en-US" sz="2400" dirty="0" smtClean="0"/>
              <a:t>• This study:  importance of monsoon flow, see also </a:t>
            </a:r>
            <a:r>
              <a:rPr lang="en-US" sz="2400" dirty="0" err="1" smtClean="0"/>
              <a:t>Notholt</a:t>
            </a:r>
            <a:r>
              <a:rPr lang="en-US" sz="2400" dirty="0" smtClean="0"/>
              <a:t> et al. 2005 JGR re aerosols; also many papers on other constituents</a:t>
            </a:r>
          </a:p>
          <a:p>
            <a:r>
              <a:rPr lang="en-US" sz="2400" dirty="0" smtClean="0"/>
              <a:t>• Match between model and data fingerprints in altitude, latitude and season in the NH.</a:t>
            </a:r>
          </a:p>
          <a:p>
            <a:r>
              <a:rPr lang="en-US" sz="2400" dirty="0" smtClean="0"/>
              <a:t>• SH subtropics?   </a:t>
            </a:r>
            <a:r>
              <a:rPr lang="en-US" sz="2400" dirty="0" err="1" smtClean="0"/>
              <a:t>Extratropics</a:t>
            </a:r>
            <a:r>
              <a:rPr lang="en-US" sz="2400" dirty="0" smtClean="0"/>
              <a:t>?</a:t>
            </a:r>
          </a:p>
          <a:p>
            <a:r>
              <a:rPr lang="en-US" sz="2400" dirty="0" smtClean="0"/>
              <a:t>• Suggests Chinese coal burning has made the chlorine in the stratosphere more effective for ozone loss, offsetting some of the gains that the Montreal Protocol would have achieved in the lower stratosphere in the past 10 years.  </a:t>
            </a:r>
            <a:r>
              <a:rPr lang="en-US" sz="2400" smtClean="0"/>
              <a:t>Future?  </a:t>
            </a:r>
          </a:p>
          <a:p>
            <a:r>
              <a:rPr lang="en-US" sz="2400" dirty="0" smtClean="0"/>
              <a:t>• Field experiments needed.   Isotopic sulfur to derive SO2 source from coal?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808" y="353057"/>
            <a:ext cx="8622792" cy="62001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a:t>
            </a:r>
            <a:r>
              <a:rPr lang="en-US" dirty="0" err="1" smtClean="0"/>
              <a:t>lidar</a:t>
            </a:r>
            <a:r>
              <a:rPr lang="en-US" dirty="0" smtClean="0"/>
              <a:t> seasonal signals?</a:t>
            </a:r>
            <a:endParaRPr lang="en-US" dirty="0"/>
          </a:p>
        </p:txBody>
      </p:sp>
      <p:pic>
        <p:nvPicPr>
          <p:cNvPr id="3" name="Picture 2"/>
          <p:cNvPicPr>
            <a:picLocks noChangeAspect="1"/>
          </p:cNvPicPr>
          <p:nvPr/>
        </p:nvPicPr>
        <p:blipFill>
          <a:blip r:embed="rId2"/>
          <a:stretch>
            <a:fillRect/>
          </a:stretch>
        </p:blipFill>
        <p:spPr>
          <a:xfrm>
            <a:off x="228600" y="1143000"/>
            <a:ext cx="5102352" cy="4597724"/>
          </a:xfrm>
          <a:prstGeom prst="rect">
            <a:avLst/>
          </a:prstGeom>
        </p:spPr>
      </p:pic>
      <p:sp>
        <p:nvSpPr>
          <p:cNvPr id="4" name="TextBox 3"/>
          <p:cNvSpPr txBox="1"/>
          <p:nvPr/>
        </p:nvSpPr>
        <p:spPr>
          <a:xfrm>
            <a:off x="685800" y="5740724"/>
            <a:ext cx="4551434" cy="646331"/>
          </a:xfrm>
          <a:prstGeom prst="rect">
            <a:avLst/>
          </a:prstGeom>
          <a:noFill/>
        </p:spPr>
        <p:txBody>
          <a:bodyPr wrap="none" rtlCol="0">
            <a:spAutoFit/>
          </a:bodyPr>
          <a:lstStyle/>
          <a:p>
            <a:r>
              <a:rPr lang="en-US" dirty="0" smtClean="0"/>
              <a:t>Any column measurement will have a seasonal</a:t>
            </a:r>
          </a:p>
          <a:p>
            <a:r>
              <a:rPr lang="en-US" dirty="0" smtClean="0"/>
              <a:t>cycle, even an inert tracer</a:t>
            </a:r>
            <a:endParaRPr lang="en-US" dirty="0"/>
          </a:p>
        </p:txBody>
      </p:sp>
      <p:sp>
        <p:nvSpPr>
          <p:cNvPr id="5" name="TextBox 4"/>
          <p:cNvSpPr txBox="1"/>
          <p:nvPr/>
        </p:nvSpPr>
        <p:spPr>
          <a:xfrm>
            <a:off x="5562600" y="1371600"/>
            <a:ext cx="3124200" cy="5355313"/>
          </a:xfrm>
          <a:prstGeom prst="rect">
            <a:avLst/>
          </a:prstGeom>
          <a:noFill/>
        </p:spPr>
        <p:txBody>
          <a:bodyPr wrap="square" rtlCol="0">
            <a:spAutoFit/>
          </a:bodyPr>
          <a:lstStyle/>
          <a:p>
            <a:r>
              <a:rPr lang="en-US" dirty="0" smtClean="0"/>
              <a:t>Also</a:t>
            </a:r>
          </a:p>
          <a:p>
            <a:endParaRPr lang="en-US" dirty="0" smtClean="0"/>
          </a:p>
          <a:p>
            <a:r>
              <a:rPr lang="en-US" dirty="0" smtClean="0"/>
              <a:t>Mauna Loa is a special case.   This site is ‘tropical’ in summer but can correspond to ‘</a:t>
            </a:r>
            <a:r>
              <a:rPr lang="en-US" dirty="0" err="1" smtClean="0"/>
              <a:t>midlatitude</a:t>
            </a:r>
            <a:r>
              <a:rPr lang="en-US" dirty="0" smtClean="0"/>
              <a:t>’ air in winter</a:t>
            </a:r>
          </a:p>
          <a:p>
            <a:endParaRPr lang="en-US" dirty="0" smtClean="0"/>
          </a:p>
          <a:p>
            <a:r>
              <a:rPr lang="en-US" dirty="0" smtClean="0"/>
              <a:t>Sedimentation?  Yes, but small</a:t>
            </a:r>
          </a:p>
          <a:p>
            <a:endParaRPr lang="en-US" dirty="0" smtClean="0"/>
          </a:p>
          <a:p>
            <a:r>
              <a:rPr lang="en-US" dirty="0" smtClean="0"/>
              <a:t>Swelling due to water vapor and temperature changes?  Yes, but small outside the polar regions</a:t>
            </a:r>
          </a:p>
          <a:p>
            <a:endParaRPr lang="en-US" dirty="0" smtClean="0"/>
          </a:p>
          <a:p>
            <a:r>
              <a:rPr lang="en-US" dirty="0" smtClean="0"/>
              <a:t>Tropical SAGE seasonal cycle shows the importance of seasonality at the entry point; this propagates upward and </a:t>
            </a:r>
            <a:r>
              <a:rPr lang="en-US" dirty="0" err="1" smtClean="0"/>
              <a:t>poleward</a:t>
            </a:r>
            <a:r>
              <a:rPr lang="en-US" dirty="0" smtClean="0"/>
              <a:t>  (see </a:t>
            </a:r>
            <a:r>
              <a:rPr lang="en-US" dirty="0" err="1" smtClean="0"/>
              <a:t>Niwano</a:t>
            </a:r>
            <a:r>
              <a:rPr lang="en-US" dirty="0" smtClean="0"/>
              <a:t> et al.)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304800" y="-17463"/>
          <a:ext cx="8534400" cy="6892926"/>
        </p:xfrm>
        <a:graphic>
          <a:graphicData uri="http://schemas.openxmlformats.org/presentationml/2006/ole">
            <p:oleObj spid="_x0000_s22530" name="Graph" r:id="rId3" imgW="4011840" imgH="3240000" progId="">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7050" y="1035050"/>
            <a:ext cx="5549900" cy="4787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0" y="63500"/>
            <a:ext cx="9080500" cy="6731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0"/>
            <a:ext cx="6781800" cy="6858000"/>
          </a:xfrm>
          <a:prstGeom prst="rect">
            <a:avLst/>
          </a:prstGeom>
        </p:spPr>
      </p:pic>
      <p:sp>
        <p:nvSpPr>
          <p:cNvPr id="3" name="TextBox 2"/>
          <p:cNvSpPr txBox="1"/>
          <p:nvPr/>
        </p:nvSpPr>
        <p:spPr>
          <a:xfrm>
            <a:off x="5867400" y="3810000"/>
            <a:ext cx="2590800" cy="1477328"/>
          </a:xfrm>
          <a:prstGeom prst="rect">
            <a:avLst/>
          </a:prstGeom>
          <a:noFill/>
        </p:spPr>
        <p:txBody>
          <a:bodyPr wrap="square" rtlCol="0">
            <a:spAutoFit/>
          </a:bodyPr>
          <a:lstStyle/>
          <a:p>
            <a:r>
              <a:rPr lang="en-US" dirty="0" smtClean="0"/>
              <a:t>South polar aerosols:  linked to synoptic conditions in troposphere, relationship to </a:t>
            </a:r>
            <a:r>
              <a:rPr lang="en-US" dirty="0" err="1" smtClean="0"/>
              <a:t>tropospheric</a:t>
            </a:r>
            <a:r>
              <a:rPr lang="en-US" dirty="0" smtClean="0"/>
              <a:t> cloud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5673051" cy="647395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371600"/>
            <a:ext cx="8138160" cy="47322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946150"/>
            <a:ext cx="6807200" cy="4965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809625"/>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3078" name="Rectangle 6"/>
          <p:cNvSpPr>
            <a:spLocks noChangeArrowheads="1"/>
          </p:cNvSpPr>
          <p:nvPr/>
        </p:nvSpPr>
        <p:spPr bwMode="auto">
          <a:xfrm>
            <a:off x="0" y="809625"/>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graphicFrame>
        <p:nvGraphicFramePr>
          <p:cNvPr id="3077" name="Object 5"/>
          <p:cNvGraphicFramePr>
            <a:graphicFrameLocks noChangeAspect="1"/>
          </p:cNvGraphicFramePr>
          <p:nvPr/>
        </p:nvGraphicFramePr>
        <p:xfrm>
          <a:off x="1295400" y="0"/>
          <a:ext cx="6554788" cy="5270500"/>
        </p:xfrm>
        <a:graphic>
          <a:graphicData uri="http://schemas.openxmlformats.org/presentationml/2006/ole">
            <p:oleObj spid="_x0000_s23554" name="Graph" r:id="rId3" imgW="4017264" imgH="3230880" progId="">
              <p:embed/>
            </p:oleObj>
          </a:graphicData>
        </a:graphic>
      </p:graphicFrame>
      <p:sp>
        <p:nvSpPr>
          <p:cNvPr id="3079" name="Text Box 7"/>
          <p:cNvSpPr txBox="1">
            <a:spLocks noChangeArrowheads="1"/>
          </p:cNvSpPr>
          <p:nvPr/>
        </p:nvSpPr>
        <p:spPr bwMode="auto">
          <a:xfrm>
            <a:off x="609600" y="4572000"/>
            <a:ext cx="8093075" cy="2154436"/>
          </a:xfrm>
          <a:prstGeom prst="rect">
            <a:avLst/>
          </a:prstGeom>
          <a:noFill/>
          <a:ln w="9525">
            <a:noFill/>
            <a:miter lim="800000"/>
            <a:headEnd/>
            <a:tailEnd/>
          </a:ln>
          <a:effectLst/>
        </p:spPr>
        <p:txBody>
          <a:bodyPr>
            <a:prstTxWarp prst="textNoShape">
              <a:avLst/>
            </a:prstTxWarp>
            <a:spAutoFit/>
          </a:bodyPr>
          <a:lstStyle/>
          <a:p>
            <a:endParaRPr lang="en-US" sz="1200" dirty="0" smtClean="0"/>
          </a:p>
          <a:p>
            <a:endParaRPr lang="en-US" sz="1200" dirty="0" smtClean="0"/>
          </a:p>
          <a:p>
            <a:r>
              <a:rPr lang="en-US" sz="2800" dirty="0" smtClean="0"/>
              <a:t>Background stratospheric aerosols and volcanic perturbations.   Changes in the ‘background’?  </a:t>
            </a:r>
          </a:p>
          <a:p>
            <a:endParaRPr lang="en-US" sz="2800" dirty="0" smtClean="0"/>
          </a:p>
          <a:p>
            <a:r>
              <a:rPr lang="en-US" sz="1200" dirty="0" smtClean="0"/>
              <a:t>Deshler, </a:t>
            </a:r>
            <a:r>
              <a:rPr lang="en-US" sz="1200" dirty="0"/>
              <a:t>T. (2008), A Review of Global Stratospheric Aerosol: Measurements,  Importance, Life Cycle, and Local Stratospheric Aerosol, </a:t>
            </a:r>
            <a:r>
              <a:rPr lang="en-US" sz="1200" i="1" dirty="0"/>
              <a:t>Atmos. Res., 90</a:t>
            </a:r>
            <a:r>
              <a:rPr lang="en-US" sz="1200" dirty="0"/>
              <a:t>, 223-232</a:t>
            </a:r>
            <a:r>
              <a:rPr lang="en-US" sz="14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7300" y="838200"/>
            <a:ext cx="6972300" cy="2286000"/>
          </a:xfrm>
          <a:prstGeom prst="rect">
            <a:avLst/>
          </a:prstGeom>
        </p:spPr>
      </p:pic>
      <p:sp>
        <p:nvSpPr>
          <p:cNvPr id="2" name="Title 1"/>
          <p:cNvSpPr>
            <a:spLocks noGrp="1"/>
          </p:cNvSpPr>
          <p:nvPr>
            <p:ph type="title"/>
          </p:nvPr>
        </p:nvSpPr>
        <p:spPr>
          <a:xfrm>
            <a:off x="457200" y="0"/>
            <a:ext cx="8686800" cy="1143000"/>
          </a:xfrm>
        </p:spPr>
        <p:txBody>
          <a:bodyPr>
            <a:normAutofit fontScale="90000"/>
          </a:bodyPr>
          <a:lstStyle/>
          <a:p>
            <a:r>
              <a:rPr lang="en-US" dirty="0" smtClean="0"/>
              <a:t>Sources of the background sulfate layer?</a:t>
            </a:r>
            <a:endParaRPr lang="en-US" dirty="0"/>
          </a:p>
        </p:txBody>
      </p:sp>
      <p:pic>
        <p:nvPicPr>
          <p:cNvPr id="4" name="Picture 3"/>
          <p:cNvPicPr>
            <a:picLocks noChangeAspect="1"/>
          </p:cNvPicPr>
          <p:nvPr/>
        </p:nvPicPr>
        <p:blipFill>
          <a:blip r:embed="rId3"/>
          <a:srcRect t="14579"/>
          <a:stretch>
            <a:fillRect/>
          </a:stretch>
        </p:blipFill>
        <p:spPr>
          <a:xfrm>
            <a:off x="4343400" y="3124200"/>
            <a:ext cx="5577840" cy="3810000"/>
          </a:xfrm>
          <a:prstGeom prst="rect">
            <a:avLst/>
          </a:prstGeom>
        </p:spPr>
      </p:pic>
      <p:sp>
        <p:nvSpPr>
          <p:cNvPr id="5" name="TextBox 4"/>
          <p:cNvSpPr txBox="1"/>
          <p:nvPr/>
        </p:nvSpPr>
        <p:spPr>
          <a:xfrm>
            <a:off x="457200" y="4038600"/>
            <a:ext cx="3124200" cy="2585323"/>
          </a:xfrm>
          <a:prstGeom prst="rect">
            <a:avLst/>
          </a:prstGeom>
          <a:noFill/>
        </p:spPr>
        <p:txBody>
          <a:bodyPr wrap="square" rtlCol="0">
            <a:spAutoFit/>
          </a:bodyPr>
          <a:lstStyle/>
          <a:p>
            <a:r>
              <a:rPr lang="en-US" dirty="0" err="1" smtClean="0"/>
              <a:t>Crutzen</a:t>
            </a:r>
            <a:r>
              <a:rPr lang="en-US" dirty="0" smtClean="0"/>
              <a:t> (1976):   OCS</a:t>
            </a:r>
          </a:p>
          <a:p>
            <a:endParaRPr lang="en-US" dirty="0" smtClean="0"/>
          </a:p>
          <a:p>
            <a:r>
              <a:rPr lang="en-US" dirty="0" smtClean="0"/>
              <a:t>Chin and Davis, </a:t>
            </a:r>
            <a:r>
              <a:rPr lang="en-US" dirty="0" err="1" smtClean="0"/>
              <a:t>Weisenstein</a:t>
            </a:r>
            <a:r>
              <a:rPr lang="en-US" dirty="0" smtClean="0"/>
              <a:t> et al., </a:t>
            </a:r>
            <a:r>
              <a:rPr lang="en-US" dirty="0" err="1" smtClean="0"/>
              <a:t>Pitari</a:t>
            </a:r>
            <a:r>
              <a:rPr lang="en-US" dirty="0" smtClean="0"/>
              <a:t>, others:   yes, but much more sulfur is needed.</a:t>
            </a:r>
          </a:p>
          <a:p>
            <a:endParaRPr lang="en-US" dirty="0" smtClean="0"/>
          </a:p>
          <a:p>
            <a:r>
              <a:rPr lang="en-US" dirty="0" smtClean="0"/>
              <a:t>Aircraft emissions?</a:t>
            </a:r>
          </a:p>
          <a:p>
            <a:r>
              <a:rPr lang="en-US" dirty="0" smtClean="0"/>
              <a:t>Surface SO2 emissions?</a:t>
            </a:r>
          </a:p>
          <a:p>
            <a:r>
              <a:rPr lang="en-US" dirty="0" smtClean="0"/>
              <a:t>Other?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Hofmann et al., GRL, 2009</a:t>
            </a:r>
            <a:endParaRPr lang="en-US" dirty="0"/>
          </a:p>
        </p:txBody>
      </p:sp>
      <p:pic>
        <p:nvPicPr>
          <p:cNvPr id="3" name="Picture 2"/>
          <p:cNvPicPr>
            <a:picLocks noChangeAspect="1"/>
          </p:cNvPicPr>
          <p:nvPr/>
        </p:nvPicPr>
        <p:blipFill>
          <a:blip r:embed="rId2"/>
          <a:stretch>
            <a:fillRect/>
          </a:stretch>
        </p:blipFill>
        <p:spPr>
          <a:xfrm>
            <a:off x="228600" y="1297614"/>
            <a:ext cx="5129784" cy="5560386"/>
          </a:xfrm>
          <a:prstGeom prst="rect">
            <a:avLst/>
          </a:prstGeom>
        </p:spPr>
      </p:pic>
      <p:pic>
        <p:nvPicPr>
          <p:cNvPr id="4" name="Picture 3"/>
          <p:cNvPicPr>
            <a:picLocks noChangeAspect="1"/>
          </p:cNvPicPr>
          <p:nvPr/>
        </p:nvPicPr>
        <p:blipFill>
          <a:blip r:embed="rId3"/>
          <a:stretch>
            <a:fillRect/>
          </a:stretch>
        </p:blipFill>
        <p:spPr>
          <a:xfrm>
            <a:off x="4800600" y="1297614"/>
            <a:ext cx="4187952" cy="2983724"/>
          </a:xfrm>
          <a:prstGeom prst="rect">
            <a:avLst/>
          </a:prstGeom>
        </p:spPr>
      </p:pic>
      <p:sp>
        <p:nvSpPr>
          <p:cNvPr id="5" name="TextBox 4"/>
          <p:cNvSpPr txBox="1"/>
          <p:nvPr/>
        </p:nvSpPr>
        <p:spPr>
          <a:xfrm>
            <a:off x="5102352" y="4044077"/>
            <a:ext cx="3886200" cy="2585323"/>
          </a:xfrm>
          <a:prstGeom prst="rect">
            <a:avLst/>
          </a:prstGeom>
          <a:noFill/>
        </p:spPr>
        <p:txBody>
          <a:bodyPr wrap="square" rtlCol="0">
            <a:spAutoFit/>
          </a:bodyPr>
          <a:lstStyle/>
          <a:p>
            <a:r>
              <a:rPr lang="en-US" dirty="0" smtClean="0"/>
              <a:t>What is causing the increase in sulfate after the mid-1990s?</a:t>
            </a:r>
          </a:p>
          <a:p>
            <a:endParaRPr lang="en-US" dirty="0" smtClean="0"/>
          </a:p>
          <a:p>
            <a:r>
              <a:rPr lang="en-US" dirty="0" smtClean="0"/>
              <a:t>Coal burning in China?</a:t>
            </a:r>
          </a:p>
          <a:p>
            <a:endParaRPr lang="en-US" dirty="0" smtClean="0"/>
          </a:p>
          <a:p>
            <a:r>
              <a:rPr lang="en-US" dirty="0" smtClean="0"/>
              <a:t>But….how can this be when estimated total global sulfur emission has dropped….and AVHRR </a:t>
            </a:r>
            <a:r>
              <a:rPr lang="en-US" dirty="0" err="1" smtClean="0"/>
              <a:t>tropospheric</a:t>
            </a:r>
            <a:r>
              <a:rPr lang="en-US" dirty="0" smtClean="0"/>
              <a:t> optical depth isn’t going up globally……</a:t>
            </a:r>
            <a:endParaRPr lang="en-US" dirty="0"/>
          </a:p>
        </p:txBody>
      </p:sp>
      <p:sp>
        <p:nvSpPr>
          <p:cNvPr id="6" name="Up-Down Arrow 5"/>
          <p:cNvSpPr/>
          <p:nvPr/>
        </p:nvSpPr>
        <p:spPr>
          <a:xfrm>
            <a:off x="4114800" y="2590800"/>
            <a:ext cx="152400" cy="304800"/>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Compare Ground-Based and SAGE</a:t>
            </a:r>
            <a:endParaRPr lang="en-US" dirty="0"/>
          </a:p>
        </p:txBody>
      </p:sp>
      <p:grpSp>
        <p:nvGrpSpPr>
          <p:cNvPr id="5" name="Group 4"/>
          <p:cNvGrpSpPr/>
          <p:nvPr/>
        </p:nvGrpSpPr>
        <p:grpSpPr>
          <a:xfrm>
            <a:off x="457201" y="1417638"/>
            <a:ext cx="7607807" cy="5226182"/>
            <a:chOff x="457201" y="1417638"/>
            <a:chExt cx="7607807" cy="5226182"/>
          </a:xfrm>
        </p:grpSpPr>
        <p:pic>
          <p:nvPicPr>
            <p:cNvPr id="3" name="Picture 2"/>
            <p:cNvPicPr>
              <a:picLocks noChangeAspect="1"/>
            </p:cNvPicPr>
            <p:nvPr/>
          </p:nvPicPr>
          <p:blipFill>
            <a:blip r:embed="rId2"/>
            <a:stretch>
              <a:fillRect/>
            </a:stretch>
          </p:blipFill>
          <p:spPr>
            <a:xfrm>
              <a:off x="1371600" y="1417638"/>
              <a:ext cx="6693408" cy="5226182"/>
            </a:xfrm>
            <a:prstGeom prst="rect">
              <a:avLst/>
            </a:prstGeom>
          </p:spPr>
        </p:pic>
        <p:sp>
          <p:nvSpPr>
            <p:cNvPr id="4" name="TextBox 3"/>
            <p:cNvSpPr txBox="1"/>
            <p:nvPr/>
          </p:nvSpPr>
          <p:spPr>
            <a:xfrm>
              <a:off x="457201" y="3200400"/>
              <a:ext cx="1371600" cy="1477328"/>
            </a:xfrm>
            <a:prstGeom prst="rect">
              <a:avLst/>
            </a:prstGeom>
            <a:noFill/>
          </p:spPr>
          <p:txBody>
            <a:bodyPr wrap="square" rtlCol="0">
              <a:spAutoFit/>
            </a:bodyPr>
            <a:lstStyle/>
            <a:p>
              <a:r>
                <a:rPr lang="en-US" dirty="0" smtClean="0"/>
                <a:t>Mauna Loa</a:t>
              </a:r>
            </a:p>
            <a:p>
              <a:r>
                <a:rPr lang="en-US" dirty="0" smtClean="0"/>
                <a:t>Vs</a:t>
              </a:r>
            </a:p>
            <a:p>
              <a:r>
                <a:rPr lang="en-US" dirty="0" smtClean="0"/>
                <a:t>SAGE tropical mean</a:t>
              </a:r>
              <a:endParaRPr lang="en-US" dirty="0"/>
            </a:p>
          </p:txBody>
        </p:sp>
      </p:grpSp>
      <p:grpSp>
        <p:nvGrpSpPr>
          <p:cNvPr id="8" name="Group 7"/>
          <p:cNvGrpSpPr/>
          <p:nvPr/>
        </p:nvGrpSpPr>
        <p:grpSpPr>
          <a:xfrm>
            <a:off x="457200" y="1004405"/>
            <a:ext cx="7988808" cy="5639415"/>
            <a:chOff x="457200" y="1004405"/>
            <a:chExt cx="7988808" cy="5639415"/>
          </a:xfrm>
        </p:grpSpPr>
        <p:pic>
          <p:nvPicPr>
            <p:cNvPr id="6" name="Picture 5"/>
            <p:cNvPicPr>
              <a:picLocks noChangeAspect="1"/>
            </p:cNvPicPr>
            <p:nvPr/>
          </p:nvPicPr>
          <p:blipFill>
            <a:blip r:embed="rId3"/>
            <a:stretch>
              <a:fillRect/>
            </a:stretch>
          </p:blipFill>
          <p:spPr>
            <a:xfrm>
              <a:off x="2209800" y="1004405"/>
              <a:ext cx="6236208" cy="5639415"/>
            </a:xfrm>
            <a:prstGeom prst="rect">
              <a:avLst/>
            </a:prstGeom>
          </p:spPr>
        </p:pic>
        <p:sp>
          <p:nvSpPr>
            <p:cNvPr id="7" name="TextBox 6"/>
            <p:cNvSpPr txBox="1"/>
            <p:nvPr/>
          </p:nvSpPr>
          <p:spPr>
            <a:xfrm>
              <a:off x="457200" y="1676400"/>
              <a:ext cx="1279317" cy="1200329"/>
            </a:xfrm>
            <a:prstGeom prst="rect">
              <a:avLst/>
            </a:prstGeom>
            <a:noFill/>
          </p:spPr>
          <p:txBody>
            <a:bodyPr wrap="none" rtlCol="0">
              <a:spAutoFit/>
            </a:bodyPr>
            <a:lstStyle/>
            <a:p>
              <a:r>
                <a:rPr lang="en-US" dirty="0" smtClean="0"/>
                <a:t>Laramie</a:t>
              </a:r>
            </a:p>
            <a:p>
              <a:r>
                <a:rPr lang="en-US" dirty="0" smtClean="0"/>
                <a:t>Vs </a:t>
              </a:r>
            </a:p>
            <a:p>
              <a:r>
                <a:rPr lang="en-US" dirty="0" smtClean="0"/>
                <a:t>SAGE</a:t>
              </a:r>
            </a:p>
            <a:p>
              <a:r>
                <a:rPr lang="en-US" dirty="0" smtClean="0"/>
                <a:t>Zonal mean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7424" y="76200"/>
            <a:ext cx="7808976" cy="5699942"/>
          </a:xfrm>
          <a:prstGeom prst="rect">
            <a:avLst/>
          </a:prstGeom>
        </p:spPr>
      </p:pic>
      <p:sp>
        <p:nvSpPr>
          <p:cNvPr id="3" name="TextBox 2"/>
          <p:cNvSpPr txBox="1"/>
          <p:nvPr/>
        </p:nvSpPr>
        <p:spPr>
          <a:xfrm>
            <a:off x="0" y="1524000"/>
            <a:ext cx="1981200" cy="5262979"/>
          </a:xfrm>
          <a:prstGeom prst="rect">
            <a:avLst/>
          </a:prstGeom>
          <a:solidFill>
            <a:srgbClr val="FF0000"/>
          </a:solidFill>
        </p:spPr>
        <p:txBody>
          <a:bodyPr wrap="square" rtlCol="0">
            <a:spAutoFit/>
          </a:bodyPr>
          <a:lstStyle/>
          <a:p>
            <a:r>
              <a:rPr lang="en-US" sz="2400" dirty="0" smtClean="0"/>
              <a:t>Large aerosol  volume and extinction changes are seen in the lowermost stratosphere in many independent datasets</a:t>
            </a:r>
          </a:p>
          <a:p>
            <a:endParaRPr lang="en-US" sz="2400" dirty="0" smtClean="0"/>
          </a:p>
          <a:p>
            <a:r>
              <a:rPr lang="en-US" sz="2400" dirty="0" smtClean="0"/>
              <a:t> 3-7%/yr, up to 10%/yr in some places</a:t>
            </a:r>
            <a:endParaRPr lang="en-US" sz="2400" dirty="0"/>
          </a:p>
        </p:txBody>
      </p:sp>
      <p:sp>
        <p:nvSpPr>
          <p:cNvPr id="4" name="TextBox 3"/>
          <p:cNvSpPr txBox="1"/>
          <p:nvPr/>
        </p:nvSpPr>
        <p:spPr>
          <a:xfrm>
            <a:off x="1981200" y="5309651"/>
            <a:ext cx="1981200" cy="1477328"/>
          </a:xfrm>
          <a:prstGeom prst="rect">
            <a:avLst/>
          </a:prstGeom>
          <a:solidFill>
            <a:srgbClr val="FF0000"/>
          </a:solidFill>
        </p:spPr>
        <p:txBody>
          <a:bodyPr wrap="square" rtlCol="0">
            <a:spAutoFit/>
          </a:bodyPr>
          <a:lstStyle/>
          <a:p>
            <a:r>
              <a:rPr lang="en-US" dirty="0" smtClean="0"/>
              <a:t>1998-2004 SAGE trend – avoids possibly significant eruptions (</a:t>
            </a:r>
            <a:r>
              <a:rPr lang="en-US" dirty="0" err="1" smtClean="0"/>
              <a:t>Manam</a:t>
            </a:r>
            <a:r>
              <a:rPr lang="en-US" dirty="0" smtClean="0"/>
              <a:t> was in 2005)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4392" y="347548"/>
            <a:ext cx="6236208" cy="6358052"/>
          </a:xfrm>
          <a:prstGeom prst="rect">
            <a:avLst/>
          </a:prstGeom>
        </p:spPr>
      </p:pic>
      <p:sp>
        <p:nvSpPr>
          <p:cNvPr id="3" name="TextBox 2"/>
          <p:cNvSpPr txBox="1"/>
          <p:nvPr/>
        </p:nvSpPr>
        <p:spPr>
          <a:xfrm>
            <a:off x="381000" y="1828800"/>
            <a:ext cx="1993392" cy="2031325"/>
          </a:xfrm>
          <a:prstGeom prst="rect">
            <a:avLst/>
          </a:prstGeom>
          <a:noFill/>
        </p:spPr>
        <p:txBody>
          <a:bodyPr wrap="square" rtlCol="0">
            <a:spAutoFit/>
          </a:bodyPr>
          <a:lstStyle/>
          <a:p>
            <a:r>
              <a:rPr lang="en-US" dirty="0" smtClean="0"/>
              <a:t>Large increases in aerosol are seen at various SAGE wavelengths from 1998-2004, and are  confined to lower stratosphere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184665" y="0"/>
            <a:ext cx="3536669" cy="6291072"/>
          </a:xfrm>
          <a:prstGeom prst="rect">
            <a:avLst/>
          </a:prstGeom>
        </p:spPr>
      </p:pic>
      <p:sp>
        <p:nvSpPr>
          <p:cNvPr id="3" name="TextBox 2"/>
          <p:cNvSpPr txBox="1"/>
          <p:nvPr/>
        </p:nvSpPr>
        <p:spPr>
          <a:xfrm>
            <a:off x="7543800" y="4800600"/>
            <a:ext cx="1101571" cy="369332"/>
          </a:xfrm>
          <a:prstGeom prst="rect">
            <a:avLst/>
          </a:prstGeom>
          <a:noFill/>
        </p:spPr>
        <p:txBody>
          <a:bodyPr wrap="none" rtlCol="0">
            <a:spAutoFit/>
          </a:bodyPr>
          <a:lstStyle/>
          <a:p>
            <a:r>
              <a:rPr lang="en-US" dirty="0" smtClean="0"/>
              <a:t>Emissions</a:t>
            </a:r>
            <a:endParaRPr lang="en-US" dirty="0"/>
          </a:p>
        </p:txBody>
      </p:sp>
      <p:sp>
        <p:nvSpPr>
          <p:cNvPr id="4" name="TextBox 3"/>
          <p:cNvSpPr txBox="1"/>
          <p:nvPr/>
        </p:nvSpPr>
        <p:spPr>
          <a:xfrm>
            <a:off x="6867012" y="2406134"/>
            <a:ext cx="2116084" cy="369332"/>
          </a:xfrm>
          <a:prstGeom prst="rect">
            <a:avLst/>
          </a:prstGeom>
          <a:noFill/>
        </p:spPr>
        <p:txBody>
          <a:bodyPr wrap="none" rtlCol="0">
            <a:spAutoFit/>
          </a:bodyPr>
          <a:lstStyle/>
          <a:p>
            <a:r>
              <a:rPr lang="en-US" dirty="0" smtClean="0"/>
              <a:t>Sulfate in upper </a:t>
            </a:r>
            <a:r>
              <a:rPr lang="en-US" dirty="0" err="1" smtClean="0"/>
              <a:t>trop</a:t>
            </a:r>
            <a:endParaRPr lang="en-US" dirty="0"/>
          </a:p>
        </p:txBody>
      </p:sp>
      <p:sp>
        <p:nvSpPr>
          <p:cNvPr id="5" name="TextBox 4"/>
          <p:cNvSpPr txBox="1"/>
          <p:nvPr/>
        </p:nvSpPr>
        <p:spPr>
          <a:xfrm>
            <a:off x="7197571" y="457200"/>
            <a:ext cx="1828800" cy="923330"/>
          </a:xfrm>
          <a:prstGeom prst="rect">
            <a:avLst/>
          </a:prstGeom>
          <a:noFill/>
        </p:spPr>
        <p:txBody>
          <a:bodyPr wrap="square" rtlCol="0">
            <a:spAutoFit/>
          </a:bodyPr>
          <a:lstStyle/>
          <a:p>
            <a:r>
              <a:rPr lang="en-US" dirty="0" smtClean="0"/>
              <a:t>Sulfate in lower </a:t>
            </a:r>
            <a:r>
              <a:rPr lang="en-US" dirty="0" err="1" smtClean="0"/>
              <a:t>strat</a:t>
            </a:r>
            <a:r>
              <a:rPr lang="en-US" dirty="0" smtClean="0"/>
              <a:t>; special role of monsoon</a:t>
            </a:r>
            <a:endParaRPr lang="en-US" dirty="0"/>
          </a:p>
        </p:txBody>
      </p:sp>
      <p:sp>
        <p:nvSpPr>
          <p:cNvPr id="6" name="TextBox 5"/>
          <p:cNvSpPr txBox="1"/>
          <p:nvPr/>
        </p:nvSpPr>
        <p:spPr>
          <a:xfrm>
            <a:off x="304800" y="328642"/>
            <a:ext cx="2438400" cy="6247864"/>
          </a:xfrm>
          <a:prstGeom prst="rect">
            <a:avLst/>
          </a:prstGeom>
          <a:noFill/>
        </p:spPr>
        <p:txBody>
          <a:bodyPr wrap="square" rtlCol="0">
            <a:spAutoFit/>
          </a:bodyPr>
          <a:lstStyle/>
          <a:p>
            <a:r>
              <a:rPr lang="en-US" sz="2000" dirty="0" err="1" smtClean="0"/>
              <a:t>Lamarque</a:t>
            </a:r>
            <a:r>
              <a:rPr lang="en-US" sz="2000" dirty="0" smtClean="0"/>
              <a:t> et al., 2009:  </a:t>
            </a:r>
          </a:p>
          <a:p>
            <a:r>
              <a:rPr lang="en-US" sz="2000" dirty="0" smtClean="0"/>
              <a:t>examine issue using CAM (NCAR model); </a:t>
            </a:r>
            <a:r>
              <a:rPr lang="en-US" sz="2000" dirty="0" err="1" smtClean="0"/>
              <a:t>tropospheric</a:t>
            </a:r>
            <a:r>
              <a:rPr lang="en-US" sz="2000" dirty="0" smtClean="0"/>
              <a:t> sulfur emissions updated by Smith; sulfur chemistry by Barth/</a:t>
            </a:r>
            <a:r>
              <a:rPr lang="en-US" sz="2000" dirty="0" err="1" smtClean="0"/>
              <a:t>Rasch</a:t>
            </a:r>
            <a:r>
              <a:rPr lang="en-US" sz="2000" dirty="0" smtClean="0"/>
              <a:t> et al.</a:t>
            </a:r>
          </a:p>
          <a:p>
            <a:endParaRPr lang="en-US" sz="2000" dirty="0" smtClean="0"/>
          </a:p>
          <a:p>
            <a:r>
              <a:rPr lang="en-US" sz="2000" dirty="0" smtClean="0"/>
              <a:t>Considers emissions, transport, washout, etc</a:t>
            </a:r>
            <a:r>
              <a:rPr lang="en-US" sz="2000" dirty="0" smtClean="0"/>
              <a:t>. </a:t>
            </a:r>
            <a:r>
              <a:rPr lang="en-US" sz="2000" smtClean="0"/>
              <a:t>in troposphere</a:t>
            </a:r>
          </a:p>
          <a:p>
            <a:endParaRPr lang="en-US" sz="2000" dirty="0" smtClean="0"/>
          </a:p>
          <a:p>
            <a:r>
              <a:rPr lang="en-US" sz="2000" dirty="0" smtClean="0"/>
              <a:t>Computes mass entering stratosphere</a:t>
            </a:r>
          </a:p>
          <a:p>
            <a:endParaRPr lang="en-US" sz="2000" dirty="0" smtClean="0"/>
          </a:p>
          <a:p>
            <a:r>
              <a:rPr lang="en-US" sz="2000" dirty="0" smtClean="0"/>
              <a:t>See also </a:t>
            </a:r>
            <a:r>
              <a:rPr lang="en-US" sz="2000" dirty="0" err="1" smtClean="0"/>
              <a:t>Notholt</a:t>
            </a:r>
            <a:r>
              <a:rPr lang="en-US" sz="2000" dirty="0" smtClean="0"/>
              <a:t> et al., 2005</a:t>
            </a:r>
          </a:p>
          <a:p>
            <a:endParaRPr lang="en-US" sz="2000" dirty="0" smtClean="0"/>
          </a:p>
        </p:txBody>
      </p:sp>
      <p:grpSp>
        <p:nvGrpSpPr>
          <p:cNvPr id="9" name="Group 8"/>
          <p:cNvGrpSpPr/>
          <p:nvPr/>
        </p:nvGrpSpPr>
        <p:grpSpPr>
          <a:xfrm>
            <a:off x="4343400" y="4724400"/>
            <a:ext cx="1524000" cy="304800"/>
            <a:chOff x="3886200" y="4495800"/>
            <a:chExt cx="1524000" cy="304800"/>
          </a:xfrm>
        </p:grpSpPr>
        <p:sp>
          <p:nvSpPr>
            <p:cNvPr id="7" name="Oval 6"/>
            <p:cNvSpPr/>
            <p:nvPr/>
          </p:nvSpPr>
          <p:spPr>
            <a:xfrm>
              <a:off x="3886200" y="4495800"/>
              <a:ext cx="304800" cy="3048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953000" y="4495800"/>
              <a:ext cx="457200" cy="2286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343400" y="2743200"/>
            <a:ext cx="1524000" cy="304800"/>
            <a:chOff x="3886200" y="4495800"/>
            <a:chExt cx="1524000" cy="304800"/>
          </a:xfrm>
        </p:grpSpPr>
        <p:sp>
          <p:nvSpPr>
            <p:cNvPr id="11" name="Oval 10"/>
            <p:cNvSpPr/>
            <p:nvPr/>
          </p:nvSpPr>
          <p:spPr>
            <a:xfrm>
              <a:off x="3886200" y="4495800"/>
              <a:ext cx="304800" cy="3048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953000" y="4495800"/>
              <a:ext cx="457200" cy="2286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Oval 13"/>
          <p:cNvSpPr/>
          <p:nvPr/>
        </p:nvSpPr>
        <p:spPr>
          <a:xfrm>
            <a:off x="3733800" y="685800"/>
            <a:ext cx="914400" cy="3048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621</TotalTime>
  <Words>912</Words>
  <Application>Microsoft Macintosh PowerPoint</Application>
  <PresentationFormat>On-screen Show (4:3)</PresentationFormat>
  <Paragraphs>103</Paragraphs>
  <Slides>28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Graph</vt:lpstr>
      <vt:lpstr>Anthropogenic influence on stratospheric aerosol changes through the Asian monsoon:  observations, modeling and impact</vt:lpstr>
      <vt:lpstr>Slide 2</vt:lpstr>
      <vt:lpstr>Slide 3</vt:lpstr>
      <vt:lpstr>Sources of the background sulfate layer?</vt:lpstr>
      <vt:lpstr>Hofmann et al., GRL, 2009</vt:lpstr>
      <vt:lpstr>Compare Ground-Based and SAGE</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Factors affecting lidar seasonal signals?</vt:lpstr>
      <vt:lpstr>Slide 22</vt:lpstr>
      <vt:lpstr>Slide 23</vt:lpstr>
      <vt:lpstr>Slide 24</vt:lpstr>
      <vt:lpstr>Slide 25</vt:lpstr>
      <vt:lpstr>Slide 26</vt:lpstr>
      <vt:lpstr>Slide 27</vt:lpstr>
      <vt:lpstr>Slide 28</vt:lpstr>
    </vt:vector>
  </TitlesOfParts>
  <Company>NOAA ESRL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Solomon</dc:creator>
  <cp:lastModifiedBy>Susan Solomon</cp:lastModifiedBy>
  <cp:revision>173</cp:revision>
  <dcterms:created xsi:type="dcterms:W3CDTF">2009-10-21T16:46:42Z</dcterms:created>
  <dcterms:modified xsi:type="dcterms:W3CDTF">2009-10-21T16:47:19Z</dcterms:modified>
</cp:coreProperties>
</file>