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35.xml" ContentType="application/vnd.openxmlformats-officedocument.presentationml.slideLayout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8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5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69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2.xml" ContentType="application/vnd.openxmlformats-officedocument.presentationml.slideLayout+xml"/>
  <Override PartName="/ppt/slides/slide10.xml" ContentType="application/vnd.openxmlformats-officedocument.presentationml.slide+xml"/>
  <Default Extension="png" ContentType="image/png"/>
  <Override PartName="/ppt/slideLayouts/slideLayout82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5.xml" ContentType="application/vnd.openxmlformats-officedocument.presentationml.slideLayout+xml"/>
  <Override PartName="/docProps/core.xml" ContentType="application/vnd.openxmlformats-package.core-properties+xml"/>
  <Override PartName="/ppt/slideMasters/slideMaster9.xml" ContentType="application/vnd.openxmlformats-officedocument.presentationml.slideMaster+xml"/>
  <Default Extension="bin" ContentType="application/vnd.openxmlformats-officedocument.presentationml.printerSettings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58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3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ppt/slideLayouts/slideLayout6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84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3.xml" ContentType="application/vnd.openxmlformats-officedocument.presentationml.notesSlide+xml"/>
  <Default Extension="xml" ContentType="application/xml"/>
  <Override PartName="/ppt/slideLayouts/slideLayout29.xml" ContentType="application/vnd.openxmlformats-officedocument.presentationml.slideLayout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102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7.xml" ContentType="application/vnd.openxmlformats-officedocument.presentationml.slideLayout+xml"/>
  <Override PartName="/ppt/presentation.xml" ContentType="application/vnd.openxmlformats-officedocument.presentationml.presentation.main+xml"/>
  <Default Extension="jpeg" ContentType="image/jpeg"/>
  <Override PartName="/ppt/slideLayouts/slideLayout73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78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42.xml" ContentType="application/vnd.openxmlformats-officedocument.presentationml.slideLayout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112.xml" ContentType="application/vnd.openxmlformats-officedocument.presentationml.slideLayout+xml"/>
  <Override PartName="/ppt/theme/theme12.xml" ContentType="application/vnd.openxmlformats-officedocument.theme+xml"/>
  <Override PartName="/ppt/slideLayouts/slideLayout120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2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11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1.xml" ContentType="application/vnd.openxmlformats-officedocument.theme+xml"/>
  <Override PartName="/ppt/slideLayouts/slideLayout111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7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7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9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presProps.xml" ContentType="application/vnd.openxmlformats-officedocument.presentationml.presProps+xml"/>
  <Override PartName="/ppt/theme/theme5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33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7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5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9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s/slide24.xml" ContentType="application/vnd.openxmlformats-officedocument.presentationml.slide+xml"/>
  <Override PartName="/ppt/theme/theme7.xml" ContentType="application/vnd.openxmlformats-officedocument.them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</p:sldMasterIdLst>
  <p:notesMasterIdLst>
    <p:notesMasterId r:id="rId38"/>
  </p:notesMasterIdLst>
  <p:sldIdLst>
    <p:sldId id="280" r:id="rId12"/>
    <p:sldId id="300" r:id="rId13"/>
    <p:sldId id="304" r:id="rId14"/>
    <p:sldId id="276" r:id="rId15"/>
    <p:sldId id="305" r:id="rId16"/>
    <p:sldId id="268" r:id="rId17"/>
    <p:sldId id="258" r:id="rId18"/>
    <p:sldId id="301" r:id="rId19"/>
    <p:sldId id="279" r:id="rId20"/>
    <p:sldId id="260" r:id="rId21"/>
    <p:sldId id="291" r:id="rId22"/>
    <p:sldId id="278" r:id="rId23"/>
    <p:sldId id="288" r:id="rId24"/>
    <p:sldId id="306" r:id="rId25"/>
    <p:sldId id="256" r:id="rId26"/>
    <p:sldId id="292" r:id="rId27"/>
    <p:sldId id="259" r:id="rId28"/>
    <p:sldId id="294" r:id="rId29"/>
    <p:sldId id="296" r:id="rId30"/>
    <p:sldId id="295" r:id="rId31"/>
    <p:sldId id="297" r:id="rId32"/>
    <p:sldId id="302" r:id="rId33"/>
    <p:sldId id="303" r:id="rId34"/>
    <p:sldId id="274" r:id="rId35"/>
    <p:sldId id="298" r:id="rId36"/>
    <p:sldId id="266" r:id="rId37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Gill Sans" pitchFamily="-106" charset="0"/>
        <a:ea typeface="ヒラギノ角ゴ ProN W3" pitchFamily="-106" charset="-128"/>
        <a:cs typeface="ヒラギノ角ゴ ProN W3" pitchFamily="-106" charset="-128"/>
        <a:sym typeface="Gill Sans" pitchFamily="-106" charset="0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Gill Sans" pitchFamily="-106" charset="0"/>
        <a:ea typeface="ヒラギノ角ゴ ProN W3" pitchFamily="-106" charset="-128"/>
        <a:cs typeface="ヒラギノ角ゴ ProN W3" pitchFamily="-106" charset="-128"/>
        <a:sym typeface="Gill Sans" pitchFamily="-106" charset="0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Gill Sans" pitchFamily="-106" charset="0"/>
        <a:ea typeface="ヒラギノ角ゴ ProN W3" pitchFamily="-106" charset="-128"/>
        <a:cs typeface="ヒラギノ角ゴ ProN W3" pitchFamily="-106" charset="-128"/>
        <a:sym typeface="Gill Sans" pitchFamily="-106" charset="0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Gill Sans" pitchFamily="-106" charset="0"/>
        <a:ea typeface="ヒラギノ角ゴ ProN W3" pitchFamily="-106" charset="-128"/>
        <a:cs typeface="ヒラギノ角ゴ ProN W3" pitchFamily="-106" charset="-128"/>
        <a:sym typeface="Gill Sans" pitchFamily="-106" charset="0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Gill Sans" pitchFamily="-106" charset="0"/>
        <a:ea typeface="ヒラギノ角ゴ ProN W3" pitchFamily="-106" charset="-128"/>
        <a:cs typeface="ヒラギノ角ゴ ProN W3" pitchFamily="-106" charset="-128"/>
        <a:sym typeface="Gill Sans" pitchFamily="-106" charset="0"/>
      </a:defRPr>
    </a:lvl5pPr>
    <a:lvl6pPr marL="2286000" algn="l" defTabSz="457200" rtl="0" eaLnBrk="1" latinLnBrk="0" hangingPunct="1">
      <a:defRPr sz="4000" kern="1200">
        <a:solidFill>
          <a:srgbClr val="FFFFFF"/>
        </a:solidFill>
        <a:latin typeface="Gill Sans" pitchFamily="-106" charset="0"/>
        <a:ea typeface="ヒラギノ角ゴ ProN W3" pitchFamily="-106" charset="-128"/>
        <a:cs typeface="ヒラギノ角ゴ ProN W3" pitchFamily="-106" charset="-128"/>
        <a:sym typeface="Gill Sans" pitchFamily="-106" charset="0"/>
      </a:defRPr>
    </a:lvl6pPr>
    <a:lvl7pPr marL="2743200" algn="l" defTabSz="457200" rtl="0" eaLnBrk="1" latinLnBrk="0" hangingPunct="1">
      <a:defRPr sz="4000" kern="1200">
        <a:solidFill>
          <a:srgbClr val="FFFFFF"/>
        </a:solidFill>
        <a:latin typeface="Gill Sans" pitchFamily="-106" charset="0"/>
        <a:ea typeface="ヒラギノ角ゴ ProN W3" pitchFamily="-106" charset="-128"/>
        <a:cs typeface="ヒラギノ角ゴ ProN W3" pitchFamily="-106" charset="-128"/>
        <a:sym typeface="Gill Sans" pitchFamily="-106" charset="0"/>
      </a:defRPr>
    </a:lvl7pPr>
    <a:lvl8pPr marL="3200400" algn="l" defTabSz="457200" rtl="0" eaLnBrk="1" latinLnBrk="0" hangingPunct="1">
      <a:defRPr sz="4000" kern="1200">
        <a:solidFill>
          <a:srgbClr val="FFFFFF"/>
        </a:solidFill>
        <a:latin typeface="Gill Sans" pitchFamily="-106" charset="0"/>
        <a:ea typeface="ヒラギノ角ゴ ProN W3" pitchFamily="-106" charset="-128"/>
        <a:cs typeface="ヒラギノ角ゴ ProN W3" pitchFamily="-106" charset="-128"/>
        <a:sym typeface="Gill Sans" pitchFamily="-106" charset="0"/>
      </a:defRPr>
    </a:lvl8pPr>
    <a:lvl9pPr marL="3657600" algn="l" defTabSz="457200" rtl="0" eaLnBrk="1" latinLnBrk="0" hangingPunct="1">
      <a:defRPr sz="4000" kern="1200">
        <a:solidFill>
          <a:srgbClr val="FFFFFF"/>
        </a:solidFill>
        <a:latin typeface="Gill Sans" pitchFamily="-106" charset="0"/>
        <a:ea typeface="ヒラギノ角ゴ ProN W3" pitchFamily="-106" charset="-128"/>
        <a:cs typeface="ヒラギノ角ゴ ProN W3" pitchFamily="-106" charset="-128"/>
        <a:sym typeface="Gill Sans" pitchFamily="-106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56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24.xml"/><Relationship Id="rId31" Type="http://schemas.openxmlformats.org/officeDocument/2006/relationships/slide" Target="slides/slide20.xml"/><Relationship Id="rId34" Type="http://schemas.openxmlformats.org/officeDocument/2006/relationships/slide" Target="slides/slide23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36" Type="http://schemas.openxmlformats.org/officeDocument/2006/relationships/slide" Target="slides/slide25.xml"/><Relationship Id="rId4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0" Type="http://schemas.openxmlformats.org/officeDocument/2006/relationships/slideMaster" Target="slideMasters/slideMaster10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9" Type="http://schemas.openxmlformats.org/officeDocument/2006/relationships/slideMaster" Target="slideMasters/slideMaster9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7" Type="http://schemas.openxmlformats.org/officeDocument/2006/relationships/slide" Target="slides/slide16.xml"/><Relationship Id="rId14" Type="http://schemas.openxmlformats.org/officeDocument/2006/relationships/slide" Target="slides/slide3.xml"/><Relationship Id="rId23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28" Type="http://schemas.openxmlformats.org/officeDocument/2006/relationships/slide" Target="slides/slide17.xml"/><Relationship Id="rId26" Type="http://schemas.openxmlformats.org/officeDocument/2006/relationships/slide" Target="slides/slide15.xml"/><Relationship Id="rId30" Type="http://schemas.openxmlformats.org/officeDocument/2006/relationships/slide" Target="slides/slide19.xml"/><Relationship Id="rId11" Type="http://schemas.openxmlformats.org/officeDocument/2006/relationships/slideMaster" Target="slideMasters/slideMaster11.xml"/><Relationship Id="rId42" Type="http://schemas.openxmlformats.org/officeDocument/2006/relationships/theme" Target="theme/theme1.xml"/><Relationship Id="rId29" Type="http://schemas.openxmlformats.org/officeDocument/2006/relationships/slide" Target="slides/slide18.xml"/><Relationship Id="rId6" Type="http://schemas.openxmlformats.org/officeDocument/2006/relationships/slideMaster" Target="slideMasters/slideMaster6.xml"/><Relationship Id="rId16" Type="http://schemas.openxmlformats.org/officeDocument/2006/relationships/slide" Target="slides/slide5.xml"/><Relationship Id="rId33" Type="http://schemas.openxmlformats.org/officeDocument/2006/relationships/slide" Target="slides/slide22.xml"/><Relationship Id="rId4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19" Type="http://schemas.openxmlformats.org/officeDocument/2006/relationships/slide" Target="slides/slide8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9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Thank START08 Project team members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Explain elements of plot</a:t>
            </a:r>
          </a:p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Point out intrusion branches</a:t>
            </a:r>
          </a:p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Explain that bins were averaged to get theta, pv, trop contours, actual distribution could be much more spread out</a:t>
            </a:r>
          </a:p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High sampling will validate these values in tracer space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Explain min dtheta/dz values, only present where 2 trops</a:t>
            </a:r>
          </a:p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Used high resolution thermal tropopause algorithm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3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Same algorithm applied to WACCM</a:t>
            </a:r>
          </a:p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Vertical resolution limits MT identification, but spatial structure is comparable to GFS</a:t>
            </a:r>
          </a:p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We want to look at longitude cross sections in intrusion and non-intrusion regions to verify MT existence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Explain color scale</a:t>
            </a:r>
          </a:p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Explain that core is shallow but completely cut off from tropospheric source, so intrusion event is likely to have not been recent</a:t>
            </a:r>
          </a:p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Could explain the diffusion we see in WACCM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Explain that ozone and pv was interpolated to 380 K surface</a:t>
            </a:r>
          </a:p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Explain color scale, movie is a week before RF01, 10 days following observations</a:t>
            </a:r>
          </a:p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WACCM is diffusive but still approximately isentropic wave-breaking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We want to look at ozone profiles to identify model intrusions globally</a:t>
            </a:r>
          </a:p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Looked at profiles in intrusion, applied algorithm globally </a:t>
            </a:r>
          </a:p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Movie for the same temporal scale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Point out northern leg where intrusion was observed</a:t>
            </a:r>
          </a:p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Deep amplitude trough over midwest</a:t>
            </a:r>
          </a:p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Red line is where cross section is taken in next plot</a:t>
            </a:r>
          </a:p>
          <a:p>
            <a:pPr eaLnBrk="1" hangingPunct="1"/>
            <a:endParaRPr lang="en-US">
              <a:latin typeface="Helvetica" pitchFamily="-106" charset="0"/>
              <a:ea typeface="Helvetica" pitchFamily="-106" charset="0"/>
              <a:cs typeface="Helvetica" pitchFamily="-106" charset="0"/>
              <a:sym typeface="Helvetica" pitchFamily="-10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Aircraft track through high- and low-stability air</a:t>
            </a:r>
          </a:p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Ozone color coded on track</a:t>
            </a:r>
          </a:p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Aircraft reached the center of the low-stability layer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Explain observations vs. WACCM interpolation with flight track altitude</a:t>
            </a:r>
          </a:p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Point out difference in intrusion layer</a:t>
            </a:r>
          </a:p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WACCM shows some mixing issues, core of ~200 ppbv, also horizontal resolution issue</a:t>
            </a:r>
          </a:p>
          <a:p>
            <a:pPr eaLnBrk="1" hangingPunct="1"/>
            <a:endParaRPr lang="en-US">
              <a:latin typeface="Helvetica" pitchFamily="-106" charset="0"/>
              <a:ea typeface="Helvetica" pitchFamily="-106" charset="0"/>
              <a:cs typeface="Helvetica" pitchFamily="-106" charset="0"/>
              <a:sym typeface="Helvetica" pitchFamily="-10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Point out tropospheric tracer profile</a:t>
            </a:r>
          </a:p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Absolute differences are better, but no evidence of intrusion in model</a:t>
            </a:r>
          </a:p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Could be tropical upper tropospheric air, which is relatively clean of CO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WACCM ozone profile shows intrusion, but underestimates magnitude</a:t>
            </a:r>
          </a:p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CO profile is closer to observations, but no intrusion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Explain WACCM sampling in flight region, intrusion level between 13-14 km (~380K)</a:t>
            </a:r>
          </a:p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Explain color scale</a:t>
            </a:r>
          </a:p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Point out magnitudes of intrusion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69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Explain curtain plot, color scale</a:t>
            </a:r>
          </a:p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Point out core of model</a:t>
            </a:r>
          </a:p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Sandwich layer is lower in model, points to resolution issue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Helvetica" pitchFamily="-106" charset="0"/>
                <a:ea typeface="Helvetica" pitchFamily="-106" charset="0"/>
                <a:cs typeface="Helvetica" pitchFamily="-106" charset="0"/>
                <a:sym typeface="Helvetica" pitchFamily="-106" charset="0"/>
              </a:rPr>
              <a:t>Now we want to validate WACCM’s ability to resolve transport in UTLS region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59700" y="2768600"/>
            <a:ext cx="1917700" cy="572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17700" cy="572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6934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6934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8125" y="254000"/>
            <a:ext cx="2619375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705725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2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2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2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2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12700"/>
            <a:ext cx="2925762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12700"/>
            <a:ext cx="8624888" cy="8699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4914900"/>
            <a:ext cx="288925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3150" y="4914900"/>
            <a:ext cx="288925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19675" y="1524000"/>
            <a:ext cx="1482725" cy="669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4295775" cy="669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2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2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6.jpeg"/><Relationship Id="rId10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7.png"/><Relationship Id="rId10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3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9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png"/><Relationship Id="rId10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6.jpeg"/><Relationship Id="rId10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7DADD9"/>
            </a:gs>
            <a:gs pos="100000">
              <a:srgbClr val="CCD2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06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354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06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06" charset="0"/>
              </a:rPr>
              <a:t>Second level</a:t>
            </a:r>
          </a:p>
          <a:p>
            <a:pPr lvl="2"/>
            <a:r>
              <a:rPr lang="en-US">
                <a:sym typeface="Gill Sans" pitchFamily="-106" charset="0"/>
              </a:rPr>
              <a:t>Third level</a:t>
            </a:r>
          </a:p>
          <a:p>
            <a:pPr lvl="3"/>
            <a:r>
              <a:rPr lang="en-US">
                <a:sym typeface="Gill Sans" pitchFamily="-106" charset="0"/>
              </a:rPr>
              <a:t>Fourth level</a:t>
            </a:r>
          </a:p>
          <a:p>
            <a:pPr lvl="4"/>
            <a:r>
              <a:rPr lang="en-US">
                <a:sym typeface="Gill Sans" pitchFamily="-106" charset="0"/>
              </a:rPr>
              <a:t>Fifth level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0500" y="9131300"/>
            <a:ext cx="2163763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261600" y="9131300"/>
            <a:ext cx="2513013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Gill Sans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+mn-lt"/>
          <a:ea typeface="+mn-ea"/>
          <a:cs typeface="+mn-cs"/>
          <a:sym typeface="Gill Sans" pitchFamily="-106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+mn-lt"/>
          <a:ea typeface="+mn-ea"/>
          <a:cs typeface="+mn-cs"/>
          <a:sym typeface="Gill Sans" pitchFamily="-106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+mn-lt"/>
          <a:ea typeface="+mn-ea"/>
          <a:cs typeface="+mn-cs"/>
          <a:sym typeface="Gill Sans" pitchFamily="-106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+mn-lt"/>
          <a:ea typeface="+mn-ea"/>
          <a:cs typeface="+mn-cs"/>
          <a:sym typeface="Gill Sans" pitchFamily="-106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+mn-lt"/>
          <a:ea typeface="+mn-ea"/>
          <a:cs typeface="+mn-cs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06" charset="0"/>
              </a:rPr>
              <a:t>Click to edit Master title style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59700" y="2768600"/>
            <a:ext cx="3987800" cy="572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06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06" charset="0"/>
              </a:rPr>
              <a:t>Second level</a:t>
            </a:r>
          </a:p>
          <a:p>
            <a:pPr lvl="2"/>
            <a:r>
              <a:rPr lang="en-US">
                <a:sym typeface="Gill Sans" pitchFamily="-106" charset="0"/>
              </a:rPr>
              <a:t>Third level</a:t>
            </a:r>
          </a:p>
          <a:p>
            <a:pPr lvl="3"/>
            <a:r>
              <a:rPr lang="en-US">
                <a:sym typeface="Gill Sans" pitchFamily="-106" charset="0"/>
              </a:rPr>
              <a:t>Fourth level</a:t>
            </a:r>
          </a:p>
          <a:p>
            <a:pPr lvl="4"/>
            <a:r>
              <a:rPr lang="en-US">
                <a:sym typeface="Gill Sans" pitchFamily="-106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 Sans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57238" indent="-477838" algn="l" rtl="0" eaLnBrk="0" fontAlgn="base" hangingPunct="0">
        <a:spcBef>
          <a:spcPts val="3700"/>
        </a:spcBef>
        <a:spcAft>
          <a:spcPct val="0"/>
        </a:spcAft>
        <a:buSzPct val="171000"/>
        <a:buFont typeface="Gill Sans" pitchFamily="-106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1pPr>
      <a:lvl2pPr marL="1189038" indent="-477838" algn="l" rtl="0" eaLnBrk="0" fontAlgn="base" hangingPunct="0">
        <a:spcBef>
          <a:spcPts val="3700"/>
        </a:spcBef>
        <a:spcAft>
          <a:spcPct val="0"/>
        </a:spcAft>
        <a:buSzPct val="171000"/>
        <a:buFont typeface="Gill Sans" pitchFamily="-106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2pPr>
      <a:lvl3pPr marL="1633538" indent="-477838" algn="l" rtl="0" eaLnBrk="0" fontAlgn="base" hangingPunct="0">
        <a:spcBef>
          <a:spcPts val="3700"/>
        </a:spcBef>
        <a:spcAft>
          <a:spcPct val="0"/>
        </a:spcAft>
        <a:buSzPct val="171000"/>
        <a:buFont typeface="Gill Sans" pitchFamily="-106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3pPr>
      <a:lvl4pPr marL="2090738" indent="-477838" algn="l" rtl="0" eaLnBrk="0" fontAlgn="base" hangingPunct="0">
        <a:spcBef>
          <a:spcPts val="3700"/>
        </a:spcBef>
        <a:spcAft>
          <a:spcPct val="0"/>
        </a:spcAft>
        <a:buSzPct val="171000"/>
        <a:buFont typeface="Gill Sans" pitchFamily="-106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4pPr>
      <a:lvl5pPr marL="2522538" indent="-477838" algn="l" rtl="0" eaLnBrk="0" fontAlgn="base" hangingPunct="0">
        <a:spcBef>
          <a:spcPts val="3700"/>
        </a:spcBef>
        <a:spcAft>
          <a:spcPct val="0"/>
        </a:spcAft>
        <a:buSzPct val="171000"/>
        <a:buFont typeface="Gill Sans" pitchFamily="-106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5pPr>
      <a:lvl6pPr marL="2979738" indent="-477838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36938" indent="-477838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94138" indent="-477838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51338" indent="-477838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2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06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06" charset="0"/>
              </a:rPr>
              <a:t>Second level</a:t>
            </a:r>
          </a:p>
          <a:p>
            <a:pPr lvl="2"/>
            <a:r>
              <a:rPr lang="en-US">
                <a:sym typeface="Gill Sans" pitchFamily="-106" charset="0"/>
              </a:rPr>
              <a:t>Third level</a:t>
            </a:r>
          </a:p>
          <a:p>
            <a:pPr lvl="3"/>
            <a:r>
              <a:rPr lang="en-US">
                <a:sym typeface="Gill Sans" pitchFamily="-106" charset="0"/>
              </a:rPr>
              <a:t>Fourth level</a:t>
            </a:r>
          </a:p>
          <a:p>
            <a:pPr lvl="4"/>
            <a:r>
              <a:rPr lang="en-US">
                <a:sym typeface="Gill Sans" pitchFamily="-106" charset="0"/>
              </a:rPr>
              <a:t>Fifth level</a:t>
            </a:r>
          </a:p>
        </p:txBody>
      </p:sp>
      <p:sp>
        <p:nvSpPr>
          <p:cNvPr id="12390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06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 Sans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57238" indent="-477838" algn="l" rtl="0" eaLnBrk="0" fontAlgn="base" hangingPunct="0">
        <a:spcBef>
          <a:spcPts val="3700"/>
        </a:spcBef>
        <a:spcAft>
          <a:spcPct val="0"/>
        </a:spcAft>
        <a:buSzPct val="171000"/>
        <a:buFont typeface="Gill Sans" pitchFamily="-106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1pPr>
      <a:lvl2pPr marL="1189038" indent="-477838" algn="l" rtl="0" eaLnBrk="0" fontAlgn="base" hangingPunct="0">
        <a:spcBef>
          <a:spcPts val="3700"/>
        </a:spcBef>
        <a:spcAft>
          <a:spcPct val="0"/>
        </a:spcAft>
        <a:buSzPct val="171000"/>
        <a:buFont typeface="Gill Sans" pitchFamily="-106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2pPr>
      <a:lvl3pPr marL="1633538" indent="-477838" algn="l" rtl="0" eaLnBrk="0" fontAlgn="base" hangingPunct="0">
        <a:spcBef>
          <a:spcPts val="3700"/>
        </a:spcBef>
        <a:spcAft>
          <a:spcPct val="0"/>
        </a:spcAft>
        <a:buSzPct val="171000"/>
        <a:buFont typeface="Gill Sans" pitchFamily="-106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3pPr>
      <a:lvl4pPr marL="2090738" indent="-477838" algn="l" rtl="0" eaLnBrk="0" fontAlgn="base" hangingPunct="0">
        <a:spcBef>
          <a:spcPts val="3700"/>
        </a:spcBef>
        <a:spcAft>
          <a:spcPct val="0"/>
        </a:spcAft>
        <a:buSzPct val="171000"/>
        <a:buFont typeface="Gill Sans" pitchFamily="-106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4pPr>
      <a:lvl5pPr marL="2522538" indent="-477838" algn="l" rtl="0" eaLnBrk="0" fontAlgn="base" hangingPunct="0">
        <a:spcBef>
          <a:spcPts val="3700"/>
        </a:spcBef>
        <a:spcAft>
          <a:spcPct val="0"/>
        </a:spcAft>
        <a:buSzPct val="171000"/>
        <a:buFont typeface="Gill Sans" pitchFamily="-106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5pPr>
      <a:lvl6pPr marL="2979738" indent="-477838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36938" indent="-477838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94138" indent="-477838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51338" indent="-477838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7DADD9"/>
            </a:gs>
            <a:gs pos="100000">
              <a:srgbClr val="CCD2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06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2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06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06" charset="0"/>
              </a:rPr>
              <a:t>Second level</a:t>
            </a:r>
          </a:p>
          <a:p>
            <a:pPr lvl="2"/>
            <a:r>
              <a:rPr lang="en-US">
                <a:sym typeface="Gill Sans" pitchFamily="-106" charset="0"/>
              </a:rPr>
              <a:t>Third level</a:t>
            </a:r>
          </a:p>
          <a:p>
            <a:pPr lvl="3"/>
            <a:r>
              <a:rPr lang="en-US">
                <a:sym typeface="Gill Sans" pitchFamily="-106" charset="0"/>
              </a:rPr>
              <a:t>Fourth level</a:t>
            </a:r>
          </a:p>
          <a:p>
            <a:pPr lvl="4"/>
            <a:r>
              <a:rPr lang="en-US">
                <a:sym typeface="Gill Sans" pitchFamily="-106" charset="0"/>
              </a:rPr>
              <a:t>Fifth level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0500" y="9131300"/>
            <a:ext cx="2163763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+mj-lt"/>
          <a:ea typeface="+mj-ea"/>
          <a:cs typeface="+mj-cs"/>
          <a:sym typeface="Gill Sans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5025" indent="-555625" algn="l" rtl="0" eaLnBrk="0" fontAlgn="base" hangingPunct="0">
        <a:spcBef>
          <a:spcPts val="2300"/>
        </a:spcBef>
        <a:spcAft>
          <a:spcPct val="0"/>
        </a:spcAft>
        <a:buSzPct val="171000"/>
        <a:buFont typeface="Gill Sans" pitchFamily="-106" charset="0"/>
        <a:buChar char="•"/>
        <a:defRPr sz="4000">
          <a:solidFill>
            <a:srgbClr val="000000"/>
          </a:solidFill>
          <a:latin typeface="+mn-lt"/>
          <a:ea typeface="+mn-ea"/>
          <a:cs typeface="+mn-cs"/>
          <a:sym typeface="Gill Sans" pitchFamily="-106" charset="0"/>
        </a:defRPr>
      </a:lvl1pPr>
      <a:lvl2pPr marL="1266825" indent="-555625" algn="l" rtl="0" eaLnBrk="0" fontAlgn="base" hangingPunct="0">
        <a:spcBef>
          <a:spcPts val="2300"/>
        </a:spcBef>
        <a:spcAft>
          <a:spcPct val="0"/>
        </a:spcAft>
        <a:buSzPct val="171000"/>
        <a:buFont typeface="Gill Sans" pitchFamily="-106" charset="0"/>
        <a:buChar char="•"/>
        <a:defRPr sz="4000">
          <a:solidFill>
            <a:srgbClr val="000000"/>
          </a:solidFill>
          <a:latin typeface="+mn-lt"/>
          <a:ea typeface="+mn-ea"/>
          <a:cs typeface="+mn-cs"/>
          <a:sym typeface="Gill Sans" pitchFamily="-106" charset="0"/>
        </a:defRPr>
      </a:lvl2pPr>
      <a:lvl3pPr marL="1711325" indent="-555625" algn="l" rtl="0" eaLnBrk="0" fontAlgn="base" hangingPunct="0">
        <a:spcBef>
          <a:spcPts val="2300"/>
        </a:spcBef>
        <a:spcAft>
          <a:spcPct val="0"/>
        </a:spcAft>
        <a:buSzPct val="171000"/>
        <a:buFont typeface="Gill Sans" pitchFamily="-106" charset="0"/>
        <a:buChar char="•"/>
        <a:defRPr sz="4000">
          <a:solidFill>
            <a:srgbClr val="000000"/>
          </a:solidFill>
          <a:latin typeface="+mn-lt"/>
          <a:ea typeface="+mn-ea"/>
          <a:cs typeface="+mn-cs"/>
          <a:sym typeface="Gill Sans" pitchFamily="-106" charset="0"/>
        </a:defRPr>
      </a:lvl3pPr>
      <a:lvl4pPr marL="2168525" indent="-555625" algn="l" rtl="0" eaLnBrk="0" fontAlgn="base" hangingPunct="0">
        <a:spcBef>
          <a:spcPts val="2300"/>
        </a:spcBef>
        <a:spcAft>
          <a:spcPct val="0"/>
        </a:spcAft>
        <a:buSzPct val="171000"/>
        <a:buFont typeface="Gill Sans" pitchFamily="-106" charset="0"/>
        <a:buChar char="•"/>
        <a:defRPr sz="4000">
          <a:solidFill>
            <a:srgbClr val="000000"/>
          </a:solidFill>
          <a:latin typeface="+mn-lt"/>
          <a:ea typeface="+mn-ea"/>
          <a:cs typeface="+mn-cs"/>
          <a:sym typeface="Gill Sans" pitchFamily="-106" charset="0"/>
        </a:defRPr>
      </a:lvl4pPr>
      <a:lvl5pPr marL="2600325" indent="-555625" algn="l" rtl="0" eaLnBrk="0" fontAlgn="base" hangingPunct="0">
        <a:spcBef>
          <a:spcPts val="2300"/>
        </a:spcBef>
        <a:spcAft>
          <a:spcPct val="0"/>
        </a:spcAft>
        <a:buSzPct val="171000"/>
        <a:buFont typeface="Gill Sans" pitchFamily="-106" charset="0"/>
        <a:buChar char="•"/>
        <a:defRPr sz="4000">
          <a:solidFill>
            <a:srgbClr val="000000"/>
          </a:solidFill>
          <a:latin typeface="+mn-lt"/>
          <a:ea typeface="+mn-ea"/>
          <a:cs typeface="+mn-cs"/>
          <a:sym typeface="Gill Sans" pitchFamily="-106" charset="0"/>
        </a:defRPr>
      </a:lvl5pPr>
      <a:lvl6pPr marL="3057525" indent="-555625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3514725" indent="-555625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3971925" indent="-555625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4429125" indent="-555625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7DADD9"/>
            </a:gs>
            <a:gs pos="100000">
              <a:srgbClr val="CCD2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06" charset="0"/>
              </a:rPr>
              <a:t>Click to edit Master title style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0500" y="9131300"/>
            <a:ext cx="2163763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Gill Sans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7DADD9"/>
            </a:gs>
            <a:gs pos="100000">
              <a:srgbClr val="CCD2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2700"/>
            <a:ext cx="10464800" cy="196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06" charset="0"/>
              </a:rPr>
              <a:t>Click to edit Master title style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0500" y="9131300"/>
            <a:ext cx="2163763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+mj-lt"/>
          <a:ea typeface="+mj-ea"/>
          <a:cs typeface="+mj-cs"/>
          <a:sym typeface="Gill Sans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85825" indent="-555625" algn="l" rtl="0" eaLnBrk="0" fontAlgn="base" hangingPunct="0">
        <a:spcBef>
          <a:spcPts val="2300"/>
        </a:spcBef>
        <a:spcAft>
          <a:spcPct val="0"/>
        </a:spcAft>
        <a:buSzPct val="171000"/>
        <a:buFont typeface="Gill Sans" pitchFamily="-106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1pPr>
      <a:lvl2pPr marL="1317625" indent="-555625" algn="l" rtl="0" eaLnBrk="0" fontAlgn="base" hangingPunct="0">
        <a:spcBef>
          <a:spcPts val="2300"/>
        </a:spcBef>
        <a:spcAft>
          <a:spcPct val="0"/>
        </a:spcAft>
        <a:buSzPct val="171000"/>
        <a:buFont typeface="Gill Sans" pitchFamily="-106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2pPr>
      <a:lvl3pPr marL="1762125" indent="-555625" algn="l" rtl="0" eaLnBrk="0" fontAlgn="base" hangingPunct="0">
        <a:spcBef>
          <a:spcPts val="2300"/>
        </a:spcBef>
        <a:spcAft>
          <a:spcPct val="0"/>
        </a:spcAft>
        <a:buSzPct val="171000"/>
        <a:buFont typeface="Gill Sans" pitchFamily="-106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3pPr>
      <a:lvl4pPr marL="2219325" indent="-555625" algn="l" rtl="0" eaLnBrk="0" fontAlgn="base" hangingPunct="0">
        <a:spcBef>
          <a:spcPts val="2300"/>
        </a:spcBef>
        <a:spcAft>
          <a:spcPct val="0"/>
        </a:spcAft>
        <a:buSzPct val="171000"/>
        <a:buFont typeface="Gill Sans" pitchFamily="-106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4pPr>
      <a:lvl5pPr marL="2651125" indent="-555625" algn="l" rtl="0" eaLnBrk="0" fontAlgn="base" hangingPunct="0">
        <a:spcBef>
          <a:spcPts val="2300"/>
        </a:spcBef>
        <a:spcAft>
          <a:spcPct val="0"/>
        </a:spcAft>
        <a:buSzPct val="171000"/>
        <a:buFont typeface="Gill Sans" pitchFamily="-106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5pPr>
      <a:lvl6pPr marL="3108325" indent="-555625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65525" indent="-555625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22725" indent="-555625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79925" indent="-555625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06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 Sans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4914900"/>
            <a:ext cx="59309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06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06" charset="0"/>
              </a:rPr>
              <a:t>Second level</a:t>
            </a:r>
          </a:p>
          <a:p>
            <a:pPr lvl="2"/>
            <a:r>
              <a:rPr lang="en-US">
                <a:sym typeface="Gill Sans" pitchFamily="-106" charset="0"/>
              </a:rPr>
              <a:t>Third level</a:t>
            </a:r>
          </a:p>
          <a:p>
            <a:pPr lvl="3"/>
            <a:r>
              <a:rPr lang="en-US">
                <a:sym typeface="Gill Sans" pitchFamily="-106" charset="0"/>
              </a:rPr>
              <a:t>Fourth level</a:t>
            </a:r>
          </a:p>
          <a:p>
            <a:pPr lvl="4"/>
            <a:r>
              <a:rPr lang="en-US">
                <a:sym typeface="Gill Sans" pitchFamily="-106" charset="0"/>
              </a:rPr>
              <a:t>Fifth level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524000"/>
            <a:ext cx="59309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06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+mj-lt"/>
          <a:ea typeface="+mj-ea"/>
          <a:cs typeface="+mj-cs"/>
          <a:sym typeface="Gill Sans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7DADD9"/>
            </a:gs>
            <a:gs pos="100000">
              <a:srgbClr val="CCD2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06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06" charset="0"/>
              </a:rPr>
              <a:t>Second level</a:t>
            </a:r>
          </a:p>
          <a:p>
            <a:pPr lvl="2"/>
            <a:r>
              <a:rPr lang="en-US">
                <a:sym typeface="Gill Sans" pitchFamily="-106" charset="0"/>
              </a:rPr>
              <a:t>Third level</a:t>
            </a:r>
          </a:p>
          <a:p>
            <a:pPr lvl="3"/>
            <a:r>
              <a:rPr lang="en-US">
                <a:sym typeface="Gill Sans" pitchFamily="-106" charset="0"/>
              </a:rPr>
              <a:t>Fourth level</a:t>
            </a:r>
          </a:p>
          <a:p>
            <a:pPr lvl="4"/>
            <a:r>
              <a:rPr lang="en-US">
                <a:sym typeface="Gill Sans" pitchFamily="-106" charset="0"/>
              </a:rPr>
              <a:t>Fifth level</a:t>
            </a:r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0500" y="9131300"/>
            <a:ext cx="2163763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 Sans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5025" indent="-555625" algn="l" rtl="0" eaLnBrk="0" fontAlgn="base" hangingPunct="0">
        <a:spcBef>
          <a:spcPts val="4700"/>
        </a:spcBef>
        <a:spcAft>
          <a:spcPct val="0"/>
        </a:spcAft>
        <a:buSzPct val="171000"/>
        <a:buFont typeface="Gill Sans" pitchFamily="-106" charset="0"/>
        <a:buChar char="•"/>
        <a:defRPr sz="4000">
          <a:solidFill>
            <a:srgbClr val="000000"/>
          </a:solidFill>
          <a:latin typeface="+mn-lt"/>
          <a:ea typeface="+mn-ea"/>
          <a:cs typeface="+mn-cs"/>
          <a:sym typeface="Gill Sans" pitchFamily="-106" charset="0"/>
        </a:defRPr>
      </a:lvl1pPr>
      <a:lvl2pPr marL="1266825" indent="-555625" algn="l" rtl="0" eaLnBrk="0" fontAlgn="base" hangingPunct="0">
        <a:spcBef>
          <a:spcPts val="4700"/>
        </a:spcBef>
        <a:spcAft>
          <a:spcPct val="0"/>
        </a:spcAft>
        <a:buSzPct val="171000"/>
        <a:buFont typeface="Gill Sans" pitchFamily="-106" charset="0"/>
        <a:buChar char="•"/>
        <a:defRPr sz="4000">
          <a:solidFill>
            <a:srgbClr val="000000"/>
          </a:solidFill>
          <a:latin typeface="+mn-lt"/>
          <a:ea typeface="+mn-ea"/>
          <a:cs typeface="+mn-cs"/>
          <a:sym typeface="Gill Sans" pitchFamily="-106" charset="0"/>
        </a:defRPr>
      </a:lvl2pPr>
      <a:lvl3pPr marL="1711325" indent="-555625" algn="l" rtl="0" eaLnBrk="0" fontAlgn="base" hangingPunct="0">
        <a:spcBef>
          <a:spcPts val="4700"/>
        </a:spcBef>
        <a:spcAft>
          <a:spcPct val="0"/>
        </a:spcAft>
        <a:buSzPct val="171000"/>
        <a:buFont typeface="Gill Sans" pitchFamily="-106" charset="0"/>
        <a:buChar char="•"/>
        <a:defRPr sz="4000">
          <a:solidFill>
            <a:srgbClr val="000000"/>
          </a:solidFill>
          <a:latin typeface="+mn-lt"/>
          <a:ea typeface="+mn-ea"/>
          <a:cs typeface="+mn-cs"/>
          <a:sym typeface="Gill Sans" pitchFamily="-106" charset="0"/>
        </a:defRPr>
      </a:lvl3pPr>
      <a:lvl4pPr marL="2168525" indent="-555625" algn="l" rtl="0" eaLnBrk="0" fontAlgn="base" hangingPunct="0">
        <a:spcBef>
          <a:spcPts val="4700"/>
        </a:spcBef>
        <a:spcAft>
          <a:spcPct val="0"/>
        </a:spcAft>
        <a:buSzPct val="171000"/>
        <a:buFont typeface="Gill Sans" pitchFamily="-106" charset="0"/>
        <a:buChar char="•"/>
        <a:defRPr sz="4000">
          <a:solidFill>
            <a:srgbClr val="000000"/>
          </a:solidFill>
          <a:latin typeface="+mn-lt"/>
          <a:ea typeface="+mn-ea"/>
          <a:cs typeface="+mn-cs"/>
          <a:sym typeface="Gill Sans" pitchFamily="-106" charset="0"/>
        </a:defRPr>
      </a:lvl4pPr>
      <a:lvl5pPr marL="2600325" indent="-555625" algn="l" rtl="0" eaLnBrk="0" fontAlgn="base" hangingPunct="0">
        <a:spcBef>
          <a:spcPts val="4700"/>
        </a:spcBef>
        <a:spcAft>
          <a:spcPct val="0"/>
        </a:spcAft>
        <a:buSzPct val="171000"/>
        <a:buFont typeface="Gill Sans" pitchFamily="-106" charset="0"/>
        <a:buChar char="•"/>
        <a:defRPr sz="4000">
          <a:solidFill>
            <a:srgbClr val="000000"/>
          </a:solidFill>
          <a:latin typeface="+mn-lt"/>
          <a:ea typeface="+mn-ea"/>
          <a:cs typeface="+mn-cs"/>
          <a:sym typeface="Gill Sans" pitchFamily="-106" charset="0"/>
        </a:defRPr>
      </a:lvl5pPr>
      <a:lvl6pPr marL="3057525" indent="-555625" algn="l" rtl="0" fontAlgn="base">
        <a:spcBef>
          <a:spcPts val="47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3514725" indent="-555625" algn="l" rtl="0" fontAlgn="base">
        <a:spcBef>
          <a:spcPts val="47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3971925" indent="-555625" algn="l" rtl="0" fontAlgn="base">
        <a:spcBef>
          <a:spcPts val="47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4429125" indent="-555625" algn="l" rtl="0" fontAlgn="base">
        <a:spcBef>
          <a:spcPts val="47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7DADD9"/>
            </a:gs>
            <a:gs pos="100000">
              <a:srgbClr val="CCD2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0500" y="9131300"/>
            <a:ext cx="2163763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 Sans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85825" indent="-555625" algn="l" rtl="0" eaLnBrk="0" fontAlgn="base" hangingPunct="0">
        <a:spcBef>
          <a:spcPts val="2300"/>
        </a:spcBef>
        <a:spcAft>
          <a:spcPct val="0"/>
        </a:spcAft>
        <a:buSzPct val="171000"/>
        <a:buFont typeface="Gill Sans" pitchFamily="-106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1pPr>
      <a:lvl2pPr marL="1317625" indent="-555625" algn="l" rtl="0" eaLnBrk="0" fontAlgn="base" hangingPunct="0">
        <a:spcBef>
          <a:spcPts val="2300"/>
        </a:spcBef>
        <a:spcAft>
          <a:spcPct val="0"/>
        </a:spcAft>
        <a:buSzPct val="171000"/>
        <a:buFont typeface="Gill Sans" pitchFamily="-106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2pPr>
      <a:lvl3pPr marL="1762125" indent="-555625" algn="l" rtl="0" eaLnBrk="0" fontAlgn="base" hangingPunct="0">
        <a:spcBef>
          <a:spcPts val="2300"/>
        </a:spcBef>
        <a:spcAft>
          <a:spcPct val="0"/>
        </a:spcAft>
        <a:buSzPct val="171000"/>
        <a:buFont typeface="Gill Sans" pitchFamily="-106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3pPr>
      <a:lvl4pPr marL="2219325" indent="-555625" algn="l" rtl="0" eaLnBrk="0" fontAlgn="base" hangingPunct="0">
        <a:spcBef>
          <a:spcPts val="2300"/>
        </a:spcBef>
        <a:spcAft>
          <a:spcPct val="0"/>
        </a:spcAft>
        <a:buSzPct val="171000"/>
        <a:buFont typeface="Gill Sans" pitchFamily="-106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4pPr>
      <a:lvl5pPr marL="2651125" indent="-555625" algn="l" rtl="0" eaLnBrk="0" fontAlgn="base" hangingPunct="0">
        <a:spcBef>
          <a:spcPts val="2300"/>
        </a:spcBef>
        <a:spcAft>
          <a:spcPct val="0"/>
        </a:spcAft>
        <a:buSzPct val="171000"/>
        <a:buFont typeface="Gill Sans" pitchFamily="-106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5pPr>
      <a:lvl6pPr marL="3108325" indent="-555625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65525" indent="-555625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22725" indent="-555625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79925" indent="-555625" algn="l" rtl="0" fontAlgn="base">
        <a:spcBef>
          <a:spcPts val="2300"/>
        </a:spcBef>
        <a:spcAft>
          <a:spcPct val="0"/>
        </a:spcAft>
        <a:buSzPct val="171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06" charset="0"/>
              </a:rPr>
              <a:t>Click to edit Master title style</a:t>
            </a: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2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06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06" charset="0"/>
              </a:rPr>
              <a:t>Second level</a:t>
            </a:r>
          </a:p>
          <a:p>
            <a:pPr lvl="2"/>
            <a:r>
              <a:rPr lang="en-US">
                <a:sym typeface="Gill Sans" pitchFamily="-106" charset="0"/>
              </a:rPr>
              <a:t>Third level</a:t>
            </a:r>
          </a:p>
          <a:p>
            <a:pPr lvl="3"/>
            <a:r>
              <a:rPr lang="en-US">
                <a:sym typeface="Gill Sans" pitchFamily="-106" charset="0"/>
              </a:rPr>
              <a:t>Fourth level</a:t>
            </a:r>
          </a:p>
          <a:p>
            <a:pPr lvl="4"/>
            <a:r>
              <a:rPr lang="en-US">
                <a:sym typeface="Gill Sans" pitchFamily="-106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 Sans" pitchFamily="-10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57238" indent="-477838" algn="l" rtl="0" eaLnBrk="0" fontAlgn="base" hangingPunct="0">
        <a:spcBef>
          <a:spcPts val="3700"/>
        </a:spcBef>
        <a:spcAft>
          <a:spcPct val="0"/>
        </a:spcAft>
        <a:buSzPct val="171000"/>
        <a:buFont typeface="Gill Sans" pitchFamily="-106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1pPr>
      <a:lvl2pPr marL="1189038" indent="-477838" algn="l" rtl="0" eaLnBrk="0" fontAlgn="base" hangingPunct="0">
        <a:spcBef>
          <a:spcPts val="3700"/>
        </a:spcBef>
        <a:spcAft>
          <a:spcPct val="0"/>
        </a:spcAft>
        <a:buSzPct val="171000"/>
        <a:buFont typeface="Gill Sans" pitchFamily="-106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2pPr>
      <a:lvl3pPr marL="1633538" indent="-477838" algn="l" rtl="0" eaLnBrk="0" fontAlgn="base" hangingPunct="0">
        <a:spcBef>
          <a:spcPts val="3700"/>
        </a:spcBef>
        <a:spcAft>
          <a:spcPct val="0"/>
        </a:spcAft>
        <a:buSzPct val="171000"/>
        <a:buFont typeface="Gill Sans" pitchFamily="-106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3pPr>
      <a:lvl4pPr marL="2090738" indent="-477838" algn="l" rtl="0" eaLnBrk="0" fontAlgn="base" hangingPunct="0">
        <a:spcBef>
          <a:spcPts val="3700"/>
        </a:spcBef>
        <a:spcAft>
          <a:spcPct val="0"/>
        </a:spcAft>
        <a:buSzPct val="171000"/>
        <a:buFont typeface="Gill Sans" pitchFamily="-106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4pPr>
      <a:lvl5pPr marL="2522538" indent="-477838" algn="l" rtl="0" eaLnBrk="0" fontAlgn="base" hangingPunct="0">
        <a:spcBef>
          <a:spcPts val="3700"/>
        </a:spcBef>
        <a:spcAft>
          <a:spcPct val="0"/>
        </a:spcAft>
        <a:buSzPct val="171000"/>
        <a:buFont typeface="Gill Sans" pitchFamily="-106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06" charset="0"/>
        </a:defRPr>
      </a:lvl5pPr>
      <a:lvl6pPr marL="2979738" indent="-477838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36938" indent="-477838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94138" indent="-477838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51338" indent="-477838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video" Target="file://localhost/Users/chomeyer/Desktop/Stone_UTLS_workshop/waccm_o3_380K_pv_200mb_z-1.mov" TargetMode="External"/><Relationship Id="rId2" Type="http://schemas.openxmlformats.org/officeDocument/2006/relationships/slideLayout" Target="../slideLayouts/slideLayout35.xml"/><Relationship Id="rId3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video" Target="file://localhost/Users/chomeyer/Desktop/Stone_UTLS_workshop.ppt_media/waccm_rf01_crit_o3_200_z_pv-1.mov" TargetMode="External"/><Relationship Id="rId2" Type="http://schemas.openxmlformats.org/officeDocument/2006/relationships/slideLayout" Target="../slideLayouts/slideLayout35.xml"/><Relationship Id="rId3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7DADD9"/>
            </a:gs>
            <a:gs pos="100000">
              <a:srgbClr val="CCD2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93700"/>
            <a:ext cx="12547600" cy="2489200"/>
          </a:xfrm>
        </p:spPr>
        <p:txBody>
          <a:bodyPr anchor="ctr"/>
          <a:lstStyle/>
          <a:p>
            <a:pPr eaLnBrk="1" hangingPunct="1"/>
            <a:r>
              <a:rPr lang="en-US" sz="6400"/>
              <a:t>Model evolution of a START08  observed tropospheric intrusion</a:t>
            </a:r>
          </a:p>
        </p:txBody>
      </p:sp>
      <p:sp>
        <p:nvSpPr>
          <p:cNvPr id="137219" name="Rectangle 2"/>
          <p:cNvSpPr>
            <a:spLocks/>
          </p:cNvSpPr>
          <p:nvPr/>
        </p:nvSpPr>
        <p:spPr bwMode="auto">
          <a:xfrm>
            <a:off x="228600" y="2984500"/>
            <a:ext cx="12547600" cy="445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04800" tIns="304800" rIns="304800" bIns="304800" anchor="ctr">
            <a:prstTxWarp prst="textNoShape">
              <a:avLst/>
            </a:prstTxWarp>
          </a:bodyPr>
          <a:lstStyle/>
          <a:p>
            <a:pPr algn="l"/>
            <a:r>
              <a:rPr lang="en-US" sz="36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Dalon Stone, Kenneth Bowman, Cameron Homeyer</a:t>
            </a:r>
          </a:p>
          <a:p>
            <a:pPr algn="l"/>
            <a:r>
              <a:rPr lang="en-US" sz="36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- Texas A&amp;M</a:t>
            </a:r>
          </a:p>
          <a:p>
            <a:pPr algn="l"/>
            <a:r>
              <a:rPr lang="en-US" sz="36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Laura Pan, Simone Tilmes, Doug Kinnison - NCAR</a:t>
            </a:r>
          </a:p>
          <a:p>
            <a:pPr algn="l"/>
            <a:r>
              <a:rPr lang="en-US" sz="36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Elliot Atlas - U. of Miami</a:t>
            </a:r>
          </a:p>
          <a:p>
            <a:pPr algn="l"/>
            <a:r>
              <a:rPr lang="en-US" sz="36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START08 Project Team</a:t>
            </a:r>
          </a:p>
        </p:txBody>
      </p:sp>
      <p:sp>
        <p:nvSpPr>
          <p:cNvPr id="137220" name="Rectangle 3"/>
          <p:cNvSpPr>
            <a:spLocks/>
          </p:cNvSpPr>
          <p:nvPr/>
        </p:nvSpPr>
        <p:spPr bwMode="auto">
          <a:xfrm>
            <a:off x="228600" y="7645400"/>
            <a:ext cx="12547600" cy="134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3600" i="1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UTLS Workshop, NCAR</a:t>
            </a:r>
          </a:p>
          <a:p>
            <a:r>
              <a:rPr lang="en-US" sz="3600" i="1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2009-10-20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-139700"/>
            <a:ext cx="12446000" cy="1257300"/>
          </a:xfrm>
        </p:spPr>
        <p:txBody>
          <a:bodyPr/>
          <a:lstStyle/>
          <a:p>
            <a:pPr eaLnBrk="1" hangingPunct="1"/>
            <a:r>
              <a:rPr lang="en-US"/>
              <a:t>RF01 Tracer Comparison </a:t>
            </a:r>
          </a:p>
        </p:txBody>
      </p:sp>
      <p:sp>
        <p:nvSpPr>
          <p:cNvPr id="150531" name="Rectangle 2"/>
          <p:cNvSpPr>
            <a:spLocks/>
          </p:cNvSpPr>
          <p:nvPr/>
        </p:nvSpPr>
        <p:spPr bwMode="auto">
          <a:xfrm>
            <a:off x="4332288" y="8940800"/>
            <a:ext cx="4333875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Lifetime: ~ 3 months</a:t>
            </a:r>
          </a:p>
        </p:txBody>
      </p:sp>
      <p:pic>
        <p:nvPicPr>
          <p:cNvPr id="150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3663" y="-17463"/>
            <a:ext cx="13179426" cy="10183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/>
          </p:cNvSpPr>
          <p:nvPr/>
        </p:nvSpPr>
        <p:spPr bwMode="auto">
          <a:xfrm>
            <a:off x="-1588" y="7232650"/>
            <a:ext cx="19256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Sandwich layer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1752600" y="6769100"/>
            <a:ext cx="660400" cy="55880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H="1">
            <a:off x="1917700" y="7010400"/>
            <a:ext cx="1308100" cy="40640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H="1">
            <a:off x="1917700" y="7112000"/>
            <a:ext cx="1841500" cy="41910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-139700"/>
            <a:ext cx="12446000" cy="1257300"/>
          </a:xfrm>
        </p:spPr>
        <p:txBody>
          <a:bodyPr/>
          <a:lstStyle/>
          <a:p>
            <a:pPr eaLnBrk="1" hangingPunct="1"/>
            <a:r>
              <a:rPr lang="en-US"/>
              <a:t>RF01 Tracer Comparison </a:t>
            </a:r>
          </a:p>
        </p:txBody>
      </p:sp>
      <p:sp>
        <p:nvSpPr>
          <p:cNvPr id="28674" name="Rectangle 2"/>
          <p:cNvSpPr>
            <a:spLocks/>
          </p:cNvSpPr>
          <p:nvPr/>
        </p:nvSpPr>
        <p:spPr bwMode="auto">
          <a:xfrm>
            <a:off x="2289175" y="4902200"/>
            <a:ext cx="33655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Intrusion points</a:t>
            </a:r>
          </a:p>
        </p:txBody>
      </p:sp>
      <p:pic>
        <p:nvPicPr>
          <p:cNvPr id="1525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96900" y="215900"/>
            <a:ext cx="7772400" cy="1005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258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6900" y="215900"/>
            <a:ext cx="7772400" cy="1005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8677" name="AutoShape 5"/>
          <p:cNvSpPr>
            <a:spLocks/>
          </p:cNvSpPr>
          <p:nvPr/>
        </p:nvSpPr>
        <p:spPr bwMode="auto">
          <a:xfrm rot="10800000">
            <a:off x="1270000" y="2006600"/>
            <a:ext cx="1485900" cy="1828800"/>
          </a:xfrm>
          <a:custGeom>
            <a:avLst/>
            <a:gdLst>
              <a:gd name="T0" fmla="*/ 742912 w 19679"/>
              <a:gd name="T1" fmla="*/ 1003661 h 19679"/>
              <a:gd name="T2" fmla="*/ 0 60000 65536"/>
              <a:gd name="T3" fmla="*/ 0 w 19679"/>
              <a:gd name="T4" fmla="*/ 0 h 19679"/>
              <a:gd name="T5" fmla="*/ 19679 w 19679"/>
              <a:gd name="T6" fmla="*/ 19679 h 19679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489200" y="3670300"/>
            <a:ext cx="901700" cy="1371600"/>
          </a:xfrm>
          <a:prstGeom prst="line">
            <a:avLst/>
          </a:prstGeom>
          <a:noFill/>
          <a:ln w="50800">
            <a:solidFill>
              <a:srgbClr val="00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7" grpId="0" animBg="1"/>
      <p:bldP spid="286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/>
          <p:cNvSpPr>
            <a:spLocks noGrp="1" noChangeArrowheads="1"/>
          </p:cNvSpPr>
          <p:nvPr>
            <p:ph type="title"/>
          </p:nvPr>
        </p:nvSpPr>
        <p:spPr>
          <a:xfrm>
            <a:off x="241300" y="-88900"/>
            <a:ext cx="12522200" cy="1257300"/>
          </a:xfrm>
        </p:spPr>
        <p:txBody>
          <a:bodyPr/>
          <a:lstStyle/>
          <a:p>
            <a:pPr eaLnBrk="1" hangingPunct="1"/>
            <a:r>
              <a:rPr lang="en-US"/>
              <a:t>Flight RF01</a:t>
            </a:r>
          </a:p>
        </p:txBody>
      </p:sp>
      <p:pic>
        <p:nvPicPr>
          <p:cNvPr id="154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0200" y="-101600"/>
            <a:ext cx="13657263" cy="1055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23" name="AutoShape 3"/>
          <p:cNvSpPr>
            <a:spLocks/>
          </p:cNvSpPr>
          <p:nvPr/>
        </p:nvSpPr>
        <p:spPr bwMode="auto">
          <a:xfrm rot="9126164">
            <a:off x="2614613" y="6707188"/>
            <a:ext cx="850900" cy="1016000"/>
          </a:xfrm>
          <a:custGeom>
            <a:avLst/>
            <a:gdLst>
              <a:gd name="T0" fmla="*/ 425428 w 19679"/>
              <a:gd name="T1" fmla="*/ 557589 h 19679"/>
              <a:gd name="T2" fmla="*/ 0 60000 65536"/>
              <a:gd name="T3" fmla="*/ 0 w 19679"/>
              <a:gd name="T4" fmla="*/ 0 h 19679"/>
              <a:gd name="T5" fmla="*/ 19679 w 19679"/>
              <a:gd name="T6" fmla="*/ 19679 h 19679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rot="10800000" flipH="1">
            <a:off x="3327400" y="5867400"/>
            <a:ext cx="431800" cy="939800"/>
          </a:xfrm>
          <a:prstGeom prst="line">
            <a:avLst/>
          </a:prstGeom>
          <a:noFill/>
          <a:ln w="50800">
            <a:solidFill>
              <a:srgbClr val="00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5" name="Rectangle 5"/>
          <p:cNvSpPr>
            <a:spLocks/>
          </p:cNvSpPr>
          <p:nvPr/>
        </p:nvSpPr>
        <p:spPr bwMode="auto">
          <a:xfrm>
            <a:off x="3303588" y="5397500"/>
            <a:ext cx="21494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Intrusion branch</a:t>
            </a:r>
          </a:p>
        </p:txBody>
      </p:sp>
      <p:sp>
        <p:nvSpPr>
          <p:cNvPr id="30726" name="AutoShape 6"/>
          <p:cNvSpPr>
            <a:spLocks/>
          </p:cNvSpPr>
          <p:nvPr/>
        </p:nvSpPr>
        <p:spPr bwMode="auto">
          <a:xfrm rot="9126164">
            <a:off x="8066088" y="6164263"/>
            <a:ext cx="673100" cy="863600"/>
          </a:xfrm>
          <a:custGeom>
            <a:avLst/>
            <a:gdLst>
              <a:gd name="T0" fmla="*/ 336533 w 19679"/>
              <a:gd name="T1" fmla="*/ 473951 h 19679"/>
              <a:gd name="T2" fmla="*/ 0 60000 65536"/>
              <a:gd name="T3" fmla="*/ 0 w 19679"/>
              <a:gd name="T4" fmla="*/ 0 h 19679"/>
              <a:gd name="T5" fmla="*/ 19679 w 19679"/>
              <a:gd name="T6" fmla="*/ 19679 h 19679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rot="10800000">
            <a:off x="5473700" y="5816600"/>
            <a:ext cx="2501900" cy="723900"/>
          </a:xfrm>
          <a:prstGeom prst="line">
            <a:avLst/>
          </a:prstGeom>
          <a:noFill/>
          <a:ln w="50800">
            <a:solidFill>
              <a:srgbClr val="00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4" grpId="0" animBg="1"/>
      <p:bldP spid="30725" grpId="0" autoUpdateAnimBg="0"/>
      <p:bldP spid="30726" grpId="0" animBg="1"/>
      <p:bldP spid="307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-139700"/>
            <a:ext cx="12446000" cy="1257300"/>
          </a:xfrm>
        </p:spPr>
        <p:txBody>
          <a:bodyPr/>
          <a:lstStyle/>
          <a:p>
            <a:pPr eaLnBrk="1" hangingPunct="1"/>
            <a:r>
              <a:rPr lang="en-US"/>
              <a:t>RF01 Tracer Comparison </a:t>
            </a:r>
          </a:p>
        </p:txBody>
      </p:sp>
      <p:pic>
        <p:nvPicPr>
          <p:cNvPr id="156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6400" y="-139700"/>
            <a:ext cx="13804900" cy="1066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Spatial and vertical extent of intrusion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-139700"/>
            <a:ext cx="12446000" cy="1257300"/>
          </a:xfrm>
        </p:spPr>
        <p:txBody>
          <a:bodyPr/>
          <a:lstStyle/>
          <a:p>
            <a:pPr eaLnBrk="1" hangingPunct="1"/>
            <a:r>
              <a:rPr lang="en-US"/>
              <a:t>WACCM Ozone vs. CO</a:t>
            </a:r>
          </a:p>
        </p:txBody>
      </p:sp>
      <p:pic>
        <p:nvPicPr>
          <p:cNvPr id="1628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4900" y="0"/>
            <a:ext cx="8242300" cy="1066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8915" name="AutoShape 3"/>
          <p:cNvSpPr>
            <a:spLocks/>
          </p:cNvSpPr>
          <p:nvPr/>
        </p:nvSpPr>
        <p:spPr bwMode="auto">
          <a:xfrm rot="9861465">
            <a:off x="4610100" y="5410200"/>
            <a:ext cx="635000" cy="952500"/>
          </a:xfrm>
          <a:custGeom>
            <a:avLst/>
            <a:gdLst>
              <a:gd name="T0" fmla="*/ 317484 w 19679"/>
              <a:gd name="T1" fmla="*/ 522740 h 19679"/>
              <a:gd name="T2" fmla="*/ 0 60000 65536"/>
              <a:gd name="T3" fmla="*/ 0 w 19679"/>
              <a:gd name="T4" fmla="*/ 0 h 19679"/>
              <a:gd name="T5" fmla="*/ 19679 w 19679"/>
              <a:gd name="T6" fmla="*/ 19679 h 19679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H="1">
            <a:off x="3263900" y="6096000"/>
            <a:ext cx="1282700" cy="647700"/>
          </a:xfrm>
          <a:prstGeom prst="line">
            <a:avLst/>
          </a:prstGeom>
          <a:noFill/>
          <a:ln w="50800">
            <a:solidFill>
              <a:srgbClr val="00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7" name="Rectangle 5"/>
          <p:cNvSpPr>
            <a:spLocks/>
          </p:cNvSpPr>
          <p:nvPr/>
        </p:nvSpPr>
        <p:spPr bwMode="auto">
          <a:xfrm>
            <a:off x="333375" y="6540500"/>
            <a:ext cx="29337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Tropospheric intrusion</a:t>
            </a:r>
          </a:p>
        </p:txBody>
      </p:sp>
      <p:sp>
        <p:nvSpPr>
          <p:cNvPr id="38918" name="AutoShape 6"/>
          <p:cNvSpPr>
            <a:spLocks/>
          </p:cNvSpPr>
          <p:nvPr/>
        </p:nvSpPr>
        <p:spPr bwMode="auto">
          <a:xfrm rot="8894431">
            <a:off x="5791200" y="6286500"/>
            <a:ext cx="635000" cy="952500"/>
          </a:xfrm>
          <a:custGeom>
            <a:avLst/>
            <a:gdLst>
              <a:gd name="T0" fmla="*/ 317484 w 19679"/>
              <a:gd name="T1" fmla="*/ 522740 h 19679"/>
              <a:gd name="T2" fmla="*/ 0 60000 65536"/>
              <a:gd name="T3" fmla="*/ 0 w 19679"/>
              <a:gd name="T4" fmla="*/ 0 h 19679"/>
              <a:gd name="T5" fmla="*/ 19679 w 19679"/>
              <a:gd name="T6" fmla="*/ 19679 h 19679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rot="10800000" flipH="1">
            <a:off x="6337300" y="5740400"/>
            <a:ext cx="1054100" cy="762000"/>
          </a:xfrm>
          <a:prstGeom prst="line">
            <a:avLst/>
          </a:prstGeom>
          <a:noFill/>
          <a:ln w="50800">
            <a:solidFill>
              <a:srgbClr val="00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Rectangle 8"/>
          <p:cNvSpPr>
            <a:spLocks/>
          </p:cNvSpPr>
          <p:nvPr/>
        </p:nvSpPr>
        <p:spPr bwMode="auto">
          <a:xfrm>
            <a:off x="6329363" y="5283200"/>
            <a:ext cx="29479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Stratospheric intrusion</a:t>
            </a:r>
          </a:p>
        </p:txBody>
      </p:sp>
      <p:sp>
        <p:nvSpPr>
          <p:cNvPr id="162826" name="Rectangle 9"/>
          <p:cNvSpPr>
            <a:spLocks/>
          </p:cNvSpPr>
          <p:nvPr/>
        </p:nvSpPr>
        <p:spPr bwMode="auto">
          <a:xfrm>
            <a:off x="9956800" y="2514600"/>
            <a:ext cx="1473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Criterion...</a:t>
            </a:r>
          </a:p>
        </p:txBody>
      </p:sp>
      <p:sp>
        <p:nvSpPr>
          <p:cNvPr id="162827" name="Rectangle 10"/>
          <p:cNvSpPr>
            <a:spLocks/>
          </p:cNvSpPr>
          <p:nvPr/>
        </p:nvSpPr>
        <p:spPr bwMode="auto">
          <a:xfrm>
            <a:off x="9958388" y="2921000"/>
            <a:ext cx="14684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a). &lt; 390 K</a:t>
            </a:r>
          </a:p>
        </p:txBody>
      </p:sp>
      <p:sp>
        <p:nvSpPr>
          <p:cNvPr id="162828" name="Rectangle 11"/>
          <p:cNvSpPr>
            <a:spLocks/>
          </p:cNvSpPr>
          <p:nvPr/>
        </p:nvSpPr>
        <p:spPr bwMode="auto">
          <a:xfrm>
            <a:off x="9917113" y="3314700"/>
            <a:ext cx="15462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b). &gt; 25˚ 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16" grpId="0" animBg="1"/>
      <p:bldP spid="38917" grpId="0" autoUpdateAnimBg="0"/>
      <p:bldP spid="38918" grpId="0" animBg="1"/>
      <p:bldP spid="38919" grpId="0" animBg="1"/>
      <p:bldP spid="3892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-139700"/>
            <a:ext cx="12446000" cy="1257300"/>
          </a:xfrm>
        </p:spPr>
        <p:txBody>
          <a:bodyPr/>
          <a:lstStyle/>
          <a:p>
            <a:pPr eaLnBrk="1" hangingPunct="1"/>
            <a:r>
              <a:rPr lang="en-US"/>
              <a:t>GFS Double Tropopause </a:t>
            </a:r>
          </a:p>
        </p:txBody>
      </p:sp>
      <p:pic>
        <p:nvPicPr>
          <p:cNvPr id="1648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3700" y="-444500"/>
            <a:ext cx="13779500" cy="1064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-139700"/>
            <a:ext cx="12446000" cy="1257300"/>
          </a:xfrm>
        </p:spPr>
        <p:txBody>
          <a:bodyPr/>
          <a:lstStyle/>
          <a:p>
            <a:pPr eaLnBrk="1" hangingPunct="1"/>
            <a:r>
              <a:rPr lang="en-US"/>
              <a:t>WACCM Double Tropopause </a:t>
            </a:r>
          </a:p>
        </p:txBody>
      </p:sp>
      <p:pic>
        <p:nvPicPr>
          <p:cNvPr id="1669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84200" y="-482600"/>
            <a:ext cx="14173200" cy="10950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-139700"/>
            <a:ext cx="12446000" cy="1257300"/>
          </a:xfrm>
        </p:spPr>
        <p:txBody>
          <a:bodyPr/>
          <a:lstStyle/>
          <a:p>
            <a:pPr eaLnBrk="1" hangingPunct="1"/>
            <a:r>
              <a:rPr lang="en-US"/>
              <a:t>WACCM Stability Section </a:t>
            </a:r>
          </a:p>
        </p:txBody>
      </p:sp>
      <p:pic>
        <p:nvPicPr>
          <p:cNvPr id="168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36100" y="3587750"/>
            <a:ext cx="3505200" cy="2571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89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74700" y="558800"/>
            <a:ext cx="11339513" cy="876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-139700"/>
            <a:ext cx="12446000" cy="1257300"/>
          </a:xfrm>
        </p:spPr>
        <p:txBody>
          <a:bodyPr/>
          <a:lstStyle/>
          <a:p>
            <a:pPr eaLnBrk="1" hangingPunct="1"/>
            <a:r>
              <a:rPr lang="en-US"/>
              <a:t>WACCM Ozone Section </a:t>
            </a:r>
          </a:p>
        </p:txBody>
      </p:sp>
      <p:pic>
        <p:nvPicPr>
          <p:cNvPr id="1699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8300" y="3587750"/>
            <a:ext cx="3505200" cy="2571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99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87400" y="622300"/>
            <a:ext cx="11306175" cy="873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"/>
            <a:ext cx="10464800" cy="977900"/>
          </a:xfrm>
        </p:spPr>
        <p:txBody>
          <a:bodyPr/>
          <a:lstStyle/>
          <a:p>
            <a:pPr eaLnBrk="1" hangingPunct="1"/>
            <a:r>
              <a:rPr lang="en-US"/>
              <a:t>START08 Field Campaign</a:t>
            </a:r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4650" y="1016000"/>
            <a:ext cx="7378700" cy="7378700"/>
          </a:xfrm>
        </p:spPr>
        <p:txBody>
          <a:bodyPr anchor="t"/>
          <a:lstStyle/>
          <a:p>
            <a:pPr marL="885825" eaLnBrk="1" hangingPunct="1"/>
            <a:endParaRPr lang="en-US" sz="3600"/>
          </a:p>
          <a:p>
            <a:pPr marL="885825" eaLnBrk="1" hangingPunct="1"/>
            <a:r>
              <a:rPr lang="en-US" sz="3000"/>
              <a:t>Stratosphere-Troposphere Analyses of Regional Transport (START08)</a:t>
            </a:r>
          </a:p>
          <a:p>
            <a:pPr marL="885825" eaLnBrk="1" hangingPunct="1"/>
            <a:r>
              <a:rPr lang="en-US" sz="3000"/>
              <a:t>April - June 2008, 18 flights</a:t>
            </a:r>
          </a:p>
          <a:p>
            <a:pPr marL="885825" eaLnBrk="1" hangingPunct="1"/>
            <a:r>
              <a:rPr lang="en-US" sz="3000"/>
              <a:t>NSF/NCAR Gulfstream V (GV) Aircraft</a:t>
            </a:r>
          </a:p>
          <a:p>
            <a:pPr marL="885825" eaLnBrk="1" hangingPunct="1"/>
            <a:r>
              <a:rPr lang="en-US" sz="3000"/>
              <a:t>Measured numerous chemical and microphysical species in the extra-tropical upper troposphere and lower stratosphere (UTLS)</a:t>
            </a:r>
          </a:p>
        </p:txBody>
      </p:sp>
      <p:pic>
        <p:nvPicPr>
          <p:cNvPr id="13926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5600" y="1993900"/>
            <a:ext cx="3898900" cy="389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926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2400" y="6616700"/>
            <a:ext cx="7620000" cy="246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-139700"/>
            <a:ext cx="12446000" cy="1257300"/>
          </a:xfrm>
        </p:spPr>
        <p:txBody>
          <a:bodyPr/>
          <a:lstStyle/>
          <a:p>
            <a:pPr eaLnBrk="1" hangingPunct="1"/>
            <a:r>
              <a:rPr lang="en-US"/>
              <a:t>WACCM Stability Section </a:t>
            </a:r>
          </a:p>
        </p:txBody>
      </p:sp>
      <p:pic>
        <p:nvPicPr>
          <p:cNvPr id="171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5300" y="3594100"/>
            <a:ext cx="3455988" cy="2552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10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96900" y="566738"/>
            <a:ext cx="11150600" cy="861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-139700"/>
            <a:ext cx="12446000" cy="1257300"/>
          </a:xfrm>
        </p:spPr>
        <p:txBody>
          <a:bodyPr/>
          <a:lstStyle/>
          <a:p>
            <a:pPr eaLnBrk="1" hangingPunct="1"/>
            <a:r>
              <a:rPr lang="en-US"/>
              <a:t>WACCM Ozone Section </a:t>
            </a:r>
          </a:p>
        </p:txBody>
      </p:sp>
      <p:pic>
        <p:nvPicPr>
          <p:cNvPr id="172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0200" y="3594100"/>
            <a:ext cx="3455988" cy="2552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20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23900" y="571500"/>
            <a:ext cx="11142663" cy="861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/>
          <p:cNvSpPr>
            <a:spLocks noGrp="1" noChangeArrowheads="1"/>
          </p:cNvSpPr>
          <p:nvPr>
            <p:ph type="title"/>
          </p:nvPr>
        </p:nvSpPr>
        <p:spPr>
          <a:xfrm>
            <a:off x="330200" y="304800"/>
            <a:ext cx="12446000" cy="1257300"/>
          </a:xfrm>
        </p:spPr>
        <p:txBody>
          <a:bodyPr/>
          <a:lstStyle/>
          <a:p>
            <a:pPr eaLnBrk="1" hangingPunct="1"/>
            <a:r>
              <a:rPr lang="en-US"/>
              <a:t>Intrusion in 3-D</a:t>
            </a:r>
            <a:br>
              <a:rPr lang="en-US"/>
            </a:br>
            <a:endParaRPr lang="en-US"/>
          </a:p>
        </p:txBody>
      </p:sp>
      <p:pic>
        <p:nvPicPr>
          <p:cNvPr id="1730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" y="952500"/>
            <a:ext cx="10769600" cy="807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3060" name="Line 3"/>
          <p:cNvSpPr>
            <a:spLocks noChangeShapeType="1"/>
          </p:cNvSpPr>
          <p:nvPr/>
        </p:nvSpPr>
        <p:spPr bwMode="auto">
          <a:xfrm rot="10800000">
            <a:off x="6451600" y="2501900"/>
            <a:ext cx="101600" cy="80010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61" name="Rectangle 4"/>
          <p:cNvSpPr>
            <a:spLocks/>
          </p:cNvSpPr>
          <p:nvPr/>
        </p:nvSpPr>
        <p:spPr bwMode="auto">
          <a:xfrm>
            <a:off x="5845175" y="2108200"/>
            <a:ext cx="29337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Core of intrusion layer</a:t>
            </a:r>
          </a:p>
        </p:txBody>
      </p:sp>
      <p:sp>
        <p:nvSpPr>
          <p:cNvPr id="173062" name="Line 5"/>
          <p:cNvSpPr>
            <a:spLocks noChangeShapeType="1"/>
          </p:cNvSpPr>
          <p:nvPr/>
        </p:nvSpPr>
        <p:spPr bwMode="auto">
          <a:xfrm flipH="1">
            <a:off x="8839200" y="4622800"/>
            <a:ext cx="393700" cy="97790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63" name="Rectangle 6"/>
          <p:cNvSpPr>
            <a:spLocks/>
          </p:cNvSpPr>
          <p:nvPr/>
        </p:nvSpPr>
        <p:spPr bwMode="auto">
          <a:xfrm>
            <a:off x="7429500" y="5499100"/>
            <a:ext cx="27543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WACCM tropopause</a:t>
            </a:r>
          </a:p>
        </p:txBody>
      </p:sp>
      <p:sp>
        <p:nvSpPr>
          <p:cNvPr id="173064" name="Oval 7"/>
          <p:cNvSpPr>
            <a:spLocks/>
          </p:cNvSpPr>
          <p:nvPr/>
        </p:nvSpPr>
        <p:spPr bwMode="auto">
          <a:xfrm rot="-487807">
            <a:off x="6823075" y="2751138"/>
            <a:ext cx="1917700" cy="431800"/>
          </a:xfrm>
          <a:prstGeom prst="ellips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65" name="Line 8"/>
          <p:cNvSpPr>
            <a:spLocks noChangeShapeType="1"/>
          </p:cNvSpPr>
          <p:nvPr/>
        </p:nvSpPr>
        <p:spPr bwMode="auto">
          <a:xfrm>
            <a:off x="8763000" y="2933700"/>
            <a:ext cx="279400" cy="19050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66" name="Rectangle 9"/>
          <p:cNvSpPr>
            <a:spLocks/>
          </p:cNvSpPr>
          <p:nvPr/>
        </p:nvSpPr>
        <p:spPr bwMode="auto">
          <a:xfrm>
            <a:off x="9085263" y="2933700"/>
            <a:ext cx="27209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Low observed ozone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Model evolution of RF01 tropospheric intrusion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42900"/>
            <a:ext cx="12446000" cy="1257300"/>
          </a:xfrm>
        </p:spPr>
        <p:txBody>
          <a:bodyPr/>
          <a:lstStyle/>
          <a:p>
            <a:pPr eaLnBrk="1" hangingPunct="1"/>
            <a:r>
              <a:rPr lang="en-US"/>
              <a:t>WACCM 380 K Ozone</a:t>
            </a:r>
            <a:br>
              <a:rPr lang="en-US"/>
            </a:br>
            <a:endParaRPr lang="en-US"/>
          </a:p>
        </p:txBody>
      </p:sp>
      <p:pic>
        <p:nvPicPr>
          <p:cNvPr id="176131" name="Picture 3" descr="/Users/chomeyer/Desktop/Stone_UTLS_workshop.ppt_media/waccm_o3_380K_pv_200mb_z-1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40000" y="889000"/>
            <a:ext cx="8470900" cy="847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6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31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6131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0" y="304800"/>
            <a:ext cx="12446000" cy="1257300"/>
          </a:xfrm>
        </p:spPr>
        <p:txBody>
          <a:bodyPr/>
          <a:lstStyle/>
          <a:p>
            <a:pPr eaLnBrk="1" hangingPunct="1"/>
            <a:r>
              <a:rPr lang="en-US"/>
              <a:t>WACCM Min Critical Ozone</a:t>
            </a:r>
            <a:br>
              <a:rPr lang="en-US"/>
            </a:br>
            <a:endParaRPr lang="en-US"/>
          </a:p>
        </p:txBody>
      </p:sp>
      <p:sp>
        <p:nvSpPr>
          <p:cNvPr id="178179" name="Line 2"/>
          <p:cNvSpPr>
            <a:spLocks noChangeShapeType="1"/>
          </p:cNvSpPr>
          <p:nvPr/>
        </p:nvSpPr>
        <p:spPr bwMode="auto">
          <a:xfrm rot="10800000" flipH="1">
            <a:off x="9144000" y="8266113"/>
            <a:ext cx="3619500" cy="1587"/>
          </a:xfrm>
          <a:prstGeom prst="line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0" name="Line 3"/>
          <p:cNvSpPr>
            <a:spLocks noChangeShapeType="1"/>
          </p:cNvSpPr>
          <p:nvPr/>
        </p:nvSpPr>
        <p:spPr bwMode="auto">
          <a:xfrm>
            <a:off x="9169400" y="2946400"/>
            <a:ext cx="0" cy="5346700"/>
          </a:xfrm>
          <a:prstGeom prst="line">
            <a:avLst/>
          </a:prstGeom>
          <a:noFill/>
          <a:ln w="50800">
            <a:solidFill>
              <a:srgbClr val="080808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1" name="Rectangle 4"/>
          <p:cNvSpPr>
            <a:spLocks/>
          </p:cNvSpPr>
          <p:nvPr/>
        </p:nvSpPr>
        <p:spPr bwMode="auto">
          <a:xfrm>
            <a:off x="9913938" y="8343900"/>
            <a:ext cx="18319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Ozone (ppbv)</a:t>
            </a:r>
          </a:p>
        </p:txBody>
      </p:sp>
      <p:sp>
        <p:nvSpPr>
          <p:cNvPr id="178182" name="Rectangle 5"/>
          <p:cNvSpPr>
            <a:spLocks/>
          </p:cNvSpPr>
          <p:nvPr/>
        </p:nvSpPr>
        <p:spPr bwMode="auto">
          <a:xfrm rot="-5400000">
            <a:off x="7226300" y="529590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4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Altitude (km)</a:t>
            </a:r>
          </a:p>
        </p:txBody>
      </p:sp>
      <p:sp>
        <p:nvSpPr>
          <p:cNvPr id="178183" name="Rectangle 6"/>
          <p:cNvSpPr>
            <a:spLocks/>
          </p:cNvSpPr>
          <p:nvPr/>
        </p:nvSpPr>
        <p:spPr bwMode="auto">
          <a:xfrm>
            <a:off x="7883525" y="1371600"/>
            <a:ext cx="5638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36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Typical Ozone Profile in Intrusion Layer</a:t>
            </a:r>
          </a:p>
        </p:txBody>
      </p:sp>
      <p:sp>
        <p:nvSpPr>
          <p:cNvPr id="178184" name="Line 7"/>
          <p:cNvSpPr>
            <a:spLocks noChangeShapeType="1"/>
          </p:cNvSpPr>
          <p:nvPr/>
        </p:nvSpPr>
        <p:spPr bwMode="auto">
          <a:xfrm>
            <a:off x="9144000" y="5524500"/>
            <a:ext cx="3479800" cy="0"/>
          </a:xfrm>
          <a:prstGeom prst="line">
            <a:avLst/>
          </a:prstGeom>
          <a:noFill/>
          <a:ln w="25400">
            <a:solidFill>
              <a:srgbClr val="FF8000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5" name="Freeform 8"/>
          <p:cNvSpPr>
            <a:spLocks/>
          </p:cNvSpPr>
          <p:nvPr/>
        </p:nvSpPr>
        <p:spPr bwMode="auto">
          <a:xfrm>
            <a:off x="9728200" y="3644900"/>
            <a:ext cx="1155700" cy="4622800"/>
          </a:xfrm>
          <a:custGeom>
            <a:avLst/>
            <a:gdLst>
              <a:gd name="T0" fmla="*/ 0 w 21600"/>
              <a:gd name="T1" fmla="*/ 21600 h 21600"/>
              <a:gd name="T2" fmla="*/ 475 w 21600"/>
              <a:gd name="T3" fmla="*/ 8842 h 21600"/>
              <a:gd name="T4" fmla="*/ 13292 w 21600"/>
              <a:gd name="T5" fmla="*/ 5637 h 21600"/>
              <a:gd name="T6" fmla="*/ 4747 w 21600"/>
              <a:gd name="T7" fmla="*/ 3679 h 21600"/>
              <a:gd name="T8" fmla="*/ 2160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21600"/>
                </a:moveTo>
                <a:lnTo>
                  <a:pt x="475" y="8842"/>
                </a:lnTo>
                <a:lnTo>
                  <a:pt x="13292" y="5637"/>
                </a:lnTo>
                <a:lnTo>
                  <a:pt x="4747" y="3679"/>
                </a:lnTo>
                <a:lnTo>
                  <a:pt x="21600" y="0"/>
                </a:lnTo>
              </a:path>
            </a:pathLst>
          </a:custGeom>
          <a:noFill/>
          <a:ln w="25400">
            <a:solidFill>
              <a:srgbClr val="0C0C0C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6" name="Line 9"/>
          <p:cNvSpPr>
            <a:spLocks noChangeShapeType="1"/>
          </p:cNvSpPr>
          <p:nvPr/>
        </p:nvSpPr>
        <p:spPr bwMode="auto">
          <a:xfrm>
            <a:off x="10591800" y="4864100"/>
            <a:ext cx="12700" cy="6858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7" name="Rectangle 10"/>
          <p:cNvSpPr>
            <a:spLocks/>
          </p:cNvSpPr>
          <p:nvPr/>
        </p:nvSpPr>
        <p:spPr bwMode="auto">
          <a:xfrm>
            <a:off x="10683875" y="5010150"/>
            <a:ext cx="7747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ea typeface="Gill Sans" pitchFamily="-106" charset="0"/>
                <a:cs typeface="Gill Sans" pitchFamily="-106" charset="0"/>
              </a:rPr>
              <a:t>&lt; 4 km</a:t>
            </a:r>
          </a:p>
        </p:txBody>
      </p:sp>
      <p:sp>
        <p:nvSpPr>
          <p:cNvPr id="178188" name="Oval 11"/>
          <p:cNvSpPr>
            <a:spLocks/>
          </p:cNvSpPr>
          <p:nvPr/>
        </p:nvSpPr>
        <p:spPr bwMode="auto">
          <a:xfrm>
            <a:off x="10350500" y="4800600"/>
            <a:ext cx="127000" cy="139700"/>
          </a:xfrm>
          <a:prstGeom prst="ellipse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9" name="Oval 12"/>
          <p:cNvSpPr>
            <a:spLocks/>
          </p:cNvSpPr>
          <p:nvPr/>
        </p:nvSpPr>
        <p:spPr bwMode="auto">
          <a:xfrm>
            <a:off x="9931400" y="4368800"/>
            <a:ext cx="127000" cy="139700"/>
          </a:xfrm>
          <a:prstGeom prst="ellipse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0" name="Line 13"/>
          <p:cNvSpPr>
            <a:spLocks noChangeShapeType="1"/>
          </p:cNvSpPr>
          <p:nvPr/>
        </p:nvSpPr>
        <p:spPr bwMode="auto">
          <a:xfrm>
            <a:off x="9144000" y="3644900"/>
            <a:ext cx="34798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1" name="Rectangle 14"/>
          <p:cNvSpPr>
            <a:spLocks/>
          </p:cNvSpPr>
          <p:nvPr/>
        </p:nvSpPr>
        <p:spPr bwMode="auto">
          <a:xfrm>
            <a:off x="8464550" y="3448050"/>
            <a:ext cx="69215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17 km</a:t>
            </a:r>
          </a:p>
        </p:txBody>
      </p:sp>
      <p:sp>
        <p:nvSpPr>
          <p:cNvPr id="178192" name="Rectangle 15"/>
          <p:cNvSpPr>
            <a:spLocks/>
          </p:cNvSpPr>
          <p:nvPr/>
        </p:nvSpPr>
        <p:spPr bwMode="auto">
          <a:xfrm>
            <a:off x="9915525" y="4260850"/>
            <a:ext cx="29972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FF0000"/>
                </a:solidFill>
                <a:ea typeface="Gill Sans" pitchFamily="-106" charset="0"/>
                <a:cs typeface="Gill Sans" pitchFamily="-106" charset="0"/>
              </a:rPr>
              <a:t>&gt; 20% decrease</a:t>
            </a:r>
          </a:p>
        </p:txBody>
      </p:sp>
      <p:sp>
        <p:nvSpPr>
          <p:cNvPr id="178193" name="Line 16"/>
          <p:cNvSpPr>
            <a:spLocks noChangeShapeType="1"/>
          </p:cNvSpPr>
          <p:nvPr/>
        </p:nvSpPr>
        <p:spPr bwMode="auto">
          <a:xfrm flipH="1">
            <a:off x="10045700" y="4457700"/>
            <a:ext cx="419100" cy="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4" name="Line 17"/>
          <p:cNvSpPr>
            <a:spLocks noChangeShapeType="1"/>
          </p:cNvSpPr>
          <p:nvPr/>
        </p:nvSpPr>
        <p:spPr bwMode="auto">
          <a:xfrm>
            <a:off x="9982200" y="3149600"/>
            <a:ext cx="12700" cy="12192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5" name="Rectangle 18"/>
          <p:cNvSpPr>
            <a:spLocks/>
          </p:cNvSpPr>
          <p:nvPr/>
        </p:nvSpPr>
        <p:spPr bwMode="auto">
          <a:xfrm>
            <a:off x="9286875" y="2851150"/>
            <a:ext cx="3087688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ea typeface="Gill Sans" pitchFamily="-106" charset="0"/>
                <a:cs typeface="Gill Sans" pitchFamily="-106" charset="0"/>
              </a:rPr>
              <a:t>Plotted value (core of intrusion)</a:t>
            </a:r>
          </a:p>
        </p:txBody>
      </p:sp>
      <p:sp>
        <p:nvSpPr>
          <p:cNvPr id="178196" name="Line 19"/>
          <p:cNvSpPr>
            <a:spLocks noChangeShapeType="1"/>
          </p:cNvSpPr>
          <p:nvPr/>
        </p:nvSpPr>
        <p:spPr bwMode="auto">
          <a:xfrm>
            <a:off x="11252200" y="5524500"/>
            <a:ext cx="0" cy="977900"/>
          </a:xfrm>
          <a:prstGeom prst="line">
            <a:avLst/>
          </a:prstGeom>
          <a:noFill/>
          <a:ln w="25400">
            <a:solidFill>
              <a:srgbClr val="FF8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7" name="Rectangle 20"/>
          <p:cNvSpPr>
            <a:spLocks/>
          </p:cNvSpPr>
          <p:nvPr/>
        </p:nvSpPr>
        <p:spPr bwMode="auto">
          <a:xfrm>
            <a:off x="10650538" y="6407150"/>
            <a:ext cx="1198562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8000"/>
                </a:solidFill>
                <a:ea typeface="Gill Sans" pitchFamily="-106" charset="0"/>
                <a:cs typeface="Gill Sans" pitchFamily="-106" charset="0"/>
              </a:rPr>
              <a:t>Tropopause</a:t>
            </a:r>
          </a:p>
        </p:txBody>
      </p:sp>
      <p:pic>
        <p:nvPicPr>
          <p:cNvPr id="178198" name="Picture 22" descr="/Users/chomeyer/Desktop/Stone_UTLS_workshop.ppt_media/waccm_rf01_crit_o3_200_z_pv-1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41300" y="1028700"/>
            <a:ext cx="7937500" cy="793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8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198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8198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114300"/>
            <a:ext cx="10464800" cy="977900"/>
          </a:xfrm>
        </p:spPr>
        <p:txBody>
          <a:bodyPr/>
          <a:lstStyle/>
          <a:p>
            <a:pPr eaLnBrk="1" hangingPunct="1"/>
            <a:r>
              <a:rPr lang="en-US"/>
              <a:t>Summary and Future Work</a:t>
            </a:r>
          </a:p>
        </p:txBody>
      </p:sp>
      <p:sp>
        <p:nvSpPr>
          <p:cNvPr id="180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4650" y="1206500"/>
            <a:ext cx="12230100" cy="7556500"/>
          </a:xfrm>
        </p:spPr>
        <p:txBody>
          <a:bodyPr anchor="t"/>
          <a:lstStyle/>
          <a:p>
            <a:pPr marL="555625" indent="-276225" eaLnBrk="1" hangingPunct="1"/>
            <a:r>
              <a:rPr lang="en-US" sz="3200" dirty="0"/>
              <a:t>WACCM nudged met fields capture synoptic-scale dynamical processes (e.g., wave breaking) that are associated with </a:t>
            </a:r>
            <a:r>
              <a:rPr lang="en-US" sz="3200" dirty="0" err="1"/>
              <a:t>tropospheric</a:t>
            </a:r>
            <a:r>
              <a:rPr lang="en-US" sz="3200" dirty="0"/>
              <a:t> intrusions and MT events</a:t>
            </a:r>
          </a:p>
          <a:p>
            <a:pPr marL="555625" indent="-276225" eaLnBrk="1" hangingPunct="1"/>
            <a:r>
              <a:rPr lang="en-US" sz="3200" dirty="0"/>
              <a:t>Mixing and/or diffusion time scales within the intrusion appear to be shorter than START08 observations suggest </a:t>
            </a:r>
          </a:p>
          <a:p>
            <a:pPr marL="555625" indent="-276225" eaLnBrk="1" hangingPunct="1"/>
            <a:r>
              <a:rPr lang="en-US" sz="3200" dirty="0"/>
              <a:t>START08 observations provide a high-resolution data set to further validate WACCM output</a:t>
            </a:r>
          </a:p>
          <a:p>
            <a:pPr marL="555625" indent="-276225" eaLnBrk="1" hangingPunct="1"/>
            <a:r>
              <a:rPr lang="en-US" sz="3200" dirty="0"/>
              <a:t>Model ozone lapse rates are used to identify the spatial extent of </a:t>
            </a:r>
            <a:r>
              <a:rPr lang="en-US" sz="3200" dirty="0" err="1"/>
              <a:t>tropospheric</a:t>
            </a:r>
            <a:r>
              <a:rPr lang="en-US" sz="3200" dirty="0"/>
              <a:t> intrusions</a:t>
            </a:r>
          </a:p>
          <a:p>
            <a:pPr marL="555625" indent="-276225" eaLnBrk="1" hangingPunct="1"/>
            <a:r>
              <a:rPr lang="en-US" sz="3200" dirty="0"/>
              <a:t>Mapping these regions will provide a tool to study the spatial and temporal evolution of </a:t>
            </a:r>
            <a:r>
              <a:rPr lang="en-US" sz="3200" dirty="0" err="1"/>
              <a:t>tropospheric</a:t>
            </a:r>
            <a:r>
              <a:rPr lang="en-US" sz="3200" dirty="0"/>
              <a:t> intrusions in the </a:t>
            </a:r>
            <a:r>
              <a:rPr lang="en-US" sz="3200" dirty="0" smtClean="0"/>
              <a:t>future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"/>
            <a:ext cx="10464800" cy="977900"/>
          </a:xfrm>
        </p:spPr>
        <p:txBody>
          <a:bodyPr/>
          <a:lstStyle/>
          <a:p>
            <a:pPr eaLnBrk="1" hangingPunct="1"/>
            <a:r>
              <a:rPr lang="en-US"/>
              <a:t>Models Used</a:t>
            </a:r>
          </a:p>
        </p:txBody>
      </p:sp>
      <p:sp>
        <p:nvSpPr>
          <p:cNvPr id="140291" name="Rectangle 2"/>
          <p:cNvSpPr>
            <a:spLocks/>
          </p:cNvSpPr>
          <p:nvPr/>
        </p:nvSpPr>
        <p:spPr bwMode="auto">
          <a:xfrm>
            <a:off x="-1588" y="1308100"/>
            <a:ext cx="12558713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- Whole Atmosphere Community Climate Model (WACCM)</a:t>
            </a:r>
          </a:p>
        </p:txBody>
      </p:sp>
      <p:sp>
        <p:nvSpPr>
          <p:cNvPr id="140292" name="Rectangle 3"/>
          <p:cNvSpPr>
            <a:spLocks/>
          </p:cNvSpPr>
          <p:nvPr/>
        </p:nvSpPr>
        <p:spPr bwMode="auto">
          <a:xfrm>
            <a:off x="0" y="5549900"/>
            <a:ext cx="125603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- Global Forecast System (GFS)</a:t>
            </a:r>
          </a:p>
        </p:txBody>
      </p:sp>
      <p:sp>
        <p:nvSpPr>
          <p:cNvPr id="140293" name="Rectangle 4"/>
          <p:cNvSpPr>
            <a:spLocks/>
          </p:cNvSpPr>
          <p:nvPr/>
        </p:nvSpPr>
        <p:spPr bwMode="auto">
          <a:xfrm>
            <a:off x="-458788" y="2038350"/>
            <a:ext cx="13155613" cy="392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990600" indent="-355600" algn="l">
              <a:buClr>
                <a:srgbClr val="000000"/>
              </a:buClr>
              <a:buSzPct val="125000"/>
              <a:buFont typeface="Gill Sans" pitchFamily="-106" charset="0"/>
              <a:buChar char="•"/>
            </a:pPr>
            <a:r>
              <a:rPr lang="en-US" sz="30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NCAR climate model with numerous chemical species and free running dynamics </a:t>
            </a:r>
          </a:p>
          <a:p>
            <a:pPr marL="990600" indent="-355600" algn="l">
              <a:buClr>
                <a:srgbClr val="000000"/>
              </a:buClr>
              <a:buSzPct val="125000"/>
              <a:buFont typeface="Gill Sans" pitchFamily="-106" charset="0"/>
              <a:buChar char="•"/>
            </a:pPr>
            <a:r>
              <a:rPr lang="en-US" sz="30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2.5° x ~1.9° horizontal resolution, interpolated to GFS pressure grid with 47 vertical levels, ~1 km native resolution in the UTLS</a:t>
            </a:r>
          </a:p>
          <a:p>
            <a:pPr marL="990600" indent="-355600" algn="l">
              <a:buClr>
                <a:srgbClr val="000000"/>
              </a:buClr>
              <a:buSzPct val="125000"/>
              <a:buFont typeface="Gill Sans" pitchFamily="-106" charset="0"/>
              <a:buChar char="•"/>
            </a:pPr>
            <a:r>
              <a:rPr lang="en-US" sz="30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3 hour output from April to July 2008</a:t>
            </a:r>
          </a:p>
          <a:p>
            <a:pPr marL="990600" indent="-355600" algn="l">
              <a:buClr>
                <a:srgbClr val="000000"/>
              </a:buClr>
              <a:buSzPct val="125000"/>
              <a:buFont typeface="Gill Sans" pitchFamily="-106" charset="0"/>
              <a:buChar char="•"/>
            </a:pPr>
            <a:r>
              <a:rPr lang="en-US" sz="30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Particular simulation used 10% nudging to meteorological fields from Goddard Earth Observing System (GEOS-5) analyses</a:t>
            </a:r>
          </a:p>
          <a:p>
            <a:pPr marL="990600" indent="-355600" algn="l"/>
            <a:endParaRPr lang="en-US" sz="2400">
              <a:solidFill>
                <a:srgbClr val="000000"/>
              </a:solidFill>
              <a:ea typeface="Gill Sans" pitchFamily="-106" charset="0"/>
              <a:cs typeface="Gill Sans" pitchFamily="-106" charset="0"/>
            </a:endParaRPr>
          </a:p>
          <a:p>
            <a:pPr marL="990600" indent="-355600" algn="l"/>
            <a:endParaRPr lang="en-US" sz="2400">
              <a:solidFill>
                <a:srgbClr val="000000"/>
              </a:solidFill>
              <a:ea typeface="Gill Sans" pitchFamily="-106" charset="0"/>
              <a:cs typeface="Gill Sans" pitchFamily="-106" charset="0"/>
            </a:endParaRPr>
          </a:p>
        </p:txBody>
      </p:sp>
      <p:sp>
        <p:nvSpPr>
          <p:cNvPr id="140294" name="Rectangle 5"/>
          <p:cNvSpPr>
            <a:spLocks/>
          </p:cNvSpPr>
          <p:nvPr/>
        </p:nvSpPr>
        <p:spPr bwMode="auto">
          <a:xfrm>
            <a:off x="-469900" y="6223000"/>
            <a:ext cx="12560300" cy="347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990600" indent="-355600" algn="l">
              <a:buClr>
                <a:srgbClr val="000000"/>
              </a:buClr>
              <a:buSzPct val="125000"/>
              <a:buFont typeface="Gill Sans" pitchFamily="-106" charset="0"/>
              <a:buChar char="•"/>
            </a:pPr>
            <a:r>
              <a:rPr lang="en-US" sz="30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National Centers for Environmental Prediction (NCEP) global model used for synoptic-scale weather forecasts </a:t>
            </a:r>
          </a:p>
          <a:p>
            <a:pPr marL="990600" indent="-355600" algn="l">
              <a:buClr>
                <a:srgbClr val="000000"/>
              </a:buClr>
              <a:buSzPct val="125000"/>
              <a:buFont typeface="Gill Sans" pitchFamily="-106" charset="0"/>
              <a:buChar char="•"/>
            </a:pPr>
            <a:r>
              <a:rPr lang="en-US" sz="30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0.3° x 0.3° high horizontal resolution, 47 vertical levels with ~0.5 km resolution in the UTLS</a:t>
            </a:r>
          </a:p>
          <a:p>
            <a:pPr marL="990600" indent="-355600" algn="l">
              <a:buClr>
                <a:srgbClr val="000000"/>
              </a:buClr>
              <a:buSzPct val="125000"/>
              <a:buFont typeface="Gill Sans" pitchFamily="-106" charset="0"/>
              <a:buChar char="•"/>
            </a:pPr>
            <a:r>
              <a:rPr lang="en-US" sz="30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6 hour analyses from April to July 2008 </a:t>
            </a:r>
          </a:p>
          <a:p>
            <a:pPr marL="990600" indent="-355600" algn="l"/>
            <a:endParaRPr lang="en-US" sz="3000">
              <a:solidFill>
                <a:srgbClr val="000000"/>
              </a:solidFill>
              <a:ea typeface="Gill Sans" pitchFamily="-106" charset="0"/>
              <a:cs typeface="Gill Sans" pitchFamily="-106" charset="0"/>
            </a:endParaRPr>
          </a:p>
          <a:p>
            <a:pPr marL="990600" indent="-355600" algn="l"/>
            <a:endParaRPr lang="en-US" sz="2400">
              <a:solidFill>
                <a:srgbClr val="000000"/>
              </a:solidFill>
              <a:ea typeface="Gill Sans" pitchFamily="-106" charset="0"/>
              <a:cs typeface="Gill Sans" pitchFamily="-106" charset="0"/>
            </a:endParaRPr>
          </a:p>
          <a:p>
            <a:pPr marL="990600" indent="-355600" algn="l"/>
            <a:r>
              <a:rPr lang="en-US" sz="24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"/>
            <a:ext cx="10464800" cy="977900"/>
          </a:xfrm>
        </p:spPr>
        <p:txBody>
          <a:bodyPr/>
          <a:lstStyle/>
          <a:p>
            <a:pPr eaLnBrk="1" hangingPunct="1"/>
            <a:r>
              <a:rPr lang="en-US"/>
              <a:t>Primary Goals</a:t>
            </a:r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0350" y="1079500"/>
            <a:ext cx="12230100" cy="7378700"/>
          </a:xfrm>
        </p:spPr>
        <p:txBody>
          <a:bodyPr anchor="t"/>
          <a:lstStyle/>
          <a:p>
            <a:pPr marL="885825" eaLnBrk="1" hangingPunct="1"/>
            <a:endParaRPr lang="en-US" sz="3600"/>
          </a:p>
          <a:p>
            <a:pPr marL="885825" eaLnBrk="1" hangingPunct="1"/>
            <a:r>
              <a:rPr lang="en-US" sz="3600"/>
              <a:t>To compare WACCM model output to </a:t>
            </a:r>
            <a:r>
              <a:rPr lang="en-US" sz="3600" i="1"/>
              <a:t>in situ </a:t>
            </a:r>
            <a:r>
              <a:rPr lang="en-US" sz="3600"/>
              <a:t>START08 observations with tracer correlations and vertical profiles</a:t>
            </a:r>
          </a:p>
          <a:p>
            <a:pPr marL="885825" eaLnBrk="1" hangingPunct="1"/>
            <a:r>
              <a:rPr lang="en-US" sz="3600"/>
              <a:t>Compare WACCM with GFS analyses to verify existence of dynamical transport features and multiple tropopause (MT) events within the met fields</a:t>
            </a:r>
          </a:p>
          <a:p>
            <a:pPr marL="885825" eaLnBrk="1" hangingPunct="1"/>
            <a:r>
              <a:rPr lang="en-US" sz="3600"/>
              <a:t>Use START08 data and GFS analyses to validate WACCM’s ability to simulate intrusion-like characteristics </a:t>
            </a:r>
          </a:p>
          <a:p>
            <a:pPr marL="885825" eaLnBrk="1" hangingPunct="1"/>
            <a:r>
              <a:rPr lang="en-US" sz="3600"/>
              <a:t>Use WACCM as a diagnostic tool to study the spatial and temporal evolution of a mid-latitude tropospheric intrusion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RF01 flight summary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-88900"/>
            <a:ext cx="10464800" cy="1257300"/>
          </a:xfrm>
        </p:spPr>
        <p:txBody>
          <a:bodyPr/>
          <a:lstStyle/>
          <a:p>
            <a:pPr eaLnBrk="1" hangingPunct="1"/>
            <a:r>
              <a:rPr lang="en-US"/>
              <a:t>RF01 Flight Track</a:t>
            </a:r>
          </a:p>
        </p:txBody>
      </p:sp>
      <p:pic>
        <p:nvPicPr>
          <p:cNvPr id="14336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" y="0"/>
            <a:ext cx="12066588" cy="932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-88900"/>
            <a:ext cx="10464800" cy="1257300"/>
          </a:xfrm>
        </p:spPr>
        <p:txBody>
          <a:bodyPr/>
          <a:lstStyle/>
          <a:p>
            <a:pPr eaLnBrk="1" hangingPunct="1"/>
            <a:r>
              <a:rPr lang="en-US"/>
              <a:t>RF01 Static Stability</a:t>
            </a:r>
          </a:p>
        </p:txBody>
      </p:sp>
      <p:pic>
        <p:nvPicPr>
          <p:cNvPr id="145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17575" y="-704850"/>
            <a:ext cx="14839950" cy="1146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5412" name="Rectangle 3"/>
          <p:cNvSpPr>
            <a:spLocks/>
          </p:cNvSpPr>
          <p:nvPr/>
        </p:nvSpPr>
        <p:spPr bwMode="auto">
          <a:xfrm>
            <a:off x="3736975" y="8870950"/>
            <a:ext cx="14097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Low stability</a:t>
            </a:r>
          </a:p>
        </p:txBody>
      </p:sp>
      <p:sp>
        <p:nvSpPr>
          <p:cNvPr id="145413" name="Rectangle 4"/>
          <p:cNvSpPr>
            <a:spLocks/>
          </p:cNvSpPr>
          <p:nvPr/>
        </p:nvSpPr>
        <p:spPr bwMode="auto">
          <a:xfrm>
            <a:off x="7112000" y="8870950"/>
            <a:ext cx="14414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High stability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381000" y="3352800"/>
            <a:ext cx="2833688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Sandwich layer</a:t>
            </a:r>
          </a:p>
        </p:txBody>
      </p:sp>
      <p:sp>
        <p:nvSpPr>
          <p:cNvPr id="145415" name="Line 6"/>
          <p:cNvSpPr>
            <a:spLocks noChangeShapeType="1"/>
          </p:cNvSpPr>
          <p:nvPr/>
        </p:nvSpPr>
        <p:spPr bwMode="auto">
          <a:xfrm flipH="1">
            <a:off x="3302000" y="3352800"/>
            <a:ext cx="12700" cy="69850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Tracer comparisons with RF01 observations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-88900"/>
            <a:ext cx="10464800" cy="1257300"/>
          </a:xfrm>
        </p:spPr>
        <p:txBody>
          <a:bodyPr/>
          <a:lstStyle/>
          <a:p>
            <a:pPr eaLnBrk="1" hangingPunct="1"/>
            <a:r>
              <a:rPr lang="en-US"/>
              <a:t>RF01 Tracer Comparison </a:t>
            </a:r>
          </a:p>
        </p:txBody>
      </p:sp>
      <p:sp>
        <p:nvSpPr>
          <p:cNvPr id="24578" name="Oval 2"/>
          <p:cNvSpPr>
            <a:spLocks/>
          </p:cNvSpPr>
          <p:nvPr/>
        </p:nvSpPr>
        <p:spPr bwMode="auto">
          <a:xfrm rot="10800000">
            <a:off x="2463800" y="2209800"/>
            <a:ext cx="774700" cy="419100"/>
          </a:xfrm>
          <a:prstGeom prst="ellips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79" name="Oval 3"/>
          <p:cNvSpPr>
            <a:spLocks/>
          </p:cNvSpPr>
          <p:nvPr/>
        </p:nvSpPr>
        <p:spPr bwMode="auto">
          <a:xfrm rot="10800000">
            <a:off x="3898900" y="2082800"/>
            <a:ext cx="1016000" cy="368300"/>
          </a:xfrm>
          <a:prstGeom prst="ellips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3175000" y="2603500"/>
            <a:ext cx="292100" cy="34290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H="1">
            <a:off x="5676900" y="2501900"/>
            <a:ext cx="292100" cy="54610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2173288" y="2825750"/>
            <a:ext cx="4460875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Flight through intrusion</a:t>
            </a:r>
          </a:p>
        </p:txBody>
      </p:sp>
      <p:sp>
        <p:nvSpPr>
          <p:cNvPr id="24583" name="Oval 7"/>
          <p:cNvSpPr>
            <a:spLocks/>
          </p:cNvSpPr>
          <p:nvPr/>
        </p:nvSpPr>
        <p:spPr bwMode="auto">
          <a:xfrm rot="10800000">
            <a:off x="5829300" y="2082800"/>
            <a:ext cx="774700" cy="368300"/>
          </a:xfrm>
          <a:prstGeom prst="ellips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4406900" y="2540000"/>
            <a:ext cx="0" cy="46990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490" name="Rectangle 9"/>
          <p:cNvSpPr>
            <a:spLocks/>
          </p:cNvSpPr>
          <p:nvPr/>
        </p:nvSpPr>
        <p:spPr bwMode="auto">
          <a:xfrm>
            <a:off x="3981450" y="8940800"/>
            <a:ext cx="503555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Lifetime: ~ 1 - 2 months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rot="10800000">
            <a:off x="1689100" y="4241800"/>
            <a:ext cx="698500" cy="142240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Rectangle 11"/>
          <p:cNvSpPr>
            <a:spLocks/>
          </p:cNvSpPr>
          <p:nvPr/>
        </p:nvSpPr>
        <p:spPr bwMode="auto">
          <a:xfrm>
            <a:off x="0" y="3670300"/>
            <a:ext cx="2833688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000000"/>
                </a:solidFill>
                <a:ea typeface="Gill Sans" pitchFamily="-106" charset="0"/>
                <a:cs typeface="Gill Sans" pitchFamily="-106" charset="0"/>
              </a:rPr>
              <a:t>Sandwich layer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rot="10800000">
            <a:off x="2362200" y="4318000"/>
            <a:ext cx="825500" cy="45720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rot="10800000">
            <a:off x="2857500" y="4089400"/>
            <a:ext cx="863600" cy="34290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8495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5413" y="-131763"/>
            <a:ext cx="13257213" cy="10244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animBg="1"/>
      <p:bldP spid="24580" grpId="0" animBg="1"/>
      <p:bldP spid="24581" grpId="0" animBg="1"/>
      <p:bldP spid="24582" grpId="0" autoUpdateAnimBg="0"/>
      <p:bldP spid="24583" grpId="0" animBg="1"/>
      <p:bldP spid="24584" grpId="0" animBg="1"/>
      <p:bldP spid="24586" grpId="0" animBg="1"/>
      <p:bldP spid="24587" grpId="0" autoUpdateAnimBg="0"/>
      <p:bldP spid="24588" grpId="0" animBg="1"/>
      <p:bldP spid="2458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FF0006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Pages>0</Pages>
  <Words>960</Words>
  <Characters>0</Characters>
  <Application>Microsoft Macintosh PowerPoint</Application>
  <PresentationFormat>Custom</PresentationFormat>
  <Lines>0</Lines>
  <Paragraphs>126</Paragraphs>
  <Slides>26</Slides>
  <Notes>15</Notes>
  <HiddenSlides>0</HiddenSlides>
  <MMClips>2</MMClips>
  <ScaleCrop>false</ScaleCrop>
  <HeadingPairs>
    <vt:vector size="4" baseType="variant">
      <vt:variant>
        <vt:lpstr>Design Template</vt:lpstr>
      </vt:variant>
      <vt:variant>
        <vt:i4>11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Title &amp; Subtitle</vt:lpstr>
      <vt:lpstr>Title &amp; Bullets</vt:lpstr>
      <vt:lpstr>Title - Center</vt:lpstr>
      <vt:lpstr>Title - Top</vt:lpstr>
      <vt:lpstr>Photo - Horizontal</vt:lpstr>
      <vt:lpstr>Photo - Vertical</vt:lpstr>
      <vt:lpstr>Bullets</vt:lpstr>
      <vt:lpstr>Blank</vt:lpstr>
      <vt:lpstr>Title &amp; Bullets - Left</vt:lpstr>
      <vt:lpstr>Title &amp; Bullets - Right</vt:lpstr>
      <vt:lpstr>Title, Bullets &amp; Photo</vt:lpstr>
      <vt:lpstr>Model evolution of a START08  observed tropospheric intrusion</vt:lpstr>
      <vt:lpstr>START08 Field Campaign</vt:lpstr>
      <vt:lpstr>Models Used</vt:lpstr>
      <vt:lpstr>Primary Goals</vt:lpstr>
      <vt:lpstr>RF01 flight summary</vt:lpstr>
      <vt:lpstr>RF01 Flight Track</vt:lpstr>
      <vt:lpstr>RF01 Static Stability</vt:lpstr>
      <vt:lpstr>Tracer comparisons with RF01 observations</vt:lpstr>
      <vt:lpstr>RF01 Tracer Comparison </vt:lpstr>
      <vt:lpstr>RF01 Tracer Comparison </vt:lpstr>
      <vt:lpstr>RF01 Tracer Comparison </vt:lpstr>
      <vt:lpstr>Flight RF01</vt:lpstr>
      <vt:lpstr>RF01 Tracer Comparison </vt:lpstr>
      <vt:lpstr>Spatial and vertical extent of intrusion </vt:lpstr>
      <vt:lpstr>WACCM Ozone vs. CO</vt:lpstr>
      <vt:lpstr>GFS Double Tropopause </vt:lpstr>
      <vt:lpstr>WACCM Double Tropopause </vt:lpstr>
      <vt:lpstr>WACCM Stability Section </vt:lpstr>
      <vt:lpstr>WACCM Ozone Section </vt:lpstr>
      <vt:lpstr>WACCM Stability Section </vt:lpstr>
      <vt:lpstr>WACCM Ozone Section </vt:lpstr>
      <vt:lpstr>Intrusion in 3-D </vt:lpstr>
      <vt:lpstr>Model evolution of RF01 tropospheric intrusion</vt:lpstr>
      <vt:lpstr>WACCM 380 K Ozone </vt:lpstr>
      <vt:lpstr>WACCM Min Critical Ozone </vt:lpstr>
      <vt:lpstr>Summary and Future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evolution of a START08  observed tropospheric intrusion</dc:title>
  <dc:subject/>
  <dc:creator/>
  <cp:keywords/>
  <dc:description/>
  <cp:lastModifiedBy>Cameron Homeyer</cp:lastModifiedBy>
  <cp:revision>10</cp:revision>
  <dcterms:created xsi:type="dcterms:W3CDTF">2009-10-20T15:44:27Z</dcterms:created>
  <dcterms:modified xsi:type="dcterms:W3CDTF">2009-10-20T15:44:31Z</dcterms:modified>
</cp:coreProperties>
</file>