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4"/>
  </p:notesMasterIdLst>
  <p:sldIdLst>
    <p:sldId id="264" r:id="rId4"/>
    <p:sldId id="267" r:id="rId5"/>
    <p:sldId id="257" r:id="rId6"/>
    <p:sldId id="258" r:id="rId7"/>
    <p:sldId id="259" r:id="rId8"/>
    <p:sldId id="263" r:id="rId9"/>
    <p:sldId id="260" r:id="rId10"/>
    <p:sldId id="261" r:id="rId11"/>
    <p:sldId id="262"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06" autoAdjust="0"/>
    <p:restoredTop sz="77000" autoAdjust="0"/>
  </p:normalViewPr>
  <p:slideViewPr>
    <p:cSldViewPr>
      <p:cViewPr varScale="1">
        <p:scale>
          <a:sx n="60" d="100"/>
          <a:sy n="60" d="100"/>
        </p:scale>
        <p:origin x="-141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2FC6D4-798E-45D5-98CE-03B3E4CB0F42}" type="datetimeFigureOut">
              <a:rPr lang="en-US" smtClean="0"/>
              <a:pPr/>
              <a:t>10/20/2009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60D392-A689-469A-9ABA-A58DE7E897B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C4F641-8494-4B2A-A670-F5CFDE9D4F75}" type="slidenum">
              <a:rPr lang="zh-CN" altLang="en-US"/>
              <a:pPr/>
              <a:t>1</a:t>
            </a:fld>
            <a:endParaRPr lang="en-US" altLang="zh-CN"/>
          </a:p>
        </p:txBody>
      </p:sp>
      <p:sp>
        <p:nvSpPr>
          <p:cNvPr id="660482" name="Rectangle 2"/>
          <p:cNvSpPr>
            <a:spLocks noGrp="1" noRot="1" noChangeAspect="1" noChangeArrowheads="1" noTextEdit="1"/>
          </p:cNvSpPr>
          <p:nvPr>
            <p:ph type="sldImg"/>
          </p:nvPr>
        </p:nvSpPr>
        <p:spPr>
          <a:ln/>
        </p:spPr>
      </p:sp>
      <p:sp>
        <p:nvSpPr>
          <p:cNvPr id="660483" name="Rectangle 3"/>
          <p:cNvSpPr>
            <a:spLocks noGrp="1" noChangeArrowheads="1"/>
          </p:cNvSpPr>
          <p:nvPr>
            <p:ph type="body" idx="1"/>
          </p:nvPr>
        </p:nvSpPr>
        <p:spPr/>
        <p:txBody>
          <a:bodyPr/>
          <a:lstStyle/>
          <a:p>
            <a:endParaRPr lang="en-US"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endParaRPr lang="en-US" dirty="0" smtClean="0"/>
          </a:p>
          <a:p>
            <a:endParaRPr lang="en-US" dirty="0" smtClean="0"/>
          </a:p>
        </p:txBody>
      </p:sp>
      <p:sp>
        <p:nvSpPr>
          <p:cNvPr id="15364" name="Slide Number Placeholder 3"/>
          <p:cNvSpPr>
            <a:spLocks noGrp="1"/>
          </p:cNvSpPr>
          <p:nvPr>
            <p:ph type="sldNum" sz="quarter" idx="5"/>
          </p:nvPr>
        </p:nvSpPr>
        <p:spPr>
          <a:noFill/>
        </p:spPr>
        <p:txBody>
          <a:bodyPr/>
          <a:lstStyle/>
          <a:p>
            <a:fld id="{B6AFB76F-846D-4BF8-B2C8-0AD271BEDA38}" type="slidenum">
              <a:rPr lang="en-US" smtClean="0"/>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endParaRPr lang="en-US" dirty="0" smtClean="0"/>
          </a:p>
        </p:txBody>
      </p:sp>
      <p:sp>
        <p:nvSpPr>
          <p:cNvPr id="16388" name="Slide Number Placeholder 3"/>
          <p:cNvSpPr>
            <a:spLocks noGrp="1"/>
          </p:cNvSpPr>
          <p:nvPr>
            <p:ph type="sldNum" sz="quarter" idx="5"/>
          </p:nvPr>
        </p:nvSpPr>
        <p:spPr>
          <a:noFill/>
        </p:spPr>
        <p:txBody>
          <a:bodyPr/>
          <a:lstStyle/>
          <a:p>
            <a:fld id="{B5D28D8B-8F72-4ED6-A9B9-76AF8CDD24B1}" type="slidenum">
              <a:rPr lang="en-US" smtClean="0"/>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endParaRPr lang="en-US" dirty="0" smtClean="0"/>
          </a:p>
        </p:txBody>
      </p:sp>
      <p:sp>
        <p:nvSpPr>
          <p:cNvPr id="17412" name="Slide Number Placeholder 3"/>
          <p:cNvSpPr>
            <a:spLocks noGrp="1"/>
          </p:cNvSpPr>
          <p:nvPr>
            <p:ph type="sldNum" sz="quarter" idx="5"/>
          </p:nvPr>
        </p:nvSpPr>
        <p:spPr>
          <a:noFill/>
        </p:spPr>
        <p:txBody>
          <a:bodyPr/>
          <a:lstStyle/>
          <a:p>
            <a:fld id="{DE86060F-0D05-48DB-B43C-88F3A86343CF}" type="slidenum">
              <a:rPr lang="en-US" smtClean="0"/>
              <a:pPr/>
              <a:t>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E7CC76-6F61-43E8-934B-FC15D28CAEF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764078-B2A5-4D2C-8DDB-292289F8EAA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2DD1C7-A6DE-4602-B04E-9583E1C9AD9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14DE5B8-5994-42A8-A832-6F079747CEF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A5B4730-8225-436A-8AE0-CB68E6F4A9A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CF851D3-3630-4D5E-970D-68FC111E2D3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43BFBCA-C7ED-4538-84E1-DE6CF09FAE1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6229EF9-E818-49BE-B581-E45086EF5FE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1D2BBA-E033-4657-83C2-69855ED41F1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4B85FB-7D2D-4CCA-8D5A-8A84720F0A2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0F11A2-1A07-488E-8A56-640F5F1776F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E7CC76-6F61-43E8-934B-FC15D28CAEF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764078-B2A5-4D2C-8DDB-292289F8EAA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2DD1C7-A6DE-4602-B04E-9583E1C9AD9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14DE5B8-5994-42A8-A832-6F079747CEF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A5B4730-8225-436A-8AE0-CB68E6F4A9A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CF851D3-3630-4D5E-970D-68FC111E2D3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43BFBCA-C7ED-4538-84E1-DE6CF09FAE1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6229EF9-E818-49BE-B581-E45086EF5FE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1D2BBA-E033-4657-83C2-69855ED41F1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4B85FB-7D2D-4CCA-8D5A-8A84720F0A2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0F11A2-1A07-488E-8A56-640F5F1776F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10/20/2009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10/20/2009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10/20/2009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C310362B-9A8B-4615-954F-D09913B7B9E4}"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C310362B-9A8B-4615-954F-D09913B7B9E4}"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4.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7.xml"/><Relationship Id="rId4" Type="http://schemas.openxmlformats.org/officeDocument/2006/relationships/image" Target="../media/image1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p:cNvSpPr>
            <a:spLocks noGrp="1" noChangeArrowheads="1"/>
          </p:cNvSpPr>
          <p:nvPr>
            <p:ph type="ctrTitle"/>
          </p:nvPr>
        </p:nvSpPr>
        <p:spPr>
          <a:xfrm>
            <a:off x="304800" y="762000"/>
            <a:ext cx="8458200" cy="1728787"/>
          </a:xfrm>
        </p:spPr>
        <p:txBody>
          <a:bodyPr>
            <a:noAutofit/>
          </a:bodyPr>
          <a:lstStyle/>
          <a:p>
            <a:r>
              <a:rPr lang="en-US" sz="3500" b="1" dirty="0" smtClean="0">
                <a:solidFill>
                  <a:srgbClr val="0000CC"/>
                </a:solidFill>
              </a:rPr>
              <a:t>Aircraft, Satellite Measurements and Numerical Simulations of Gravity Waves in the Extra-tropical UTLS Region</a:t>
            </a:r>
            <a:endParaRPr lang="en-US" altLang="zh-CN" sz="3500" b="1" dirty="0">
              <a:solidFill>
                <a:srgbClr val="0000CC"/>
              </a:solidFill>
              <a:ea typeface="宋体" pitchFamily="2" charset="-122"/>
              <a:cs typeface="Times New Roman" pitchFamily="18" charset="0"/>
            </a:endParaRPr>
          </a:p>
        </p:txBody>
      </p:sp>
      <p:sp>
        <p:nvSpPr>
          <p:cNvPr id="659459" name="Rectangle 3"/>
          <p:cNvSpPr>
            <a:spLocks noGrp="1" noChangeArrowheads="1"/>
          </p:cNvSpPr>
          <p:nvPr>
            <p:ph type="subTitle" idx="1"/>
          </p:nvPr>
        </p:nvSpPr>
        <p:spPr>
          <a:xfrm>
            <a:off x="381000" y="3048000"/>
            <a:ext cx="8458200" cy="1906587"/>
          </a:xfrm>
          <a:noFill/>
          <a:ln>
            <a:noFill/>
            <a:prstDash val="sysDash"/>
          </a:ln>
        </p:spPr>
        <p:txBody>
          <a:bodyPr/>
          <a:lstStyle/>
          <a:p>
            <a:pPr>
              <a:lnSpc>
                <a:spcPct val="90000"/>
              </a:lnSpc>
            </a:pPr>
            <a:r>
              <a:rPr lang="en-US" altLang="zh-CN" sz="2400" dirty="0" smtClean="0">
                <a:solidFill>
                  <a:schemeClr val="tx1"/>
                </a:solidFill>
                <a:ea typeface="宋体" pitchFamily="2" charset="-122"/>
              </a:rPr>
              <a:t>Meng Zhang,  </a:t>
            </a:r>
            <a:r>
              <a:rPr lang="en-US" altLang="zh-CN" sz="2400" dirty="0" err="1" smtClean="0">
                <a:solidFill>
                  <a:schemeClr val="tx1"/>
                </a:solidFill>
                <a:ea typeface="宋体" pitchFamily="2" charset="-122"/>
              </a:rPr>
              <a:t>Fuqing</a:t>
            </a:r>
            <a:r>
              <a:rPr lang="en-US" altLang="zh-CN" sz="2400" dirty="0" smtClean="0">
                <a:solidFill>
                  <a:schemeClr val="tx1"/>
                </a:solidFill>
                <a:ea typeface="宋体" pitchFamily="2" charset="-122"/>
              </a:rPr>
              <a:t> Zhang  and  Gang </a:t>
            </a:r>
            <a:r>
              <a:rPr lang="en-US" altLang="zh-CN" sz="2400" dirty="0" err="1" smtClean="0">
                <a:solidFill>
                  <a:schemeClr val="tx1"/>
                </a:solidFill>
                <a:ea typeface="宋体" pitchFamily="2" charset="-122"/>
              </a:rPr>
              <a:t>Ko</a:t>
            </a:r>
            <a:r>
              <a:rPr lang="en-US" altLang="zh-CN" sz="2400" dirty="0" smtClean="0">
                <a:solidFill>
                  <a:schemeClr val="tx1"/>
                </a:solidFill>
                <a:ea typeface="宋体" pitchFamily="2" charset="-122"/>
              </a:rPr>
              <a:t> </a:t>
            </a:r>
            <a:endParaRPr lang="en-US" altLang="zh-CN" sz="2400" b="1" u="sng" dirty="0">
              <a:solidFill>
                <a:schemeClr val="tx1"/>
              </a:solidFill>
              <a:ea typeface="宋体" pitchFamily="2" charset="-122"/>
            </a:endParaRPr>
          </a:p>
          <a:p>
            <a:pPr>
              <a:lnSpc>
                <a:spcPct val="90000"/>
              </a:lnSpc>
            </a:pPr>
            <a:r>
              <a:rPr lang="en-US" altLang="zh-CN" sz="2000" i="1" dirty="0" smtClean="0">
                <a:solidFill>
                  <a:schemeClr val="tx1"/>
                </a:solidFill>
                <a:ea typeface="宋体" pitchFamily="2" charset="-122"/>
              </a:rPr>
              <a:t>Penn State </a:t>
            </a:r>
            <a:r>
              <a:rPr lang="en-US" altLang="zh-CN" sz="2000" i="1" dirty="0">
                <a:solidFill>
                  <a:schemeClr val="tx1"/>
                </a:solidFill>
                <a:ea typeface="宋体" pitchFamily="2" charset="-122"/>
              </a:rPr>
              <a:t>University</a:t>
            </a:r>
          </a:p>
          <a:p>
            <a:pPr>
              <a:lnSpc>
                <a:spcPct val="60000"/>
              </a:lnSpc>
            </a:pPr>
            <a:endParaRPr lang="en-US" altLang="zh-CN" sz="2400" i="1" dirty="0">
              <a:solidFill>
                <a:schemeClr val="tx1"/>
              </a:solidFill>
              <a:ea typeface="宋体" pitchFamily="2" charset="-122"/>
            </a:endParaRPr>
          </a:p>
          <a:p>
            <a:pPr algn="l">
              <a:lnSpc>
                <a:spcPct val="90000"/>
              </a:lnSpc>
            </a:pPr>
            <a:r>
              <a:rPr lang="en-US" altLang="zh-CN" sz="2400" dirty="0" smtClean="0">
                <a:solidFill>
                  <a:schemeClr val="tx1"/>
                </a:solidFill>
                <a:ea typeface="宋体" pitchFamily="2" charset="-122"/>
              </a:rPr>
              <a:t>         Kenneth Bowman            Laura Pan               Elliot Atlas </a:t>
            </a:r>
            <a:endParaRPr lang="en-US" altLang="zh-CN" sz="2400" b="1" dirty="0">
              <a:solidFill>
                <a:schemeClr val="tx1"/>
              </a:solidFill>
              <a:ea typeface="宋体" pitchFamily="2" charset="-122"/>
            </a:endParaRPr>
          </a:p>
          <a:p>
            <a:pPr algn="l">
              <a:lnSpc>
                <a:spcPct val="90000"/>
              </a:lnSpc>
            </a:pPr>
            <a:r>
              <a:rPr lang="en-US" altLang="zh-CN" sz="2000" i="1" dirty="0" smtClean="0">
                <a:solidFill>
                  <a:schemeClr val="tx1"/>
                </a:solidFill>
                <a:ea typeface="宋体" pitchFamily="2" charset="-122"/>
              </a:rPr>
              <a:t>          Texas A&amp;M University                    NCAR               University of  Miami</a:t>
            </a:r>
          </a:p>
        </p:txBody>
      </p:sp>
      <p:sp>
        <p:nvSpPr>
          <p:cNvPr id="659460" name="Text Box 4"/>
          <p:cNvSpPr txBox="1">
            <a:spLocks noChangeArrowheads="1"/>
          </p:cNvSpPr>
          <p:nvPr/>
        </p:nvSpPr>
        <p:spPr bwMode="auto">
          <a:xfrm>
            <a:off x="2266576" y="5786735"/>
            <a:ext cx="4667624" cy="461665"/>
          </a:xfrm>
          <a:prstGeom prst="rect">
            <a:avLst/>
          </a:prstGeom>
          <a:noFill/>
          <a:ln w="9525">
            <a:noFill/>
            <a:miter lim="800000"/>
            <a:headEnd/>
            <a:tailEnd/>
          </a:ln>
          <a:effectLst/>
        </p:spPr>
        <p:txBody>
          <a:bodyPr wrap="none">
            <a:spAutoFit/>
          </a:bodyPr>
          <a:lstStyle/>
          <a:p>
            <a:pPr algn="l"/>
            <a:r>
              <a:rPr lang="en-US" altLang="zh-CN" sz="2400" i="0" dirty="0" smtClean="0">
                <a:solidFill>
                  <a:schemeClr val="accent2">
                    <a:lumMod val="75000"/>
                  </a:schemeClr>
                </a:solidFill>
                <a:ea typeface="宋体" pitchFamily="2" charset="-122"/>
              </a:rPr>
              <a:t>UTLS Workshop,  Boulder, Oct. 2009</a:t>
            </a:r>
            <a:endParaRPr lang="en-US" altLang="zh-CN" sz="2400" i="0" dirty="0">
              <a:solidFill>
                <a:schemeClr val="accent2">
                  <a:lumMod val="75000"/>
                </a:schemeClr>
              </a:solidFill>
              <a:ea typeface="宋体"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ChangeArrowheads="1"/>
          </p:cNvSpPr>
          <p:nvPr/>
        </p:nvSpPr>
        <p:spPr bwMode="auto">
          <a:xfrm>
            <a:off x="1600200" y="395288"/>
            <a:ext cx="5562600" cy="492443"/>
          </a:xfrm>
          <a:prstGeom prst="rect">
            <a:avLst/>
          </a:prstGeom>
          <a:noFill/>
          <a:ln w="9525">
            <a:noFill/>
            <a:miter lim="800000"/>
            <a:headEnd/>
            <a:tailEnd/>
          </a:ln>
        </p:spPr>
        <p:txBody>
          <a:bodyPr>
            <a:spAutoFit/>
          </a:bodyPr>
          <a:lstStyle/>
          <a:p>
            <a:pPr algn="ctr" eaLnBrk="0" fontAlgn="base" hangingPunct="0">
              <a:spcBef>
                <a:spcPct val="0"/>
              </a:spcBef>
              <a:spcAft>
                <a:spcPct val="0"/>
              </a:spcAft>
              <a:defRPr/>
            </a:pPr>
            <a:r>
              <a:rPr lang="en-US" sz="2600" b="1" dirty="0">
                <a:solidFill>
                  <a:srgbClr val="0000CC"/>
                </a:solidFill>
                <a:effectLst>
                  <a:outerShdw blurRad="38100" dist="38100" dir="2700000" algn="tl">
                    <a:srgbClr val="C0C0C0"/>
                  </a:outerShdw>
                </a:effectLst>
                <a:ea typeface="宋体" pitchFamily="2" charset="-122"/>
              </a:rPr>
              <a:t>Summary</a:t>
            </a:r>
            <a:r>
              <a:rPr lang="en-US" sz="2600" b="1" dirty="0">
                <a:solidFill>
                  <a:srgbClr val="0000CC"/>
                </a:solidFill>
                <a:ea typeface="宋体" pitchFamily="2" charset="-122"/>
              </a:rPr>
              <a:t> </a:t>
            </a:r>
          </a:p>
        </p:txBody>
      </p:sp>
      <p:sp>
        <p:nvSpPr>
          <p:cNvPr id="10243" name="Text Box 5"/>
          <p:cNvSpPr txBox="1">
            <a:spLocks noChangeArrowheads="1"/>
          </p:cNvSpPr>
          <p:nvPr/>
        </p:nvSpPr>
        <p:spPr bwMode="auto">
          <a:xfrm>
            <a:off x="417513" y="1182688"/>
            <a:ext cx="8497887" cy="5016758"/>
          </a:xfrm>
          <a:prstGeom prst="rect">
            <a:avLst/>
          </a:prstGeom>
          <a:noFill/>
          <a:ln w="9525">
            <a:noFill/>
            <a:miter lim="800000"/>
            <a:headEnd/>
            <a:tailEnd/>
          </a:ln>
        </p:spPr>
        <p:txBody>
          <a:bodyPr>
            <a:spAutoFit/>
          </a:bodyPr>
          <a:lstStyle/>
          <a:p>
            <a:pPr indent="231775" eaLnBrk="0" fontAlgn="base" hangingPunct="0">
              <a:spcBef>
                <a:spcPct val="0"/>
              </a:spcBef>
              <a:spcAft>
                <a:spcPct val="0"/>
              </a:spcAft>
              <a:buFontTx/>
              <a:buChar char="•"/>
              <a:defRPr/>
            </a:pPr>
            <a:r>
              <a:rPr lang="en-US" sz="2000" dirty="0" smtClean="0">
                <a:solidFill>
                  <a:srgbClr val="0000CC"/>
                </a:solidFill>
              </a:rPr>
              <a:t>Strong gravity </a:t>
            </a:r>
            <a:r>
              <a:rPr lang="en-US" sz="2000" dirty="0">
                <a:solidFill>
                  <a:srgbClr val="0000CC"/>
                </a:solidFill>
              </a:rPr>
              <a:t>wave activities are found both in the simulation and the AMSU-A </a:t>
            </a:r>
            <a:r>
              <a:rPr lang="en-US" sz="2000" dirty="0" smtClean="0">
                <a:solidFill>
                  <a:srgbClr val="0000CC"/>
                </a:solidFill>
              </a:rPr>
              <a:t>observations over Northwestern Atlantic, which is related to </a:t>
            </a:r>
            <a:r>
              <a:rPr lang="en-US" sz="2000" dirty="0">
                <a:solidFill>
                  <a:srgbClr val="0000CC"/>
                </a:solidFill>
              </a:rPr>
              <a:t>the </a:t>
            </a:r>
            <a:r>
              <a:rPr lang="en-US" sz="2000" dirty="0" smtClean="0">
                <a:solidFill>
                  <a:srgbClr val="0000CC"/>
                </a:solidFill>
              </a:rPr>
              <a:t>major extra-tropical </a:t>
            </a:r>
            <a:r>
              <a:rPr lang="en-US" sz="2000" dirty="0" err="1">
                <a:solidFill>
                  <a:srgbClr val="0000CC"/>
                </a:solidFill>
              </a:rPr>
              <a:t>baroclinic</a:t>
            </a:r>
            <a:r>
              <a:rPr lang="en-US" sz="2000" dirty="0">
                <a:solidFill>
                  <a:srgbClr val="0000CC"/>
                </a:solidFill>
              </a:rPr>
              <a:t> jet-front </a:t>
            </a:r>
            <a:r>
              <a:rPr lang="en-US" sz="2000" dirty="0" smtClean="0">
                <a:solidFill>
                  <a:srgbClr val="0000CC"/>
                </a:solidFill>
              </a:rPr>
              <a:t>system.</a:t>
            </a:r>
            <a:endParaRPr lang="en-US" sz="2000" dirty="0">
              <a:solidFill>
                <a:srgbClr val="0000CC"/>
              </a:solidFill>
            </a:endParaRPr>
          </a:p>
          <a:p>
            <a:pPr indent="231775" eaLnBrk="0" fontAlgn="base" hangingPunct="0">
              <a:spcBef>
                <a:spcPct val="0"/>
              </a:spcBef>
              <a:spcAft>
                <a:spcPct val="0"/>
              </a:spcAft>
              <a:buFontTx/>
              <a:buChar char="•"/>
              <a:defRPr/>
            </a:pPr>
            <a:endParaRPr lang="en-US" sz="2000" dirty="0">
              <a:solidFill>
                <a:srgbClr val="0000CC"/>
              </a:solidFill>
            </a:endParaRPr>
          </a:p>
          <a:p>
            <a:pPr indent="231775" eaLnBrk="0" fontAlgn="base" hangingPunct="0">
              <a:spcBef>
                <a:spcPct val="0"/>
              </a:spcBef>
              <a:spcAft>
                <a:spcPct val="0"/>
              </a:spcAft>
              <a:buFontTx/>
              <a:buChar char="•"/>
              <a:defRPr/>
            </a:pPr>
            <a:r>
              <a:rPr lang="en-US" sz="2000" dirty="0" smtClean="0">
                <a:solidFill>
                  <a:srgbClr val="0000CC"/>
                </a:solidFill>
              </a:rPr>
              <a:t>The Momentum flux impact </a:t>
            </a:r>
            <a:r>
              <a:rPr lang="en-US" sz="2000" dirty="0">
                <a:solidFill>
                  <a:srgbClr val="0000CC"/>
                </a:solidFill>
              </a:rPr>
              <a:t>on main flows can be significant for jet-front gravity </a:t>
            </a:r>
            <a:r>
              <a:rPr lang="en-US" sz="2000" dirty="0" smtClean="0">
                <a:solidFill>
                  <a:srgbClr val="0000CC"/>
                </a:solidFill>
              </a:rPr>
              <a:t>waves over UTLS levels, </a:t>
            </a:r>
            <a:r>
              <a:rPr lang="en-US" sz="2000" dirty="0">
                <a:solidFill>
                  <a:srgbClr val="0000CC"/>
                </a:solidFill>
              </a:rPr>
              <a:t>which </a:t>
            </a:r>
            <a:r>
              <a:rPr lang="en-US" sz="2000" dirty="0" smtClean="0">
                <a:solidFill>
                  <a:srgbClr val="0000CC"/>
                </a:solidFill>
              </a:rPr>
              <a:t>usually propagate </a:t>
            </a:r>
            <a:r>
              <a:rPr lang="en-US" sz="2000" dirty="0">
                <a:solidFill>
                  <a:srgbClr val="0000CC"/>
                </a:solidFill>
              </a:rPr>
              <a:t>against the main </a:t>
            </a:r>
            <a:r>
              <a:rPr lang="en-US" sz="2000" dirty="0" smtClean="0">
                <a:solidFill>
                  <a:srgbClr val="0000CC"/>
                </a:solidFill>
              </a:rPr>
              <a:t>flows.</a:t>
            </a:r>
          </a:p>
          <a:p>
            <a:pPr indent="231775" eaLnBrk="0" fontAlgn="base" hangingPunct="0">
              <a:spcBef>
                <a:spcPct val="0"/>
              </a:spcBef>
              <a:spcAft>
                <a:spcPct val="0"/>
              </a:spcAft>
              <a:buFontTx/>
              <a:buChar char="•"/>
              <a:defRPr/>
            </a:pPr>
            <a:endParaRPr lang="en-US" sz="2000" dirty="0" smtClean="0">
              <a:solidFill>
                <a:srgbClr val="0000CC"/>
              </a:solidFill>
            </a:endParaRPr>
          </a:p>
          <a:p>
            <a:pPr indent="231775" eaLnBrk="0" fontAlgn="base" hangingPunct="0">
              <a:spcBef>
                <a:spcPct val="0"/>
              </a:spcBef>
              <a:spcAft>
                <a:spcPct val="0"/>
              </a:spcAft>
              <a:buFontTx/>
              <a:buChar char="•"/>
              <a:defRPr/>
            </a:pPr>
            <a:r>
              <a:rPr lang="en-US" sz="2000" dirty="0" smtClean="0">
                <a:solidFill>
                  <a:srgbClr val="0000CC"/>
                </a:solidFill>
              </a:rPr>
              <a:t>Aircraft in-situ observations of RF-02 START08 captured considerable gravity-wave signals over extra-tropical jet-front regions, where 5-km WRF simulation also can provide consistent wave features with 50~250 km wavelength.</a:t>
            </a:r>
          </a:p>
          <a:p>
            <a:pPr indent="231775" eaLnBrk="0" fontAlgn="base" hangingPunct="0">
              <a:spcBef>
                <a:spcPct val="0"/>
              </a:spcBef>
              <a:spcAft>
                <a:spcPct val="0"/>
              </a:spcAft>
              <a:buFontTx/>
              <a:buChar char="•"/>
              <a:defRPr/>
            </a:pPr>
            <a:endParaRPr lang="en-US" sz="2000" dirty="0" smtClean="0">
              <a:solidFill>
                <a:srgbClr val="0000CC"/>
              </a:solidFill>
            </a:endParaRPr>
          </a:p>
          <a:p>
            <a:pPr indent="231775" eaLnBrk="0" fontAlgn="base" hangingPunct="0">
              <a:spcBef>
                <a:spcPct val="0"/>
              </a:spcBef>
              <a:spcAft>
                <a:spcPct val="0"/>
              </a:spcAft>
              <a:buFontTx/>
              <a:buChar char="•"/>
              <a:defRPr/>
            </a:pPr>
            <a:r>
              <a:rPr lang="en-US" sz="2000" dirty="0" smtClean="0">
                <a:solidFill>
                  <a:srgbClr val="0000CC"/>
                </a:solidFill>
              </a:rPr>
              <a:t>Sensitivity experiments show that the imbalance adjustment over strong jet streak (Zhang 2004) may be the generation mechanism for the GWs in RF-02</a:t>
            </a:r>
            <a:endParaRPr lang="en-US" sz="2000" dirty="0">
              <a:solidFill>
                <a:srgbClr val="0000CC"/>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title"/>
          </p:nvPr>
        </p:nvSpPr>
        <p:spPr>
          <a:xfrm>
            <a:off x="457200" y="152400"/>
            <a:ext cx="8229600" cy="1143000"/>
          </a:xfrm>
        </p:spPr>
        <p:txBody>
          <a:bodyPr/>
          <a:lstStyle/>
          <a:p>
            <a:pPr algn="l" eaLnBrk="1" hangingPunct="1"/>
            <a:r>
              <a:rPr lang="en-US" sz="2600" dirty="0" smtClean="0">
                <a:solidFill>
                  <a:schemeClr val="accent2"/>
                </a:solidFill>
                <a:latin typeface="+mn-lt"/>
                <a:ea typeface="宋体" pitchFamily="2" charset="-122"/>
              </a:rPr>
              <a:t>  </a:t>
            </a:r>
            <a:r>
              <a:rPr lang="en-US" sz="2600" b="1" dirty="0" smtClean="0">
                <a:solidFill>
                  <a:srgbClr val="0000CC"/>
                </a:solidFill>
                <a:latin typeface="+mn-lt"/>
                <a:ea typeface="宋体" pitchFamily="2" charset="-122"/>
              </a:rPr>
              <a:t>Outlines:</a:t>
            </a:r>
          </a:p>
        </p:txBody>
      </p:sp>
      <p:sp>
        <p:nvSpPr>
          <p:cNvPr id="6147" name="Rectangle 6"/>
          <p:cNvSpPr>
            <a:spLocks noGrp="1" noChangeArrowheads="1"/>
          </p:cNvSpPr>
          <p:nvPr>
            <p:ph type="body" idx="1"/>
          </p:nvPr>
        </p:nvSpPr>
        <p:spPr>
          <a:xfrm>
            <a:off x="457200" y="1295400"/>
            <a:ext cx="8305800" cy="4267200"/>
          </a:xfrm>
          <a:ln>
            <a:solidFill>
              <a:srgbClr val="C00000"/>
            </a:solidFill>
          </a:ln>
        </p:spPr>
        <p:txBody>
          <a:bodyPr/>
          <a:lstStyle/>
          <a:p>
            <a:pPr eaLnBrk="1" hangingPunct="1">
              <a:lnSpc>
                <a:spcPct val="80000"/>
              </a:lnSpc>
              <a:buNone/>
            </a:pPr>
            <a:endParaRPr lang="en-US" sz="2200" dirty="0" smtClean="0">
              <a:solidFill>
                <a:srgbClr val="0000CC"/>
              </a:solidFill>
              <a:latin typeface="Arial" pitchFamily="34" charset="0"/>
              <a:ea typeface="宋体" pitchFamily="2" charset="-122"/>
            </a:endParaRPr>
          </a:p>
          <a:p>
            <a:pPr eaLnBrk="1" hangingPunct="1">
              <a:lnSpc>
                <a:spcPct val="80000"/>
              </a:lnSpc>
            </a:pPr>
            <a:r>
              <a:rPr lang="en-US" sz="2200" dirty="0" smtClean="0">
                <a:solidFill>
                  <a:srgbClr val="0000CC"/>
                </a:solidFill>
                <a:latin typeface="Arial" pitchFamily="34" charset="0"/>
                <a:ea typeface="宋体" pitchFamily="2" charset="-122"/>
              </a:rPr>
              <a:t>Observational (AMSU-A) and modeling (WRF) evidences of gravity-wave activities over extra-tropical </a:t>
            </a:r>
            <a:r>
              <a:rPr lang="en-US" sz="2200" dirty="0" err="1" smtClean="0">
                <a:solidFill>
                  <a:srgbClr val="0000CC"/>
                </a:solidFill>
                <a:latin typeface="Arial" pitchFamily="34" charset="0"/>
                <a:ea typeface="宋体" pitchFamily="2" charset="-122"/>
              </a:rPr>
              <a:t>baroclinic</a:t>
            </a:r>
            <a:r>
              <a:rPr lang="en-US" sz="2200" dirty="0" smtClean="0">
                <a:solidFill>
                  <a:srgbClr val="0000CC"/>
                </a:solidFill>
                <a:latin typeface="Arial" pitchFamily="34" charset="0"/>
                <a:ea typeface="宋体" pitchFamily="2" charset="-122"/>
              </a:rPr>
              <a:t> jet-front system.</a:t>
            </a:r>
          </a:p>
          <a:p>
            <a:pPr eaLnBrk="1" hangingPunct="1">
              <a:lnSpc>
                <a:spcPct val="80000"/>
              </a:lnSpc>
            </a:pPr>
            <a:endParaRPr lang="en-US" sz="2200" dirty="0" smtClean="0">
              <a:solidFill>
                <a:srgbClr val="0000CC"/>
              </a:solidFill>
              <a:latin typeface="Arial" pitchFamily="34" charset="0"/>
              <a:ea typeface="宋体" pitchFamily="2" charset="-122"/>
            </a:endParaRPr>
          </a:p>
          <a:p>
            <a:pPr eaLnBrk="1" hangingPunct="1">
              <a:lnSpc>
                <a:spcPct val="80000"/>
              </a:lnSpc>
            </a:pPr>
            <a:r>
              <a:rPr lang="en-US" sz="2200" dirty="0" smtClean="0">
                <a:solidFill>
                  <a:srgbClr val="0000CC"/>
                </a:solidFill>
                <a:latin typeface="Arial" pitchFamily="34" charset="0"/>
                <a:ea typeface="宋体" pitchFamily="2" charset="-122"/>
              </a:rPr>
              <a:t>Significant levels (UTLS) and momentum fluxes of jet-front gravity waves</a:t>
            </a:r>
          </a:p>
          <a:p>
            <a:pPr eaLnBrk="1" hangingPunct="1">
              <a:lnSpc>
                <a:spcPct val="80000"/>
              </a:lnSpc>
            </a:pPr>
            <a:endParaRPr lang="en-US" sz="2200" dirty="0" smtClean="0">
              <a:solidFill>
                <a:srgbClr val="0000CC"/>
              </a:solidFill>
              <a:latin typeface="Arial" pitchFamily="34" charset="0"/>
              <a:ea typeface="宋体" pitchFamily="2" charset="-122"/>
            </a:endParaRPr>
          </a:p>
          <a:p>
            <a:pPr eaLnBrk="1" hangingPunct="1">
              <a:lnSpc>
                <a:spcPct val="80000"/>
              </a:lnSpc>
            </a:pPr>
            <a:r>
              <a:rPr lang="en-US" sz="2200" dirty="0" smtClean="0">
                <a:solidFill>
                  <a:srgbClr val="0000CC"/>
                </a:solidFill>
                <a:latin typeface="Arial" pitchFamily="34" charset="0"/>
                <a:ea typeface="宋体" pitchFamily="2" charset="-122"/>
              </a:rPr>
              <a:t>Aircraft measurements for jet-front gravity waves in Research Flight 02 (RF-02) of START08</a:t>
            </a:r>
          </a:p>
          <a:p>
            <a:pPr eaLnBrk="1" hangingPunct="1">
              <a:lnSpc>
                <a:spcPct val="80000"/>
              </a:lnSpc>
            </a:pPr>
            <a:endParaRPr lang="en-US" sz="2200" dirty="0" smtClean="0">
              <a:solidFill>
                <a:srgbClr val="0000CC"/>
              </a:solidFill>
              <a:latin typeface="Arial" pitchFamily="34" charset="0"/>
              <a:ea typeface="宋体" pitchFamily="2" charset="-122"/>
            </a:endParaRPr>
          </a:p>
          <a:p>
            <a:pPr eaLnBrk="1" hangingPunct="1">
              <a:lnSpc>
                <a:spcPct val="80000"/>
              </a:lnSpc>
            </a:pPr>
            <a:r>
              <a:rPr lang="en-US" sz="2200" dirty="0" smtClean="0">
                <a:solidFill>
                  <a:srgbClr val="0000CC"/>
                </a:solidFill>
                <a:latin typeface="Arial" pitchFamily="34" charset="0"/>
                <a:ea typeface="宋体" pitchFamily="2" charset="-122"/>
              </a:rPr>
              <a:t>Sensitivity tests for the generation mechanisms of jet-front gravity waves in RF-02  </a:t>
            </a:r>
          </a:p>
          <a:p>
            <a:pPr eaLnBrk="1" hangingPunct="1">
              <a:lnSpc>
                <a:spcPct val="80000"/>
              </a:lnSpc>
            </a:pPr>
            <a:endParaRPr lang="en-US" sz="2200" dirty="0" smtClean="0">
              <a:solidFill>
                <a:srgbClr val="0000CC"/>
              </a:solidFill>
              <a:latin typeface="Arial" pitchFamily="34" charset="0"/>
              <a:ea typeface="宋体"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ChangeArrowheads="1"/>
          </p:cNvSpPr>
          <p:nvPr/>
        </p:nvSpPr>
        <p:spPr bwMode="auto">
          <a:xfrm>
            <a:off x="533296" y="87313"/>
            <a:ext cx="7966284" cy="492443"/>
          </a:xfrm>
          <a:prstGeom prst="rect">
            <a:avLst/>
          </a:prstGeom>
          <a:noFill/>
          <a:ln w="9525">
            <a:noFill/>
            <a:miter lim="800000"/>
            <a:headEnd/>
            <a:tailEnd/>
          </a:ln>
        </p:spPr>
        <p:txBody>
          <a:bodyPr wrap="none">
            <a:spAutoFit/>
          </a:bodyPr>
          <a:lstStyle/>
          <a:p>
            <a:pPr algn="ctr"/>
            <a:r>
              <a:rPr lang="en-US" sz="2600" b="1" dirty="0">
                <a:solidFill>
                  <a:srgbClr val="0000CC"/>
                </a:solidFill>
              </a:rPr>
              <a:t>Monthly Mean Gravity Waves and Jet Streak of Jan 2003</a:t>
            </a:r>
          </a:p>
        </p:txBody>
      </p:sp>
      <p:sp>
        <p:nvSpPr>
          <p:cNvPr id="2052" name="Rectangle 7"/>
          <p:cNvSpPr>
            <a:spLocks noChangeArrowheads="1"/>
          </p:cNvSpPr>
          <p:nvPr/>
        </p:nvSpPr>
        <p:spPr bwMode="auto">
          <a:xfrm>
            <a:off x="1143000" y="574675"/>
            <a:ext cx="3516313" cy="701675"/>
          </a:xfrm>
          <a:prstGeom prst="rect">
            <a:avLst/>
          </a:prstGeom>
          <a:noFill/>
          <a:ln w="9525">
            <a:noFill/>
            <a:miter lim="800000"/>
            <a:headEnd/>
            <a:tailEnd/>
          </a:ln>
        </p:spPr>
        <p:txBody>
          <a:bodyPr>
            <a:spAutoFit/>
          </a:bodyPr>
          <a:lstStyle/>
          <a:p>
            <a:r>
              <a:rPr lang="en-US" sz="2000" i="1" dirty="0" smtClean="0">
                <a:solidFill>
                  <a:srgbClr val="0000CC"/>
                </a:solidFill>
              </a:rPr>
              <a:t>MM5 </a:t>
            </a:r>
            <a:r>
              <a:rPr lang="en-US" sz="2000" i="1" dirty="0">
                <a:solidFill>
                  <a:srgbClr val="0000CC"/>
                </a:solidFill>
              </a:rPr>
              <a:t>Simulation</a:t>
            </a:r>
          </a:p>
          <a:p>
            <a:endParaRPr lang="en-US" sz="2000" dirty="0">
              <a:solidFill>
                <a:srgbClr val="0000CC"/>
              </a:solidFill>
            </a:endParaRPr>
          </a:p>
        </p:txBody>
      </p:sp>
      <p:sp>
        <p:nvSpPr>
          <p:cNvPr id="2053" name="Rectangle 11"/>
          <p:cNvSpPr>
            <a:spLocks noChangeArrowheads="1"/>
          </p:cNvSpPr>
          <p:nvPr/>
        </p:nvSpPr>
        <p:spPr bwMode="auto">
          <a:xfrm>
            <a:off x="4343400" y="590550"/>
            <a:ext cx="5327650" cy="701675"/>
          </a:xfrm>
          <a:prstGeom prst="rect">
            <a:avLst/>
          </a:prstGeom>
          <a:noFill/>
          <a:ln w="9525">
            <a:noFill/>
            <a:miter lim="800000"/>
            <a:headEnd/>
            <a:tailEnd/>
          </a:ln>
        </p:spPr>
        <p:txBody>
          <a:bodyPr>
            <a:spAutoFit/>
          </a:bodyPr>
          <a:lstStyle/>
          <a:p>
            <a:r>
              <a:rPr lang="en-US" sz="2000" i="1">
                <a:solidFill>
                  <a:srgbClr val="0000CC"/>
                </a:solidFill>
              </a:rPr>
              <a:t>AMSU-A Observation and NCEP Analysis</a:t>
            </a:r>
          </a:p>
          <a:p>
            <a:endParaRPr lang="en-US" sz="2000">
              <a:solidFill>
                <a:srgbClr val="0000CC"/>
              </a:solidFill>
            </a:endParaRPr>
          </a:p>
        </p:txBody>
      </p:sp>
      <p:sp>
        <p:nvSpPr>
          <p:cNvPr id="2054" name="Rectangle 12"/>
          <p:cNvSpPr>
            <a:spLocks noChangeArrowheads="1"/>
          </p:cNvSpPr>
          <p:nvPr/>
        </p:nvSpPr>
        <p:spPr bwMode="auto">
          <a:xfrm>
            <a:off x="-36513" y="3789363"/>
            <a:ext cx="4248151" cy="1069975"/>
          </a:xfrm>
          <a:prstGeom prst="rect">
            <a:avLst/>
          </a:prstGeom>
          <a:noFill/>
          <a:ln w="9525">
            <a:noFill/>
            <a:miter lim="800000"/>
            <a:headEnd/>
            <a:tailEnd/>
          </a:ln>
        </p:spPr>
        <p:txBody>
          <a:bodyPr>
            <a:spAutoFit/>
          </a:bodyPr>
          <a:lstStyle/>
          <a:p>
            <a:pPr algn="ctr"/>
            <a:r>
              <a:rPr lang="en-US" sz="1600">
                <a:solidFill>
                  <a:srgbClr val="0000CC"/>
                </a:solidFill>
              </a:rPr>
              <a:t>Monthly mean gravity-wave KE (wavelength between 200~600 km, </a:t>
            </a:r>
            <a:r>
              <a:rPr lang="en-US" sz="1600">
                <a:solidFill>
                  <a:schemeClr val="accent2"/>
                </a:solidFill>
                <a:ea typeface="宋体" pitchFamily="2" charset="-122"/>
              </a:rPr>
              <a:t>m</a:t>
            </a:r>
            <a:r>
              <a:rPr lang="en-US" sz="1600" baseline="30000">
                <a:solidFill>
                  <a:schemeClr val="accent2"/>
                </a:solidFill>
                <a:ea typeface="宋体" pitchFamily="2" charset="-122"/>
              </a:rPr>
              <a:t>2</a:t>
            </a:r>
            <a:r>
              <a:rPr lang="en-US" sz="1600">
                <a:solidFill>
                  <a:schemeClr val="accent2"/>
                </a:solidFill>
                <a:ea typeface="宋体" pitchFamily="2" charset="-122"/>
              </a:rPr>
              <a:t> s</a:t>
            </a:r>
            <a:r>
              <a:rPr lang="en-US" sz="1600" baseline="30000">
                <a:solidFill>
                  <a:schemeClr val="accent2"/>
                </a:solidFill>
                <a:ea typeface="宋体" pitchFamily="2" charset="-122"/>
              </a:rPr>
              <a:t>-2</a:t>
            </a:r>
            <a:r>
              <a:rPr lang="en-US" sz="1600">
                <a:solidFill>
                  <a:srgbClr val="0000CC"/>
                </a:solidFill>
              </a:rPr>
              <a:t> ) at 21 km (shaded) and jet streaks at 12 km (dash line)</a:t>
            </a:r>
          </a:p>
          <a:p>
            <a:pPr algn="ctr"/>
            <a:endParaRPr lang="en-US" sz="1600">
              <a:solidFill>
                <a:srgbClr val="0000CC"/>
              </a:solidFill>
            </a:endParaRPr>
          </a:p>
        </p:txBody>
      </p:sp>
      <p:sp>
        <p:nvSpPr>
          <p:cNvPr id="2055" name="Rectangle 13"/>
          <p:cNvSpPr>
            <a:spLocks noChangeArrowheads="1"/>
          </p:cNvSpPr>
          <p:nvPr/>
        </p:nvSpPr>
        <p:spPr bwMode="auto">
          <a:xfrm>
            <a:off x="4427538" y="3789363"/>
            <a:ext cx="4321175" cy="1508125"/>
          </a:xfrm>
          <a:prstGeom prst="rect">
            <a:avLst/>
          </a:prstGeom>
          <a:noFill/>
          <a:ln w="9525">
            <a:noFill/>
            <a:miter lim="800000"/>
            <a:headEnd/>
            <a:tailEnd/>
          </a:ln>
        </p:spPr>
        <p:txBody>
          <a:bodyPr>
            <a:spAutoFit/>
          </a:bodyPr>
          <a:lstStyle/>
          <a:p>
            <a:pPr algn="ctr"/>
            <a:r>
              <a:rPr lang="en-US" sz="1600">
                <a:solidFill>
                  <a:srgbClr val="0000CC"/>
                </a:solidFill>
              </a:rPr>
              <a:t>Monthly radiance variance (</a:t>
            </a:r>
            <a:r>
              <a:rPr lang="en-US" sz="1600">
                <a:solidFill>
                  <a:schemeClr val="accent2"/>
                </a:solidFill>
                <a:ea typeface="宋体" pitchFamily="2" charset="-122"/>
              </a:rPr>
              <a:t>K</a:t>
            </a:r>
            <a:r>
              <a:rPr lang="en-US" sz="1600" baseline="30000">
                <a:solidFill>
                  <a:schemeClr val="accent2"/>
                </a:solidFill>
                <a:ea typeface="宋体" pitchFamily="2" charset="-122"/>
              </a:rPr>
              <a:t>2</a:t>
            </a:r>
            <a:r>
              <a:rPr lang="en-US" sz="1600">
                <a:solidFill>
                  <a:schemeClr val="accent2"/>
                </a:solidFill>
              </a:rPr>
              <a:t> </a:t>
            </a:r>
            <a:r>
              <a:rPr lang="en-US" sz="1600">
                <a:solidFill>
                  <a:srgbClr val="0000CC"/>
                </a:solidFill>
              </a:rPr>
              <a:t>) map at channel 10 (shaded, 21 km equivalent) and NCEP analysis jet streaks at 12 km(dash line)</a:t>
            </a:r>
          </a:p>
          <a:p>
            <a:pPr algn="ctr"/>
            <a:endParaRPr lang="en-US" sz="1600">
              <a:solidFill>
                <a:srgbClr val="0000CC"/>
              </a:solidFill>
            </a:endParaRPr>
          </a:p>
          <a:p>
            <a:pPr algn="ctr"/>
            <a:r>
              <a:rPr lang="en-US" sz="1400">
                <a:solidFill>
                  <a:srgbClr val="FF0000"/>
                </a:solidFill>
              </a:rPr>
              <a:t>*** AMSU-A data are provided by NOAA 15, 16, 17 with same specifications</a:t>
            </a:r>
          </a:p>
        </p:txBody>
      </p:sp>
      <p:sp>
        <p:nvSpPr>
          <p:cNvPr id="2056" name="Rectangle 15"/>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en-US"/>
          </a:p>
        </p:txBody>
      </p:sp>
      <p:graphicFrame>
        <p:nvGraphicFramePr>
          <p:cNvPr id="2050" name="Object 2"/>
          <p:cNvGraphicFramePr>
            <a:graphicFrameLocks noChangeAspect="1"/>
          </p:cNvGraphicFramePr>
          <p:nvPr/>
        </p:nvGraphicFramePr>
        <p:xfrm>
          <a:off x="893763" y="4657725"/>
          <a:ext cx="2376487" cy="571500"/>
        </p:xfrm>
        <a:graphic>
          <a:graphicData uri="http://schemas.openxmlformats.org/presentationml/2006/ole">
            <p:oleObj spid="_x0000_s1026" r:id="rId4" imgW="1473200" imgH="393700" progId="">
              <p:embed/>
            </p:oleObj>
          </a:graphicData>
        </a:graphic>
      </p:graphicFrame>
      <p:sp>
        <p:nvSpPr>
          <p:cNvPr id="2057" name="Text Box 18"/>
          <p:cNvSpPr txBox="1">
            <a:spLocks noChangeArrowheads="1"/>
          </p:cNvSpPr>
          <p:nvPr/>
        </p:nvSpPr>
        <p:spPr bwMode="auto">
          <a:xfrm>
            <a:off x="266700" y="5326063"/>
            <a:ext cx="8640763" cy="1198562"/>
          </a:xfrm>
          <a:prstGeom prst="rect">
            <a:avLst/>
          </a:prstGeom>
          <a:noFill/>
          <a:ln w="9525">
            <a:solidFill>
              <a:schemeClr val="accent2"/>
            </a:solidFill>
            <a:miter lim="800000"/>
            <a:headEnd/>
            <a:tailEnd/>
          </a:ln>
        </p:spPr>
        <p:txBody>
          <a:bodyPr>
            <a:spAutoFit/>
          </a:bodyPr>
          <a:lstStyle/>
          <a:p>
            <a:pPr indent="231775" fontAlgn="b"/>
            <a:r>
              <a:rPr lang="en-US" i="1">
                <a:solidFill>
                  <a:srgbClr val="FF9900"/>
                </a:solidFill>
              </a:rPr>
              <a:t>    </a:t>
            </a:r>
            <a:r>
              <a:rPr lang="en-US" sz="2800" i="1">
                <a:solidFill>
                  <a:srgbClr val="FF9900"/>
                </a:solidFill>
              </a:rPr>
              <a:t>Favorite regions for gravity wave generations:</a:t>
            </a:r>
          </a:p>
          <a:p>
            <a:pPr marL="520700" lvl="1" fontAlgn="b">
              <a:buFontTx/>
              <a:buChar char="•"/>
            </a:pPr>
            <a:r>
              <a:rPr lang="en-US" sz="2200">
                <a:solidFill>
                  <a:schemeClr val="accent2"/>
                </a:solidFill>
              </a:rPr>
              <a:t>Jet-Front GW: Northwestern Atlantic</a:t>
            </a:r>
          </a:p>
          <a:p>
            <a:pPr marL="520700" lvl="1" fontAlgn="b">
              <a:buFontTx/>
              <a:buChar char="•"/>
            </a:pPr>
            <a:r>
              <a:rPr lang="en-US" sz="2200">
                <a:solidFill>
                  <a:schemeClr val="accent2"/>
                </a:solidFill>
              </a:rPr>
              <a:t>Topographic GW: The Rockies, Appalachians and Greenland</a:t>
            </a:r>
          </a:p>
        </p:txBody>
      </p:sp>
      <p:pic>
        <p:nvPicPr>
          <p:cNvPr id="2058" name="Picture 3"/>
          <p:cNvPicPr>
            <a:picLocks noChangeAspect="1" noChangeArrowheads="1"/>
          </p:cNvPicPr>
          <p:nvPr/>
        </p:nvPicPr>
        <p:blipFill>
          <a:blip r:embed="rId5" cstate="print"/>
          <a:srcRect/>
          <a:stretch>
            <a:fillRect/>
          </a:stretch>
        </p:blipFill>
        <p:spPr bwMode="auto">
          <a:xfrm>
            <a:off x="90488" y="990600"/>
            <a:ext cx="4352925" cy="2773363"/>
          </a:xfrm>
          <a:prstGeom prst="rect">
            <a:avLst/>
          </a:prstGeom>
          <a:noFill/>
          <a:ln w="9525">
            <a:noFill/>
            <a:miter lim="800000"/>
            <a:headEnd/>
            <a:tailEnd/>
          </a:ln>
        </p:spPr>
      </p:pic>
      <p:pic>
        <p:nvPicPr>
          <p:cNvPr id="2059" name="Picture 4"/>
          <p:cNvPicPr>
            <a:picLocks noChangeAspect="1" noChangeArrowheads="1"/>
          </p:cNvPicPr>
          <p:nvPr/>
        </p:nvPicPr>
        <p:blipFill>
          <a:blip r:embed="rId6" cstate="print"/>
          <a:srcRect/>
          <a:stretch>
            <a:fillRect/>
          </a:stretch>
        </p:blipFill>
        <p:spPr bwMode="auto">
          <a:xfrm>
            <a:off x="4611688" y="990600"/>
            <a:ext cx="4297362" cy="275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Jet_variation"/>
          <p:cNvPicPr>
            <a:picLocks noChangeAspect="1" noChangeArrowheads="1"/>
          </p:cNvPicPr>
          <p:nvPr/>
        </p:nvPicPr>
        <p:blipFill>
          <a:blip r:embed="rId3" cstate="print"/>
          <a:srcRect/>
          <a:stretch>
            <a:fillRect/>
          </a:stretch>
        </p:blipFill>
        <p:spPr bwMode="auto">
          <a:xfrm>
            <a:off x="206375" y="642938"/>
            <a:ext cx="8637588" cy="2763837"/>
          </a:xfrm>
          <a:prstGeom prst="rect">
            <a:avLst/>
          </a:prstGeom>
          <a:noFill/>
          <a:ln w="9525">
            <a:noFill/>
            <a:miter lim="800000"/>
            <a:headEnd/>
            <a:tailEnd/>
          </a:ln>
        </p:spPr>
      </p:pic>
      <p:sp>
        <p:nvSpPr>
          <p:cNvPr id="8195" name="Rectangle 5"/>
          <p:cNvSpPr>
            <a:spLocks noChangeArrowheads="1"/>
          </p:cNvSpPr>
          <p:nvPr/>
        </p:nvSpPr>
        <p:spPr bwMode="auto">
          <a:xfrm>
            <a:off x="197454" y="87313"/>
            <a:ext cx="8706231" cy="492443"/>
          </a:xfrm>
          <a:prstGeom prst="rect">
            <a:avLst/>
          </a:prstGeom>
          <a:noFill/>
          <a:ln w="9525">
            <a:noFill/>
            <a:miter lim="800000"/>
            <a:headEnd/>
            <a:tailEnd/>
          </a:ln>
        </p:spPr>
        <p:txBody>
          <a:bodyPr wrap="none">
            <a:spAutoFit/>
          </a:bodyPr>
          <a:lstStyle/>
          <a:p>
            <a:pPr algn="ctr"/>
            <a:r>
              <a:rPr lang="en-US" altLang="zh-CN" sz="2600" b="1" dirty="0">
                <a:solidFill>
                  <a:srgbClr val="0000CC"/>
                </a:solidFill>
                <a:ea typeface="宋体" pitchFamily="2" charset="-122"/>
              </a:rPr>
              <a:t>Vertical Structures of Jet-Front Gravity Waves during Jan 2003</a:t>
            </a:r>
          </a:p>
        </p:txBody>
      </p:sp>
      <p:sp>
        <p:nvSpPr>
          <p:cNvPr id="8196" name="Rectangle 6"/>
          <p:cNvSpPr>
            <a:spLocks noChangeArrowheads="1"/>
          </p:cNvSpPr>
          <p:nvPr/>
        </p:nvSpPr>
        <p:spPr bwMode="auto">
          <a:xfrm>
            <a:off x="-9525" y="3317875"/>
            <a:ext cx="9153525" cy="915988"/>
          </a:xfrm>
          <a:prstGeom prst="rect">
            <a:avLst/>
          </a:prstGeom>
          <a:noFill/>
          <a:ln w="9525">
            <a:noFill/>
            <a:miter lim="800000"/>
            <a:headEnd/>
            <a:tailEnd/>
          </a:ln>
        </p:spPr>
        <p:txBody>
          <a:bodyPr>
            <a:spAutoFit/>
          </a:bodyPr>
          <a:lstStyle/>
          <a:p>
            <a:pPr algn="ctr"/>
            <a:r>
              <a:rPr lang="en-US" altLang="zh-CN" i="1">
                <a:solidFill>
                  <a:srgbClr val="FF0000"/>
                </a:solidFill>
                <a:ea typeface="宋体" pitchFamily="2" charset="-122"/>
              </a:rPr>
              <a:t>Local mean </a:t>
            </a:r>
            <a:r>
              <a:rPr lang="en-US" altLang="zh-CN" i="1">
                <a:solidFill>
                  <a:schemeClr val="accent2"/>
                </a:solidFill>
                <a:ea typeface="宋体" pitchFamily="2" charset="-122"/>
              </a:rPr>
              <a:t>of simulated KE (shaded) and </a:t>
            </a:r>
            <a:r>
              <a:rPr lang="en-US" altLang="zh-CN" i="1">
                <a:solidFill>
                  <a:srgbClr val="FF0000"/>
                </a:solidFill>
                <a:ea typeface="宋体" pitchFamily="2" charset="-122"/>
              </a:rPr>
              <a:t>local variance</a:t>
            </a:r>
            <a:r>
              <a:rPr lang="en-US" altLang="zh-CN" i="1">
                <a:solidFill>
                  <a:schemeClr val="accent2"/>
                </a:solidFill>
                <a:ea typeface="宋体" pitchFamily="2" charset="-122"/>
              </a:rPr>
              <a:t> of normalized AMSU-A radiance (Channel 9, dashed) are calculated within the a box region as 1200 x 1200 km</a:t>
            </a:r>
          </a:p>
          <a:p>
            <a:endParaRPr lang="zh-CN" altLang="en-US" i="1">
              <a:solidFill>
                <a:schemeClr val="accent2"/>
              </a:solidFill>
              <a:ea typeface="宋体" pitchFamily="2" charset="-122"/>
            </a:endParaRPr>
          </a:p>
        </p:txBody>
      </p:sp>
      <p:sp>
        <p:nvSpPr>
          <p:cNvPr id="8197" name="Rectangle 8"/>
          <p:cNvSpPr>
            <a:spLocks noChangeArrowheads="1"/>
          </p:cNvSpPr>
          <p:nvPr/>
        </p:nvSpPr>
        <p:spPr bwMode="auto">
          <a:xfrm>
            <a:off x="334963" y="4138613"/>
            <a:ext cx="8532812" cy="2268537"/>
          </a:xfrm>
          <a:prstGeom prst="rect">
            <a:avLst/>
          </a:prstGeom>
          <a:noFill/>
          <a:ln w="9525">
            <a:solidFill>
              <a:srgbClr val="FF0000"/>
            </a:solidFill>
            <a:miter lim="800000"/>
            <a:headEnd/>
            <a:tailEnd/>
          </a:ln>
        </p:spPr>
        <p:txBody>
          <a:bodyPr>
            <a:spAutoFit/>
          </a:bodyPr>
          <a:lstStyle/>
          <a:p>
            <a:pPr marL="457200" indent="-457200">
              <a:spcBef>
                <a:spcPct val="50000"/>
              </a:spcBef>
              <a:buFontTx/>
              <a:buChar char="•"/>
            </a:pPr>
            <a:r>
              <a:rPr lang="en-US" altLang="zh-CN" sz="1900" b="1" dirty="0">
                <a:solidFill>
                  <a:srgbClr val="000000"/>
                </a:solidFill>
                <a:ea typeface="宋体" pitchFamily="2" charset="-122"/>
                <a:cs typeface="Times New Roman" pitchFamily="18" charset="0"/>
              </a:rPr>
              <a:t>Main Jet-Front GWs came from the strong cases during Jan 18~25th</a:t>
            </a:r>
          </a:p>
          <a:p>
            <a:pPr marL="457200" indent="-457200">
              <a:spcBef>
                <a:spcPct val="50000"/>
              </a:spcBef>
              <a:buFontTx/>
              <a:buChar char="•"/>
            </a:pPr>
            <a:r>
              <a:rPr lang="en-US" altLang="zh-CN" sz="1900" b="1" dirty="0">
                <a:solidFill>
                  <a:srgbClr val="000000"/>
                </a:solidFill>
                <a:ea typeface="宋体" pitchFamily="2" charset="-122"/>
                <a:cs typeface="Times New Roman" pitchFamily="18" charset="0"/>
              </a:rPr>
              <a:t>At 18-km </a:t>
            </a:r>
            <a:r>
              <a:rPr lang="en-US" altLang="zh-CN" sz="1900" b="1" dirty="0" smtClean="0">
                <a:solidFill>
                  <a:srgbClr val="000000"/>
                </a:solidFill>
                <a:ea typeface="宋体" pitchFamily="2" charset="-122"/>
                <a:cs typeface="Times New Roman" pitchFamily="18" charset="0"/>
              </a:rPr>
              <a:t>height, </a:t>
            </a:r>
            <a:r>
              <a:rPr lang="en-US" altLang="zh-CN" sz="1900" b="1" dirty="0">
                <a:solidFill>
                  <a:srgbClr val="000000"/>
                </a:solidFill>
                <a:ea typeface="宋体" pitchFamily="2" charset="-122"/>
                <a:cs typeface="Times New Roman" pitchFamily="18" charset="0"/>
              </a:rPr>
              <a:t>those GW signals are well captured both by MM5 simulation and AMSU-A </a:t>
            </a:r>
            <a:r>
              <a:rPr lang="en-US" altLang="zh-CN" sz="1900" b="1" dirty="0" smtClean="0">
                <a:solidFill>
                  <a:srgbClr val="000000"/>
                </a:solidFill>
                <a:ea typeface="宋体" pitchFamily="2" charset="-122"/>
                <a:cs typeface="Times New Roman" pitchFamily="18" charset="0"/>
              </a:rPr>
              <a:t>observation (Channel 9)</a:t>
            </a:r>
            <a:endParaRPr lang="en-US" altLang="zh-CN" sz="1900" b="1" dirty="0">
              <a:solidFill>
                <a:srgbClr val="000000"/>
              </a:solidFill>
              <a:ea typeface="宋体" pitchFamily="2" charset="-122"/>
              <a:cs typeface="Times New Roman" pitchFamily="18" charset="0"/>
            </a:endParaRPr>
          </a:p>
          <a:p>
            <a:pPr marL="457200" indent="-457200">
              <a:spcBef>
                <a:spcPct val="50000"/>
              </a:spcBef>
              <a:buFontTx/>
              <a:buChar char="•"/>
            </a:pPr>
            <a:r>
              <a:rPr lang="en-US" altLang="zh-CN" sz="1900" b="1" dirty="0">
                <a:solidFill>
                  <a:srgbClr val="000000"/>
                </a:solidFill>
                <a:ea typeface="宋体" pitchFamily="2" charset="-122"/>
                <a:cs typeface="Times New Roman" pitchFamily="18" charset="0"/>
              </a:rPr>
              <a:t>Jet-Front GWs propagate from upper troposphere to lower </a:t>
            </a:r>
            <a:r>
              <a:rPr lang="en-US" altLang="zh-CN" sz="1900" b="1" dirty="0" smtClean="0">
                <a:solidFill>
                  <a:srgbClr val="000000"/>
                </a:solidFill>
                <a:ea typeface="宋体" pitchFamily="2" charset="-122"/>
                <a:cs typeface="Times New Roman" pitchFamily="18" charset="0"/>
              </a:rPr>
              <a:t>stratosphere (UTLS), </a:t>
            </a:r>
            <a:r>
              <a:rPr lang="en-US" altLang="zh-CN" sz="1900" b="1" dirty="0">
                <a:solidFill>
                  <a:srgbClr val="000000"/>
                </a:solidFill>
                <a:ea typeface="宋体" pitchFamily="2" charset="-122"/>
                <a:cs typeface="Times New Roman" pitchFamily="18" charset="0"/>
              </a:rPr>
              <a:t>with central value at around 21 km</a:t>
            </a:r>
          </a:p>
          <a:p>
            <a:pPr marL="457200" indent="-457200">
              <a:spcBef>
                <a:spcPct val="50000"/>
              </a:spcBef>
              <a:buFontTx/>
              <a:buChar char="•"/>
            </a:pPr>
            <a:r>
              <a:rPr lang="en-US" altLang="zh-CN" sz="1900" b="1" dirty="0">
                <a:solidFill>
                  <a:srgbClr val="000000"/>
                </a:solidFill>
                <a:ea typeface="宋体" pitchFamily="2" charset="-122"/>
                <a:cs typeface="Times New Roman" pitchFamily="18" charset="0"/>
              </a:rPr>
              <a:t>Reflected GWs </a:t>
            </a:r>
            <a:r>
              <a:rPr lang="en-US" altLang="zh-CN" sz="1900" b="1" dirty="0" smtClean="0">
                <a:solidFill>
                  <a:srgbClr val="000000"/>
                </a:solidFill>
                <a:ea typeface="宋体" pitchFamily="2" charset="-122"/>
                <a:cs typeface="Times New Roman" pitchFamily="18" charset="0"/>
              </a:rPr>
              <a:t>may occur near </a:t>
            </a:r>
            <a:r>
              <a:rPr lang="en-US" altLang="zh-CN" sz="1900" b="1" dirty="0">
                <a:solidFill>
                  <a:srgbClr val="000000"/>
                </a:solidFill>
                <a:ea typeface="宋体" pitchFamily="2" charset="-122"/>
                <a:cs typeface="Times New Roman" pitchFamily="18" charset="0"/>
              </a:rPr>
              <a:t>model </a:t>
            </a:r>
            <a:r>
              <a:rPr lang="en-US" altLang="zh-CN" sz="1900" b="1" dirty="0" smtClean="0">
                <a:solidFill>
                  <a:srgbClr val="000000"/>
                </a:solidFill>
                <a:ea typeface="宋体" pitchFamily="2" charset="-122"/>
                <a:cs typeface="Times New Roman" pitchFamily="18" charset="0"/>
              </a:rPr>
              <a:t>top</a:t>
            </a:r>
            <a:endParaRPr lang="en-US" altLang="zh-CN" sz="1900" b="1" dirty="0">
              <a:latin typeface="Comic Sans MS" pitchFamily="66" charset="0"/>
              <a:ea typeface="宋体" pitchFamily="2" charset="-122"/>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2"/>
          <p:cNvSpPr>
            <a:spLocks noChangeArrowheads="1"/>
          </p:cNvSpPr>
          <p:nvPr/>
        </p:nvSpPr>
        <p:spPr bwMode="auto">
          <a:xfrm>
            <a:off x="993540" y="101600"/>
            <a:ext cx="7034683" cy="492443"/>
          </a:xfrm>
          <a:prstGeom prst="rect">
            <a:avLst/>
          </a:prstGeom>
          <a:noFill/>
          <a:ln w="9525">
            <a:noFill/>
            <a:miter lim="800000"/>
            <a:headEnd/>
            <a:tailEnd/>
          </a:ln>
        </p:spPr>
        <p:txBody>
          <a:bodyPr wrap="none">
            <a:spAutoFit/>
          </a:bodyPr>
          <a:lstStyle/>
          <a:p>
            <a:pPr algn="ctr"/>
            <a:r>
              <a:rPr lang="en-US" sz="2600" b="1" dirty="0">
                <a:solidFill>
                  <a:srgbClr val="0000CC"/>
                </a:solidFill>
              </a:rPr>
              <a:t>Monthly Mean Momentum Flux of Gravity Waves</a:t>
            </a:r>
          </a:p>
        </p:txBody>
      </p:sp>
      <p:sp>
        <p:nvSpPr>
          <p:cNvPr id="3079" name="Rectangle 3"/>
          <p:cNvSpPr>
            <a:spLocks noChangeArrowheads="1"/>
          </p:cNvSpPr>
          <p:nvPr/>
        </p:nvSpPr>
        <p:spPr bwMode="auto">
          <a:xfrm>
            <a:off x="304800" y="3505200"/>
            <a:ext cx="7162800" cy="400050"/>
          </a:xfrm>
          <a:prstGeom prst="rect">
            <a:avLst/>
          </a:prstGeom>
          <a:noFill/>
          <a:ln w="9525">
            <a:noFill/>
            <a:miter lim="800000"/>
            <a:headEnd/>
            <a:tailEnd/>
          </a:ln>
        </p:spPr>
        <p:txBody>
          <a:bodyPr>
            <a:spAutoFit/>
          </a:bodyPr>
          <a:lstStyle/>
          <a:p>
            <a:r>
              <a:rPr lang="en-US" sz="1600" i="1" dirty="0"/>
              <a:t>  Unit in </a:t>
            </a:r>
            <a:r>
              <a:rPr lang="en-US" sz="1600" i="1" dirty="0">
                <a:solidFill>
                  <a:srgbClr val="000000"/>
                </a:solidFill>
                <a:ea typeface="宋体" pitchFamily="2" charset="-122"/>
              </a:rPr>
              <a:t>x10</a:t>
            </a:r>
            <a:r>
              <a:rPr lang="en-US" sz="1600" i="1" baseline="30000" dirty="0">
                <a:solidFill>
                  <a:srgbClr val="000000"/>
                </a:solidFill>
                <a:ea typeface="宋体" pitchFamily="2" charset="-122"/>
              </a:rPr>
              <a:t>-2</a:t>
            </a:r>
            <a:r>
              <a:rPr lang="en-US" sz="1600" i="1" dirty="0">
                <a:solidFill>
                  <a:srgbClr val="000000"/>
                </a:solidFill>
                <a:ea typeface="宋体" pitchFamily="2" charset="-122"/>
              </a:rPr>
              <a:t> </a:t>
            </a:r>
            <a:r>
              <a:rPr lang="en-US" sz="1600" i="1" dirty="0" smtClean="0">
                <a:solidFill>
                  <a:srgbClr val="000000"/>
                </a:solidFill>
                <a:ea typeface="宋体" pitchFamily="2" charset="-122"/>
              </a:rPr>
              <a:t>m</a:t>
            </a:r>
            <a:r>
              <a:rPr lang="en-US" sz="1600" i="1" baseline="30000" dirty="0" smtClean="0">
                <a:solidFill>
                  <a:srgbClr val="000000"/>
                </a:solidFill>
                <a:ea typeface="宋体" pitchFamily="2" charset="-122"/>
              </a:rPr>
              <a:t> </a:t>
            </a:r>
            <a:r>
              <a:rPr lang="en-US" sz="1600" i="1" dirty="0" smtClean="0">
                <a:solidFill>
                  <a:srgbClr val="000000"/>
                </a:solidFill>
                <a:ea typeface="宋体" pitchFamily="2" charset="-122"/>
              </a:rPr>
              <a:t>s</a:t>
            </a:r>
            <a:r>
              <a:rPr lang="en-US" sz="1600" i="1" baseline="30000" dirty="0" smtClean="0">
                <a:solidFill>
                  <a:srgbClr val="000000"/>
                </a:solidFill>
                <a:ea typeface="宋体" pitchFamily="2" charset="-122"/>
              </a:rPr>
              <a:t>-2</a:t>
            </a:r>
            <a:r>
              <a:rPr lang="en-US" sz="2000" i="1" dirty="0" smtClean="0"/>
              <a:t> </a:t>
            </a:r>
            <a:endParaRPr lang="en-US" sz="2000" i="1" dirty="0"/>
          </a:p>
        </p:txBody>
      </p:sp>
      <p:sp>
        <p:nvSpPr>
          <p:cNvPr id="308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074" name="Object 2"/>
          <p:cNvGraphicFramePr>
            <a:graphicFrameLocks noChangeAspect="1"/>
          </p:cNvGraphicFramePr>
          <p:nvPr/>
        </p:nvGraphicFramePr>
        <p:xfrm>
          <a:off x="3117850" y="825500"/>
          <a:ext cx="539750" cy="355600"/>
        </p:xfrm>
        <a:graphic>
          <a:graphicData uri="http://schemas.openxmlformats.org/presentationml/2006/ole">
            <p:oleObj spid="_x0000_s2050" r:id="rId4" imgW="330057" imgH="215806" progId="">
              <p:embed/>
            </p:oleObj>
          </a:graphicData>
        </a:graphic>
      </p:graphicFrame>
      <p:sp>
        <p:nvSpPr>
          <p:cNvPr id="3081" name="Rectangle 6"/>
          <p:cNvSpPr>
            <a:spLocks noChangeArrowheads="1"/>
          </p:cNvSpPr>
          <p:nvPr/>
        </p:nvSpPr>
        <p:spPr bwMode="auto">
          <a:xfrm>
            <a:off x="0" y="3319463"/>
            <a:ext cx="9144000" cy="0"/>
          </a:xfrm>
          <a:prstGeom prst="rect">
            <a:avLst/>
          </a:prstGeom>
          <a:noFill/>
          <a:ln w="9525">
            <a:noFill/>
            <a:miter lim="800000"/>
            <a:headEnd/>
            <a:tailEnd/>
          </a:ln>
        </p:spPr>
        <p:txBody>
          <a:bodyPr wrap="none" anchor="ctr">
            <a:spAutoFit/>
          </a:bodyPr>
          <a:lstStyle/>
          <a:p>
            <a:endParaRPr lang="en-US"/>
          </a:p>
        </p:txBody>
      </p:sp>
      <p:graphicFrame>
        <p:nvGraphicFramePr>
          <p:cNvPr id="3075" name="Object 3"/>
          <p:cNvGraphicFramePr>
            <a:graphicFrameLocks noChangeAspect="1"/>
          </p:cNvGraphicFramePr>
          <p:nvPr/>
        </p:nvGraphicFramePr>
        <p:xfrm>
          <a:off x="7620000" y="825500"/>
          <a:ext cx="539750" cy="376238"/>
        </p:xfrm>
        <a:graphic>
          <a:graphicData uri="http://schemas.openxmlformats.org/presentationml/2006/ole">
            <p:oleObj spid="_x0000_s2051" r:id="rId5" imgW="317087" imgH="215619" progId="">
              <p:embed/>
            </p:oleObj>
          </a:graphicData>
        </a:graphic>
      </p:graphicFrame>
      <p:sp>
        <p:nvSpPr>
          <p:cNvPr id="3082" name="Text Box 8"/>
          <p:cNvSpPr txBox="1">
            <a:spLocks noChangeArrowheads="1"/>
          </p:cNvSpPr>
          <p:nvPr/>
        </p:nvSpPr>
        <p:spPr bwMode="auto">
          <a:xfrm>
            <a:off x="152400" y="4108450"/>
            <a:ext cx="9852025" cy="615950"/>
          </a:xfrm>
          <a:prstGeom prst="rect">
            <a:avLst/>
          </a:prstGeom>
          <a:noFill/>
          <a:ln w="9525">
            <a:noFill/>
            <a:miter lim="800000"/>
            <a:headEnd/>
            <a:tailEnd/>
          </a:ln>
        </p:spPr>
        <p:txBody>
          <a:bodyPr>
            <a:spAutoFit/>
          </a:bodyPr>
          <a:lstStyle/>
          <a:p>
            <a:pPr indent="231775">
              <a:buFontTx/>
              <a:buChar char="•"/>
            </a:pPr>
            <a:r>
              <a:rPr lang="en-US" sz="1700" dirty="0">
                <a:solidFill>
                  <a:srgbClr val="0000CC"/>
                </a:solidFill>
              </a:rPr>
              <a:t>Positive (negative)          means eastward (westward) GW propagation relative to mean flows</a:t>
            </a:r>
          </a:p>
          <a:p>
            <a:pPr indent="231775">
              <a:buFontTx/>
              <a:buChar char="•"/>
            </a:pPr>
            <a:r>
              <a:rPr lang="en-US" sz="1700" dirty="0">
                <a:solidFill>
                  <a:srgbClr val="0000CC"/>
                </a:solidFill>
              </a:rPr>
              <a:t>Positive (negative)          means northward (southward) GW propagation  relative to mean flows</a:t>
            </a:r>
          </a:p>
        </p:txBody>
      </p:sp>
      <p:graphicFrame>
        <p:nvGraphicFramePr>
          <p:cNvPr id="3076" name="Object 4"/>
          <p:cNvGraphicFramePr>
            <a:graphicFrameLocks noChangeAspect="1"/>
          </p:cNvGraphicFramePr>
          <p:nvPr/>
        </p:nvGraphicFramePr>
        <p:xfrm>
          <a:off x="2121437" y="4120971"/>
          <a:ext cx="431800" cy="285750"/>
        </p:xfrm>
        <a:graphic>
          <a:graphicData uri="http://schemas.openxmlformats.org/presentationml/2006/ole">
            <p:oleObj spid="_x0000_s2052" r:id="rId6" imgW="330057" imgH="215806" progId="">
              <p:embed/>
            </p:oleObj>
          </a:graphicData>
        </a:graphic>
      </p:graphicFrame>
      <p:graphicFrame>
        <p:nvGraphicFramePr>
          <p:cNvPr id="3077" name="Object 5"/>
          <p:cNvGraphicFramePr>
            <a:graphicFrameLocks noChangeAspect="1"/>
          </p:cNvGraphicFramePr>
          <p:nvPr/>
        </p:nvGraphicFramePr>
        <p:xfrm>
          <a:off x="2121437" y="4411484"/>
          <a:ext cx="431800" cy="300037"/>
        </p:xfrm>
        <a:graphic>
          <a:graphicData uri="http://schemas.openxmlformats.org/presentationml/2006/ole">
            <p:oleObj spid="_x0000_s2053" r:id="rId7" imgW="317087" imgH="215619" progId="">
              <p:embed/>
            </p:oleObj>
          </a:graphicData>
        </a:graphic>
      </p:graphicFrame>
      <p:sp>
        <p:nvSpPr>
          <p:cNvPr id="3083" name="Rectangle 11"/>
          <p:cNvSpPr>
            <a:spLocks noChangeArrowheads="1"/>
          </p:cNvSpPr>
          <p:nvPr/>
        </p:nvSpPr>
        <p:spPr bwMode="auto">
          <a:xfrm>
            <a:off x="207963" y="4953000"/>
            <a:ext cx="8707437" cy="1323975"/>
          </a:xfrm>
          <a:prstGeom prst="rect">
            <a:avLst/>
          </a:prstGeom>
          <a:noFill/>
          <a:ln w="9525">
            <a:solidFill>
              <a:srgbClr val="FF0000"/>
            </a:solidFill>
            <a:miter lim="800000"/>
            <a:headEnd/>
            <a:tailEnd/>
          </a:ln>
        </p:spPr>
        <p:txBody>
          <a:bodyPr>
            <a:spAutoFit/>
          </a:bodyPr>
          <a:lstStyle/>
          <a:p>
            <a:pPr marL="457200" indent="-457200">
              <a:spcBef>
                <a:spcPct val="50000"/>
              </a:spcBef>
            </a:pPr>
            <a:r>
              <a:rPr lang="en-US" sz="2000" b="1" dirty="0">
                <a:solidFill>
                  <a:srgbClr val="000000"/>
                </a:solidFill>
                <a:ea typeface="Times" pitchFamily="18" charset="0"/>
                <a:cs typeface="Times New Roman" pitchFamily="18" charset="0"/>
              </a:rPr>
              <a:t>	Gravity wave breaking at upper atmosphere can impact not only mean flow structures and also trace gases mixing, hence plays an important role for atmospheric energy and species transportation over stratosphere.</a:t>
            </a:r>
            <a:endParaRPr lang="en-US" sz="2000" b="1" dirty="0">
              <a:latin typeface="Comic Sans MS" pitchFamily="66" charset="0"/>
              <a:ea typeface="Times" pitchFamily="18" charset="0"/>
              <a:cs typeface="Times New Roman" pitchFamily="18" charset="0"/>
            </a:endParaRPr>
          </a:p>
        </p:txBody>
      </p:sp>
      <p:sp>
        <p:nvSpPr>
          <p:cNvPr id="3084" name="Rectangle 17"/>
          <p:cNvSpPr>
            <a:spLocks noChangeArrowheads="1"/>
          </p:cNvSpPr>
          <p:nvPr/>
        </p:nvSpPr>
        <p:spPr bwMode="auto">
          <a:xfrm>
            <a:off x="3200400" y="457200"/>
            <a:ext cx="2562225" cy="366713"/>
          </a:xfrm>
          <a:prstGeom prst="rect">
            <a:avLst/>
          </a:prstGeom>
          <a:noFill/>
          <a:ln w="9525">
            <a:noFill/>
            <a:miter lim="800000"/>
            <a:headEnd/>
            <a:tailEnd/>
          </a:ln>
        </p:spPr>
        <p:txBody>
          <a:bodyPr wrap="none">
            <a:spAutoFit/>
          </a:bodyPr>
          <a:lstStyle/>
          <a:p>
            <a:r>
              <a:rPr lang="en-US">
                <a:solidFill>
                  <a:srgbClr val="A50021"/>
                </a:solidFill>
              </a:rPr>
              <a:t>Wavelength 200~600 km </a:t>
            </a:r>
          </a:p>
        </p:txBody>
      </p:sp>
      <p:sp>
        <p:nvSpPr>
          <p:cNvPr id="3085" name="Rectangle 21"/>
          <p:cNvSpPr>
            <a:spLocks noChangeArrowheads="1"/>
          </p:cNvSpPr>
          <p:nvPr/>
        </p:nvSpPr>
        <p:spPr bwMode="auto">
          <a:xfrm>
            <a:off x="2819400" y="3505200"/>
            <a:ext cx="5975350" cy="581025"/>
          </a:xfrm>
          <a:prstGeom prst="rect">
            <a:avLst/>
          </a:prstGeom>
          <a:noFill/>
          <a:ln w="9525">
            <a:noFill/>
            <a:miter lim="800000"/>
            <a:headEnd/>
            <a:tailEnd/>
          </a:ln>
        </p:spPr>
        <p:txBody>
          <a:bodyPr>
            <a:spAutoFit/>
          </a:bodyPr>
          <a:lstStyle/>
          <a:p>
            <a:pPr algn="ctr"/>
            <a:r>
              <a:rPr lang="en-US" sz="1600" i="1" dirty="0">
                <a:solidFill>
                  <a:srgbClr val="000066"/>
                </a:solidFill>
              </a:rPr>
              <a:t>Band-pass filter with cut-off wavelength at 200 and 600 km are used to extract the wave signals, respectively</a:t>
            </a:r>
          </a:p>
        </p:txBody>
      </p:sp>
      <p:pic>
        <p:nvPicPr>
          <p:cNvPr id="3086" name="Picture 17"/>
          <p:cNvPicPr>
            <a:picLocks noChangeAspect="1" noChangeArrowheads="1"/>
          </p:cNvPicPr>
          <p:nvPr/>
        </p:nvPicPr>
        <p:blipFill>
          <a:blip r:embed="rId8" cstate="print"/>
          <a:srcRect/>
          <a:stretch>
            <a:fillRect/>
          </a:stretch>
        </p:blipFill>
        <p:spPr bwMode="auto">
          <a:xfrm>
            <a:off x="76200" y="1228725"/>
            <a:ext cx="4333875" cy="2276475"/>
          </a:xfrm>
          <a:prstGeom prst="rect">
            <a:avLst/>
          </a:prstGeom>
          <a:noFill/>
          <a:ln w="9525">
            <a:noFill/>
            <a:miter lim="800000"/>
            <a:headEnd/>
            <a:tailEnd/>
          </a:ln>
        </p:spPr>
      </p:pic>
      <p:pic>
        <p:nvPicPr>
          <p:cNvPr id="3087" name="Picture 18"/>
          <p:cNvPicPr>
            <a:picLocks noChangeAspect="1" noChangeArrowheads="1"/>
          </p:cNvPicPr>
          <p:nvPr/>
        </p:nvPicPr>
        <p:blipFill>
          <a:blip r:embed="rId9" cstate="print"/>
          <a:srcRect/>
          <a:stretch>
            <a:fillRect/>
          </a:stretch>
        </p:blipFill>
        <p:spPr bwMode="auto">
          <a:xfrm>
            <a:off x="4648200" y="1219200"/>
            <a:ext cx="4324350" cy="2257425"/>
          </a:xfrm>
          <a:prstGeom prst="rect">
            <a:avLst/>
          </a:prstGeom>
          <a:noFill/>
          <a:ln w="9525">
            <a:noFill/>
            <a:miter lim="800000"/>
            <a:headEnd/>
            <a:tailEnd/>
          </a:ln>
        </p:spPr>
      </p:pic>
      <p:sp>
        <p:nvSpPr>
          <p:cNvPr id="3088" name="Rectangle 18"/>
          <p:cNvSpPr>
            <a:spLocks noChangeArrowheads="1"/>
          </p:cNvSpPr>
          <p:nvPr/>
        </p:nvSpPr>
        <p:spPr bwMode="auto">
          <a:xfrm>
            <a:off x="5029200" y="849313"/>
            <a:ext cx="2590800" cy="369887"/>
          </a:xfrm>
          <a:prstGeom prst="rect">
            <a:avLst/>
          </a:prstGeom>
          <a:noFill/>
          <a:ln w="9525">
            <a:noFill/>
            <a:miter lim="800000"/>
            <a:headEnd/>
            <a:tailEnd/>
          </a:ln>
        </p:spPr>
        <p:txBody>
          <a:bodyPr>
            <a:spAutoFit/>
          </a:bodyPr>
          <a:lstStyle/>
          <a:p>
            <a:r>
              <a:rPr lang="en-US" i="1"/>
              <a:t>Meridional component</a:t>
            </a:r>
          </a:p>
        </p:txBody>
      </p:sp>
      <p:sp>
        <p:nvSpPr>
          <p:cNvPr id="3089" name="Rectangle 19"/>
          <p:cNvSpPr>
            <a:spLocks noChangeArrowheads="1"/>
          </p:cNvSpPr>
          <p:nvPr/>
        </p:nvSpPr>
        <p:spPr bwMode="auto">
          <a:xfrm>
            <a:off x="838200" y="819150"/>
            <a:ext cx="2236788" cy="400050"/>
          </a:xfrm>
          <a:prstGeom prst="rect">
            <a:avLst/>
          </a:prstGeom>
          <a:noFill/>
          <a:ln w="9525">
            <a:noFill/>
            <a:miter lim="800000"/>
            <a:headEnd/>
            <a:tailEnd/>
          </a:ln>
        </p:spPr>
        <p:txBody>
          <a:bodyPr wrap="none">
            <a:spAutoFit/>
          </a:bodyPr>
          <a:lstStyle/>
          <a:p>
            <a:r>
              <a:rPr lang="en-US" sz="2000" i="1">
                <a:solidFill>
                  <a:srgbClr val="000000"/>
                </a:solidFill>
              </a:rPr>
              <a:t>Zonal component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slp_d03_all"/>
          <p:cNvPicPr>
            <a:picLocks noChangeAspect="1" noChangeArrowheads="1"/>
          </p:cNvPicPr>
          <p:nvPr/>
        </p:nvPicPr>
        <p:blipFill>
          <a:blip r:embed="rId2" cstate="print"/>
          <a:srcRect/>
          <a:stretch>
            <a:fillRect/>
          </a:stretch>
        </p:blipFill>
        <p:spPr bwMode="auto">
          <a:xfrm>
            <a:off x="3494088" y="481884"/>
            <a:ext cx="6297612" cy="8150225"/>
          </a:xfrm>
          <a:prstGeom prst="rect">
            <a:avLst/>
          </a:prstGeom>
          <a:noFill/>
        </p:spPr>
      </p:pic>
      <p:pic>
        <p:nvPicPr>
          <p:cNvPr id="5124" name="Picture 4" descr="flight_track"/>
          <p:cNvPicPr>
            <a:picLocks noChangeAspect="1" noChangeArrowheads="1"/>
          </p:cNvPicPr>
          <p:nvPr/>
        </p:nvPicPr>
        <p:blipFill>
          <a:blip r:embed="rId3" cstate="print"/>
          <a:srcRect/>
          <a:stretch>
            <a:fillRect/>
          </a:stretch>
        </p:blipFill>
        <p:spPr bwMode="auto">
          <a:xfrm>
            <a:off x="152400" y="2564863"/>
            <a:ext cx="4318000" cy="4167188"/>
          </a:xfrm>
          <a:prstGeom prst="rect">
            <a:avLst/>
          </a:prstGeom>
          <a:noFill/>
        </p:spPr>
      </p:pic>
      <p:sp>
        <p:nvSpPr>
          <p:cNvPr id="5126" name="Text Box 6"/>
          <p:cNvSpPr txBox="1">
            <a:spLocks noChangeArrowheads="1"/>
          </p:cNvSpPr>
          <p:nvPr/>
        </p:nvSpPr>
        <p:spPr bwMode="auto">
          <a:xfrm>
            <a:off x="113763" y="165279"/>
            <a:ext cx="9144000" cy="492443"/>
          </a:xfrm>
          <a:prstGeom prst="rect">
            <a:avLst/>
          </a:prstGeom>
          <a:noFill/>
          <a:ln w="9525">
            <a:noFill/>
            <a:miter lim="800000"/>
            <a:headEnd/>
            <a:tailEnd/>
          </a:ln>
          <a:effectLst/>
        </p:spPr>
        <p:txBody>
          <a:bodyPr wrap="square">
            <a:spAutoFit/>
          </a:bodyPr>
          <a:lstStyle/>
          <a:p>
            <a:r>
              <a:rPr lang="en-US" altLang="zh-CN" sz="2600" b="1" dirty="0" smtClean="0">
                <a:solidFill>
                  <a:srgbClr val="0000CC"/>
                </a:solidFill>
                <a:ea typeface="宋体" pitchFamily="2" charset="-122"/>
              </a:rPr>
              <a:t>Flight track of RF-02 in START08: 18Z April 21 </a:t>
            </a:r>
            <a:r>
              <a:rPr lang="en-US" altLang="zh-CN" sz="2600" b="1" dirty="0">
                <a:solidFill>
                  <a:srgbClr val="0000CC"/>
                </a:solidFill>
                <a:ea typeface="宋体" pitchFamily="2" charset="-122"/>
              </a:rPr>
              <a:t>~ </a:t>
            </a:r>
            <a:r>
              <a:rPr lang="en-US" altLang="zh-CN" sz="2600" b="1" dirty="0" smtClean="0">
                <a:solidFill>
                  <a:srgbClr val="0000CC"/>
                </a:solidFill>
                <a:ea typeface="宋体" pitchFamily="2" charset="-122"/>
              </a:rPr>
              <a:t>02Z April 22 2008</a:t>
            </a:r>
            <a:endParaRPr lang="en-US" altLang="zh-CN" sz="2600" b="1" dirty="0">
              <a:solidFill>
                <a:srgbClr val="0000CC"/>
              </a:solidFill>
              <a:ea typeface="宋体" pitchFamily="2" charset="-122"/>
            </a:endParaRPr>
          </a:p>
        </p:txBody>
      </p:sp>
      <p:sp>
        <p:nvSpPr>
          <p:cNvPr id="5127" name="Text Box 7"/>
          <p:cNvSpPr txBox="1">
            <a:spLocks noChangeArrowheads="1"/>
          </p:cNvSpPr>
          <p:nvPr/>
        </p:nvSpPr>
        <p:spPr bwMode="auto">
          <a:xfrm>
            <a:off x="304800" y="747910"/>
            <a:ext cx="8610600" cy="369332"/>
          </a:xfrm>
          <a:prstGeom prst="rect">
            <a:avLst/>
          </a:prstGeom>
          <a:noFill/>
          <a:ln w="9525">
            <a:solidFill>
              <a:srgbClr val="FFFF00"/>
            </a:solidFill>
            <a:miter lim="800000"/>
            <a:headEnd/>
            <a:tailEnd/>
          </a:ln>
          <a:effectLst/>
        </p:spPr>
        <p:txBody>
          <a:bodyPr wrap="square">
            <a:spAutoFit/>
          </a:bodyPr>
          <a:lstStyle/>
          <a:p>
            <a:r>
              <a:rPr lang="en-US" altLang="zh-CN" b="0" i="1" dirty="0">
                <a:solidFill>
                  <a:srgbClr val="C00000"/>
                </a:solidFill>
              </a:rPr>
              <a:t>5-km WRF simulations initialized from </a:t>
            </a:r>
            <a:r>
              <a:rPr lang="en-US" altLang="zh-CN" b="0" i="1" dirty="0" smtClean="0">
                <a:solidFill>
                  <a:srgbClr val="C00000"/>
                </a:solidFill>
              </a:rPr>
              <a:t>Real-time </a:t>
            </a:r>
            <a:r>
              <a:rPr lang="en-US" altLang="zh-CN" b="0" i="1" dirty="0" err="1" smtClean="0">
                <a:solidFill>
                  <a:srgbClr val="C00000"/>
                </a:solidFill>
              </a:rPr>
              <a:t>EnKF</a:t>
            </a:r>
            <a:r>
              <a:rPr lang="en-US" altLang="zh-CN" b="0" i="1" dirty="0" smtClean="0">
                <a:solidFill>
                  <a:srgbClr val="C00000"/>
                </a:solidFill>
              </a:rPr>
              <a:t> </a:t>
            </a:r>
            <a:r>
              <a:rPr lang="en-US" altLang="zh-CN" b="0" i="1" dirty="0">
                <a:solidFill>
                  <a:srgbClr val="C00000"/>
                </a:solidFill>
              </a:rPr>
              <a:t>analysis are plotted at every 10 min</a:t>
            </a:r>
          </a:p>
        </p:txBody>
      </p:sp>
      <p:sp>
        <p:nvSpPr>
          <p:cNvPr id="5128" name="Text Box 8"/>
          <p:cNvSpPr txBox="1">
            <a:spLocks noChangeArrowheads="1"/>
          </p:cNvSpPr>
          <p:nvPr/>
        </p:nvSpPr>
        <p:spPr bwMode="auto">
          <a:xfrm>
            <a:off x="152400" y="1200150"/>
            <a:ext cx="4191000" cy="1314450"/>
          </a:xfrm>
          <a:prstGeom prst="rect">
            <a:avLst/>
          </a:prstGeom>
          <a:solidFill>
            <a:schemeClr val="bg1"/>
          </a:solidFill>
          <a:ln w="9525">
            <a:noFill/>
            <a:miter lim="800000"/>
            <a:headEnd/>
            <a:tailEnd/>
          </a:ln>
          <a:effectLst/>
        </p:spPr>
        <p:txBody>
          <a:bodyPr>
            <a:spAutoFit/>
          </a:bodyPr>
          <a:lstStyle/>
          <a:p>
            <a:pPr>
              <a:buFont typeface="Wingdings" pitchFamily="2" charset="2"/>
              <a:buChar char="l"/>
            </a:pPr>
            <a:r>
              <a:rPr lang="en-US" altLang="zh-CN" sz="1600" b="0" dirty="0">
                <a:solidFill>
                  <a:srgbClr val="3333FF"/>
                </a:solidFill>
              </a:rPr>
              <a:t>Simulated divergence (-red, +blue) at 12.5 km, Jet Strength (shaded) and pressure (thick black) at 9km</a:t>
            </a:r>
          </a:p>
          <a:p>
            <a:pPr>
              <a:buFont typeface="Wingdings" pitchFamily="2" charset="2"/>
              <a:buChar char="l"/>
            </a:pPr>
            <a:r>
              <a:rPr lang="en-US" altLang="zh-CN" sz="1600" b="0" dirty="0">
                <a:solidFill>
                  <a:srgbClr val="3333FF"/>
                </a:solidFill>
              </a:rPr>
              <a:t>Flight track is in green, and the exact flight position at every 10 min is dotted</a:t>
            </a:r>
          </a:p>
        </p:txBody>
      </p:sp>
      <p:sp>
        <p:nvSpPr>
          <p:cNvPr id="5129" name="Text Box 9"/>
          <p:cNvSpPr txBox="1">
            <a:spLocks noChangeArrowheads="1"/>
          </p:cNvSpPr>
          <p:nvPr/>
        </p:nvSpPr>
        <p:spPr bwMode="auto">
          <a:xfrm>
            <a:off x="4267200" y="1206321"/>
            <a:ext cx="4953000" cy="1323439"/>
          </a:xfrm>
          <a:prstGeom prst="rect">
            <a:avLst/>
          </a:prstGeom>
          <a:solidFill>
            <a:schemeClr val="bg1"/>
          </a:solidFill>
          <a:ln w="9525">
            <a:noFill/>
            <a:miter lim="800000"/>
            <a:headEnd/>
            <a:tailEnd/>
          </a:ln>
          <a:effectLst/>
        </p:spPr>
        <p:txBody>
          <a:bodyPr wrap="square">
            <a:spAutoFit/>
          </a:bodyPr>
          <a:lstStyle/>
          <a:p>
            <a:pPr>
              <a:buFont typeface="Wingdings" pitchFamily="2" charset="2"/>
              <a:buChar char="l"/>
            </a:pPr>
            <a:r>
              <a:rPr lang="en-US" altLang="zh-CN" sz="1600" b="0" dirty="0">
                <a:solidFill>
                  <a:srgbClr val="3333FF"/>
                </a:solidFill>
              </a:rPr>
              <a:t>Simulated SLP (black line), surface winds (vector) and Max Reflectivity (shaded)</a:t>
            </a:r>
          </a:p>
          <a:p>
            <a:pPr>
              <a:buFont typeface="Wingdings" pitchFamily="2" charset="2"/>
              <a:buChar char="l"/>
            </a:pPr>
            <a:r>
              <a:rPr lang="en-US" altLang="zh-CN" sz="1600" b="0" dirty="0">
                <a:solidFill>
                  <a:srgbClr val="3333FF"/>
                </a:solidFill>
              </a:rPr>
              <a:t>Two surveys of RF-02: (1) Along jet; (2) Over </a:t>
            </a:r>
            <a:r>
              <a:rPr lang="en-US" altLang="zh-CN" sz="1600" b="0" dirty="0" smtClean="0">
                <a:solidFill>
                  <a:srgbClr val="3333FF"/>
                </a:solidFill>
              </a:rPr>
              <a:t>Rockies</a:t>
            </a:r>
          </a:p>
          <a:p>
            <a:pPr>
              <a:buFont typeface="Wingdings" pitchFamily="2" charset="2"/>
              <a:buChar char="l"/>
            </a:pPr>
            <a:endParaRPr lang="en-US" altLang="zh-CN" sz="1600" dirty="0" smtClean="0">
              <a:solidFill>
                <a:srgbClr val="3333FF"/>
              </a:solidFill>
            </a:endParaRPr>
          </a:p>
          <a:p>
            <a:pPr>
              <a:buFont typeface="Wingdings" pitchFamily="2" charset="2"/>
              <a:buChar char="l"/>
            </a:pPr>
            <a:endParaRPr lang="en-US" altLang="zh-CN" sz="1600" b="0" dirty="0" smtClean="0">
              <a:solidFill>
                <a:srgbClr val="3333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26" name="Picture 30" descr="0421_JetGW-return_compare_EXP2_filter"/>
          <p:cNvPicPr>
            <a:picLocks noChangeAspect="1" noChangeArrowheads="1"/>
          </p:cNvPicPr>
          <p:nvPr/>
        </p:nvPicPr>
        <p:blipFill>
          <a:blip r:embed="rId2" cstate="print"/>
          <a:srcRect/>
          <a:stretch>
            <a:fillRect/>
          </a:stretch>
        </p:blipFill>
        <p:spPr bwMode="auto">
          <a:xfrm>
            <a:off x="4445000" y="1384300"/>
            <a:ext cx="4318000" cy="5397500"/>
          </a:xfrm>
          <a:prstGeom prst="rect">
            <a:avLst/>
          </a:prstGeom>
          <a:noFill/>
        </p:spPr>
      </p:pic>
      <p:pic>
        <p:nvPicPr>
          <p:cNvPr id="4125" name="Picture 29" descr="0421_JetGW-departure_compare_EXP2_filter"/>
          <p:cNvPicPr>
            <a:picLocks noChangeAspect="1" noChangeArrowheads="1"/>
          </p:cNvPicPr>
          <p:nvPr/>
        </p:nvPicPr>
        <p:blipFill>
          <a:blip r:embed="rId3" cstate="print"/>
          <a:srcRect/>
          <a:stretch>
            <a:fillRect/>
          </a:stretch>
        </p:blipFill>
        <p:spPr bwMode="auto">
          <a:xfrm>
            <a:off x="381000" y="1384300"/>
            <a:ext cx="4318000" cy="5397500"/>
          </a:xfrm>
          <a:prstGeom prst="rect">
            <a:avLst/>
          </a:prstGeom>
          <a:noFill/>
        </p:spPr>
      </p:pic>
      <p:sp>
        <p:nvSpPr>
          <p:cNvPr id="4112" name="Text Box 16"/>
          <p:cNvSpPr txBox="1">
            <a:spLocks noChangeArrowheads="1"/>
          </p:cNvSpPr>
          <p:nvPr/>
        </p:nvSpPr>
        <p:spPr bwMode="auto">
          <a:xfrm>
            <a:off x="152400" y="147935"/>
            <a:ext cx="8839200" cy="492443"/>
          </a:xfrm>
          <a:prstGeom prst="rect">
            <a:avLst/>
          </a:prstGeom>
          <a:noFill/>
          <a:ln w="9525">
            <a:noFill/>
            <a:miter lim="800000"/>
            <a:headEnd/>
            <a:tailEnd/>
          </a:ln>
          <a:effectLst/>
        </p:spPr>
        <p:txBody>
          <a:bodyPr wrap="square">
            <a:spAutoFit/>
          </a:bodyPr>
          <a:lstStyle/>
          <a:p>
            <a:r>
              <a:rPr lang="en-US" altLang="zh-CN" sz="2600" b="1" dirty="0" smtClean="0">
                <a:solidFill>
                  <a:srgbClr val="0000CC"/>
                </a:solidFill>
                <a:ea typeface="宋体" pitchFamily="2" charset="-122"/>
              </a:rPr>
              <a:t>Comparisons of Turbulent Components: </a:t>
            </a:r>
            <a:r>
              <a:rPr lang="en-US" altLang="zh-CN" sz="2600" b="1" dirty="0" err="1" smtClean="0">
                <a:solidFill>
                  <a:srgbClr val="0000CC"/>
                </a:solidFill>
                <a:ea typeface="宋体" pitchFamily="2" charset="-122"/>
              </a:rPr>
              <a:t>Obs</a:t>
            </a:r>
            <a:r>
              <a:rPr lang="en-US" altLang="zh-CN" sz="2600" b="1" dirty="0" smtClean="0">
                <a:solidFill>
                  <a:srgbClr val="0000CC"/>
                </a:solidFill>
                <a:ea typeface="宋体" pitchFamily="2" charset="-122"/>
              </a:rPr>
              <a:t>, GFS and WRF</a:t>
            </a:r>
            <a:endParaRPr lang="en-US" altLang="zh-CN" sz="2600" b="1" dirty="0">
              <a:solidFill>
                <a:srgbClr val="0000CC"/>
              </a:solidFill>
              <a:ea typeface="宋体" pitchFamily="2" charset="-122"/>
            </a:endParaRPr>
          </a:p>
        </p:txBody>
      </p:sp>
      <p:sp>
        <p:nvSpPr>
          <p:cNvPr id="4113" name="Text Box 17"/>
          <p:cNvSpPr txBox="1">
            <a:spLocks noChangeArrowheads="1"/>
          </p:cNvSpPr>
          <p:nvPr/>
        </p:nvSpPr>
        <p:spPr bwMode="auto">
          <a:xfrm>
            <a:off x="762000" y="644525"/>
            <a:ext cx="7543800" cy="650875"/>
          </a:xfrm>
          <a:prstGeom prst="rect">
            <a:avLst/>
          </a:prstGeom>
          <a:noFill/>
          <a:ln w="9525">
            <a:solidFill>
              <a:srgbClr val="FFFF00"/>
            </a:solidFill>
            <a:miter lim="800000"/>
            <a:headEnd/>
            <a:tailEnd/>
          </a:ln>
          <a:effectLst/>
        </p:spPr>
        <p:txBody>
          <a:bodyPr wrap="square">
            <a:spAutoFit/>
          </a:bodyPr>
          <a:lstStyle/>
          <a:p>
            <a:r>
              <a:rPr lang="en-US" altLang="zh-CN" i="1" dirty="0">
                <a:solidFill>
                  <a:srgbClr val="C00000"/>
                </a:solidFill>
              </a:rPr>
              <a:t>A band-pass filter with cut-off wavelength between 50~250 km is applied on all data sets, which is used to extract the turbulent </a:t>
            </a:r>
            <a:r>
              <a:rPr lang="en-US" altLang="zh-CN" i="1" dirty="0" smtClean="0">
                <a:solidFill>
                  <a:srgbClr val="C00000"/>
                </a:solidFill>
              </a:rPr>
              <a:t>components of Jet-Front GWs</a:t>
            </a:r>
            <a:endParaRPr lang="en-US" altLang="zh-CN" i="1" dirty="0">
              <a:solidFill>
                <a:srgbClr val="C00000"/>
              </a:solidFill>
            </a:endParaRPr>
          </a:p>
        </p:txBody>
      </p:sp>
      <p:sp>
        <p:nvSpPr>
          <p:cNvPr id="4114" name="Text Box 18"/>
          <p:cNvSpPr txBox="1">
            <a:spLocks noChangeArrowheads="1"/>
          </p:cNvSpPr>
          <p:nvPr/>
        </p:nvSpPr>
        <p:spPr bwMode="auto">
          <a:xfrm>
            <a:off x="990600" y="1295400"/>
            <a:ext cx="3680110" cy="369332"/>
          </a:xfrm>
          <a:prstGeom prst="rect">
            <a:avLst/>
          </a:prstGeom>
          <a:noFill/>
          <a:ln w="9525">
            <a:noFill/>
            <a:miter lim="800000"/>
            <a:headEnd/>
            <a:tailEnd/>
          </a:ln>
          <a:effectLst/>
        </p:spPr>
        <p:txBody>
          <a:bodyPr wrap="none">
            <a:spAutoFit/>
          </a:bodyPr>
          <a:lstStyle/>
          <a:p>
            <a:r>
              <a:rPr lang="en-US" altLang="zh-CN" b="1" i="1" dirty="0" smtClean="0"/>
              <a:t>Outbound flight (18:30 </a:t>
            </a:r>
            <a:r>
              <a:rPr lang="en-US" altLang="zh-CN" b="1" i="1" dirty="0"/>
              <a:t>~ 20:20 </a:t>
            </a:r>
            <a:r>
              <a:rPr lang="en-US" altLang="zh-CN" b="1" i="1" dirty="0" smtClean="0"/>
              <a:t>UTC)</a:t>
            </a:r>
            <a:endParaRPr lang="en-US" altLang="zh-CN" b="1" i="1" dirty="0"/>
          </a:p>
        </p:txBody>
      </p:sp>
      <p:sp>
        <p:nvSpPr>
          <p:cNvPr id="4115" name="Text Box 19"/>
          <p:cNvSpPr txBox="1">
            <a:spLocks noChangeArrowheads="1"/>
          </p:cNvSpPr>
          <p:nvPr/>
        </p:nvSpPr>
        <p:spPr bwMode="auto">
          <a:xfrm>
            <a:off x="5029200" y="1295400"/>
            <a:ext cx="3454087" cy="369332"/>
          </a:xfrm>
          <a:prstGeom prst="rect">
            <a:avLst/>
          </a:prstGeom>
          <a:noFill/>
          <a:ln w="9525">
            <a:noFill/>
            <a:miter lim="800000"/>
            <a:headEnd/>
            <a:tailEnd/>
          </a:ln>
          <a:effectLst/>
        </p:spPr>
        <p:txBody>
          <a:bodyPr wrap="none">
            <a:spAutoFit/>
          </a:bodyPr>
          <a:lstStyle/>
          <a:p>
            <a:r>
              <a:rPr lang="en-US" altLang="zh-CN" b="1" i="1" dirty="0" smtClean="0"/>
              <a:t>Inbound flight </a:t>
            </a:r>
            <a:r>
              <a:rPr lang="en-US" altLang="zh-CN" b="1" i="1" dirty="0"/>
              <a:t>(</a:t>
            </a:r>
            <a:r>
              <a:rPr lang="en-US" altLang="zh-CN" b="1" i="1" dirty="0" smtClean="0"/>
              <a:t>20:30 </a:t>
            </a:r>
            <a:r>
              <a:rPr lang="en-US" altLang="zh-CN" b="1" i="1" dirty="0"/>
              <a:t>~ 22:30 </a:t>
            </a:r>
            <a:r>
              <a:rPr lang="en-US" altLang="zh-CN" b="1" i="1" dirty="0" smtClean="0"/>
              <a:t>UTC)</a:t>
            </a:r>
            <a:endParaRPr lang="en-US" altLang="zh-CN" b="1" i="1" dirty="0"/>
          </a:p>
        </p:txBody>
      </p:sp>
      <p:sp>
        <p:nvSpPr>
          <p:cNvPr id="4116" name="Rectangle 20"/>
          <p:cNvSpPr>
            <a:spLocks noChangeArrowheads="1"/>
          </p:cNvSpPr>
          <p:nvPr/>
        </p:nvSpPr>
        <p:spPr bwMode="auto">
          <a:xfrm>
            <a:off x="228600" y="1981200"/>
            <a:ext cx="394660" cy="369332"/>
          </a:xfrm>
          <a:prstGeom prst="rect">
            <a:avLst/>
          </a:prstGeom>
          <a:noFill/>
          <a:ln w="9525">
            <a:noFill/>
            <a:miter lim="800000"/>
            <a:headEnd/>
            <a:tailEnd/>
          </a:ln>
          <a:effectLst/>
        </p:spPr>
        <p:txBody>
          <a:bodyPr wrap="none">
            <a:spAutoFit/>
          </a:bodyPr>
          <a:lstStyle/>
          <a:p>
            <a:r>
              <a:rPr lang="en-US" altLang="zh-CN" b="1" i="1" dirty="0" smtClean="0"/>
              <a:t>U’</a:t>
            </a:r>
            <a:endParaRPr lang="en-US" altLang="zh-CN" b="1" i="1" dirty="0"/>
          </a:p>
        </p:txBody>
      </p:sp>
      <p:sp>
        <p:nvSpPr>
          <p:cNvPr id="4117" name="Rectangle 21"/>
          <p:cNvSpPr>
            <a:spLocks noChangeArrowheads="1"/>
          </p:cNvSpPr>
          <p:nvPr/>
        </p:nvSpPr>
        <p:spPr bwMode="auto">
          <a:xfrm>
            <a:off x="228600" y="3200400"/>
            <a:ext cx="384272" cy="369332"/>
          </a:xfrm>
          <a:prstGeom prst="rect">
            <a:avLst/>
          </a:prstGeom>
          <a:noFill/>
          <a:ln w="9525">
            <a:noFill/>
            <a:miter lim="800000"/>
            <a:headEnd/>
            <a:tailEnd/>
          </a:ln>
          <a:effectLst/>
        </p:spPr>
        <p:txBody>
          <a:bodyPr wrap="none">
            <a:spAutoFit/>
          </a:bodyPr>
          <a:lstStyle/>
          <a:p>
            <a:r>
              <a:rPr lang="en-US" altLang="zh-CN" b="1" i="1" dirty="0" smtClean="0"/>
              <a:t>V’</a:t>
            </a:r>
            <a:endParaRPr lang="en-US" altLang="zh-CN" b="1" i="1" dirty="0"/>
          </a:p>
        </p:txBody>
      </p:sp>
      <p:sp>
        <p:nvSpPr>
          <p:cNvPr id="4118" name="Rectangle 22"/>
          <p:cNvSpPr>
            <a:spLocks noChangeArrowheads="1"/>
          </p:cNvSpPr>
          <p:nvPr/>
        </p:nvSpPr>
        <p:spPr bwMode="auto">
          <a:xfrm>
            <a:off x="152400" y="4343400"/>
            <a:ext cx="455894" cy="369332"/>
          </a:xfrm>
          <a:prstGeom prst="rect">
            <a:avLst/>
          </a:prstGeom>
          <a:noFill/>
          <a:ln w="9525">
            <a:noFill/>
            <a:miter lim="800000"/>
            <a:headEnd/>
            <a:tailEnd/>
          </a:ln>
          <a:effectLst/>
        </p:spPr>
        <p:txBody>
          <a:bodyPr wrap="none">
            <a:spAutoFit/>
          </a:bodyPr>
          <a:lstStyle/>
          <a:p>
            <a:r>
              <a:rPr lang="en-US" altLang="zh-CN" b="1" i="1" dirty="0" smtClean="0"/>
              <a:t>W’</a:t>
            </a:r>
            <a:endParaRPr lang="en-US" altLang="zh-CN" b="1" i="1" dirty="0"/>
          </a:p>
        </p:txBody>
      </p:sp>
      <p:sp>
        <p:nvSpPr>
          <p:cNvPr id="4119" name="Rectangle 23"/>
          <p:cNvSpPr>
            <a:spLocks noChangeArrowheads="1"/>
          </p:cNvSpPr>
          <p:nvPr/>
        </p:nvSpPr>
        <p:spPr bwMode="auto">
          <a:xfrm>
            <a:off x="247641" y="5562600"/>
            <a:ext cx="361959" cy="369332"/>
          </a:xfrm>
          <a:prstGeom prst="rect">
            <a:avLst/>
          </a:prstGeom>
          <a:noFill/>
          <a:ln w="9525">
            <a:noFill/>
            <a:miter lim="800000"/>
            <a:headEnd/>
            <a:tailEnd/>
          </a:ln>
          <a:effectLst/>
        </p:spPr>
        <p:txBody>
          <a:bodyPr wrap="none">
            <a:spAutoFit/>
          </a:bodyPr>
          <a:lstStyle/>
          <a:p>
            <a:r>
              <a:rPr lang="en-US" altLang="zh-CN" b="1" i="1" dirty="0" smtClean="0"/>
              <a:t>T’</a:t>
            </a:r>
            <a:endParaRPr lang="en-US" altLang="zh-CN" b="1" i="1" dirty="0"/>
          </a:p>
        </p:txBody>
      </p:sp>
      <p:sp>
        <p:nvSpPr>
          <p:cNvPr id="12" name="Rectangle 11"/>
          <p:cNvSpPr>
            <a:spLocks noChangeArrowheads="1"/>
          </p:cNvSpPr>
          <p:nvPr/>
        </p:nvSpPr>
        <p:spPr bwMode="auto">
          <a:xfrm>
            <a:off x="5131158" y="1676400"/>
            <a:ext cx="990600" cy="4648200"/>
          </a:xfrm>
          <a:prstGeom prst="rect">
            <a:avLst/>
          </a:prstGeom>
          <a:solidFill>
            <a:schemeClr val="accent5">
              <a:lumMod val="40000"/>
              <a:lumOff val="60000"/>
              <a:alpha val="31000"/>
            </a:schemeClr>
          </a:solidFill>
          <a:ln w="9525">
            <a:solidFill>
              <a:schemeClr val="tx1"/>
            </a:solidFill>
            <a:round/>
            <a:headEnd/>
            <a:tailEnd/>
          </a:ln>
        </p:spPr>
        <p:txBody>
          <a:bodyPr/>
          <a:lstStyle/>
          <a:p>
            <a:endParaRPr lang="en-US"/>
          </a:p>
        </p:txBody>
      </p:sp>
      <p:sp>
        <p:nvSpPr>
          <p:cNvPr id="14" name="Text Box 6"/>
          <p:cNvSpPr txBox="1">
            <a:spLocks noChangeArrowheads="1"/>
          </p:cNvSpPr>
          <p:nvPr/>
        </p:nvSpPr>
        <p:spPr bwMode="auto">
          <a:xfrm>
            <a:off x="990600" y="6400800"/>
            <a:ext cx="7620000" cy="369332"/>
          </a:xfrm>
          <a:prstGeom prst="rect">
            <a:avLst/>
          </a:prstGeom>
          <a:noFill/>
          <a:ln w="9525">
            <a:noFill/>
            <a:miter lim="800000"/>
            <a:headEnd/>
            <a:tailEnd/>
          </a:ln>
        </p:spPr>
        <p:txBody>
          <a:bodyPr wrap="square">
            <a:spAutoFit/>
          </a:bodyPr>
          <a:lstStyle/>
          <a:p>
            <a:r>
              <a:rPr lang="en-US" altLang="zh-CN" b="0" i="1" dirty="0" err="1" smtClean="0">
                <a:solidFill>
                  <a:srgbClr val="000090"/>
                </a:solidFill>
              </a:rPr>
              <a:t>obs</a:t>
            </a:r>
            <a:r>
              <a:rPr lang="en-US" altLang="zh-CN" b="0" i="1" dirty="0" smtClean="0">
                <a:solidFill>
                  <a:srgbClr val="000090"/>
                </a:solidFill>
              </a:rPr>
              <a:t> </a:t>
            </a:r>
            <a:r>
              <a:rPr lang="en-US" altLang="zh-CN" b="0" i="1" dirty="0">
                <a:solidFill>
                  <a:srgbClr val="000090"/>
                </a:solidFill>
              </a:rPr>
              <a:t>(</a:t>
            </a:r>
            <a:r>
              <a:rPr lang="en-US" altLang="zh-CN" b="0" i="1" dirty="0"/>
              <a:t>black</a:t>
            </a:r>
            <a:r>
              <a:rPr lang="en-US" altLang="zh-CN" b="0" i="1" dirty="0">
                <a:solidFill>
                  <a:srgbClr val="000090"/>
                </a:solidFill>
              </a:rPr>
              <a:t>) against GFS analysis (</a:t>
            </a:r>
            <a:r>
              <a:rPr lang="en-US" altLang="zh-CN" b="0" i="1" dirty="0">
                <a:solidFill>
                  <a:srgbClr val="99FF33"/>
                </a:solidFill>
              </a:rPr>
              <a:t>green</a:t>
            </a:r>
            <a:r>
              <a:rPr lang="en-US" altLang="zh-CN" b="0" i="1" dirty="0">
                <a:solidFill>
                  <a:srgbClr val="000090"/>
                </a:solidFill>
              </a:rPr>
              <a:t>), WRF-GFS (blue) and WRF-</a:t>
            </a:r>
            <a:r>
              <a:rPr lang="en-US" altLang="zh-CN" b="0" i="1" dirty="0" err="1">
                <a:solidFill>
                  <a:srgbClr val="000090"/>
                </a:solidFill>
              </a:rPr>
              <a:t>EnKF</a:t>
            </a:r>
            <a:r>
              <a:rPr lang="en-US" altLang="zh-CN" b="0" i="1" dirty="0">
                <a:solidFill>
                  <a:srgbClr val="000090"/>
                </a:solidFill>
              </a:rPr>
              <a:t> (</a:t>
            </a:r>
            <a:r>
              <a:rPr lang="en-US" altLang="zh-CN" b="0" i="1" dirty="0">
                <a:solidFill>
                  <a:srgbClr val="FF0000"/>
                </a:solidFill>
              </a:rPr>
              <a:t>red</a:t>
            </a:r>
            <a:r>
              <a:rPr lang="en-US" altLang="zh-CN" b="0" i="1" dirty="0">
                <a:solidFill>
                  <a:srgbClr val="000090"/>
                </a:solidFill>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p:cNvPicPr>
            <a:picLocks noChangeAspect="1" noChangeArrowheads="1"/>
          </p:cNvPicPr>
          <p:nvPr/>
        </p:nvPicPr>
        <p:blipFill>
          <a:blip r:embed="rId2" cstate="print"/>
          <a:srcRect/>
          <a:stretch>
            <a:fillRect/>
          </a:stretch>
        </p:blipFill>
        <p:spPr bwMode="auto">
          <a:xfrm>
            <a:off x="5945188" y="927100"/>
            <a:ext cx="3198812" cy="3098800"/>
          </a:xfrm>
          <a:prstGeom prst="rect">
            <a:avLst/>
          </a:prstGeom>
          <a:noFill/>
          <a:ln w="9525">
            <a:noFill/>
            <a:miter lim="800000"/>
            <a:headEnd/>
            <a:tailEnd/>
          </a:ln>
          <a:effectLst/>
        </p:spPr>
      </p:pic>
      <p:pic>
        <p:nvPicPr>
          <p:cNvPr id="4102" name="Picture 6"/>
          <p:cNvPicPr>
            <a:picLocks noChangeAspect="1" noChangeArrowheads="1"/>
          </p:cNvPicPr>
          <p:nvPr/>
        </p:nvPicPr>
        <p:blipFill>
          <a:blip r:embed="rId3" cstate="print"/>
          <a:srcRect/>
          <a:stretch>
            <a:fillRect/>
          </a:stretch>
        </p:blipFill>
        <p:spPr bwMode="auto">
          <a:xfrm>
            <a:off x="2946400" y="927100"/>
            <a:ext cx="3198813" cy="3081338"/>
          </a:xfrm>
          <a:prstGeom prst="rect">
            <a:avLst/>
          </a:prstGeom>
          <a:noFill/>
          <a:ln w="9525">
            <a:noFill/>
            <a:miter lim="800000"/>
            <a:headEnd/>
            <a:tailEnd/>
          </a:ln>
          <a:effectLst/>
        </p:spPr>
      </p:pic>
      <p:pic>
        <p:nvPicPr>
          <p:cNvPr id="4101" name="Picture 5"/>
          <p:cNvPicPr>
            <a:picLocks noChangeAspect="1" noChangeArrowheads="1"/>
          </p:cNvPicPr>
          <p:nvPr/>
        </p:nvPicPr>
        <p:blipFill>
          <a:blip r:embed="rId4" cstate="print"/>
          <a:srcRect/>
          <a:stretch>
            <a:fillRect/>
          </a:stretch>
        </p:blipFill>
        <p:spPr bwMode="auto">
          <a:xfrm>
            <a:off x="0" y="914400"/>
            <a:ext cx="3198813" cy="3098800"/>
          </a:xfrm>
          <a:prstGeom prst="rect">
            <a:avLst/>
          </a:prstGeom>
          <a:noFill/>
          <a:ln w="9525">
            <a:noFill/>
            <a:miter lim="800000"/>
            <a:headEnd/>
            <a:tailEnd/>
          </a:ln>
          <a:effectLst/>
        </p:spPr>
      </p:pic>
      <p:sp>
        <p:nvSpPr>
          <p:cNvPr id="4107" name="Rectangle 11"/>
          <p:cNvSpPr>
            <a:spLocks noChangeArrowheads="1"/>
          </p:cNvSpPr>
          <p:nvPr/>
        </p:nvSpPr>
        <p:spPr bwMode="auto">
          <a:xfrm>
            <a:off x="869950" y="533400"/>
            <a:ext cx="1377950" cy="366713"/>
          </a:xfrm>
          <a:prstGeom prst="rect">
            <a:avLst/>
          </a:prstGeom>
          <a:noFill/>
          <a:ln w="9525">
            <a:noFill/>
            <a:miter lim="800000"/>
            <a:headEnd/>
            <a:tailEnd/>
          </a:ln>
          <a:effectLst/>
        </p:spPr>
        <p:txBody>
          <a:bodyPr wrap="none">
            <a:spAutoFit/>
          </a:bodyPr>
          <a:lstStyle/>
          <a:p>
            <a:r>
              <a:rPr lang="en-US"/>
              <a:t>Full physics</a:t>
            </a:r>
          </a:p>
        </p:txBody>
      </p:sp>
      <p:sp>
        <p:nvSpPr>
          <p:cNvPr id="4108" name="Rectangle 12"/>
          <p:cNvSpPr>
            <a:spLocks noChangeArrowheads="1"/>
          </p:cNvSpPr>
          <p:nvPr/>
        </p:nvSpPr>
        <p:spPr bwMode="auto">
          <a:xfrm>
            <a:off x="4095750" y="533400"/>
            <a:ext cx="933450" cy="366713"/>
          </a:xfrm>
          <a:prstGeom prst="rect">
            <a:avLst/>
          </a:prstGeom>
          <a:noFill/>
          <a:ln w="9525">
            <a:noFill/>
            <a:miter lim="800000"/>
            <a:headEnd/>
            <a:tailEnd/>
          </a:ln>
          <a:effectLst/>
        </p:spPr>
        <p:txBody>
          <a:bodyPr wrap="none">
            <a:spAutoFit/>
          </a:bodyPr>
          <a:lstStyle/>
          <a:p>
            <a:r>
              <a:rPr lang="en-US" dirty="0"/>
              <a:t>Dry run</a:t>
            </a:r>
          </a:p>
        </p:txBody>
      </p:sp>
      <p:sp>
        <p:nvSpPr>
          <p:cNvPr id="4109" name="Rectangle 13"/>
          <p:cNvSpPr>
            <a:spLocks noChangeArrowheads="1"/>
          </p:cNvSpPr>
          <p:nvPr/>
        </p:nvSpPr>
        <p:spPr bwMode="auto">
          <a:xfrm>
            <a:off x="6807200" y="571500"/>
            <a:ext cx="1771650" cy="366713"/>
          </a:xfrm>
          <a:prstGeom prst="rect">
            <a:avLst/>
          </a:prstGeom>
          <a:noFill/>
          <a:ln w="9525">
            <a:noFill/>
            <a:miter lim="800000"/>
            <a:headEnd/>
            <a:tailEnd/>
          </a:ln>
          <a:effectLst/>
        </p:spPr>
        <p:txBody>
          <a:bodyPr wrap="none">
            <a:spAutoFit/>
          </a:bodyPr>
          <a:lstStyle/>
          <a:p>
            <a:r>
              <a:rPr lang="en-US" dirty="0"/>
              <a:t>Flat topography</a:t>
            </a:r>
          </a:p>
        </p:txBody>
      </p:sp>
      <p:sp>
        <p:nvSpPr>
          <p:cNvPr id="4110" name="Text Box 14"/>
          <p:cNvSpPr txBox="1">
            <a:spLocks noChangeArrowheads="1"/>
          </p:cNvSpPr>
          <p:nvPr/>
        </p:nvSpPr>
        <p:spPr bwMode="auto">
          <a:xfrm>
            <a:off x="-76200" y="65088"/>
            <a:ext cx="9377632" cy="492443"/>
          </a:xfrm>
          <a:prstGeom prst="rect">
            <a:avLst/>
          </a:prstGeom>
          <a:noFill/>
          <a:ln w="9525">
            <a:noFill/>
            <a:miter lim="800000"/>
            <a:headEnd/>
            <a:tailEnd/>
          </a:ln>
          <a:effectLst/>
        </p:spPr>
        <p:txBody>
          <a:bodyPr wrap="none">
            <a:spAutoFit/>
          </a:bodyPr>
          <a:lstStyle/>
          <a:p>
            <a:r>
              <a:rPr lang="en-US" sz="2600" b="1" dirty="0">
                <a:solidFill>
                  <a:srgbClr val="0000CC"/>
                </a:solidFill>
              </a:rPr>
              <a:t> </a:t>
            </a:r>
            <a:r>
              <a:rPr lang="en-US" sz="2600" b="1" dirty="0" smtClean="0">
                <a:solidFill>
                  <a:srgbClr val="0000CC"/>
                </a:solidFill>
              </a:rPr>
              <a:t>Numerical Sensitivity </a:t>
            </a:r>
            <a:r>
              <a:rPr lang="en-US" sz="2600" b="1" dirty="0">
                <a:solidFill>
                  <a:srgbClr val="0000CC"/>
                </a:solidFill>
              </a:rPr>
              <a:t>Exp for Jet-front </a:t>
            </a:r>
            <a:r>
              <a:rPr lang="en-US" sz="2600" b="1" dirty="0" smtClean="0">
                <a:solidFill>
                  <a:srgbClr val="0000CC"/>
                </a:solidFill>
              </a:rPr>
              <a:t>Gravity Waves during RF-02</a:t>
            </a:r>
            <a:endParaRPr lang="en-US" sz="2600" b="1" dirty="0">
              <a:solidFill>
                <a:srgbClr val="0000CC"/>
              </a:solidFill>
            </a:endParaRPr>
          </a:p>
        </p:txBody>
      </p:sp>
      <p:sp>
        <p:nvSpPr>
          <p:cNvPr id="4111" name="Rectangle 15"/>
          <p:cNvSpPr>
            <a:spLocks noChangeArrowheads="1"/>
          </p:cNvSpPr>
          <p:nvPr/>
        </p:nvSpPr>
        <p:spPr bwMode="auto">
          <a:xfrm>
            <a:off x="685800" y="4038600"/>
            <a:ext cx="1809750" cy="366713"/>
          </a:xfrm>
          <a:prstGeom prst="rect">
            <a:avLst/>
          </a:prstGeom>
          <a:noFill/>
          <a:ln w="9525">
            <a:noFill/>
            <a:miter lim="800000"/>
            <a:headEnd/>
            <a:tailEnd/>
          </a:ln>
          <a:effectLst/>
        </p:spPr>
        <p:txBody>
          <a:bodyPr wrap="none">
            <a:spAutoFit/>
          </a:bodyPr>
          <a:lstStyle/>
          <a:p>
            <a:r>
              <a:rPr lang="en-US" dirty="0">
                <a:solidFill>
                  <a:schemeClr val="accent2"/>
                </a:solidFill>
              </a:rPr>
              <a:t>22 </a:t>
            </a:r>
            <a:r>
              <a:rPr lang="en-US" dirty="0" smtClean="0">
                <a:solidFill>
                  <a:schemeClr val="accent2"/>
                </a:solidFill>
              </a:rPr>
              <a:t>UTC </a:t>
            </a:r>
            <a:r>
              <a:rPr lang="en-US" dirty="0">
                <a:solidFill>
                  <a:schemeClr val="accent2"/>
                </a:solidFill>
              </a:rPr>
              <a:t>April 21</a:t>
            </a:r>
          </a:p>
        </p:txBody>
      </p:sp>
      <p:sp>
        <p:nvSpPr>
          <p:cNvPr id="4112" name="Rectangle 16"/>
          <p:cNvSpPr>
            <a:spLocks noChangeArrowheads="1"/>
          </p:cNvSpPr>
          <p:nvPr/>
        </p:nvSpPr>
        <p:spPr bwMode="auto">
          <a:xfrm>
            <a:off x="3733800" y="4038600"/>
            <a:ext cx="1809750" cy="366713"/>
          </a:xfrm>
          <a:prstGeom prst="rect">
            <a:avLst/>
          </a:prstGeom>
          <a:noFill/>
          <a:ln w="9525">
            <a:noFill/>
            <a:miter lim="800000"/>
            <a:headEnd/>
            <a:tailEnd/>
          </a:ln>
          <a:effectLst/>
        </p:spPr>
        <p:txBody>
          <a:bodyPr wrap="none">
            <a:spAutoFit/>
          </a:bodyPr>
          <a:lstStyle/>
          <a:p>
            <a:r>
              <a:rPr lang="en-US">
                <a:solidFill>
                  <a:schemeClr val="accent2"/>
                </a:solidFill>
              </a:rPr>
              <a:t>22 UTC April 21</a:t>
            </a:r>
          </a:p>
        </p:txBody>
      </p:sp>
      <p:sp>
        <p:nvSpPr>
          <p:cNvPr id="4113" name="Rectangle 17"/>
          <p:cNvSpPr>
            <a:spLocks noChangeArrowheads="1"/>
          </p:cNvSpPr>
          <p:nvPr/>
        </p:nvSpPr>
        <p:spPr bwMode="auto">
          <a:xfrm>
            <a:off x="6858000" y="4038600"/>
            <a:ext cx="1809750" cy="366713"/>
          </a:xfrm>
          <a:prstGeom prst="rect">
            <a:avLst/>
          </a:prstGeom>
          <a:noFill/>
          <a:ln w="9525">
            <a:noFill/>
            <a:miter lim="800000"/>
            <a:headEnd/>
            <a:tailEnd/>
          </a:ln>
          <a:effectLst/>
        </p:spPr>
        <p:txBody>
          <a:bodyPr wrap="none">
            <a:spAutoFit/>
          </a:bodyPr>
          <a:lstStyle/>
          <a:p>
            <a:r>
              <a:rPr lang="en-US">
                <a:solidFill>
                  <a:srgbClr val="CC0000"/>
                </a:solidFill>
              </a:rPr>
              <a:t>00 UTC April 22</a:t>
            </a:r>
          </a:p>
        </p:txBody>
      </p:sp>
      <p:sp>
        <p:nvSpPr>
          <p:cNvPr id="4114" name="Text Box 18"/>
          <p:cNvSpPr txBox="1">
            <a:spLocks noChangeArrowheads="1"/>
          </p:cNvSpPr>
          <p:nvPr/>
        </p:nvSpPr>
        <p:spPr bwMode="auto">
          <a:xfrm>
            <a:off x="228600" y="2971800"/>
            <a:ext cx="336550" cy="366713"/>
          </a:xfrm>
          <a:prstGeom prst="rect">
            <a:avLst/>
          </a:prstGeom>
          <a:noFill/>
          <a:ln w="9525">
            <a:noFill/>
            <a:miter lim="800000"/>
            <a:headEnd/>
            <a:tailEnd/>
          </a:ln>
          <a:effectLst/>
        </p:spPr>
        <p:txBody>
          <a:bodyPr wrap="none">
            <a:spAutoFit/>
          </a:bodyPr>
          <a:lstStyle/>
          <a:p>
            <a:r>
              <a:rPr lang="en-US"/>
              <a:t>A</a:t>
            </a:r>
          </a:p>
        </p:txBody>
      </p:sp>
      <p:sp>
        <p:nvSpPr>
          <p:cNvPr id="4118" name="Text Box 22"/>
          <p:cNvSpPr txBox="1">
            <a:spLocks noChangeArrowheads="1"/>
          </p:cNvSpPr>
          <p:nvPr/>
        </p:nvSpPr>
        <p:spPr bwMode="auto">
          <a:xfrm>
            <a:off x="1644650" y="2514600"/>
            <a:ext cx="336550" cy="369332"/>
          </a:xfrm>
          <a:prstGeom prst="rect">
            <a:avLst/>
          </a:prstGeom>
          <a:noFill/>
          <a:ln w="9525">
            <a:noFill/>
            <a:miter lim="800000"/>
            <a:headEnd/>
            <a:tailEnd/>
          </a:ln>
          <a:effectLst/>
        </p:spPr>
        <p:txBody>
          <a:bodyPr wrap="square">
            <a:spAutoFit/>
          </a:bodyPr>
          <a:lstStyle/>
          <a:p>
            <a:r>
              <a:rPr lang="en-US" dirty="0"/>
              <a:t>B</a:t>
            </a:r>
          </a:p>
        </p:txBody>
      </p:sp>
      <p:sp>
        <p:nvSpPr>
          <p:cNvPr id="4119" name="Text Box 23"/>
          <p:cNvSpPr txBox="1">
            <a:spLocks noChangeArrowheads="1"/>
          </p:cNvSpPr>
          <p:nvPr/>
        </p:nvSpPr>
        <p:spPr bwMode="auto">
          <a:xfrm>
            <a:off x="3276600" y="2971800"/>
            <a:ext cx="317716" cy="369332"/>
          </a:xfrm>
          <a:prstGeom prst="rect">
            <a:avLst/>
          </a:prstGeom>
          <a:noFill/>
          <a:ln w="9525">
            <a:noFill/>
            <a:miter lim="800000"/>
            <a:headEnd/>
            <a:tailEnd/>
          </a:ln>
          <a:effectLst/>
        </p:spPr>
        <p:txBody>
          <a:bodyPr wrap="none">
            <a:spAutoFit/>
          </a:bodyPr>
          <a:lstStyle/>
          <a:p>
            <a:r>
              <a:rPr lang="en-US" dirty="0" smtClean="0"/>
              <a:t>A</a:t>
            </a:r>
            <a:endParaRPr lang="en-US" dirty="0"/>
          </a:p>
        </p:txBody>
      </p:sp>
      <p:sp>
        <p:nvSpPr>
          <p:cNvPr id="4120" name="Text Box 24"/>
          <p:cNvSpPr txBox="1">
            <a:spLocks noChangeArrowheads="1"/>
          </p:cNvSpPr>
          <p:nvPr/>
        </p:nvSpPr>
        <p:spPr bwMode="auto">
          <a:xfrm>
            <a:off x="4610637" y="2514600"/>
            <a:ext cx="309700" cy="369332"/>
          </a:xfrm>
          <a:prstGeom prst="rect">
            <a:avLst/>
          </a:prstGeom>
          <a:noFill/>
          <a:ln w="9525">
            <a:noFill/>
            <a:miter lim="800000"/>
            <a:headEnd/>
            <a:tailEnd/>
          </a:ln>
          <a:effectLst/>
        </p:spPr>
        <p:txBody>
          <a:bodyPr wrap="none">
            <a:spAutoFit/>
          </a:bodyPr>
          <a:lstStyle/>
          <a:p>
            <a:r>
              <a:rPr lang="en-US" dirty="0" smtClean="0"/>
              <a:t>B</a:t>
            </a:r>
            <a:endParaRPr lang="en-US" dirty="0"/>
          </a:p>
        </p:txBody>
      </p:sp>
      <p:sp>
        <p:nvSpPr>
          <p:cNvPr id="4121" name="Text Box 25"/>
          <p:cNvSpPr txBox="1">
            <a:spLocks noChangeArrowheads="1"/>
          </p:cNvSpPr>
          <p:nvPr/>
        </p:nvSpPr>
        <p:spPr bwMode="auto">
          <a:xfrm>
            <a:off x="76200" y="4445000"/>
            <a:ext cx="8991600" cy="2246769"/>
          </a:xfrm>
          <a:prstGeom prst="rect">
            <a:avLst/>
          </a:prstGeom>
          <a:solidFill>
            <a:schemeClr val="bg1"/>
          </a:solidFill>
          <a:ln w="9525">
            <a:solidFill>
              <a:srgbClr val="C00000"/>
            </a:solidFill>
            <a:miter lim="800000"/>
            <a:headEnd/>
            <a:tailEnd/>
          </a:ln>
          <a:effectLst/>
        </p:spPr>
        <p:txBody>
          <a:bodyPr wrap="square">
            <a:spAutoFit/>
          </a:bodyPr>
          <a:lstStyle/>
          <a:p>
            <a:pPr>
              <a:spcAft>
                <a:spcPts val="1200"/>
              </a:spcAft>
              <a:buClr>
                <a:srgbClr val="3333FF"/>
              </a:buClr>
              <a:buFont typeface="Wingdings" pitchFamily="-112" charset="2"/>
              <a:buChar char="§"/>
            </a:pPr>
            <a:r>
              <a:rPr lang="en-US" sz="2000" i="1" dirty="0" smtClean="0">
                <a:solidFill>
                  <a:srgbClr val="000090"/>
                </a:solidFill>
                <a:ea typeface="宋体" pitchFamily="2" charset="-122"/>
                <a:cs typeface="Times New Roman" pitchFamily="-112" charset="0"/>
              </a:rPr>
              <a:t>It was mostly dry environment over the Rockies, so that the dry-run without moist convections produced similar gravity waves over that region</a:t>
            </a:r>
          </a:p>
          <a:p>
            <a:pPr>
              <a:spcAft>
                <a:spcPts val="1200"/>
              </a:spcAft>
              <a:buClr>
                <a:srgbClr val="3333FF"/>
              </a:buClr>
              <a:buFont typeface="Wingdings" pitchFamily="-112" charset="2"/>
              <a:buChar char="§"/>
            </a:pPr>
            <a:r>
              <a:rPr lang="en-US" sz="2000" i="1" dirty="0" smtClean="0">
                <a:solidFill>
                  <a:srgbClr val="000090"/>
                </a:solidFill>
                <a:ea typeface="宋体" pitchFamily="2" charset="-122"/>
                <a:cs typeface="Times New Roman" pitchFamily="-112" charset="0"/>
              </a:rPr>
              <a:t>Over the plains, most of the gravity waves were not shown up in dry run; and thus they are mainly convectively forced</a:t>
            </a:r>
          </a:p>
          <a:p>
            <a:pPr>
              <a:spcAft>
                <a:spcPts val="1200"/>
              </a:spcAft>
              <a:buClr>
                <a:srgbClr val="3333FF"/>
              </a:buClr>
              <a:buFont typeface="Wingdings" pitchFamily="-112" charset="2"/>
              <a:buChar char="§"/>
            </a:pPr>
            <a:r>
              <a:rPr lang="en-US" sz="2000" i="1" dirty="0" smtClean="0">
                <a:solidFill>
                  <a:srgbClr val="000090"/>
                </a:solidFill>
                <a:ea typeface="宋体" pitchFamily="2" charset="-122"/>
                <a:cs typeface="Times New Roman" pitchFamily="-112" charset="0"/>
              </a:rPr>
              <a:t>In flat-topography Exp, the jet gravity waves were appeared 2-h later than the other two runs, likely due to modulations of the background jet by topography</a:t>
            </a:r>
          </a:p>
        </p:txBody>
      </p:sp>
      <p:sp>
        <p:nvSpPr>
          <p:cNvPr id="17" name="Text Box 24"/>
          <p:cNvSpPr txBox="1">
            <a:spLocks noChangeArrowheads="1"/>
          </p:cNvSpPr>
          <p:nvPr/>
        </p:nvSpPr>
        <p:spPr bwMode="auto">
          <a:xfrm>
            <a:off x="7086600" y="1600200"/>
            <a:ext cx="309700" cy="369332"/>
          </a:xfrm>
          <a:prstGeom prst="rect">
            <a:avLst/>
          </a:prstGeom>
          <a:noFill/>
          <a:ln w="9525">
            <a:noFill/>
            <a:miter lim="800000"/>
            <a:headEnd/>
            <a:tailEnd/>
          </a:ln>
          <a:effectLst/>
        </p:spPr>
        <p:txBody>
          <a:bodyPr wrap="none">
            <a:spAutoFit/>
          </a:bodyPr>
          <a:lstStyle/>
          <a:p>
            <a:r>
              <a:rPr lang="en-US" dirty="0" smtClean="0"/>
              <a:t>B</a:t>
            </a:r>
            <a:endParaRPr lang="en-US" dirty="0"/>
          </a:p>
        </p:txBody>
      </p:sp>
      <p:sp>
        <p:nvSpPr>
          <p:cNvPr id="18" name="Text Box 24"/>
          <p:cNvSpPr txBox="1">
            <a:spLocks noChangeArrowheads="1"/>
          </p:cNvSpPr>
          <p:nvPr/>
        </p:nvSpPr>
        <p:spPr bwMode="auto">
          <a:xfrm>
            <a:off x="6248400" y="3008152"/>
            <a:ext cx="317716" cy="369332"/>
          </a:xfrm>
          <a:prstGeom prst="rect">
            <a:avLst/>
          </a:prstGeom>
          <a:noFill/>
          <a:ln w="9525">
            <a:noFill/>
            <a:miter lim="800000"/>
            <a:headEnd/>
            <a:tailEnd/>
          </a:ln>
          <a:effectLst/>
        </p:spPr>
        <p:txBody>
          <a:bodyPr wrap="none">
            <a:spAutoFit/>
          </a:bodyPr>
          <a:lstStyle/>
          <a:p>
            <a:r>
              <a:rPr lang="en-US" dirty="0" smtClean="0"/>
              <a:t>A</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p:cNvPicPr>
            <a:picLocks noChangeAspect="1" noChangeArrowheads="1"/>
          </p:cNvPicPr>
          <p:nvPr/>
        </p:nvPicPr>
        <p:blipFill>
          <a:blip r:embed="rId2" cstate="print"/>
          <a:srcRect/>
          <a:stretch>
            <a:fillRect/>
          </a:stretch>
        </p:blipFill>
        <p:spPr bwMode="auto">
          <a:xfrm>
            <a:off x="5919788" y="1422400"/>
            <a:ext cx="3198812" cy="2828925"/>
          </a:xfrm>
          <a:prstGeom prst="rect">
            <a:avLst/>
          </a:prstGeom>
          <a:noFill/>
          <a:ln w="9525">
            <a:noFill/>
            <a:miter lim="800000"/>
            <a:headEnd/>
            <a:tailEnd/>
          </a:ln>
          <a:effectLst/>
        </p:spPr>
      </p:pic>
      <p:pic>
        <p:nvPicPr>
          <p:cNvPr id="5125" name="Picture 5"/>
          <p:cNvPicPr>
            <a:picLocks noChangeAspect="1" noChangeArrowheads="1"/>
          </p:cNvPicPr>
          <p:nvPr/>
        </p:nvPicPr>
        <p:blipFill>
          <a:blip r:embed="rId3" cstate="print"/>
          <a:srcRect/>
          <a:stretch>
            <a:fillRect/>
          </a:stretch>
        </p:blipFill>
        <p:spPr bwMode="auto">
          <a:xfrm>
            <a:off x="2959100" y="1422400"/>
            <a:ext cx="3198813" cy="2808288"/>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cstate="print"/>
          <a:srcRect/>
          <a:stretch>
            <a:fillRect/>
          </a:stretch>
        </p:blipFill>
        <p:spPr bwMode="auto">
          <a:xfrm>
            <a:off x="-12700" y="1435100"/>
            <a:ext cx="3198813" cy="2801938"/>
          </a:xfrm>
          <a:prstGeom prst="rect">
            <a:avLst/>
          </a:prstGeom>
          <a:noFill/>
          <a:ln w="9525">
            <a:noFill/>
            <a:miter lim="800000"/>
            <a:headEnd/>
            <a:tailEnd/>
          </a:ln>
          <a:effectLst/>
        </p:spPr>
      </p:pic>
      <p:sp>
        <p:nvSpPr>
          <p:cNvPr id="5129" name="Text Box 9"/>
          <p:cNvSpPr txBox="1">
            <a:spLocks noChangeArrowheads="1"/>
          </p:cNvSpPr>
          <p:nvPr/>
        </p:nvSpPr>
        <p:spPr bwMode="auto">
          <a:xfrm>
            <a:off x="89079" y="76200"/>
            <a:ext cx="9296400" cy="492443"/>
          </a:xfrm>
          <a:prstGeom prst="rect">
            <a:avLst/>
          </a:prstGeom>
          <a:solidFill>
            <a:schemeClr val="bg1"/>
          </a:solidFill>
          <a:ln w="9525">
            <a:noFill/>
            <a:miter lim="800000"/>
            <a:headEnd/>
            <a:tailEnd/>
          </a:ln>
          <a:effectLst/>
        </p:spPr>
        <p:txBody>
          <a:bodyPr wrap="square">
            <a:spAutoFit/>
          </a:bodyPr>
          <a:lstStyle/>
          <a:p>
            <a:r>
              <a:rPr lang="en-US" altLang="zh-CN" sz="2500" b="1" dirty="0" smtClean="0">
                <a:solidFill>
                  <a:srgbClr val="0000CC"/>
                </a:solidFill>
                <a:ea typeface="宋体" pitchFamily="2" charset="-122"/>
              </a:rPr>
              <a:t>Generation of </a:t>
            </a:r>
            <a:r>
              <a:rPr lang="en-US" altLang="zh-CN" sz="2500" b="1" dirty="0">
                <a:solidFill>
                  <a:srgbClr val="0000CC"/>
                </a:solidFill>
                <a:ea typeface="宋体" pitchFamily="2" charset="-122"/>
              </a:rPr>
              <a:t>G</a:t>
            </a:r>
            <a:r>
              <a:rPr lang="en-US" altLang="zh-CN" sz="2500" b="1" dirty="0" smtClean="0">
                <a:solidFill>
                  <a:srgbClr val="0000CC"/>
                </a:solidFill>
                <a:ea typeface="宋体" pitchFamily="2" charset="-122"/>
              </a:rPr>
              <a:t>ravity Waves: imbalance in Jet Streak (Zhang 2004)</a:t>
            </a:r>
            <a:endParaRPr lang="en-US" altLang="zh-CN" sz="2500" b="1" dirty="0">
              <a:solidFill>
                <a:srgbClr val="0000CC"/>
              </a:solidFill>
              <a:ea typeface="宋体" pitchFamily="2" charset="-122"/>
            </a:endParaRPr>
          </a:p>
        </p:txBody>
      </p:sp>
      <p:sp>
        <p:nvSpPr>
          <p:cNvPr id="5130" name="Rectangle 10"/>
          <p:cNvSpPr>
            <a:spLocks noChangeArrowheads="1"/>
          </p:cNvSpPr>
          <p:nvPr/>
        </p:nvSpPr>
        <p:spPr bwMode="auto">
          <a:xfrm>
            <a:off x="869950" y="990600"/>
            <a:ext cx="1377950" cy="366713"/>
          </a:xfrm>
          <a:prstGeom prst="rect">
            <a:avLst/>
          </a:prstGeom>
          <a:noFill/>
          <a:ln w="9525">
            <a:noFill/>
            <a:miter lim="800000"/>
            <a:headEnd/>
            <a:tailEnd/>
          </a:ln>
          <a:effectLst/>
        </p:spPr>
        <p:txBody>
          <a:bodyPr wrap="none">
            <a:spAutoFit/>
          </a:bodyPr>
          <a:lstStyle/>
          <a:p>
            <a:r>
              <a:rPr lang="en-US"/>
              <a:t>Full physics</a:t>
            </a:r>
          </a:p>
        </p:txBody>
      </p:sp>
      <p:sp>
        <p:nvSpPr>
          <p:cNvPr id="5131" name="Rectangle 11"/>
          <p:cNvSpPr>
            <a:spLocks noChangeArrowheads="1"/>
          </p:cNvSpPr>
          <p:nvPr/>
        </p:nvSpPr>
        <p:spPr bwMode="auto">
          <a:xfrm>
            <a:off x="4095750" y="990600"/>
            <a:ext cx="933450" cy="366713"/>
          </a:xfrm>
          <a:prstGeom prst="rect">
            <a:avLst/>
          </a:prstGeom>
          <a:noFill/>
          <a:ln w="9525">
            <a:noFill/>
            <a:miter lim="800000"/>
            <a:headEnd/>
            <a:tailEnd/>
          </a:ln>
          <a:effectLst/>
        </p:spPr>
        <p:txBody>
          <a:bodyPr wrap="none">
            <a:spAutoFit/>
          </a:bodyPr>
          <a:lstStyle/>
          <a:p>
            <a:r>
              <a:rPr lang="en-US"/>
              <a:t>Dry run</a:t>
            </a:r>
          </a:p>
        </p:txBody>
      </p:sp>
      <p:sp>
        <p:nvSpPr>
          <p:cNvPr id="5132" name="Rectangle 12"/>
          <p:cNvSpPr>
            <a:spLocks noChangeArrowheads="1"/>
          </p:cNvSpPr>
          <p:nvPr/>
        </p:nvSpPr>
        <p:spPr bwMode="auto">
          <a:xfrm>
            <a:off x="6807200" y="1028700"/>
            <a:ext cx="1771650" cy="366713"/>
          </a:xfrm>
          <a:prstGeom prst="rect">
            <a:avLst/>
          </a:prstGeom>
          <a:noFill/>
          <a:ln w="9525">
            <a:noFill/>
            <a:miter lim="800000"/>
            <a:headEnd/>
            <a:tailEnd/>
          </a:ln>
          <a:effectLst/>
        </p:spPr>
        <p:txBody>
          <a:bodyPr wrap="none">
            <a:spAutoFit/>
          </a:bodyPr>
          <a:lstStyle/>
          <a:p>
            <a:r>
              <a:rPr lang="en-US" dirty="0"/>
              <a:t>Flat topography</a:t>
            </a:r>
          </a:p>
        </p:txBody>
      </p:sp>
      <p:sp>
        <p:nvSpPr>
          <p:cNvPr id="5133" name="Rectangle 13"/>
          <p:cNvSpPr>
            <a:spLocks noChangeArrowheads="1"/>
          </p:cNvSpPr>
          <p:nvPr/>
        </p:nvSpPr>
        <p:spPr bwMode="auto">
          <a:xfrm>
            <a:off x="647700" y="4241800"/>
            <a:ext cx="1809750" cy="366713"/>
          </a:xfrm>
          <a:prstGeom prst="rect">
            <a:avLst/>
          </a:prstGeom>
          <a:noFill/>
          <a:ln w="9525">
            <a:noFill/>
            <a:miter lim="800000"/>
            <a:headEnd/>
            <a:tailEnd/>
          </a:ln>
          <a:effectLst/>
        </p:spPr>
        <p:txBody>
          <a:bodyPr wrap="none">
            <a:spAutoFit/>
          </a:bodyPr>
          <a:lstStyle/>
          <a:p>
            <a:r>
              <a:rPr lang="en-US">
                <a:solidFill>
                  <a:schemeClr val="accent2"/>
                </a:solidFill>
              </a:rPr>
              <a:t>22 UTC April 21</a:t>
            </a:r>
          </a:p>
        </p:txBody>
      </p:sp>
      <p:sp>
        <p:nvSpPr>
          <p:cNvPr id="5134" name="Rectangle 14"/>
          <p:cNvSpPr>
            <a:spLocks noChangeArrowheads="1"/>
          </p:cNvSpPr>
          <p:nvPr/>
        </p:nvSpPr>
        <p:spPr bwMode="auto">
          <a:xfrm>
            <a:off x="3695700" y="4241800"/>
            <a:ext cx="1809750" cy="366713"/>
          </a:xfrm>
          <a:prstGeom prst="rect">
            <a:avLst/>
          </a:prstGeom>
          <a:noFill/>
          <a:ln w="9525">
            <a:noFill/>
            <a:miter lim="800000"/>
            <a:headEnd/>
            <a:tailEnd/>
          </a:ln>
          <a:effectLst/>
        </p:spPr>
        <p:txBody>
          <a:bodyPr wrap="none">
            <a:spAutoFit/>
          </a:bodyPr>
          <a:lstStyle/>
          <a:p>
            <a:r>
              <a:rPr lang="en-US">
                <a:solidFill>
                  <a:schemeClr val="accent2"/>
                </a:solidFill>
              </a:rPr>
              <a:t>22 UTC April 21</a:t>
            </a:r>
          </a:p>
        </p:txBody>
      </p:sp>
      <p:sp>
        <p:nvSpPr>
          <p:cNvPr id="5135" name="Rectangle 15"/>
          <p:cNvSpPr>
            <a:spLocks noChangeArrowheads="1"/>
          </p:cNvSpPr>
          <p:nvPr/>
        </p:nvSpPr>
        <p:spPr bwMode="auto">
          <a:xfrm>
            <a:off x="6819900" y="4241800"/>
            <a:ext cx="1809750" cy="366713"/>
          </a:xfrm>
          <a:prstGeom prst="rect">
            <a:avLst/>
          </a:prstGeom>
          <a:noFill/>
          <a:ln w="9525">
            <a:noFill/>
            <a:miter lim="800000"/>
            <a:headEnd/>
            <a:tailEnd/>
          </a:ln>
          <a:effectLst/>
        </p:spPr>
        <p:txBody>
          <a:bodyPr wrap="none">
            <a:spAutoFit/>
          </a:bodyPr>
          <a:lstStyle/>
          <a:p>
            <a:r>
              <a:rPr lang="en-US">
                <a:solidFill>
                  <a:srgbClr val="CC0000"/>
                </a:solidFill>
              </a:rPr>
              <a:t>00 UTC April 22</a:t>
            </a:r>
          </a:p>
        </p:txBody>
      </p:sp>
      <p:sp>
        <p:nvSpPr>
          <p:cNvPr id="5137" name="Text Box 17"/>
          <p:cNvSpPr txBox="1">
            <a:spLocks noChangeArrowheads="1"/>
          </p:cNvSpPr>
          <p:nvPr/>
        </p:nvSpPr>
        <p:spPr bwMode="auto">
          <a:xfrm>
            <a:off x="457200" y="4724400"/>
            <a:ext cx="8382000" cy="1631216"/>
          </a:xfrm>
          <a:prstGeom prst="rect">
            <a:avLst/>
          </a:prstGeom>
          <a:solidFill>
            <a:schemeClr val="bg1"/>
          </a:solidFill>
          <a:ln w="9525">
            <a:solidFill>
              <a:srgbClr val="C00000"/>
            </a:solidFill>
            <a:miter lim="800000"/>
            <a:headEnd/>
            <a:tailEnd/>
          </a:ln>
          <a:effectLst/>
        </p:spPr>
        <p:txBody>
          <a:bodyPr>
            <a:spAutoFit/>
          </a:bodyPr>
          <a:lstStyle/>
          <a:p>
            <a:pPr>
              <a:buClr>
                <a:srgbClr val="3333FF"/>
              </a:buClr>
              <a:buSzPts val="1700"/>
              <a:buFont typeface="Wingdings" pitchFamily="2" charset="2"/>
              <a:buChar char="§"/>
            </a:pPr>
            <a:r>
              <a:rPr lang="en-US" sz="2000" b="1" i="1" dirty="0">
                <a:solidFill>
                  <a:srgbClr val="3333FF"/>
                </a:solidFill>
                <a:ea typeface="宋体" pitchFamily="2" charset="-122"/>
              </a:rPr>
              <a:t>Dry dynamic </a:t>
            </a:r>
            <a:r>
              <a:rPr lang="en-US" sz="2000" b="1" i="1" dirty="0" smtClean="0">
                <a:solidFill>
                  <a:srgbClr val="3333FF"/>
                </a:solidFill>
                <a:ea typeface="宋体" pitchFamily="2" charset="-122"/>
              </a:rPr>
              <a:t>(balance adjustment) may </a:t>
            </a:r>
            <a:r>
              <a:rPr lang="en-US" sz="2000" b="1" i="1" dirty="0">
                <a:solidFill>
                  <a:srgbClr val="3333FF"/>
                </a:solidFill>
                <a:ea typeface="宋体" pitchFamily="2" charset="-122"/>
              </a:rPr>
              <a:t>dominate over the </a:t>
            </a:r>
            <a:r>
              <a:rPr lang="en-US" sz="2000" b="1" i="1" dirty="0" smtClean="0">
                <a:solidFill>
                  <a:srgbClr val="3333FF"/>
                </a:solidFill>
                <a:ea typeface="宋体" pitchFamily="2" charset="-122"/>
              </a:rPr>
              <a:t>jet streak</a:t>
            </a:r>
          </a:p>
          <a:p>
            <a:pPr>
              <a:buClr>
                <a:srgbClr val="3333FF"/>
              </a:buClr>
              <a:buSzPts val="1700"/>
              <a:buFont typeface="Wingdings" pitchFamily="2" charset="2"/>
              <a:buChar char="§"/>
            </a:pPr>
            <a:endParaRPr lang="en-US" sz="2000" b="1" i="1" dirty="0">
              <a:solidFill>
                <a:srgbClr val="3333FF"/>
              </a:solidFill>
              <a:ea typeface="宋体" pitchFamily="2" charset="-122"/>
            </a:endParaRPr>
          </a:p>
          <a:p>
            <a:pPr>
              <a:buClr>
                <a:srgbClr val="3333FF"/>
              </a:buClr>
              <a:buSzPts val="1700"/>
              <a:buFont typeface="Wingdings" pitchFamily="2" charset="2"/>
              <a:buChar char="§"/>
            </a:pPr>
            <a:r>
              <a:rPr lang="en-US" sz="2000" b="1" i="1" dirty="0" smtClean="0">
                <a:solidFill>
                  <a:srgbClr val="3333FF"/>
                </a:solidFill>
                <a:ea typeface="宋体" pitchFamily="2" charset="-122"/>
              </a:rPr>
              <a:t>Similar </a:t>
            </a:r>
            <a:r>
              <a:rPr lang="en-US" sz="2000" b="1" i="1" dirty="0">
                <a:solidFill>
                  <a:srgbClr val="3333FF"/>
                </a:solidFill>
                <a:ea typeface="宋体" pitchFamily="2" charset="-122"/>
              </a:rPr>
              <a:t>features were found for the gravity waves in flat-</a:t>
            </a:r>
            <a:r>
              <a:rPr lang="en-US" sz="2000" b="1" i="1" dirty="0" err="1">
                <a:solidFill>
                  <a:srgbClr val="3333FF"/>
                </a:solidFill>
                <a:ea typeface="宋体" pitchFamily="2" charset="-122"/>
              </a:rPr>
              <a:t>topo</a:t>
            </a:r>
            <a:r>
              <a:rPr lang="en-US" sz="2000" b="1" i="1" dirty="0">
                <a:solidFill>
                  <a:srgbClr val="3333FF"/>
                </a:solidFill>
                <a:ea typeface="宋体" pitchFamily="2" charset="-122"/>
              </a:rPr>
              <a:t> Exp, but at higher level. It is said that the changes of background flow may have impacts on the critical level of them.</a:t>
            </a:r>
          </a:p>
        </p:txBody>
      </p:sp>
      <p:sp>
        <p:nvSpPr>
          <p:cNvPr id="13" name="Rectangle 12"/>
          <p:cNvSpPr/>
          <p:nvPr/>
        </p:nvSpPr>
        <p:spPr>
          <a:xfrm>
            <a:off x="533400" y="533400"/>
            <a:ext cx="8251746" cy="369332"/>
          </a:xfrm>
          <a:prstGeom prst="rect">
            <a:avLst/>
          </a:prstGeom>
        </p:spPr>
        <p:txBody>
          <a:bodyPr wrap="none">
            <a:spAutoFit/>
          </a:bodyPr>
          <a:lstStyle/>
          <a:p>
            <a:r>
              <a:rPr lang="en-US" altLang="zh-CN" i="1" dirty="0" smtClean="0">
                <a:solidFill>
                  <a:srgbClr val="C00000"/>
                </a:solidFill>
              </a:rPr>
              <a:t>Cross sections (A-B): </a:t>
            </a:r>
            <a:r>
              <a:rPr lang="en-US" altLang="zh-CN" i="1" dirty="0" err="1" smtClean="0">
                <a:solidFill>
                  <a:srgbClr val="C00000"/>
                </a:solidFill>
              </a:rPr>
              <a:t>Tropopause</a:t>
            </a:r>
            <a:r>
              <a:rPr lang="en-US" altLang="zh-CN" i="1" dirty="0" smtClean="0">
                <a:solidFill>
                  <a:srgbClr val="C00000"/>
                </a:solidFill>
              </a:rPr>
              <a:t> (</a:t>
            </a:r>
            <a:r>
              <a:rPr lang="en-US" altLang="zh-CN" i="1" dirty="0" smtClean="0"/>
              <a:t>1.5 PVU</a:t>
            </a:r>
            <a:r>
              <a:rPr lang="en-US" altLang="zh-CN" i="1" dirty="0" smtClean="0">
                <a:solidFill>
                  <a:srgbClr val="C00000"/>
                </a:solidFill>
              </a:rPr>
              <a:t>), GWs </a:t>
            </a:r>
            <a:r>
              <a:rPr lang="en-US" altLang="zh-CN" i="1" dirty="0" smtClean="0">
                <a:solidFill>
                  <a:srgbClr val="002060"/>
                </a:solidFill>
              </a:rPr>
              <a:t>(+,-</a:t>
            </a:r>
            <a:r>
              <a:rPr lang="en-US" altLang="zh-CN" i="1" dirty="0" smtClean="0">
                <a:solidFill>
                  <a:srgbClr val="0000CC"/>
                </a:solidFill>
              </a:rPr>
              <a:t>divergence) </a:t>
            </a:r>
            <a:r>
              <a:rPr lang="en-US" altLang="zh-CN" i="1" dirty="0" smtClean="0">
                <a:solidFill>
                  <a:srgbClr val="C00000"/>
                </a:solidFill>
              </a:rPr>
              <a:t>and Convections (</a:t>
            </a:r>
            <a:r>
              <a:rPr lang="en-US" altLang="zh-CN" i="1" dirty="0" smtClean="0">
                <a:solidFill>
                  <a:srgbClr val="00B050"/>
                </a:solidFill>
              </a:rPr>
              <a:t>dbz</a:t>
            </a:r>
            <a:r>
              <a:rPr lang="en-US" altLang="zh-CN" i="1" dirty="0" smtClean="0">
                <a:solidFill>
                  <a:srgbClr val="C00000"/>
                </a:solidFill>
              </a:rPr>
              <a:t>)</a:t>
            </a:r>
            <a:endParaRPr lang="en-US" dirty="0">
              <a:solidFill>
                <a:srgbClr val="C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TotalTime>
  <Words>895</Words>
  <Application>Microsoft Office PowerPoint</Application>
  <PresentationFormat>On-screen Show (4:3)</PresentationFormat>
  <Paragraphs>95</Paragraphs>
  <Slides>10</Slides>
  <Notes>4</Notes>
  <HiddenSlides>0</HiddenSlides>
  <MMClips>0</MMClips>
  <ScaleCrop>false</ScaleCrop>
  <HeadingPairs>
    <vt:vector size="6" baseType="variant">
      <vt:variant>
        <vt:lpstr>Theme</vt:lpstr>
      </vt:variant>
      <vt:variant>
        <vt:i4>3</vt:i4>
      </vt:variant>
      <vt:variant>
        <vt:lpstr>Embedded OLE Servers</vt:lpstr>
      </vt:variant>
      <vt:variant>
        <vt:i4>0</vt:i4>
      </vt:variant>
      <vt:variant>
        <vt:lpstr>Slide Titles</vt:lpstr>
      </vt:variant>
      <vt:variant>
        <vt:i4>10</vt:i4>
      </vt:variant>
    </vt:vector>
  </HeadingPairs>
  <TitlesOfParts>
    <vt:vector size="13" baseType="lpstr">
      <vt:lpstr>Office Theme</vt:lpstr>
      <vt:lpstr>Default Design</vt:lpstr>
      <vt:lpstr>1_Default Design</vt:lpstr>
      <vt:lpstr>Aircraft, Satellite Measurements and Numerical Simulations of Gravity Waves in the Extra-tropical UTLS Region</vt:lpstr>
      <vt:lpstr>  Outlines:</vt:lpstr>
      <vt:lpstr>Slide 3</vt:lpstr>
      <vt:lpstr>Slide 4</vt:lpstr>
      <vt:lpstr>Slide 5</vt:lpstr>
      <vt:lpstr>Slide 6</vt:lpstr>
      <vt:lpstr>Slide 7</vt:lpstr>
      <vt:lpstr>Slide 8</vt:lpstr>
      <vt:lpstr>Slide 9</vt:lpstr>
      <vt:lpstr>Slide 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meng</dc:creator>
  <cp:lastModifiedBy>Meng Zhang</cp:lastModifiedBy>
  <cp:revision>55</cp:revision>
  <dcterms:created xsi:type="dcterms:W3CDTF">2006-08-16T00:00:00Z</dcterms:created>
  <dcterms:modified xsi:type="dcterms:W3CDTF">2009-10-20T16:28:38Z</dcterms:modified>
</cp:coreProperties>
</file>