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4" r:id="rId2"/>
    <p:sldId id="257" r:id="rId3"/>
    <p:sldId id="325" r:id="rId4"/>
    <p:sldId id="327" r:id="rId5"/>
    <p:sldId id="338" r:id="rId6"/>
    <p:sldId id="340" r:id="rId7"/>
    <p:sldId id="331" r:id="rId8"/>
    <p:sldId id="332" r:id="rId9"/>
    <p:sldId id="292" r:id="rId10"/>
    <p:sldId id="293" r:id="rId11"/>
    <p:sldId id="294" r:id="rId12"/>
    <p:sldId id="296" r:id="rId13"/>
    <p:sldId id="336" r:id="rId14"/>
    <p:sldId id="298" r:id="rId15"/>
    <p:sldId id="322" r:id="rId16"/>
    <p:sldId id="304" r:id="rId17"/>
    <p:sldId id="341" r:id="rId18"/>
    <p:sldId id="310" r:id="rId19"/>
    <p:sldId id="328" r:id="rId20"/>
    <p:sldId id="329" r:id="rId21"/>
    <p:sldId id="334" r:id="rId22"/>
    <p:sldId id="311" r:id="rId23"/>
    <p:sldId id="314" r:id="rId24"/>
    <p:sldId id="306" r:id="rId25"/>
    <p:sldId id="318" r:id="rId26"/>
    <p:sldId id="307" r:id="rId27"/>
    <p:sldId id="308" r:id="rId28"/>
    <p:sldId id="276" r:id="rId29"/>
    <p:sldId id="339" r:id="rId30"/>
    <p:sldId id="335" r:id="rId31"/>
    <p:sldId id="305" r:id="rId32"/>
    <p:sldId id="333" r:id="rId33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E6E3-5401-4031-9285-82CF30898BD8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7050" cy="417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F44A5-D01C-434C-928E-3E3766EB3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956581-713B-44CF-B5C1-E5EAB89A5860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8CBCA-65C8-40DE-A33C-C3EBE11D0B5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D6AE-9D07-4AB3-B603-006AF01370B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CFBF-6B94-482B-85BF-CCC947FBE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ISS017-E-13859.JPG"/>
          <p:cNvPicPr>
            <a:picLocks noChangeAspect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>
          <a:xfrm>
            <a:off x="-7951" y="0"/>
            <a:ext cx="9168830" cy="6858000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85800" y="762000"/>
            <a:ext cx="7903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Extratropical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UTLS: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Observations, Concepts and Future Directions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200" y="457200"/>
            <a:ext cx="737253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Hot topics:</a:t>
            </a:r>
          </a:p>
          <a:p>
            <a:endParaRPr lang="en-US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tropopause</a:t>
            </a:r>
            <a:r>
              <a:rPr lang="en-US" sz="2000" dirty="0" smtClean="0">
                <a:latin typeface="Comic Sans MS" pitchFamily="66" charset="0"/>
              </a:rPr>
              <a:t> inversion layer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multiple </a:t>
            </a:r>
            <a:r>
              <a:rPr lang="en-US" sz="2000" dirty="0" err="1" smtClean="0">
                <a:latin typeface="Comic Sans MS" pitchFamily="66" charset="0"/>
              </a:rPr>
              <a:t>tropopauses</a:t>
            </a:r>
            <a:r>
              <a:rPr lang="en-US" sz="2000" dirty="0" smtClean="0">
                <a:latin typeface="Comic Sans MS" pitchFamily="66" charset="0"/>
              </a:rPr>
              <a:t> – </a:t>
            </a:r>
            <a:r>
              <a:rPr lang="en-US" sz="2000" dirty="0" err="1" smtClean="0">
                <a:latin typeface="Comic Sans MS" pitchFamily="66" charset="0"/>
              </a:rPr>
              <a:t>tropospheric</a:t>
            </a:r>
            <a:r>
              <a:rPr lang="en-US" sz="2000" dirty="0" smtClean="0">
                <a:latin typeface="Comic Sans MS" pitchFamily="66" charset="0"/>
              </a:rPr>
              <a:t> intrusions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chemical structure of </a:t>
            </a:r>
            <a:r>
              <a:rPr lang="en-US" sz="2000" dirty="0" err="1" smtClean="0">
                <a:latin typeface="Comic Sans MS" pitchFamily="66" charset="0"/>
              </a:rPr>
              <a:t>ExTL</a:t>
            </a:r>
            <a:r>
              <a:rPr lang="en-US" sz="2000" dirty="0" smtClean="0">
                <a:latin typeface="Comic Sans MS" pitchFamily="66" charset="0"/>
              </a:rPr>
              <a:t>  (including short-lived species)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spatial structure of </a:t>
            </a:r>
            <a:r>
              <a:rPr lang="en-US" sz="2000" dirty="0" err="1" smtClean="0">
                <a:latin typeface="Comic Sans MS" pitchFamily="66" charset="0"/>
              </a:rPr>
              <a:t>ExTL</a:t>
            </a:r>
            <a:r>
              <a:rPr lang="en-US" sz="2000" dirty="0" smtClean="0">
                <a:latin typeface="Comic Sans MS" pitchFamily="66" charset="0"/>
              </a:rPr>
              <a:t> transport/mixing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Asian monsoon anticyclone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influence of deep convection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variability and trends in UTLS composition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global </a:t>
            </a:r>
            <a:r>
              <a:rPr lang="en-US" sz="2000" dirty="0" err="1" smtClean="0">
                <a:latin typeface="Comic Sans MS" pitchFamily="66" charset="0"/>
              </a:rPr>
              <a:t>tropopause</a:t>
            </a:r>
            <a:r>
              <a:rPr lang="en-US" sz="2000" dirty="0" smtClean="0">
                <a:latin typeface="Comic Sans MS" pitchFamily="66" charset="0"/>
              </a:rPr>
              <a:t> trends / widening of the tropics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563562"/>
          </a:xfrm>
        </p:spPr>
        <p:txBody>
          <a:bodyPr/>
          <a:lstStyle/>
          <a:p>
            <a:pPr algn="l"/>
            <a:r>
              <a:rPr lang="en-US" sz="2000" u="sng">
                <a:solidFill>
                  <a:srgbClr val="0000FF"/>
                </a:solidFill>
                <a:latin typeface="Comic Sans MS" pitchFamily="66" charset="0"/>
              </a:rPr>
              <a:t>The tropopause inversion layer</a:t>
            </a:r>
          </a:p>
        </p:txBody>
      </p:sp>
      <p:pic>
        <p:nvPicPr>
          <p:cNvPr id="64515" name="Picture 3" descr="2005jd006301-o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438400"/>
            <a:ext cx="5486400" cy="3559175"/>
          </a:xfrm>
          <a:noFill/>
          <a:ln/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400800" y="381000"/>
            <a:ext cx="202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mic Sans MS" pitchFamily="66" charset="0"/>
              </a:rPr>
              <a:t>Birner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2002, 2006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524000" y="3657600"/>
            <a:ext cx="990600" cy="381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1311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tropopause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based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coordinate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6781800" y="3962400"/>
            <a:ext cx="838200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124200" y="19812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>
                <a:latin typeface="Comic Sans MS" pitchFamily="66" charset="0"/>
              </a:rPr>
              <a:t>temp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638800" y="198120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>
                <a:latin typeface="Comic Sans MS" pitchFamily="66" charset="0"/>
              </a:rPr>
              <a:t>stability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066800" y="1066800"/>
            <a:ext cx="7018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average vertical structure from </a:t>
            </a:r>
            <a:r>
              <a:rPr lang="en-US" sz="1600" i="1">
                <a:latin typeface="Comic Sans MS" pitchFamily="66" charset="0"/>
              </a:rPr>
              <a:t>high-resolution</a:t>
            </a:r>
            <a:r>
              <a:rPr lang="en-US" sz="1600">
                <a:latin typeface="Comic Sans MS" pitchFamily="66" charset="0"/>
              </a:rPr>
              <a:t> radiosondes near 45</a:t>
            </a:r>
            <a:r>
              <a:rPr lang="en-US" sz="1600" baseline="30000">
                <a:latin typeface="Comic Sans MS" pitchFamily="66" charset="0"/>
              </a:rPr>
              <a:t>o</a:t>
            </a:r>
            <a:r>
              <a:rPr lang="en-US" sz="1600">
                <a:latin typeface="Comic Sans MS" pitchFamily="66" charset="0"/>
              </a:rPr>
              <a:t> N,</a:t>
            </a:r>
          </a:p>
          <a:p>
            <a:r>
              <a:rPr lang="en-US" sz="1600">
                <a:latin typeface="Comic Sans MS" pitchFamily="66" charset="0"/>
              </a:rPr>
              <a:t>    calculated using ground-based and tropopause-based coordinates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 flipV="1">
            <a:off x="5562600" y="4495800"/>
            <a:ext cx="1828800" cy="5334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391400" y="4800600"/>
            <a:ext cx="146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ground-based</a:t>
            </a:r>
          </a:p>
          <a:p>
            <a:pPr algn="ctr"/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coordinate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620000" y="3505200"/>
            <a:ext cx="1044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sharp</a:t>
            </a:r>
          </a:p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maximum</a:t>
            </a:r>
          </a:p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in N</a:t>
            </a:r>
            <a:r>
              <a:rPr lang="en-US" sz="16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50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Climatology of TIL from GPS data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1828800"/>
            <a:ext cx="7848600" cy="4002880"/>
            <a:chOff x="213049" y="1371600"/>
            <a:chExt cx="8168951" cy="40788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887" y="1905000"/>
              <a:ext cx="3776663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904999"/>
              <a:ext cx="3810000" cy="300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362200" y="137160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  <a:latin typeface="Comic Sans MS" pitchFamily="66" charset="0"/>
                </a:rPr>
                <a:t>DJF</a:t>
              </a:r>
              <a:endParaRPr lang="en-US" sz="2000" u="sng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24600" y="1371600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  <a:latin typeface="Comic Sans MS" pitchFamily="66" charset="0"/>
                </a:rPr>
                <a:t>JJA</a:t>
              </a:r>
              <a:endParaRPr lang="en-US" sz="2000" u="sng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049" y="4865698"/>
              <a:ext cx="15199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  <a:latin typeface="Comic Sans MS" pitchFamily="66" charset="0"/>
                </a:rPr>
                <a:t>summer polar </a:t>
              </a:r>
            </a:p>
            <a:p>
              <a:pPr algn="ctr"/>
              <a:r>
                <a:rPr lang="en-US" sz="1600" dirty="0" smtClean="0">
                  <a:solidFill>
                    <a:srgbClr val="0000FF"/>
                  </a:solidFill>
                  <a:latin typeface="Comic Sans MS" pitchFamily="66" charset="0"/>
                </a:rPr>
                <a:t>maximum</a:t>
              </a:r>
              <a:endParaRPr lang="en-US" sz="16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737950" y="4078203"/>
              <a:ext cx="978051" cy="441649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8600" y="1371600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N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dirty="0" err="1" smtClean="0">
                <a:latin typeface="Comic Sans MS" pitchFamily="66" charset="0"/>
              </a:rPr>
              <a:t>tropopause</a:t>
            </a:r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coordinates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85800"/>
            <a:ext cx="3729037" cy="579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2133600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GPS observations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subsampled</a:t>
            </a:r>
            <a:r>
              <a:rPr lang="en-US" sz="1600" dirty="0" smtClean="0">
                <a:latin typeface="Comic Sans MS" pitchFamily="66" charset="0"/>
              </a:rPr>
              <a:t> like model)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34340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model results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98" y="381000"/>
            <a:ext cx="3241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Observed and modeled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global TIL structure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Comic Sans MS" pitchFamily="66" charset="0"/>
              </a:rPr>
              <a:t>tropopause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 coordinates)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86400"/>
            <a:ext cx="216437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Results from </a:t>
            </a:r>
            <a:r>
              <a:rPr lang="en-US" sz="1600" dirty="0" err="1" smtClean="0">
                <a:latin typeface="Comic Sans MS" pitchFamily="66" charset="0"/>
              </a:rPr>
              <a:t>CCMval</a:t>
            </a:r>
            <a:endParaRPr lang="en-US" sz="1600" dirty="0" smtClean="0">
              <a:latin typeface="Comic Sans MS" pitchFamily="66" charset="0"/>
            </a:endParaRPr>
          </a:p>
          <a:p>
            <a:pPr algn="ctr"/>
            <a:r>
              <a:rPr lang="en-US" sz="1600" dirty="0" smtClean="0">
                <a:latin typeface="Comic Sans MS" pitchFamily="66" charset="0"/>
              </a:rPr>
              <a:t>Chapter 7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3911203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602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Multiple </a:t>
            </a:r>
            <a:r>
              <a:rPr lang="en-US" sz="2000" u="sng" dirty="0" err="1" smtClean="0">
                <a:solidFill>
                  <a:srgbClr val="0000FF"/>
                </a:solidFill>
                <a:latin typeface="Comic Sans MS" pitchFamily="66" charset="0"/>
              </a:rPr>
              <a:t>tropopauses</a:t>
            </a:r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en-US" sz="2000" u="sng" dirty="0" err="1" smtClean="0">
                <a:solidFill>
                  <a:srgbClr val="0000FF"/>
                </a:solidFill>
                <a:latin typeface="Comic Sans MS" pitchFamily="66" charset="0"/>
              </a:rPr>
              <a:t>tropospheric</a:t>
            </a:r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 intrusions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05" y="1752600"/>
            <a:ext cx="1087157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HIRDLS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ozone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09" y="4267200"/>
            <a:ext cx="1080745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static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stability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2743200"/>
            <a:ext cx="2145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double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tropopause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linked to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intrusion above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subtropical jet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9144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Pan et al, JGR, 2009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304800"/>
            <a:ext cx="6324600" cy="100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31242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133600"/>
            <a:ext cx="2803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fraction of trajectories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originating </a:t>
            </a:r>
            <a:r>
              <a:rPr lang="en-US" dirty="0" err="1" smtClean="0">
                <a:latin typeface="Comic Sans MS" pitchFamily="66" charset="0"/>
              </a:rPr>
              <a:t>equatorward</a:t>
            </a:r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of 10</a:t>
            </a:r>
            <a:r>
              <a:rPr lang="en-US" baseline="30000" dirty="0" smtClean="0">
                <a:latin typeface="Comic Sans MS" pitchFamily="66" charset="0"/>
              </a:rPr>
              <a:t>o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2045" y="3276600"/>
            <a:ext cx="177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transport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above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subtropical jet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2209800"/>
            <a:ext cx="9144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4572000"/>
            <a:ext cx="12954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667000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Jet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570" y="4876800"/>
            <a:ext cx="48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Jet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81000"/>
            <a:ext cx="655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Chemical structure of the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ExTL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 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Hegglin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et al, JGR, 2009)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1143000"/>
            <a:ext cx="6819900" cy="4964746"/>
            <a:chOff x="1143000" y="1143000"/>
            <a:chExt cx="6819900" cy="49647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3000"/>
              <a:ext cx="6819900" cy="496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352800" y="1981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</a:rPr>
                <a:t>mixing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omic Sans MS" pitchFamily="66" charset="0"/>
                </a:rPr>
                <a:t>layer</a:t>
              </a:r>
              <a:endParaRPr lang="en-US" sz="1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3200400" y="2286000"/>
              <a:ext cx="152400" cy="271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001000" y="4648200"/>
            <a:ext cx="1107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Comic Sans MS" pitchFamily="66" charset="0"/>
              </a:rPr>
              <a:t>tropopause</a:t>
            </a:r>
            <a:endParaRPr lang="en-US" sz="1400" dirty="0" smtClean="0">
              <a:latin typeface="Comic Sans MS" pitchFamily="66" charset="0"/>
            </a:endParaRPr>
          </a:p>
          <a:p>
            <a:pPr algn="ctr"/>
            <a:r>
              <a:rPr lang="en-US" sz="1400" dirty="0" smtClean="0">
                <a:latin typeface="Comic Sans MS" pitchFamily="66" charset="0"/>
              </a:rPr>
              <a:t>PV=3.5</a:t>
            </a: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rot="10800000" flipV="1">
            <a:off x="7543800" y="4909810"/>
            <a:ext cx="457200" cy="43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1143000"/>
            <a:ext cx="101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ACE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satellite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data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0386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4495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4038600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133600"/>
            <a:ext cx="1455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using tracer </a:t>
            </a:r>
          </a:p>
          <a:p>
            <a:r>
              <a:rPr lang="en-US" sz="1600" dirty="0" smtClean="0">
                <a:latin typeface="Comic Sans MS" pitchFamily="66" charset="0"/>
              </a:rPr>
              <a:t>correlations</a:t>
            </a:r>
          </a:p>
          <a:p>
            <a:r>
              <a:rPr lang="en-US" sz="1600" dirty="0" smtClean="0">
                <a:latin typeface="Comic Sans MS" pitchFamily="66" charset="0"/>
              </a:rPr>
              <a:t>to define</a:t>
            </a:r>
          </a:p>
          <a:p>
            <a:r>
              <a:rPr lang="en-US" sz="1600" dirty="0" smtClean="0">
                <a:latin typeface="Comic Sans MS" pitchFamily="66" charset="0"/>
              </a:rPr>
              <a:t>mixing layer 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47800" y="2590800"/>
            <a:ext cx="457200" cy="2286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81200"/>
            <a:ext cx="491572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32143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Water vapor mixing layer</a:t>
            </a:r>
          </a:p>
          <a:p>
            <a:pPr algn="ctr"/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model-observations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comparison from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CCMval</a:t>
            </a:r>
            <a:r>
              <a:rPr lang="en-US" sz="2000" dirty="0" smtClean="0">
                <a:latin typeface="Comic Sans MS" pitchFamily="66" charset="0"/>
              </a:rPr>
              <a:t> Chapter 7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3733800"/>
            <a:ext cx="27432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1200" y="335280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Distance from</a:t>
            </a:r>
          </a:p>
          <a:p>
            <a:r>
              <a:rPr lang="en-US" sz="1400" dirty="0" err="1" smtClean="0">
                <a:latin typeface="Comic Sans MS" pitchFamily="66" charset="0"/>
              </a:rPr>
              <a:t>tropopause</a:t>
            </a:r>
            <a:r>
              <a:rPr lang="en-US" sz="1400" dirty="0" smtClean="0">
                <a:latin typeface="Comic Sans MS" pitchFamily="66" charset="0"/>
              </a:rPr>
              <a:t> (km)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48006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aircraft 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781800" y="4495800"/>
            <a:ext cx="838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39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Synoptic </a:t>
            </a:r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spatial structure 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of transport and mixing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253557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51970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8514"/>
          <a:stretch>
            <a:fillRect/>
          </a:stretch>
        </p:blipFill>
        <p:spPr bwMode="auto">
          <a:xfrm>
            <a:off x="152400" y="1219200"/>
            <a:ext cx="3352800" cy="219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990600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Pan et al, JGR, 2008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1920" y="3276600"/>
            <a:ext cx="54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/>
              <a:t>Jet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5626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mixing on cyclonic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side of jet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057900" y="4305300"/>
            <a:ext cx="1828800" cy="53340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9400" y="4572000"/>
            <a:ext cx="1600200" cy="53340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CH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  <a:r>
              <a:rPr lang="en-US" sz="3200" dirty="0" smtClean="0">
                <a:latin typeface="Comic Sans MS" pitchFamily="66" charset="0"/>
              </a:rPr>
              <a:t>Cl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  <a:r>
              <a:rPr lang="en-US" sz="3200" dirty="0" smtClean="0">
                <a:latin typeface="Comic Sans MS" pitchFamily="66" charset="0"/>
              </a:rPr>
              <a:t> vs. O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  <a:r>
              <a:rPr lang="en-US" sz="3200" dirty="0" smtClean="0">
                <a:latin typeface="Comic Sans MS" pitchFamily="66" charset="0"/>
              </a:rPr>
              <a:t> correlation  START08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946794" cy="426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934200" y="5943600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Elliot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914400" y="533400"/>
          <a:ext cx="1906829" cy="1752600"/>
        </p:xfrm>
        <a:graphic>
          <a:graphicData uri="http://schemas.openxmlformats.org/presentationml/2006/ole">
            <p:oleObj spid="_x0000_s32769" r:id="rId3" imgW="1638529" imgH="1504762" progId="">
              <p:embed/>
            </p:oleObj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85800"/>
            <a:ext cx="135834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800600"/>
            <a:ext cx="1371600" cy="141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257800"/>
            <a:ext cx="2209800" cy="6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905000" y="3048000"/>
            <a:ext cx="5334000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Thanks to our sponsors!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5448"/>
            <a:ext cx="9143999" cy="12527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Mixing pathways and tracer correlation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099127" y="2475346"/>
            <a:ext cx="7527637" cy="2075103"/>
          </a:xfrm>
          <a:custGeom>
            <a:avLst/>
            <a:gdLst>
              <a:gd name="connsiteX0" fmla="*/ 0 w 7527637"/>
              <a:gd name="connsiteY0" fmla="*/ 36945 h 2075103"/>
              <a:gd name="connsiteX1" fmla="*/ 1468582 w 7527637"/>
              <a:gd name="connsiteY1" fmla="*/ 36945 h 2075103"/>
              <a:gd name="connsiteX2" fmla="*/ 2503055 w 7527637"/>
              <a:gd name="connsiteY2" fmla="*/ 258618 h 2075103"/>
              <a:gd name="connsiteX3" fmla="*/ 3177309 w 7527637"/>
              <a:gd name="connsiteY3" fmla="*/ 738909 h 2075103"/>
              <a:gd name="connsiteX4" fmla="*/ 3574473 w 7527637"/>
              <a:gd name="connsiteY4" fmla="*/ 1182254 h 2075103"/>
              <a:gd name="connsiteX5" fmla="*/ 4165600 w 7527637"/>
              <a:gd name="connsiteY5" fmla="*/ 1653309 h 2075103"/>
              <a:gd name="connsiteX6" fmla="*/ 5283200 w 7527637"/>
              <a:gd name="connsiteY6" fmla="*/ 2013527 h 2075103"/>
              <a:gd name="connsiteX7" fmla="*/ 6770255 w 7527637"/>
              <a:gd name="connsiteY7" fmla="*/ 2022763 h 2075103"/>
              <a:gd name="connsiteX8" fmla="*/ 7527637 w 7527637"/>
              <a:gd name="connsiteY8" fmla="*/ 2013527 h 207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7637" h="2075103">
                <a:moveTo>
                  <a:pt x="0" y="36945"/>
                </a:moveTo>
                <a:cubicBezTo>
                  <a:pt x="525703" y="18472"/>
                  <a:pt x="1051406" y="0"/>
                  <a:pt x="1468582" y="36945"/>
                </a:cubicBezTo>
                <a:cubicBezTo>
                  <a:pt x="1885758" y="73890"/>
                  <a:pt x="2218267" y="141624"/>
                  <a:pt x="2503055" y="258618"/>
                </a:cubicBezTo>
                <a:cubicBezTo>
                  <a:pt x="2787843" y="375612"/>
                  <a:pt x="2998740" y="584970"/>
                  <a:pt x="3177309" y="738909"/>
                </a:cubicBezTo>
                <a:cubicBezTo>
                  <a:pt x="3355878" y="892848"/>
                  <a:pt x="3409758" y="1029854"/>
                  <a:pt x="3574473" y="1182254"/>
                </a:cubicBezTo>
                <a:cubicBezTo>
                  <a:pt x="3739188" y="1334654"/>
                  <a:pt x="3880812" y="1514764"/>
                  <a:pt x="4165600" y="1653309"/>
                </a:cubicBezTo>
                <a:cubicBezTo>
                  <a:pt x="4450388" y="1791854"/>
                  <a:pt x="4849091" y="1951951"/>
                  <a:pt x="5283200" y="2013527"/>
                </a:cubicBezTo>
                <a:cubicBezTo>
                  <a:pt x="5717309" y="2075103"/>
                  <a:pt x="6396182" y="2022763"/>
                  <a:pt x="6770255" y="2022763"/>
                </a:cubicBezTo>
                <a:cubicBezTo>
                  <a:pt x="7144328" y="2022763"/>
                  <a:pt x="7335982" y="2018145"/>
                  <a:pt x="7527637" y="2013527"/>
                </a:cubicBezTo>
              </a:path>
            </a:pathLst>
          </a:custGeom>
          <a:ln w="63500"/>
          <a:effectLst>
            <a:outerShdw blurRad="88900" dist="38100" dir="7380000" algn="tr" rotWithShape="0">
              <a:schemeClr val="tx1">
                <a:alpha val="1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71334" y="3278907"/>
            <a:ext cx="1867285" cy="1440873"/>
          </a:xfrm>
          <a:custGeom>
            <a:avLst/>
            <a:gdLst>
              <a:gd name="connsiteX0" fmla="*/ 860521 w 1867285"/>
              <a:gd name="connsiteY0" fmla="*/ 0 h 1317722"/>
              <a:gd name="connsiteX1" fmla="*/ 915939 w 1867285"/>
              <a:gd name="connsiteY1" fmla="*/ 286328 h 1317722"/>
              <a:gd name="connsiteX2" fmla="*/ 925175 w 1867285"/>
              <a:gd name="connsiteY2" fmla="*/ 637310 h 1317722"/>
              <a:gd name="connsiteX3" fmla="*/ 675794 w 1867285"/>
              <a:gd name="connsiteY3" fmla="*/ 942110 h 1317722"/>
              <a:gd name="connsiteX4" fmla="*/ 250921 w 1867285"/>
              <a:gd name="connsiteY4" fmla="*/ 1126837 h 1317722"/>
              <a:gd name="connsiteX5" fmla="*/ 47721 w 1867285"/>
              <a:gd name="connsiteY5" fmla="*/ 1209964 h 1317722"/>
              <a:gd name="connsiteX6" fmla="*/ 38485 w 1867285"/>
              <a:gd name="connsiteY6" fmla="*/ 1246910 h 1317722"/>
              <a:gd name="connsiteX7" fmla="*/ 278630 w 1867285"/>
              <a:gd name="connsiteY7" fmla="*/ 1311564 h 1317722"/>
              <a:gd name="connsiteX8" fmla="*/ 832812 w 1867285"/>
              <a:gd name="connsiteY8" fmla="*/ 1209964 h 1317722"/>
              <a:gd name="connsiteX9" fmla="*/ 1193030 w 1867285"/>
              <a:gd name="connsiteY9" fmla="*/ 923637 h 1317722"/>
              <a:gd name="connsiteX10" fmla="*/ 1497830 w 1867285"/>
              <a:gd name="connsiteY10" fmla="*/ 775855 h 1317722"/>
              <a:gd name="connsiteX11" fmla="*/ 1867285 w 1867285"/>
              <a:gd name="connsiteY11" fmla="*/ 840510 h 1317722"/>
              <a:gd name="connsiteX0" fmla="*/ 860521 w 1867285"/>
              <a:gd name="connsiteY0" fmla="*/ 0 h 1317722"/>
              <a:gd name="connsiteX1" fmla="*/ 915939 w 1867285"/>
              <a:gd name="connsiteY1" fmla="*/ 286328 h 1317722"/>
              <a:gd name="connsiteX2" fmla="*/ 925175 w 1867285"/>
              <a:gd name="connsiteY2" fmla="*/ 304091 h 1317722"/>
              <a:gd name="connsiteX3" fmla="*/ 925175 w 1867285"/>
              <a:gd name="connsiteY3" fmla="*/ 637310 h 1317722"/>
              <a:gd name="connsiteX4" fmla="*/ 675794 w 1867285"/>
              <a:gd name="connsiteY4" fmla="*/ 942110 h 1317722"/>
              <a:gd name="connsiteX5" fmla="*/ 250921 w 1867285"/>
              <a:gd name="connsiteY5" fmla="*/ 1126837 h 1317722"/>
              <a:gd name="connsiteX6" fmla="*/ 47721 w 1867285"/>
              <a:gd name="connsiteY6" fmla="*/ 1209964 h 1317722"/>
              <a:gd name="connsiteX7" fmla="*/ 38485 w 1867285"/>
              <a:gd name="connsiteY7" fmla="*/ 1246910 h 1317722"/>
              <a:gd name="connsiteX8" fmla="*/ 278630 w 1867285"/>
              <a:gd name="connsiteY8" fmla="*/ 1311564 h 1317722"/>
              <a:gd name="connsiteX9" fmla="*/ 832812 w 1867285"/>
              <a:gd name="connsiteY9" fmla="*/ 1209964 h 1317722"/>
              <a:gd name="connsiteX10" fmla="*/ 1193030 w 1867285"/>
              <a:gd name="connsiteY10" fmla="*/ 923637 h 1317722"/>
              <a:gd name="connsiteX11" fmla="*/ 1497830 w 1867285"/>
              <a:gd name="connsiteY11" fmla="*/ 775855 h 1317722"/>
              <a:gd name="connsiteX12" fmla="*/ 1867285 w 1867285"/>
              <a:gd name="connsiteY12" fmla="*/ 840510 h 1317722"/>
              <a:gd name="connsiteX0" fmla="*/ 860521 w 1867285"/>
              <a:gd name="connsiteY0" fmla="*/ 0 h 1317722"/>
              <a:gd name="connsiteX1" fmla="*/ 915939 w 1867285"/>
              <a:gd name="connsiteY1" fmla="*/ 286328 h 1317722"/>
              <a:gd name="connsiteX2" fmla="*/ 925175 w 1867285"/>
              <a:gd name="connsiteY2" fmla="*/ 304091 h 1317722"/>
              <a:gd name="connsiteX3" fmla="*/ 814339 w 1867285"/>
              <a:gd name="connsiteY3" fmla="*/ 637311 h 1317722"/>
              <a:gd name="connsiteX4" fmla="*/ 675794 w 1867285"/>
              <a:gd name="connsiteY4" fmla="*/ 942110 h 1317722"/>
              <a:gd name="connsiteX5" fmla="*/ 250921 w 1867285"/>
              <a:gd name="connsiteY5" fmla="*/ 1126837 h 1317722"/>
              <a:gd name="connsiteX6" fmla="*/ 47721 w 1867285"/>
              <a:gd name="connsiteY6" fmla="*/ 1209964 h 1317722"/>
              <a:gd name="connsiteX7" fmla="*/ 38485 w 1867285"/>
              <a:gd name="connsiteY7" fmla="*/ 1246910 h 1317722"/>
              <a:gd name="connsiteX8" fmla="*/ 278630 w 1867285"/>
              <a:gd name="connsiteY8" fmla="*/ 1311564 h 1317722"/>
              <a:gd name="connsiteX9" fmla="*/ 832812 w 1867285"/>
              <a:gd name="connsiteY9" fmla="*/ 1209964 h 1317722"/>
              <a:gd name="connsiteX10" fmla="*/ 1193030 w 1867285"/>
              <a:gd name="connsiteY10" fmla="*/ 923637 h 1317722"/>
              <a:gd name="connsiteX11" fmla="*/ 1497830 w 1867285"/>
              <a:gd name="connsiteY11" fmla="*/ 775855 h 1317722"/>
              <a:gd name="connsiteX12" fmla="*/ 1867285 w 1867285"/>
              <a:gd name="connsiteY12" fmla="*/ 840510 h 1317722"/>
              <a:gd name="connsiteX0" fmla="*/ 860521 w 1867285"/>
              <a:gd name="connsiteY0" fmla="*/ 0 h 1317722"/>
              <a:gd name="connsiteX1" fmla="*/ 915939 w 1867285"/>
              <a:gd name="connsiteY1" fmla="*/ 286328 h 1317722"/>
              <a:gd name="connsiteX2" fmla="*/ 925175 w 1867285"/>
              <a:gd name="connsiteY2" fmla="*/ 304091 h 1317722"/>
              <a:gd name="connsiteX3" fmla="*/ 814339 w 1867285"/>
              <a:gd name="connsiteY3" fmla="*/ 637311 h 1317722"/>
              <a:gd name="connsiteX4" fmla="*/ 518776 w 1867285"/>
              <a:gd name="connsiteY4" fmla="*/ 942110 h 1317722"/>
              <a:gd name="connsiteX5" fmla="*/ 250921 w 1867285"/>
              <a:gd name="connsiteY5" fmla="*/ 1126837 h 1317722"/>
              <a:gd name="connsiteX6" fmla="*/ 47721 w 1867285"/>
              <a:gd name="connsiteY6" fmla="*/ 1209964 h 1317722"/>
              <a:gd name="connsiteX7" fmla="*/ 38485 w 1867285"/>
              <a:gd name="connsiteY7" fmla="*/ 1246910 h 1317722"/>
              <a:gd name="connsiteX8" fmla="*/ 278630 w 1867285"/>
              <a:gd name="connsiteY8" fmla="*/ 1311564 h 1317722"/>
              <a:gd name="connsiteX9" fmla="*/ 832812 w 1867285"/>
              <a:gd name="connsiteY9" fmla="*/ 1209964 h 1317722"/>
              <a:gd name="connsiteX10" fmla="*/ 1193030 w 1867285"/>
              <a:gd name="connsiteY10" fmla="*/ 923637 h 1317722"/>
              <a:gd name="connsiteX11" fmla="*/ 1497830 w 1867285"/>
              <a:gd name="connsiteY11" fmla="*/ 775855 h 1317722"/>
              <a:gd name="connsiteX12" fmla="*/ 1867285 w 1867285"/>
              <a:gd name="connsiteY12" fmla="*/ 840510 h 1317722"/>
              <a:gd name="connsiteX0" fmla="*/ 860521 w 1867285"/>
              <a:gd name="connsiteY0" fmla="*/ 0 h 1317722"/>
              <a:gd name="connsiteX1" fmla="*/ 915939 w 1867285"/>
              <a:gd name="connsiteY1" fmla="*/ 286328 h 1317722"/>
              <a:gd name="connsiteX2" fmla="*/ 925175 w 1867285"/>
              <a:gd name="connsiteY2" fmla="*/ 304091 h 1317722"/>
              <a:gd name="connsiteX3" fmla="*/ 814339 w 1867285"/>
              <a:gd name="connsiteY3" fmla="*/ 637311 h 1317722"/>
              <a:gd name="connsiteX4" fmla="*/ 518776 w 1867285"/>
              <a:gd name="connsiteY4" fmla="*/ 942110 h 1317722"/>
              <a:gd name="connsiteX5" fmla="*/ 93902 w 1867285"/>
              <a:gd name="connsiteY5" fmla="*/ 1126838 h 1317722"/>
              <a:gd name="connsiteX6" fmla="*/ 47721 w 1867285"/>
              <a:gd name="connsiteY6" fmla="*/ 1209964 h 1317722"/>
              <a:gd name="connsiteX7" fmla="*/ 38485 w 1867285"/>
              <a:gd name="connsiteY7" fmla="*/ 1246910 h 1317722"/>
              <a:gd name="connsiteX8" fmla="*/ 278630 w 1867285"/>
              <a:gd name="connsiteY8" fmla="*/ 1311564 h 1317722"/>
              <a:gd name="connsiteX9" fmla="*/ 832812 w 1867285"/>
              <a:gd name="connsiteY9" fmla="*/ 1209964 h 1317722"/>
              <a:gd name="connsiteX10" fmla="*/ 1193030 w 1867285"/>
              <a:gd name="connsiteY10" fmla="*/ 923637 h 1317722"/>
              <a:gd name="connsiteX11" fmla="*/ 1497830 w 1867285"/>
              <a:gd name="connsiteY11" fmla="*/ 775855 h 1317722"/>
              <a:gd name="connsiteX12" fmla="*/ 1867285 w 1867285"/>
              <a:gd name="connsiteY12" fmla="*/ 840510 h 1317722"/>
              <a:gd name="connsiteX0" fmla="*/ 860521 w 1867285"/>
              <a:gd name="connsiteY0" fmla="*/ 0 h 1317722"/>
              <a:gd name="connsiteX1" fmla="*/ 915939 w 1867285"/>
              <a:gd name="connsiteY1" fmla="*/ 286328 h 1317722"/>
              <a:gd name="connsiteX2" fmla="*/ 925175 w 1867285"/>
              <a:gd name="connsiteY2" fmla="*/ 304091 h 1317722"/>
              <a:gd name="connsiteX3" fmla="*/ 814339 w 1867285"/>
              <a:gd name="connsiteY3" fmla="*/ 637311 h 1317722"/>
              <a:gd name="connsiteX4" fmla="*/ 518776 w 1867285"/>
              <a:gd name="connsiteY4" fmla="*/ 942110 h 1317722"/>
              <a:gd name="connsiteX5" fmla="*/ 93902 w 1867285"/>
              <a:gd name="connsiteY5" fmla="*/ 1126838 h 1317722"/>
              <a:gd name="connsiteX6" fmla="*/ 47721 w 1867285"/>
              <a:gd name="connsiteY6" fmla="*/ 1209964 h 1317722"/>
              <a:gd name="connsiteX7" fmla="*/ 38485 w 1867285"/>
              <a:gd name="connsiteY7" fmla="*/ 1246910 h 1317722"/>
              <a:gd name="connsiteX8" fmla="*/ 278630 w 1867285"/>
              <a:gd name="connsiteY8" fmla="*/ 1311564 h 1317722"/>
              <a:gd name="connsiteX9" fmla="*/ 832812 w 1867285"/>
              <a:gd name="connsiteY9" fmla="*/ 1209964 h 1317722"/>
              <a:gd name="connsiteX10" fmla="*/ 1193030 w 1867285"/>
              <a:gd name="connsiteY10" fmla="*/ 923637 h 1317722"/>
              <a:gd name="connsiteX11" fmla="*/ 1497830 w 1867285"/>
              <a:gd name="connsiteY11" fmla="*/ 775855 h 1317722"/>
              <a:gd name="connsiteX12" fmla="*/ 1867285 w 1867285"/>
              <a:gd name="connsiteY12" fmla="*/ 840510 h 131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7285" h="1317722">
                <a:moveTo>
                  <a:pt x="860521" y="0"/>
                </a:moveTo>
                <a:cubicBezTo>
                  <a:pt x="882842" y="90055"/>
                  <a:pt x="905163" y="180110"/>
                  <a:pt x="915939" y="286328"/>
                </a:cubicBezTo>
                <a:cubicBezTo>
                  <a:pt x="926715" y="337010"/>
                  <a:pt x="942108" y="245594"/>
                  <a:pt x="925175" y="304091"/>
                </a:cubicBezTo>
                <a:cubicBezTo>
                  <a:pt x="908242" y="362588"/>
                  <a:pt x="882072" y="530975"/>
                  <a:pt x="814339" y="637311"/>
                </a:cubicBezTo>
                <a:cubicBezTo>
                  <a:pt x="746606" y="743647"/>
                  <a:pt x="638849" y="860522"/>
                  <a:pt x="518776" y="942110"/>
                </a:cubicBezTo>
                <a:cubicBezTo>
                  <a:pt x="398703" y="1023698"/>
                  <a:pt x="172411" y="1082196"/>
                  <a:pt x="93902" y="1126838"/>
                </a:cubicBezTo>
                <a:cubicBezTo>
                  <a:pt x="15393" y="1171480"/>
                  <a:pt x="56957" y="1189952"/>
                  <a:pt x="47721" y="1209964"/>
                </a:cubicBezTo>
                <a:cubicBezTo>
                  <a:pt x="38485" y="1229976"/>
                  <a:pt x="0" y="1229977"/>
                  <a:pt x="38485" y="1246910"/>
                </a:cubicBezTo>
                <a:cubicBezTo>
                  <a:pt x="76970" y="1263843"/>
                  <a:pt x="146242" y="1317722"/>
                  <a:pt x="278630" y="1311564"/>
                </a:cubicBezTo>
                <a:cubicBezTo>
                  <a:pt x="411018" y="1305406"/>
                  <a:pt x="680412" y="1274619"/>
                  <a:pt x="832812" y="1209964"/>
                </a:cubicBezTo>
                <a:cubicBezTo>
                  <a:pt x="985212" y="1145310"/>
                  <a:pt x="1082194" y="995988"/>
                  <a:pt x="1193030" y="923637"/>
                </a:cubicBezTo>
                <a:cubicBezTo>
                  <a:pt x="1303866" y="851286"/>
                  <a:pt x="1385454" y="789709"/>
                  <a:pt x="1497830" y="775855"/>
                </a:cubicBezTo>
                <a:cubicBezTo>
                  <a:pt x="1610206" y="762001"/>
                  <a:pt x="1738745" y="801255"/>
                  <a:pt x="1867285" y="840510"/>
                </a:cubicBezTo>
              </a:path>
            </a:pathLst>
          </a:custGeom>
          <a:gradFill flip="none" rotWithShape="1">
            <a:gsLst>
              <a:gs pos="55000">
                <a:srgbClr val="FF0000">
                  <a:alpha val="29000"/>
                </a:srgbClr>
              </a:gs>
              <a:gs pos="50000">
                <a:srgbClr val="FFA7A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 cmpd="thinThick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1727200" y="2456873"/>
            <a:ext cx="6151418" cy="434109"/>
          </a:xfrm>
          <a:prstGeom prst="leftRightArrow">
            <a:avLst>
              <a:gd name="adj1" fmla="val 50000"/>
              <a:gd name="adj2" fmla="val 107447"/>
            </a:avLst>
          </a:prstGeom>
          <a:solidFill>
            <a:schemeClr val="accent1">
              <a:lumMod val="40000"/>
              <a:lumOff val="60000"/>
              <a:alpha val="46000"/>
            </a:schemeClr>
          </a:solidFill>
          <a:ln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16200000">
            <a:off x="4205951" y="2908162"/>
            <a:ext cx="369455" cy="758421"/>
          </a:xfrm>
          <a:prstGeom prst="upDownArrow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 rot="16200000">
            <a:off x="4099734" y="3587035"/>
            <a:ext cx="369455" cy="758421"/>
          </a:xfrm>
          <a:prstGeom prst="upDownArrow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/>
          <p:cNvSpPr/>
          <p:nvPr/>
        </p:nvSpPr>
        <p:spPr>
          <a:xfrm rot="16200000">
            <a:off x="3383915" y="4173544"/>
            <a:ext cx="369455" cy="758421"/>
          </a:xfrm>
          <a:prstGeom prst="upDownArrow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rved Left Arrow 21"/>
          <p:cNvSpPr/>
          <p:nvPr/>
        </p:nvSpPr>
        <p:spPr>
          <a:xfrm flipV="1">
            <a:off x="5763489" y="4855277"/>
            <a:ext cx="387928" cy="677303"/>
          </a:xfrm>
          <a:prstGeom prst="curvedLeftArrow">
            <a:avLst/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flipH="1">
            <a:off x="5144655" y="4890652"/>
            <a:ext cx="392545" cy="715819"/>
          </a:xfrm>
          <a:prstGeom prst="curvedLeftArrow">
            <a:avLst/>
          </a:prstGeom>
          <a:solidFill>
            <a:schemeClr val="accent4">
              <a:lumMod val="75000"/>
              <a:alpha val="6200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44799" y="2974109"/>
            <a:ext cx="1330037" cy="1330037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lumMod val="40000"/>
                  <a:lumOff val="60000"/>
                </a:schemeClr>
              </a:gs>
              <a:gs pos="57000">
                <a:srgbClr val="FFF200">
                  <a:alpha val="52000"/>
                </a:srgbClr>
              </a:gs>
            </a:gsLst>
            <a:path path="circle">
              <a:fillToRect l="50000" t="50000" r="50000" b="50000"/>
            </a:path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55" y="4322618"/>
            <a:ext cx="2542399" cy="219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 rot="5400000" flipH="1" flipV="1">
            <a:off x="711203" y="3048001"/>
            <a:ext cx="2355274" cy="1708726"/>
          </a:xfrm>
          <a:prstGeom prst="straightConnector1">
            <a:avLst/>
          </a:prstGeom>
          <a:ln w="50800">
            <a:solidFill>
              <a:schemeClr val="accent1">
                <a:lumMod val="75000"/>
                <a:alpha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05527" y="4164829"/>
            <a:ext cx="2681952" cy="1607898"/>
          </a:xfrm>
          <a:prstGeom prst="straightConnector1">
            <a:avLst/>
          </a:prstGeom>
          <a:ln w="50800">
            <a:solidFill>
              <a:schemeClr val="accent2">
                <a:lumMod val="75000"/>
                <a:alpha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272145" y="5375565"/>
            <a:ext cx="2632364" cy="858980"/>
          </a:xfrm>
          <a:prstGeom prst="straightConnector1">
            <a:avLst/>
          </a:prstGeom>
          <a:ln w="50800">
            <a:solidFill>
              <a:schemeClr val="accent4">
                <a:lumMod val="75000"/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71418" y="2142836"/>
            <a:ext cx="86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Tropics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007927" y="2096655"/>
            <a:ext cx="5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3409890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Jet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3571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757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UTLS hydrocarbons: merging aircraft, satellites and modeling</a:t>
            </a:r>
            <a:endParaRPr lang="en-US" sz="2000" u="sng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28470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3888"/>
            <a:ext cx="3004724" cy="274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447800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WAS aircraft vs. ACE satellite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905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49530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WACCM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791200"/>
            <a:ext cx="1957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from </a:t>
            </a:r>
            <a:r>
              <a:rPr lang="en-US" sz="1600" dirty="0" err="1" smtClean="0">
                <a:latin typeface="Comic Sans MS" pitchFamily="66" charset="0"/>
              </a:rPr>
              <a:t>Mijeong</a:t>
            </a:r>
            <a:r>
              <a:rPr lang="en-US" sz="1600" dirty="0" smtClean="0">
                <a:latin typeface="Comic Sans MS" pitchFamily="66" charset="0"/>
              </a:rPr>
              <a:t> Park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Content Placeholder 5" descr="4color_larg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72400" y="152400"/>
            <a:ext cx="1113719" cy="838200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00B0-21A4-46CC-ADF0-64EB150907D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1749" name="Picture 7"/>
          <p:cNvPicPr>
            <a:picLocks noChangeAspect="1"/>
          </p:cNvPicPr>
          <p:nvPr/>
        </p:nvPicPr>
        <p:blipFill>
          <a:blip r:embed="rId4" cstate="print"/>
          <a:srcRect t="13861"/>
          <a:stretch>
            <a:fillRect/>
          </a:stretch>
        </p:blipFill>
        <p:spPr bwMode="auto">
          <a:xfrm>
            <a:off x="838200" y="2514600"/>
            <a:ext cx="3515966" cy="29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381000"/>
            <a:ext cx="7053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Asian monsoon anticyclone: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</a:p>
          <a:p>
            <a:endParaRPr lang="en-US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strong dynamical and chemical influence on summer UTLS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MLS 100 </a:t>
            </a:r>
            <a:r>
              <a:rPr lang="en-US" sz="1600" dirty="0" err="1" smtClean="0">
                <a:latin typeface="Comic Sans MS" pitchFamily="66" charset="0"/>
              </a:rPr>
              <a:t>hPa</a:t>
            </a:r>
            <a:endParaRPr lang="en-US" sz="1600" dirty="0" smtClean="0">
              <a:latin typeface="Comic Sans MS" pitchFamily="66" charset="0"/>
            </a:endParaRPr>
          </a:p>
          <a:p>
            <a:pPr algn="ctr"/>
            <a:r>
              <a:rPr lang="en-US" sz="1600" dirty="0" smtClean="0">
                <a:latin typeface="Comic Sans MS" pitchFamily="66" charset="0"/>
              </a:rPr>
              <a:t>carbon monoxide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867400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Park et al, JGR, 2008, 2009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828800"/>
            <a:ext cx="26695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4419600" y="2971800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3679" y="2971800"/>
            <a:ext cx="1067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variability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linked to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monsoon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convection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6096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mic Sans MS" pitchFamily="66" charset="0"/>
              </a:rPr>
              <a:t>Tropopause</a:t>
            </a:r>
            <a:r>
              <a:rPr lang="en-US" sz="2400" dirty="0">
                <a:latin typeface="Comic Sans MS" pitchFamily="66" charset="0"/>
              </a:rPr>
              <a:t> Height </a:t>
            </a:r>
            <a:r>
              <a:rPr lang="en-US" sz="2400" dirty="0" smtClean="0">
                <a:latin typeface="Comic Sans MS" pitchFamily="66" charset="0"/>
              </a:rPr>
              <a:t>Trends  (1979-2005)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0963" name="Picture 3" descr="Fig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176" t="9091" r="14117" b="50000"/>
          <a:stretch>
            <a:fillRect/>
          </a:stretch>
        </p:blipFill>
        <p:spPr>
          <a:xfrm>
            <a:off x="152400" y="2057399"/>
            <a:ext cx="3962400" cy="3396343"/>
          </a:xfrm>
          <a:noFill/>
          <a:ln/>
        </p:spPr>
      </p:pic>
      <p:cxnSp>
        <p:nvCxnSpPr>
          <p:cNvPr id="5" name="Straight Connector 4"/>
          <p:cNvCxnSpPr/>
          <p:nvPr/>
        </p:nvCxnSpPr>
        <p:spPr>
          <a:xfrm rot="5400000">
            <a:off x="1028700" y="3467100"/>
            <a:ext cx="26670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1524000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Comic Sans MS" pitchFamily="66" charset="0"/>
              </a:rPr>
              <a:t>Observations</a:t>
            </a:r>
            <a:endParaRPr lang="en-US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4800600" y="1371600"/>
            <a:ext cx="3352800" cy="3962400"/>
            <a:chOff x="2601522" y="1833562"/>
            <a:chExt cx="3431425" cy="3500437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print"/>
            <a:srcRect l="8709" t="6250" r="27419"/>
            <a:stretch>
              <a:fillRect/>
            </a:stretch>
          </p:blipFill>
          <p:spPr bwMode="auto">
            <a:xfrm>
              <a:off x="2601522" y="1833562"/>
              <a:ext cx="3431425" cy="350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048000" y="4419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105400" y="1143000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>
                <a:solidFill>
                  <a:srgbClr val="0000FF"/>
                </a:solidFill>
                <a:latin typeface="Comic Sans MS" pitchFamily="66" charset="0"/>
              </a:rPr>
              <a:t>CCMval</a:t>
            </a:r>
            <a:r>
              <a:rPr lang="en-US" u="sng" dirty="0" smtClean="0">
                <a:solidFill>
                  <a:srgbClr val="0000FF"/>
                </a:solidFill>
                <a:latin typeface="Comic Sans MS" pitchFamily="66" charset="0"/>
              </a:rPr>
              <a:t> REFB1 model results</a:t>
            </a:r>
            <a:endParaRPr lang="en-US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067300" y="3543300"/>
            <a:ext cx="26670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486400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0.1 km/decade</a:t>
            </a:r>
            <a:endParaRPr lang="en-US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57800" y="4800600"/>
            <a:ext cx="1066800" cy="76200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438400" y="4724400"/>
            <a:ext cx="1143000" cy="91440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5600" y="5486400"/>
            <a:ext cx="173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Thanks to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Andrew </a:t>
            </a:r>
            <a:r>
              <a:rPr lang="en-US" sz="1400" dirty="0" err="1" smtClean="0">
                <a:latin typeface="Comic Sans MS" pitchFamily="66" charset="0"/>
              </a:rPr>
              <a:t>Gettelman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715000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Seidel and </a:t>
            </a:r>
            <a:r>
              <a:rPr lang="en-US" sz="1400" dirty="0" err="1" smtClean="0">
                <a:latin typeface="Comic Sans MS" pitchFamily="66" charset="0"/>
              </a:rPr>
              <a:t>Randel</a:t>
            </a:r>
            <a:r>
              <a:rPr lang="en-US" sz="1400" dirty="0" smtClean="0">
                <a:latin typeface="Comic Sans MS" pitchFamily="66" charset="0"/>
              </a:rPr>
              <a:t>, JGR, 2006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" y="304800"/>
            <a:ext cx="6199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global </a:t>
            </a:r>
            <a:r>
              <a:rPr lang="en-US" sz="2000" dirty="0" err="1" smtClean="0">
                <a:solidFill>
                  <a:srgbClr val="0000FF"/>
                </a:solidFill>
                <a:latin typeface="Comic Sans MS" pitchFamily="66" charset="0"/>
              </a:rPr>
              <a:t>tropopause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 trends / widening of the tropics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5400" y="1600200"/>
            <a:ext cx="4800600" cy="3581400"/>
            <a:chOff x="411163" y="817563"/>
            <a:chExt cx="6457949" cy="4943475"/>
          </a:xfrm>
        </p:grpSpPr>
        <p:sp>
          <p:nvSpPr>
            <p:cNvPr id="4" name="AutoShape 1"/>
            <p:cNvSpPr>
              <a:spLocks noChangeArrowheads="1"/>
            </p:cNvSpPr>
            <p:nvPr/>
          </p:nvSpPr>
          <p:spPr bwMode="auto">
            <a:xfrm>
              <a:off x="1274763" y="817563"/>
              <a:ext cx="5486400" cy="4114800"/>
            </a:xfrm>
            <a:prstGeom prst="roundRect">
              <a:avLst>
                <a:gd name="adj" fmla="val 3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925512" y="4770437"/>
              <a:ext cx="249238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74763" y="4017963"/>
              <a:ext cx="228600" cy="158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274763" y="3103563"/>
              <a:ext cx="228600" cy="158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274763" y="2189163"/>
              <a:ext cx="228600" cy="158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74763" y="1274763"/>
              <a:ext cx="228600" cy="158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925512" y="3856037"/>
              <a:ext cx="249238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49312" y="2995613"/>
              <a:ext cx="31750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49312" y="2081213"/>
              <a:ext cx="31750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849312" y="1166813"/>
              <a:ext cx="31750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130300" y="4981575"/>
              <a:ext cx="360363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-90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551612" y="4981575"/>
              <a:ext cx="31750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76675" y="4981575"/>
              <a:ext cx="249237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759325" y="4981575"/>
              <a:ext cx="31750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649912" y="4981575"/>
              <a:ext cx="317500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4017963" y="4702175"/>
              <a:ext cx="1587" cy="2317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4932363" y="4702175"/>
              <a:ext cx="1587" cy="2317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5846763" y="4702175"/>
              <a:ext cx="1587" cy="2317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3103563" y="4702175"/>
              <a:ext cx="1587" cy="2317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189163" y="4702175"/>
              <a:ext cx="1587" cy="2317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906712" y="4981575"/>
              <a:ext cx="360363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-30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992312" y="4994275"/>
              <a:ext cx="360363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-60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 rot="16200000">
              <a:off x="341802" y="2945424"/>
              <a:ext cx="523711" cy="3849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Height (km</a:t>
              </a:r>
              <a:r>
                <a:rPr lang="en-GB" sz="1600" dirty="0">
                  <a:solidFill>
                    <a:srgbClr val="000000"/>
                  </a:solidFill>
                </a:rPr>
                <a:t>)‏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3668712" y="5281613"/>
              <a:ext cx="1185863" cy="231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en-GB" sz="1400" dirty="0" smtClean="0">
                  <a:solidFill>
                    <a:srgbClr val="000000"/>
                  </a:solidFill>
                </a:rPr>
                <a:t>Latitude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274763" y="3398838"/>
              <a:ext cx="1600200" cy="1587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5160963" y="3397250"/>
              <a:ext cx="1600200" cy="1588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2401262" y="1832002"/>
              <a:ext cx="3127298" cy="1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979988" y="2776538"/>
              <a:ext cx="306387" cy="539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b="1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527300" y="2767013"/>
              <a:ext cx="306388" cy="519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en-GB" b="1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2449513" y="2306638"/>
              <a:ext cx="457200" cy="1371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4887913" y="2306638"/>
              <a:ext cx="457200" cy="14224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220913" y="1951038"/>
              <a:ext cx="914400" cy="20574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4659313" y="1951038"/>
              <a:ext cx="914400" cy="2133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2992438" y="2713038"/>
              <a:ext cx="1322387" cy="1873250"/>
            </a:xfrm>
            <a:custGeom>
              <a:avLst/>
              <a:gdLst>
                <a:gd name="T0" fmla="*/ 331677 w 3672"/>
                <a:gd name="T1" fmla="*/ 1842280 h 6472"/>
                <a:gd name="T2" fmla="*/ 484011 w 3672"/>
                <a:gd name="T3" fmla="*/ 1627806 h 6472"/>
                <a:gd name="T4" fmla="*/ 465284 w 3672"/>
                <a:gd name="T5" fmla="*/ 1375125 h 6472"/>
                <a:gd name="T6" fmla="*/ 512821 w 3672"/>
                <a:gd name="T7" fmla="*/ 1129970 h 6472"/>
                <a:gd name="T8" fmla="*/ 474648 w 3672"/>
                <a:gd name="T9" fmla="*/ 877290 h 6472"/>
                <a:gd name="T10" fmla="*/ 436474 w 3672"/>
                <a:gd name="T11" fmla="*/ 624610 h 6472"/>
                <a:gd name="T12" fmla="*/ 388937 w 3672"/>
                <a:gd name="T13" fmla="*/ 379455 h 6472"/>
                <a:gd name="T14" fmla="*/ 83910 w 3672"/>
                <a:gd name="T15" fmla="*/ 226341 h 6472"/>
                <a:gd name="T16" fmla="*/ 217517 w 3672"/>
                <a:gd name="T17" fmla="*/ 50362 h 6472"/>
                <a:gd name="T18" fmla="*/ 531908 w 3672"/>
                <a:gd name="T19" fmla="*/ 42548 h 6472"/>
                <a:gd name="T20" fmla="*/ 846299 w 3672"/>
                <a:gd name="T21" fmla="*/ 126774 h 6472"/>
                <a:gd name="T22" fmla="*/ 1151327 w 3672"/>
                <a:gd name="T23" fmla="*/ 172795 h 6472"/>
                <a:gd name="T24" fmla="*/ 1170053 w 3672"/>
                <a:gd name="T25" fmla="*/ 364404 h 6472"/>
                <a:gd name="T26" fmla="*/ 979546 w 3672"/>
                <a:gd name="T27" fmla="*/ 601744 h 6472"/>
                <a:gd name="T28" fmla="*/ 893836 w 3672"/>
                <a:gd name="T29" fmla="*/ 854424 h 6472"/>
                <a:gd name="T30" fmla="*/ 798762 w 3672"/>
                <a:gd name="T31" fmla="*/ 1099579 h 6472"/>
                <a:gd name="T32" fmla="*/ 827212 w 3672"/>
                <a:gd name="T33" fmla="*/ 1352260 h 6472"/>
                <a:gd name="T34" fmla="*/ 741502 w 3672"/>
                <a:gd name="T35" fmla="*/ 1604940 h 6472"/>
                <a:gd name="T36" fmla="*/ 865386 w 3672"/>
                <a:gd name="T37" fmla="*/ 1857620 h 6472"/>
                <a:gd name="T38" fmla="*/ 893836 w 3672"/>
                <a:gd name="T39" fmla="*/ 1872961 h 64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72"/>
                <a:gd name="T61" fmla="*/ 0 h 6472"/>
                <a:gd name="T62" fmla="*/ 3672 w 3672"/>
                <a:gd name="T63" fmla="*/ 6472 h 64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72" h="6472">
                  <a:moveTo>
                    <a:pt x="921" y="6365"/>
                  </a:moveTo>
                  <a:cubicBezTo>
                    <a:pt x="1266" y="6281"/>
                    <a:pt x="1386" y="5901"/>
                    <a:pt x="1344" y="5624"/>
                  </a:cubicBezTo>
                  <a:cubicBezTo>
                    <a:pt x="1299" y="5332"/>
                    <a:pt x="1117" y="5009"/>
                    <a:pt x="1292" y="4751"/>
                  </a:cubicBezTo>
                  <a:cubicBezTo>
                    <a:pt x="1459" y="4505"/>
                    <a:pt x="1610" y="4158"/>
                    <a:pt x="1424" y="3904"/>
                  </a:cubicBezTo>
                  <a:cubicBezTo>
                    <a:pt x="1236" y="3648"/>
                    <a:pt x="1243" y="3330"/>
                    <a:pt x="1318" y="3031"/>
                  </a:cubicBezTo>
                  <a:cubicBezTo>
                    <a:pt x="1388" y="2749"/>
                    <a:pt x="1362" y="2457"/>
                    <a:pt x="1212" y="2158"/>
                  </a:cubicBezTo>
                  <a:cubicBezTo>
                    <a:pt x="1083" y="1902"/>
                    <a:pt x="1274" y="1532"/>
                    <a:pt x="1080" y="1311"/>
                  </a:cubicBezTo>
                  <a:cubicBezTo>
                    <a:pt x="860" y="1060"/>
                    <a:pt x="470" y="1022"/>
                    <a:pt x="233" y="782"/>
                  </a:cubicBezTo>
                  <a:cubicBezTo>
                    <a:pt x="0" y="547"/>
                    <a:pt x="247" y="220"/>
                    <a:pt x="604" y="174"/>
                  </a:cubicBezTo>
                  <a:cubicBezTo>
                    <a:pt x="921" y="133"/>
                    <a:pt x="1210" y="0"/>
                    <a:pt x="1477" y="147"/>
                  </a:cubicBezTo>
                  <a:cubicBezTo>
                    <a:pt x="1747" y="296"/>
                    <a:pt x="2064" y="329"/>
                    <a:pt x="2350" y="438"/>
                  </a:cubicBezTo>
                  <a:cubicBezTo>
                    <a:pt x="2628" y="544"/>
                    <a:pt x="2905" y="583"/>
                    <a:pt x="3197" y="597"/>
                  </a:cubicBezTo>
                  <a:cubicBezTo>
                    <a:pt x="3671" y="620"/>
                    <a:pt x="3439" y="1020"/>
                    <a:pt x="3249" y="1259"/>
                  </a:cubicBezTo>
                  <a:cubicBezTo>
                    <a:pt x="3021" y="1546"/>
                    <a:pt x="2671" y="1707"/>
                    <a:pt x="2720" y="2079"/>
                  </a:cubicBezTo>
                  <a:cubicBezTo>
                    <a:pt x="2761" y="2395"/>
                    <a:pt x="2735" y="2718"/>
                    <a:pt x="2482" y="2952"/>
                  </a:cubicBezTo>
                  <a:cubicBezTo>
                    <a:pt x="2261" y="3156"/>
                    <a:pt x="2222" y="3497"/>
                    <a:pt x="2218" y="3799"/>
                  </a:cubicBezTo>
                  <a:cubicBezTo>
                    <a:pt x="2214" y="4098"/>
                    <a:pt x="2481" y="4380"/>
                    <a:pt x="2297" y="4672"/>
                  </a:cubicBezTo>
                  <a:cubicBezTo>
                    <a:pt x="2134" y="4930"/>
                    <a:pt x="1988" y="5241"/>
                    <a:pt x="2059" y="5545"/>
                  </a:cubicBezTo>
                  <a:cubicBezTo>
                    <a:pt x="2130" y="5850"/>
                    <a:pt x="2060" y="6232"/>
                    <a:pt x="2403" y="6418"/>
                  </a:cubicBezTo>
                  <a:lnTo>
                    <a:pt x="2482" y="647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Circular Arrow 38"/>
            <p:cNvSpPr/>
            <p:nvPr/>
          </p:nvSpPr>
          <p:spPr bwMode="auto">
            <a:xfrm>
              <a:off x="3363913" y="2477556"/>
              <a:ext cx="1371600" cy="328348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956468"/>
                <a:gd name="adj5" fmla="val 12500"/>
              </a:avLst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38200" y="304800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Metrics for width of the tropics: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295400" y="990600"/>
            <a:ext cx="6662004" cy="5021997"/>
            <a:chOff x="1981200" y="914400"/>
            <a:chExt cx="6662004" cy="5021997"/>
          </a:xfrm>
        </p:grpSpPr>
        <p:grpSp>
          <p:nvGrpSpPr>
            <p:cNvPr id="2" name="Group 2"/>
            <p:cNvGrpSpPr/>
            <p:nvPr/>
          </p:nvGrpSpPr>
          <p:grpSpPr>
            <a:xfrm>
              <a:off x="1981200" y="1524000"/>
              <a:ext cx="4800600" cy="3581400"/>
              <a:chOff x="411163" y="817563"/>
              <a:chExt cx="6457949" cy="4943475"/>
            </a:xfrm>
          </p:grpSpPr>
          <p:sp>
            <p:nvSpPr>
              <p:cNvPr id="4" name="AutoShape 1"/>
              <p:cNvSpPr>
                <a:spLocks noChangeArrowheads="1"/>
              </p:cNvSpPr>
              <p:nvPr/>
            </p:nvSpPr>
            <p:spPr bwMode="auto">
              <a:xfrm>
                <a:off x="1274763" y="817563"/>
                <a:ext cx="5486400" cy="4114800"/>
              </a:xfrm>
              <a:prstGeom prst="roundRect">
                <a:avLst>
                  <a:gd name="adj" fmla="val 37"/>
                </a:avLst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925512" y="4770437"/>
                <a:ext cx="249238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1274763" y="4017963"/>
                <a:ext cx="228600" cy="1587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1274763" y="3103563"/>
                <a:ext cx="228600" cy="1587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274763" y="2189163"/>
                <a:ext cx="228600" cy="1587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1274763" y="1274763"/>
                <a:ext cx="228600" cy="1587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925512" y="3856037"/>
                <a:ext cx="249238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849312" y="2995613"/>
                <a:ext cx="317500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849312" y="2081213"/>
                <a:ext cx="317500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849312" y="1166813"/>
                <a:ext cx="317500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130300" y="4981575"/>
                <a:ext cx="360363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-90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6551612" y="4981575"/>
                <a:ext cx="317500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90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3876675" y="4981575"/>
                <a:ext cx="249237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4759325" y="4981575"/>
                <a:ext cx="317500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5649912" y="4981575"/>
                <a:ext cx="317500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60</a:t>
                </a: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V="1">
                <a:off x="4017963" y="4702175"/>
                <a:ext cx="1587" cy="23177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4932363" y="4702175"/>
                <a:ext cx="1587" cy="23177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5846763" y="4702175"/>
                <a:ext cx="1587" cy="23177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V="1">
                <a:off x="3103563" y="4702175"/>
                <a:ext cx="1587" cy="23177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2189163" y="4702175"/>
                <a:ext cx="1587" cy="23177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2906712" y="4981575"/>
                <a:ext cx="360363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-30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1992312" y="4994275"/>
                <a:ext cx="360363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>
                    <a:solidFill>
                      <a:srgbClr val="000000"/>
                    </a:solidFill>
                  </a:rPr>
                  <a:t>-60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 rot="16200000">
                <a:off x="341802" y="2945424"/>
                <a:ext cx="523711" cy="3849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sz="1600" dirty="0" smtClean="0">
                    <a:solidFill>
                      <a:srgbClr val="000000"/>
                    </a:solidFill>
                  </a:rPr>
                  <a:t>Height (km</a:t>
                </a:r>
                <a:r>
                  <a:rPr lang="en-GB" sz="1600" dirty="0">
                    <a:solidFill>
                      <a:srgbClr val="000000"/>
                    </a:solidFill>
                  </a:rPr>
                  <a:t>)‏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668712" y="5281613"/>
                <a:ext cx="1185863" cy="2317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tabLst>
                    <a:tab pos="723900" algn="l"/>
                  </a:tabLst>
                </a:pPr>
                <a:r>
                  <a:rPr lang="en-GB" sz="1400" dirty="0" smtClean="0">
                    <a:solidFill>
                      <a:srgbClr val="000000"/>
                    </a:solidFill>
                  </a:rPr>
                  <a:t>Latitude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1274763" y="3398838"/>
                <a:ext cx="1600200" cy="1587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5160963" y="3397250"/>
                <a:ext cx="1600200" cy="1588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 flipV="1">
                <a:off x="2401262" y="1832002"/>
                <a:ext cx="3127298" cy="1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4979988" y="2776538"/>
                <a:ext cx="306387" cy="5397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b="1">
                    <a:solidFill>
                      <a:srgbClr val="000000"/>
                    </a:solidFill>
                  </a:rPr>
                  <a:t>J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2527300" y="2767013"/>
                <a:ext cx="306388" cy="5191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r>
                  <a:rPr lang="en-GB" b="1">
                    <a:solidFill>
                      <a:srgbClr val="000000"/>
                    </a:solidFill>
                  </a:rPr>
                  <a:t>J</a:t>
                </a:r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auto">
              <a:xfrm>
                <a:off x="2449513" y="2306638"/>
                <a:ext cx="457200" cy="13716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auto">
              <a:xfrm>
                <a:off x="4887913" y="2306638"/>
                <a:ext cx="457200" cy="14224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3"/>
              <p:cNvSpPr>
                <a:spLocks noChangeArrowheads="1"/>
              </p:cNvSpPr>
              <p:nvPr/>
            </p:nvSpPr>
            <p:spPr bwMode="auto">
              <a:xfrm>
                <a:off x="2220913" y="1951038"/>
                <a:ext cx="914400" cy="20574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4659313" y="1951038"/>
                <a:ext cx="914400" cy="21336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35"/>
              <p:cNvSpPr>
                <a:spLocks noChangeArrowheads="1"/>
              </p:cNvSpPr>
              <p:nvPr/>
            </p:nvSpPr>
            <p:spPr bwMode="auto">
              <a:xfrm>
                <a:off x="2992438" y="2713038"/>
                <a:ext cx="1322387" cy="1873250"/>
              </a:xfrm>
              <a:custGeom>
                <a:avLst/>
                <a:gdLst>
                  <a:gd name="T0" fmla="*/ 331677 w 3672"/>
                  <a:gd name="T1" fmla="*/ 1842280 h 6472"/>
                  <a:gd name="T2" fmla="*/ 484011 w 3672"/>
                  <a:gd name="T3" fmla="*/ 1627806 h 6472"/>
                  <a:gd name="T4" fmla="*/ 465284 w 3672"/>
                  <a:gd name="T5" fmla="*/ 1375125 h 6472"/>
                  <a:gd name="T6" fmla="*/ 512821 w 3672"/>
                  <a:gd name="T7" fmla="*/ 1129970 h 6472"/>
                  <a:gd name="T8" fmla="*/ 474648 w 3672"/>
                  <a:gd name="T9" fmla="*/ 877290 h 6472"/>
                  <a:gd name="T10" fmla="*/ 436474 w 3672"/>
                  <a:gd name="T11" fmla="*/ 624610 h 6472"/>
                  <a:gd name="T12" fmla="*/ 388937 w 3672"/>
                  <a:gd name="T13" fmla="*/ 379455 h 6472"/>
                  <a:gd name="T14" fmla="*/ 83910 w 3672"/>
                  <a:gd name="T15" fmla="*/ 226341 h 6472"/>
                  <a:gd name="T16" fmla="*/ 217517 w 3672"/>
                  <a:gd name="T17" fmla="*/ 50362 h 6472"/>
                  <a:gd name="T18" fmla="*/ 531908 w 3672"/>
                  <a:gd name="T19" fmla="*/ 42548 h 6472"/>
                  <a:gd name="T20" fmla="*/ 846299 w 3672"/>
                  <a:gd name="T21" fmla="*/ 126774 h 6472"/>
                  <a:gd name="T22" fmla="*/ 1151327 w 3672"/>
                  <a:gd name="T23" fmla="*/ 172795 h 6472"/>
                  <a:gd name="T24" fmla="*/ 1170053 w 3672"/>
                  <a:gd name="T25" fmla="*/ 364404 h 6472"/>
                  <a:gd name="T26" fmla="*/ 979546 w 3672"/>
                  <a:gd name="T27" fmla="*/ 601744 h 6472"/>
                  <a:gd name="T28" fmla="*/ 893836 w 3672"/>
                  <a:gd name="T29" fmla="*/ 854424 h 6472"/>
                  <a:gd name="T30" fmla="*/ 798762 w 3672"/>
                  <a:gd name="T31" fmla="*/ 1099579 h 6472"/>
                  <a:gd name="T32" fmla="*/ 827212 w 3672"/>
                  <a:gd name="T33" fmla="*/ 1352260 h 6472"/>
                  <a:gd name="T34" fmla="*/ 741502 w 3672"/>
                  <a:gd name="T35" fmla="*/ 1604940 h 6472"/>
                  <a:gd name="T36" fmla="*/ 865386 w 3672"/>
                  <a:gd name="T37" fmla="*/ 1857620 h 6472"/>
                  <a:gd name="T38" fmla="*/ 893836 w 3672"/>
                  <a:gd name="T39" fmla="*/ 1872961 h 64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72"/>
                  <a:gd name="T61" fmla="*/ 0 h 6472"/>
                  <a:gd name="T62" fmla="*/ 3672 w 3672"/>
                  <a:gd name="T63" fmla="*/ 6472 h 64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72" h="6472">
                    <a:moveTo>
                      <a:pt x="921" y="6365"/>
                    </a:moveTo>
                    <a:cubicBezTo>
                      <a:pt x="1266" y="6281"/>
                      <a:pt x="1386" y="5901"/>
                      <a:pt x="1344" y="5624"/>
                    </a:cubicBezTo>
                    <a:cubicBezTo>
                      <a:pt x="1299" y="5332"/>
                      <a:pt x="1117" y="5009"/>
                      <a:pt x="1292" y="4751"/>
                    </a:cubicBezTo>
                    <a:cubicBezTo>
                      <a:pt x="1459" y="4505"/>
                      <a:pt x="1610" y="4158"/>
                      <a:pt x="1424" y="3904"/>
                    </a:cubicBezTo>
                    <a:cubicBezTo>
                      <a:pt x="1236" y="3648"/>
                      <a:pt x="1243" y="3330"/>
                      <a:pt x="1318" y="3031"/>
                    </a:cubicBezTo>
                    <a:cubicBezTo>
                      <a:pt x="1388" y="2749"/>
                      <a:pt x="1362" y="2457"/>
                      <a:pt x="1212" y="2158"/>
                    </a:cubicBezTo>
                    <a:cubicBezTo>
                      <a:pt x="1083" y="1902"/>
                      <a:pt x="1274" y="1532"/>
                      <a:pt x="1080" y="1311"/>
                    </a:cubicBezTo>
                    <a:cubicBezTo>
                      <a:pt x="860" y="1060"/>
                      <a:pt x="470" y="1022"/>
                      <a:pt x="233" y="782"/>
                    </a:cubicBezTo>
                    <a:cubicBezTo>
                      <a:pt x="0" y="547"/>
                      <a:pt x="247" y="220"/>
                      <a:pt x="604" y="174"/>
                    </a:cubicBezTo>
                    <a:cubicBezTo>
                      <a:pt x="921" y="133"/>
                      <a:pt x="1210" y="0"/>
                      <a:pt x="1477" y="147"/>
                    </a:cubicBezTo>
                    <a:cubicBezTo>
                      <a:pt x="1747" y="296"/>
                      <a:pt x="2064" y="329"/>
                      <a:pt x="2350" y="438"/>
                    </a:cubicBezTo>
                    <a:cubicBezTo>
                      <a:pt x="2628" y="544"/>
                      <a:pt x="2905" y="583"/>
                      <a:pt x="3197" y="597"/>
                    </a:cubicBezTo>
                    <a:cubicBezTo>
                      <a:pt x="3671" y="620"/>
                      <a:pt x="3439" y="1020"/>
                      <a:pt x="3249" y="1259"/>
                    </a:cubicBezTo>
                    <a:cubicBezTo>
                      <a:pt x="3021" y="1546"/>
                      <a:pt x="2671" y="1707"/>
                      <a:pt x="2720" y="2079"/>
                    </a:cubicBezTo>
                    <a:cubicBezTo>
                      <a:pt x="2761" y="2395"/>
                      <a:pt x="2735" y="2718"/>
                      <a:pt x="2482" y="2952"/>
                    </a:cubicBezTo>
                    <a:cubicBezTo>
                      <a:pt x="2261" y="3156"/>
                      <a:pt x="2222" y="3497"/>
                      <a:pt x="2218" y="3799"/>
                    </a:cubicBezTo>
                    <a:cubicBezTo>
                      <a:pt x="2214" y="4098"/>
                      <a:pt x="2481" y="4380"/>
                      <a:pt x="2297" y="4672"/>
                    </a:cubicBezTo>
                    <a:cubicBezTo>
                      <a:pt x="2134" y="4930"/>
                      <a:pt x="1988" y="5241"/>
                      <a:pt x="2059" y="5545"/>
                    </a:cubicBezTo>
                    <a:cubicBezTo>
                      <a:pt x="2130" y="5850"/>
                      <a:pt x="2060" y="6232"/>
                      <a:pt x="2403" y="6418"/>
                    </a:cubicBezTo>
                    <a:lnTo>
                      <a:pt x="2482" y="6471"/>
                    </a:lnTo>
                  </a:path>
                </a:pathLst>
              </a:cu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Circular Arrow 38"/>
              <p:cNvSpPr/>
              <p:nvPr/>
            </p:nvSpPr>
            <p:spPr bwMode="auto">
              <a:xfrm>
                <a:off x="3363913" y="2477556"/>
                <a:ext cx="1371600" cy="3283482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956468"/>
                  <a:gd name="adj5" fmla="val 12500"/>
                </a:avLst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dirty="0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rot="5400000">
              <a:off x="5028406" y="1676400"/>
              <a:ext cx="762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648200" y="914400"/>
              <a:ext cx="3995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Comic Sans MS" pitchFamily="66" charset="0"/>
                </a:rPr>
                <a:t>number of days with </a:t>
              </a:r>
              <a:r>
                <a:rPr lang="en-US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tropopause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 pitchFamily="66" charset="0"/>
                </a:rPr>
                <a:t> &gt; 15 km</a:t>
              </a:r>
              <a:endParaRPr lang="en-US" sz="16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3429000" y="2590800"/>
              <a:ext cx="4572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2" idx="0"/>
            </p:cNvCxnSpPr>
            <p:nvPr/>
          </p:nvCxnSpPr>
          <p:spPr>
            <a:xfrm rot="16200000" flipH="1">
              <a:off x="5160278" y="2612122"/>
              <a:ext cx="657219" cy="497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733800" y="2590800"/>
              <a:ext cx="1676400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86200" y="1981200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Comic Sans MS" pitchFamily="66" charset="0"/>
                </a:rPr>
                <a:t>jet stream</a:t>
              </a:r>
            </a:p>
            <a:p>
              <a:r>
                <a:rPr lang="en-US" sz="1600" dirty="0" smtClean="0">
                  <a:solidFill>
                    <a:srgbClr val="00B0F0"/>
                  </a:solidFill>
                  <a:latin typeface="Comic Sans MS" pitchFamily="66" charset="0"/>
                </a:rPr>
                <a:t>separation</a:t>
              </a:r>
              <a:endParaRPr lang="en-US" sz="1600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4762500" y="4457700"/>
              <a:ext cx="990600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268277" y="4953000"/>
              <a:ext cx="12346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C000"/>
                  </a:solidFill>
                  <a:latin typeface="Comic Sans MS" pitchFamily="66" charset="0"/>
                </a:rPr>
                <a:t>Hadley cell</a:t>
              </a:r>
            </a:p>
            <a:p>
              <a:pPr algn="ctr"/>
              <a:r>
                <a:rPr lang="en-US" sz="1600" dirty="0" smtClean="0">
                  <a:solidFill>
                    <a:srgbClr val="FFC000"/>
                  </a:solidFill>
                  <a:latin typeface="Comic Sans MS" pitchFamily="66" charset="0"/>
                </a:rPr>
                <a:t>boundary</a:t>
              </a:r>
            </a:p>
            <a:p>
              <a:pPr algn="ctr"/>
              <a:r>
                <a:rPr lang="en-US" sz="1600" dirty="0" smtClean="0">
                  <a:solidFill>
                    <a:srgbClr val="FFC000"/>
                  </a:solidFill>
                  <a:latin typeface="Comic Sans MS" pitchFamily="66" charset="0"/>
                </a:rPr>
                <a:t>(w=0)</a:t>
              </a:r>
              <a:endParaRPr lang="en-US" sz="1600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4229100" y="4305300"/>
              <a:ext cx="838200" cy="60960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283871" y="5105400"/>
              <a:ext cx="1300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B050"/>
                  </a:solidFill>
                  <a:latin typeface="Comic Sans MS" pitchFamily="66" charset="0"/>
                </a:rPr>
                <a:t>downwelling</a:t>
              </a:r>
              <a:endParaRPr lang="en-US" sz="1600" dirty="0" smtClean="0">
                <a:solidFill>
                  <a:srgbClr val="00B050"/>
                </a:solidFill>
                <a:latin typeface="Comic Sans MS" pitchFamily="66" charset="0"/>
              </a:endParaRP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Comic Sans MS" pitchFamily="66" charset="0"/>
                </a:rPr>
                <a:t>latitude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Comic Sans MS" pitchFamily="66" charset="0"/>
                </a:rPr>
                <a:t>(OLR max)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81200" y="990600"/>
              <a:ext cx="1866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Comic Sans MS" pitchFamily="66" charset="0"/>
                </a:rPr>
                <a:t>ozone gradient</a:t>
              </a:r>
            </a:p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Comic Sans MS" pitchFamily="66" charset="0"/>
                </a:rPr>
                <a:t>across subtropics</a:t>
              </a:r>
              <a:endParaRPr lang="en-US" sz="16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9" name="Left-Right Arrow 68"/>
            <p:cNvSpPr/>
            <p:nvPr/>
          </p:nvSpPr>
          <p:spPr>
            <a:xfrm>
              <a:off x="3276600" y="1752600"/>
              <a:ext cx="609600" cy="15240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" y="304800"/>
            <a:ext cx="6199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global </a:t>
            </a:r>
            <a:r>
              <a:rPr lang="en-US" sz="2000" dirty="0" err="1" smtClean="0">
                <a:solidFill>
                  <a:srgbClr val="0000FF"/>
                </a:solidFill>
                <a:latin typeface="Comic Sans MS" pitchFamily="66" charset="0"/>
              </a:rPr>
              <a:t>tropopause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 trends / widening of the tropics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029200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Seidel et al, Nature Geo., 2008</a:t>
            </a:r>
            <a:endParaRPr lang="en-US" sz="1400" dirty="0">
              <a:latin typeface="Comic Sans MS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1295400"/>
            <a:ext cx="4981575" cy="3714750"/>
            <a:chOff x="2057400" y="1752600"/>
            <a:chExt cx="4981575" cy="3714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752600"/>
              <a:ext cx="498157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057400" y="2590800"/>
              <a:ext cx="4953000" cy="6096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553200" y="1828800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net change: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- 4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638800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Question: how relevant is the stratosphere?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09600" y="457200"/>
            <a:ext cx="814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Influence of ozone on SH tropical widening (Son et al, GRL, 2009)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968994" cy="370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5486400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Ozone depletion leads to larger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poleward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 shift of SH jet and Hadley cell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114800" y="4572000"/>
            <a:ext cx="1066800" cy="6096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144780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IPCC AR4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model results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40138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Workshop format:</a:t>
            </a:r>
          </a:p>
          <a:p>
            <a:endParaRPr lang="en-US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Overview talks, contributed talks and posters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 Dynamical structure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 Chemical structure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 Transport and STE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 Chemistry and microphysics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 Long-term variability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omic Sans MS" pitchFamily="66" charset="0"/>
              </a:rPr>
              <a:t> Future missions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Rapporteur</a:t>
            </a:r>
            <a:r>
              <a:rPr lang="en-US" sz="2000" dirty="0" smtClean="0">
                <a:latin typeface="Comic Sans MS" pitchFamily="66" charset="0"/>
              </a:rPr>
              <a:t> groups for each Session.  Will lead a discussion</a:t>
            </a:r>
          </a:p>
          <a:p>
            <a:r>
              <a:rPr lang="en-US" sz="2000" dirty="0" smtClean="0">
                <a:latin typeface="Comic Sans MS" pitchFamily="66" charset="0"/>
              </a:rPr>
              <a:t>     of key points each morning.   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Picture 2" descr="ipcc2001_clouds.jpg"/>
          <p:cNvPicPr>
            <a:picLocks noChangeAspect="1"/>
          </p:cNvPicPr>
          <p:nvPr/>
        </p:nvPicPr>
        <p:blipFill>
          <a:blip r:embed="rId2" cstate="print"/>
          <a:srcRect t="17260" b="58889"/>
          <a:stretch>
            <a:fillRect/>
          </a:stretch>
        </p:blipFill>
        <p:spPr>
          <a:xfrm>
            <a:off x="1" y="5029200"/>
            <a:ext cx="91439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17375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Output of the Workshop:</a:t>
            </a:r>
          </a:p>
          <a:p>
            <a:endParaRPr lang="en-US" sz="2000" u="sng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000" u="sng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Synthesis </a:t>
            </a:r>
            <a:r>
              <a:rPr lang="en-US" sz="2000" dirty="0" smtClean="0">
                <a:latin typeface="Comic Sans MS" pitchFamily="66" charset="0"/>
              </a:rPr>
              <a:t>of key results from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each session (what’s new?)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What are </a:t>
            </a:r>
            <a:r>
              <a:rPr lang="en-US" sz="2000" dirty="0" smtClean="0">
                <a:latin typeface="Comic Sans MS" pitchFamily="66" charset="0"/>
              </a:rPr>
              <a:t>critical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uncertainties?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Identify </a:t>
            </a:r>
            <a:r>
              <a:rPr lang="en-US" sz="2000" dirty="0" smtClean="0">
                <a:latin typeface="Comic Sans MS" pitchFamily="66" charset="0"/>
              </a:rPr>
              <a:t>current gaps and future </a:t>
            </a:r>
            <a:r>
              <a:rPr lang="en-US" sz="2000" dirty="0" smtClean="0">
                <a:latin typeface="Comic Sans MS" pitchFamily="66" charset="0"/>
              </a:rPr>
              <a:t>research priorities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-&gt;  Article for SPARC Newsletter </a:t>
            </a:r>
          </a:p>
          <a:p>
            <a:endParaRPr lang="en-US" sz="2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Picture 2" descr="ipcc2001_clouds.jpg"/>
          <p:cNvPicPr>
            <a:picLocks noChangeAspect="1"/>
          </p:cNvPicPr>
          <p:nvPr/>
        </p:nvPicPr>
        <p:blipFill>
          <a:blip r:embed="rId2" cstate="print"/>
          <a:srcRect t="17260" b="58889"/>
          <a:stretch>
            <a:fillRect/>
          </a:stretch>
        </p:blipFill>
        <p:spPr>
          <a:xfrm>
            <a:off x="1" y="5029200"/>
            <a:ext cx="91439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Background / objectives for this workshop: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Synthesize key observations from aircraft, satellites, ....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	- research aircraft:    START08, SPURT, NASA, others</a:t>
            </a:r>
          </a:p>
          <a:p>
            <a:r>
              <a:rPr lang="en-US" sz="2000" dirty="0" smtClean="0">
                <a:latin typeface="Comic Sans MS" pitchFamily="66" charset="0"/>
              </a:rPr>
              <a:t>	- in-service aircraft:    MOZAIC, CARIBIC, CONTRAIL</a:t>
            </a:r>
          </a:p>
          <a:p>
            <a:r>
              <a:rPr lang="en-US" sz="2000" dirty="0" smtClean="0">
                <a:latin typeface="Comic Sans MS" pitchFamily="66" charset="0"/>
              </a:rPr>
              <a:t>	- many satellite and ground-based data sets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Current state of UTLS modeling (process, regional and global models)</a:t>
            </a:r>
          </a:p>
          <a:p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	- what observed aspects are </a:t>
            </a:r>
            <a:r>
              <a:rPr lang="en-US" sz="2000" u="sng" dirty="0" smtClean="0">
                <a:latin typeface="Comic Sans MS" pitchFamily="66" charset="0"/>
              </a:rPr>
              <a:t>not</a:t>
            </a:r>
            <a:r>
              <a:rPr lang="en-US" sz="2000" dirty="0" smtClean="0">
                <a:latin typeface="Comic Sans MS" pitchFamily="66" charset="0"/>
              </a:rPr>
              <a:t> well simulated?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Highlight key uncertainties in understanding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Identify specific future research needs (observations and models)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6502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Posters:</a:t>
            </a:r>
          </a:p>
          <a:p>
            <a:endParaRPr lang="en-US" sz="2000" u="sng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Please put up your poster before or during lunch today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Poster viewing / discussions: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u="sng" dirty="0" smtClean="0">
                <a:latin typeface="Comic Sans MS" pitchFamily="66" charset="0"/>
              </a:rPr>
              <a:t>Monday</a:t>
            </a:r>
            <a:r>
              <a:rPr lang="en-US" sz="2000" dirty="0" smtClean="0">
                <a:latin typeface="Comic Sans MS" pitchFamily="66" charset="0"/>
              </a:rPr>
              <a:t> (extended lunch / poster time 12:00 – 2:30)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u="sng" dirty="0" smtClean="0">
                <a:latin typeface="Comic Sans MS" pitchFamily="66" charset="0"/>
              </a:rPr>
              <a:t>Tuesday</a:t>
            </a:r>
            <a:r>
              <a:rPr lang="en-US" sz="2000" dirty="0" smtClean="0">
                <a:latin typeface="Comic Sans MS" pitchFamily="66" charset="0"/>
              </a:rPr>
              <a:t> (reception / poster time 5:30 – 7:00)</a:t>
            </a:r>
          </a:p>
          <a:p>
            <a:endParaRPr lang="en-US" sz="2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Picture 2" descr="ipcc2001_clouds.jpg"/>
          <p:cNvPicPr>
            <a:picLocks noChangeAspect="1"/>
          </p:cNvPicPr>
          <p:nvPr/>
        </p:nvPicPr>
        <p:blipFill>
          <a:blip r:embed="rId2" cstate="print"/>
          <a:srcRect t="17260" b="58889"/>
          <a:stretch>
            <a:fillRect/>
          </a:stretch>
        </p:blipFill>
        <p:spPr>
          <a:xfrm>
            <a:off x="1" y="5029200"/>
            <a:ext cx="91439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1752600"/>
            <a:ext cx="6324600" cy="3581400"/>
            <a:chOff x="1143000" y="457200"/>
            <a:chExt cx="5200650" cy="2247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1402"/>
            <a:stretch>
              <a:fillRect/>
            </a:stretch>
          </p:blipFill>
          <p:spPr bwMode="auto">
            <a:xfrm>
              <a:off x="1143000" y="457200"/>
              <a:ext cx="520065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87850"/>
            <a:stretch>
              <a:fillRect/>
            </a:stretch>
          </p:blipFill>
          <p:spPr bwMode="auto">
            <a:xfrm>
              <a:off x="1143000" y="2209800"/>
              <a:ext cx="52006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295400" y="533400"/>
            <a:ext cx="694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Width of the </a:t>
            </a:r>
            <a:r>
              <a:rPr lang="en-US" sz="2000" dirty="0" err="1" smtClean="0">
                <a:solidFill>
                  <a:srgbClr val="0000FF"/>
                </a:solidFill>
                <a:latin typeface="Comic Sans MS" pitchFamily="66" charset="0"/>
              </a:rPr>
              <a:t>ExTL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 mixing layer 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Hegglin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et al, JGR, 2009)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29540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Based on H</a:t>
            </a:r>
            <a:r>
              <a:rPr lang="en-US" u="sng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en-US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2954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Based on CO</a:t>
            </a:r>
            <a:endParaRPr lang="en-US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312420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thermal </a:t>
            </a:r>
          </a:p>
          <a:p>
            <a:pPr algn="ctr"/>
            <a:r>
              <a:rPr lang="en-US" sz="1400" dirty="0" err="1" smtClean="0">
                <a:latin typeface="Comic Sans MS" pitchFamily="66" charset="0"/>
              </a:rPr>
              <a:t>tropopause</a:t>
            </a:r>
            <a:endParaRPr lang="en-US" sz="1400" dirty="0" smtClean="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7467600" y="3385810"/>
            <a:ext cx="304800" cy="43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876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ea typeface="Candara" pitchFamily="34" charset="0"/>
                <a:cs typeface="Candara" pitchFamily="34" charset="0"/>
              </a:rPr>
              <a:t>Asian monsoon anticyclone as 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  <a:ea typeface="Candara" pitchFamily="34" charset="0"/>
                <a:cs typeface="Candara" pitchFamily="34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ea typeface="Candara" pitchFamily="34" charset="0"/>
                <a:cs typeface="Candara" pitchFamily="34" charset="0"/>
              </a:rPr>
              <a:t>a pathway to the stratosphere </a:t>
            </a:r>
          </a:p>
        </p:txBody>
      </p:sp>
      <p:pic>
        <p:nvPicPr>
          <p:cNvPr id="17411" name="Content Placeholder 5" descr="4color_larg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72400" y="152400"/>
            <a:ext cx="1114425" cy="838200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7DC7-EE9E-4B7E-A822-8E75D1FDAC6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129" y="1524000"/>
            <a:ext cx="438040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838200" y="1676400"/>
            <a:ext cx="2236788" cy="738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omic Sans MS" charset="0"/>
              </a:rPr>
              <a:t>HCN observations from </a:t>
            </a:r>
          </a:p>
          <a:p>
            <a:pPr algn="ctr"/>
            <a:r>
              <a:rPr lang="en-US" sz="1400" dirty="0">
                <a:latin typeface="Comic Sans MS" charset="0"/>
              </a:rPr>
              <a:t>ACE-FTS satellite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charset="0"/>
              </a:rPr>
              <a:t>June-August climatology</a:t>
            </a: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5410200" y="5334000"/>
            <a:ext cx="79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charset="0"/>
              </a:rPr>
              <a:t>tropical</a:t>
            </a:r>
          </a:p>
          <a:p>
            <a:r>
              <a:rPr lang="en-US" sz="1200">
                <a:latin typeface="Comic Sans MS" charset="0"/>
              </a:rPr>
              <a:t>minimum</a:t>
            </a:r>
          </a:p>
        </p:txBody>
      </p:sp>
      <p:cxnSp>
        <p:nvCxnSpPr>
          <p:cNvPr id="18" name="Straight Arrow Connector 17"/>
          <p:cNvCxnSpPr>
            <a:stCxn id="17416" idx="0"/>
          </p:cNvCxnSpPr>
          <p:nvPr/>
        </p:nvCxnSpPr>
        <p:spPr>
          <a:xfrm rot="5400000" flipH="1" flipV="1">
            <a:off x="5493942" y="4503340"/>
            <a:ext cx="1143000" cy="5183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7010400" y="5334000"/>
            <a:ext cx="1338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charset="0"/>
              </a:rPr>
              <a:t>transport to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charset="0"/>
              </a:rPr>
              <a:t>stratosphere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charset="0"/>
              </a:rPr>
              <a:t>via monsoon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6324600" y="4191000"/>
            <a:ext cx="1524000" cy="3048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290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04800" y="2971800"/>
            <a:ext cx="838801" cy="4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charset="0"/>
              </a:rPr>
              <a:t>monsoon</a:t>
            </a:r>
          </a:p>
          <a:p>
            <a:r>
              <a:rPr lang="en-US" sz="1200" dirty="0">
                <a:latin typeface="Comic Sans MS" charset="0"/>
              </a:rPr>
              <a:t>maximum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1752600" y="5867400"/>
            <a:ext cx="1715758" cy="4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omic Sans MS" charset="0"/>
              </a:rPr>
              <a:t>minimum for air with </a:t>
            </a:r>
          </a:p>
          <a:p>
            <a:pPr algn="ctr"/>
            <a:r>
              <a:rPr lang="en-US" sz="1200" dirty="0">
                <a:latin typeface="Comic Sans MS" charset="0"/>
              </a:rPr>
              <a:t>recent ocean contact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6200000" flipH="1">
            <a:off x="838200" y="3657600"/>
            <a:ext cx="762000" cy="4572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1714500" y="5295900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0960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A1"/>
                </a:solidFill>
                <a:latin typeface="Comic Sans MS" pitchFamily="66" charset="0"/>
                <a:ea typeface="ＭＳ Ｐゴシック"/>
                <a:cs typeface="Helvetica"/>
              </a:rPr>
              <a:t> START08/</a:t>
            </a:r>
            <a:r>
              <a:rPr lang="en-US" sz="2400" b="1" dirty="0" err="1" smtClean="0">
                <a:solidFill>
                  <a:srgbClr val="0000A1"/>
                </a:solidFill>
                <a:latin typeface="Comic Sans MS" pitchFamily="66" charset="0"/>
                <a:ea typeface="ＭＳ Ｐゴシック"/>
                <a:cs typeface="Helvetica"/>
              </a:rPr>
              <a:t>PreHIPPO</a:t>
            </a:r>
            <a:r>
              <a:rPr lang="en-US" sz="2400" b="1" dirty="0" smtClean="0">
                <a:solidFill>
                  <a:srgbClr val="0000A1"/>
                </a:solidFill>
                <a:latin typeface="Comic Sans MS" pitchFamily="66" charset="0"/>
                <a:ea typeface="ＭＳ Ｐゴシック"/>
                <a:cs typeface="Helvetica"/>
              </a:rPr>
              <a:t>  April-June 2008</a:t>
            </a:r>
          </a:p>
        </p:txBody>
      </p:sp>
      <p:pic>
        <p:nvPicPr>
          <p:cNvPr id="26627" name="Picture 1083"/>
          <p:cNvPicPr>
            <a:picLocks noChangeAspect="1" noChangeArrowheads="1"/>
          </p:cNvPicPr>
          <p:nvPr/>
        </p:nvPicPr>
        <p:blipFill>
          <a:blip r:embed="rId2" cstate="print"/>
          <a:srcRect l="10667" t="2074" r="9333" b="4569"/>
          <a:stretch>
            <a:fillRect/>
          </a:stretch>
        </p:blipFill>
        <p:spPr bwMode="auto">
          <a:xfrm>
            <a:off x="4267200" y="32385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04800" y="4267200"/>
            <a:ext cx="3462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&gt; 120 hours of measurements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&gt; 1000 whole air samples</a:t>
            </a:r>
          </a:p>
        </p:txBody>
      </p:sp>
      <p:pic>
        <p:nvPicPr>
          <p:cNvPr id="6" name="Picture 2" descr="Snapshot 2008-08-26 10-46-44.tiff"/>
          <p:cNvPicPr>
            <a:picLocks noChangeAspect="1"/>
          </p:cNvPicPr>
          <p:nvPr/>
        </p:nvPicPr>
        <p:blipFill>
          <a:blip r:embed="rId3" cstate="print"/>
          <a:srcRect l="4054" t="6964" r="8108" b="5991"/>
          <a:stretch>
            <a:fillRect/>
          </a:stretch>
        </p:blipFill>
        <p:spPr bwMode="auto">
          <a:xfrm>
            <a:off x="228600" y="1143000"/>
            <a:ext cx="51511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4191000" cy="44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SPURT</a:t>
            </a:r>
            <a:r>
              <a:rPr lang="en-US" sz="2000" dirty="0" smtClean="0">
                <a:latin typeface="Comic Sans MS" pitchFamily="66" charset="0"/>
              </a:rPr>
              <a:t>   Oct 2001- Sept 2003</a:t>
            </a:r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15000" y="2438400"/>
            <a:ext cx="3200400" cy="2590800"/>
            <a:chOff x="5638800" y="2133600"/>
            <a:chExt cx="3124200" cy="2590800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1568" t="50557" r="-348" b="25651"/>
            <a:stretch>
              <a:fillRect/>
            </a:stretch>
          </p:blipFill>
          <p:spPr bwMode="auto">
            <a:xfrm>
              <a:off x="5651500" y="2590800"/>
              <a:ext cx="31115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638800" y="2133600"/>
              <a:ext cx="3122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 pitchFamily="66" charset="0"/>
                </a:rPr>
                <a:t>CO in PV-theta coordinates</a:t>
              </a:r>
              <a:endParaRPr lang="en-US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23134" y="1305580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observations for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all seasons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457700" y="17145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772400" cy="5099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mic Sans MS" pitchFamily="66" charset="0"/>
              </a:rPr>
              <a:t>Sampling from research aircraft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6172200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Tilmes</a:t>
            </a:r>
            <a:r>
              <a:rPr lang="en-US" dirty="0" smtClean="0">
                <a:latin typeface="Comic Sans MS" pitchFamily="66" charset="0"/>
              </a:rPr>
              <a:t>, Pan et al, 2009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b="25134"/>
          <a:stretch>
            <a:fillRect/>
          </a:stretch>
        </p:blipFill>
        <p:spPr bwMode="auto">
          <a:xfrm>
            <a:off x="597177" y="2819400"/>
            <a:ext cx="77719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582" y="381000"/>
            <a:ext cx="30656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3284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CARIBIC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measurements since 2004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344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6172200"/>
            <a:ext cx="243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&gt; 28,000 flights !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924300" y="5676900"/>
            <a:ext cx="6858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6800" y="1828800"/>
            <a:ext cx="6781800" cy="3839277"/>
            <a:chOff x="469941" y="1458932"/>
            <a:chExt cx="7869340" cy="4753677"/>
          </a:xfrm>
        </p:grpSpPr>
        <p:grpSp>
          <p:nvGrpSpPr>
            <p:cNvPr id="2" name="Group 18"/>
            <p:cNvGrpSpPr/>
            <p:nvPr/>
          </p:nvGrpSpPr>
          <p:grpSpPr>
            <a:xfrm>
              <a:off x="469941" y="1458932"/>
              <a:ext cx="7869340" cy="4753677"/>
              <a:chOff x="581932" y="612650"/>
              <a:chExt cx="7869340" cy="4753677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1932" y="612650"/>
                <a:ext cx="7869340" cy="4753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Left-Right Arrow 8"/>
              <p:cNvSpPr/>
              <p:nvPr/>
            </p:nvSpPr>
            <p:spPr>
              <a:xfrm>
                <a:off x="2931391" y="2377209"/>
                <a:ext cx="1403927" cy="129309"/>
              </a:xfrm>
              <a:prstGeom prst="leftRightArrow">
                <a:avLst/>
              </a:prstGeom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83346" y="1668318"/>
                <a:ext cx="24153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Mixing on top of the STJ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724565" y="2146300"/>
                <a:ext cx="355599" cy="92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Up Arrow 16"/>
              <p:cNvSpPr/>
              <p:nvPr/>
            </p:nvSpPr>
            <p:spPr>
              <a:xfrm>
                <a:off x="6705600" y="3740728"/>
                <a:ext cx="212437" cy="1237672"/>
              </a:xfrm>
              <a:prstGeom prst="up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945688" y="3534600"/>
              <a:ext cx="59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Jet</a:t>
              </a:r>
              <a:endParaRPr lang="en-US" sz="28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743200" y="3352800"/>
              <a:ext cx="1066800" cy="1066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76400" y="381000"/>
            <a:ext cx="5774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Key transport pathways and processes 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influencing the UTLS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755</Words>
  <Application>Microsoft Office PowerPoint</Application>
  <PresentationFormat>On-screen Show (4:3)</PresentationFormat>
  <Paragraphs>269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 START08/PreHIPPO  April-June 2008</vt:lpstr>
      <vt:lpstr>Slide 5</vt:lpstr>
      <vt:lpstr>Slide 6</vt:lpstr>
      <vt:lpstr>Slide 7</vt:lpstr>
      <vt:lpstr>Slide 8</vt:lpstr>
      <vt:lpstr>Slide 9</vt:lpstr>
      <vt:lpstr>Slide 10</vt:lpstr>
      <vt:lpstr>The tropopause inversion layer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CH2Cl2 vs. O3 correlation  START08</vt:lpstr>
      <vt:lpstr>Mixing pathways and tracer correlation</vt:lpstr>
      <vt:lpstr>Slide 21</vt:lpstr>
      <vt:lpstr>Slide 22</vt:lpstr>
      <vt:lpstr>Tropopause Height Trends  (1979-2005)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Asian monsoon anticyclone as  a pathway to the stratosphere 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randel</dc:creator>
  <cp:lastModifiedBy>randel</cp:lastModifiedBy>
  <cp:revision>186</cp:revision>
  <dcterms:created xsi:type="dcterms:W3CDTF">2009-03-09T05:28:07Z</dcterms:created>
  <dcterms:modified xsi:type="dcterms:W3CDTF">2009-10-19T14:39:26Z</dcterms:modified>
</cp:coreProperties>
</file>