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21"/>
  </p:notesMasterIdLst>
  <p:handoutMasterIdLst>
    <p:handoutMasterId r:id="rId22"/>
  </p:handoutMasterIdLst>
  <p:sldIdLst>
    <p:sldId id="256" r:id="rId2"/>
    <p:sldId id="278" r:id="rId3"/>
    <p:sldId id="271" r:id="rId4"/>
    <p:sldId id="266" r:id="rId5"/>
    <p:sldId id="262" r:id="rId6"/>
    <p:sldId id="272" r:id="rId7"/>
    <p:sldId id="258" r:id="rId8"/>
    <p:sldId id="259" r:id="rId9"/>
    <p:sldId id="275" r:id="rId10"/>
    <p:sldId id="280" r:id="rId11"/>
    <p:sldId id="281" r:id="rId12"/>
    <p:sldId id="257" r:id="rId13"/>
    <p:sldId id="268" r:id="rId14"/>
    <p:sldId id="279" r:id="rId15"/>
    <p:sldId id="265" r:id="rId16"/>
    <p:sldId id="277" r:id="rId17"/>
    <p:sldId id="267" r:id="rId18"/>
    <p:sldId id="273" r:id="rId19"/>
    <p:sldId id="28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FCB32E"/>
    <a:srgbClr val="FCC641"/>
    <a:srgbClr val="FC9D36"/>
    <a:srgbClr val="FFFC92"/>
    <a:srgbClr val="F7E579"/>
    <a:srgbClr val="00006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2275" autoAdjust="0"/>
    <p:restoredTop sz="90760" autoAdjust="0"/>
  </p:normalViewPr>
  <p:slideViewPr>
    <p:cSldViewPr snapToGrid="0" snapToObjects="1" showGuides="1">
      <p:cViewPr varScale="1">
        <p:scale>
          <a:sx n="108" d="100"/>
          <a:sy n="108" d="100"/>
        </p:scale>
        <p:origin x="-328" y="-104"/>
      </p:cViewPr>
      <p:guideLst>
        <p:guide orient="horz" pos="4319"/>
        <p:guide pos="3559"/>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presProps" Target="presProps.xml"/><Relationship Id="rId25"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tableStyles" Target="tableStyles.xml"/><Relationship Id="rId14" Type="http://schemas.openxmlformats.org/officeDocument/2006/relationships/slide" Target="slides/slide13.xml"/><Relationship Id="rId23" Type="http://schemas.openxmlformats.org/officeDocument/2006/relationships/printerSettings" Target="printerSettings/printerSettings1.bin"/><Relationship Id="rId4" Type="http://schemas.openxmlformats.org/officeDocument/2006/relationships/slide" Target="slides/slide3.xml"/><Relationship Id="rId26" Type="http://schemas.openxmlformats.org/officeDocument/2006/relationships/theme" Target="theme/theme1.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handoutMaster" Target="handoutMasters/handoutMaster1.xml"/><Relationship Id="rId21" Type="http://schemas.openxmlformats.org/officeDocument/2006/relationships/notesMaster" Target="notesMasters/notes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024D3F-947B-48ED-A31F-590F6102953C}" type="datetimeFigureOut">
              <a:rPr lang="en-US" smtClean="0"/>
              <a:pPr/>
              <a:t>10/21/09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FB704B-C7D0-47EE-A93A-6FF80337FF2D}"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0CC5DE-FA36-2945-812A-73A2BBB85B88}" type="datetimeFigureOut">
              <a:rPr lang="en-US" smtClean="0"/>
              <a:pPr/>
              <a:t>10/21/09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D072F8-F5FD-F648-8557-996A4B0025BD}"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why</a:t>
            </a:r>
            <a:r>
              <a:rPr lang="en-US" baseline="0" dirty="0" smtClean="0"/>
              <a:t> hydrocarbons in the UTLS are interesting. The species shown in this table, carbon monoxide, ethane  and hydrogen cyanide, first of all, they have common sources of biomass burning and also common sinks of reactions with hydroxyl radical in the troposphere. And the lifetimes are 2 month for CO and 1.5 month for ethane. And for HCN, the lifetime is</a:t>
            </a:r>
            <a:r>
              <a:rPr lang="en-US" baseline="0" dirty="0" smtClean="0"/>
              <a:t> 3 </a:t>
            </a:r>
            <a:r>
              <a:rPr lang="en-US" baseline="0" dirty="0" smtClean="0"/>
              <a:t>months in the troposphere but it has much longer lifetime in the free atmosphere something like 4 years. And also another interesting fact about HCN is that it has significant sinks with the contact with ocean surface.</a:t>
            </a:r>
          </a:p>
          <a:p>
            <a:r>
              <a:rPr lang="en-US" baseline="0" dirty="0" smtClean="0"/>
              <a:t>Since the chemical lifetimes are much longer than the transport time scales, those hydrocarbons are usual as tracers in the UTLS region. Sometimes we see evidences of big biomass burning in the UTLS region.</a:t>
            </a:r>
          </a:p>
          <a:p>
            <a:r>
              <a:rPr lang="en-US" baseline="0" dirty="0" smtClean="0"/>
              <a:t>In this talk, I’ll be using global satellite measurements from ACE-FTS and WACCM3 chemistry transport model simulations.</a:t>
            </a:r>
            <a:endParaRPr lang="en-US" dirty="0"/>
          </a:p>
        </p:txBody>
      </p:sp>
      <p:sp>
        <p:nvSpPr>
          <p:cNvPr id="4" name="Slide Number Placeholder 3"/>
          <p:cNvSpPr>
            <a:spLocks noGrp="1"/>
          </p:cNvSpPr>
          <p:nvPr>
            <p:ph type="sldNum" sz="quarter" idx="10"/>
          </p:nvPr>
        </p:nvSpPr>
        <p:spPr/>
        <p:txBody>
          <a:bodyPr/>
          <a:lstStyle/>
          <a:p>
            <a:fld id="{90D072F8-F5FD-F648-8557-996A4B0025BD}"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we’ve seen earlier, HCN has little</a:t>
            </a:r>
            <a:r>
              <a:rPr lang="en-US" baseline="0" dirty="0" smtClean="0"/>
              <a:t> annual cycle but strong </a:t>
            </a:r>
            <a:r>
              <a:rPr lang="en-US" baseline="0" dirty="0" err="1" smtClean="0"/>
              <a:t>interannual</a:t>
            </a:r>
            <a:r>
              <a:rPr lang="en-US" baseline="0" dirty="0" smtClean="0"/>
              <a:t> variability in the tropical UTLS region. These are the time variations of HCN near 100 hPa from MLS, ACE and WACCM. ACE and WACCM3 HCN is vertically averaged between 16-24 km following the 7 km vertical resolution of MLS HCN at this pressure level. On the top panel, MLS is shown as colors and ACE is shown as the pluses.  The maximum HCN is shown mostly in NH summer over the Asian monsoon region. And there reasonable agreement with ACE and WACCM showing some </a:t>
            </a:r>
            <a:r>
              <a:rPr lang="en-US" baseline="0" dirty="0" err="1" smtClean="0"/>
              <a:t>interannual</a:t>
            </a:r>
            <a:r>
              <a:rPr lang="en-US" baseline="0" dirty="0" smtClean="0"/>
              <a:t> variability. For example, 2005 and 2007 show higher mixing ratio at the tropics. Since HCN has the minimum in the tropical upper troposphere, the HCN maximum over Asian monsoon anticyclone can contribute transport pathways from troposphere into the stratosphere.</a:t>
            </a:r>
            <a:endParaRPr lang="en-US" dirty="0"/>
          </a:p>
        </p:txBody>
      </p:sp>
      <p:sp>
        <p:nvSpPr>
          <p:cNvPr id="4" name="Slide Number Placeholder 3"/>
          <p:cNvSpPr>
            <a:spLocks noGrp="1"/>
          </p:cNvSpPr>
          <p:nvPr>
            <p:ph type="sldNum" sz="quarter" idx="10"/>
          </p:nvPr>
        </p:nvSpPr>
        <p:spPr/>
        <p:txBody>
          <a:bodyPr/>
          <a:lstStyle/>
          <a:p>
            <a:fld id="{90D072F8-F5FD-F648-8557-996A4B0025BD}"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I’m going to show</a:t>
            </a:r>
            <a:r>
              <a:rPr lang="en-US" baseline="0" dirty="0" smtClean="0"/>
              <a:t> some comparisons of the seasonal cycle in the tropical lower stratosphere. These are the monthly average time series of CO, ethane and HCN averaged over 15S-15N latitude from 2004-2007. CO has a dominant annual cycle right above the tropical tropopause, in altitude range between 16-19 km. And the model has very good agreement with ACE. Ethane also has a strong seasonal cycle in the lower stratosphere. WACCM is a little bit higher than ACE and ACE seems to have bigger error bars at this altitude. And HCN has stronger </a:t>
            </a:r>
            <a:r>
              <a:rPr lang="en-US" baseline="0" dirty="0" err="1" smtClean="0"/>
              <a:t>interannual</a:t>
            </a:r>
            <a:r>
              <a:rPr lang="en-US" baseline="0" dirty="0" smtClean="0"/>
              <a:t> variability, which is close to 2 year cycle instead of an annual cycle at this altitude and in the lower stratosphere.</a:t>
            </a:r>
            <a:endParaRPr lang="en-US" dirty="0"/>
          </a:p>
        </p:txBody>
      </p:sp>
      <p:sp>
        <p:nvSpPr>
          <p:cNvPr id="4" name="Slide Number Placeholder 3"/>
          <p:cNvSpPr>
            <a:spLocks noGrp="1"/>
          </p:cNvSpPr>
          <p:nvPr>
            <p:ph type="sldNum" sz="quarter" idx="10"/>
          </p:nvPr>
        </p:nvSpPr>
        <p:spPr/>
        <p:txBody>
          <a:bodyPr/>
          <a:lstStyle/>
          <a:p>
            <a:fld id="{90D072F8-F5FD-F648-8557-996A4B0025BD}"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Then,</a:t>
            </a:r>
            <a:r>
              <a:rPr lang="en-US" baseline="0" dirty="0" smtClean="0"/>
              <a:t> why there is a strong annual cycle in CO right above the tropical tropopause? These are the vertical profiles related to the MLS CO shown in Randel et al. (2007). On the left side is the average CO profiles at the tropics showing abrupt decrease in CO due to chemical loss near 15 km. And this shows the vertical gradient of CO, which has a maximum at 68 hPa. On the right is the normalized CO annual cycle amplitude. The maximum annual cycle amplitude at 68 hPa is primarily driven by the seasonal variation in upwelling acting on the strong background vertical gradient in CO . </a:t>
            </a:r>
          </a:p>
          <a:p>
            <a:endParaRPr lang="en-US" dirty="0"/>
          </a:p>
        </p:txBody>
      </p:sp>
      <p:sp>
        <p:nvSpPr>
          <p:cNvPr id="4" name="Slide Number Placeholder 3"/>
          <p:cNvSpPr>
            <a:spLocks noGrp="1"/>
          </p:cNvSpPr>
          <p:nvPr>
            <p:ph type="sldNum" sz="quarter" idx="10"/>
          </p:nvPr>
        </p:nvSpPr>
        <p:spPr/>
        <p:txBody>
          <a:bodyPr/>
          <a:lstStyle/>
          <a:p>
            <a:fld id="{90D072F8-F5FD-F648-8557-996A4B0025BD}"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again the same quantities from the previous plot showing zonal mean cross sections of CO vertical gradient and annual cycle amplitude. There is a strong vertical gradient right above the tropopause in the tropics and colocated is the strong annual cycle amplitude of CO. And HCN has a different pictures. There is no strong gradient near the tropical tropopause and the annual cycle amplitude is insignificant.</a:t>
            </a:r>
            <a:endParaRPr lang="en-US" dirty="0"/>
          </a:p>
        </p:txBody>
      </p:sp>
      <p:sp>
        <p:nvSpPr>
          <p:cNvPr id="4" name="Slide Number Placeholder 3"/>
          <p:cNvSpPr>
            <a:spLocks noGrp="1"/>
          </p:cNvSpPr>
          <p:nvPr>
            <p:ph type="sldNum" sz="quarter" idx="10"/>
          </p:nvPr>
        </p:nvSpPr>
        <p:spPr/>
        <p:txBody>
          <a:bodyPr/>
          <a:lstStyle/>
          <a:p>
            <a:fld id="{90D072F8-F5FD-F648-8557-996A4B0025BD}"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the differences of seasonal cycles in different tracers can be seen in the tracer-tracer correlations. The upper panel shows the scatter plots of HCN vs. CO and the bottom panel shows the scatter plots of ethane vs. CO, both for winter (on the left) and summer (on the right). The orange color means high altitude, between 15 to 21 km, and the green means lower altitude, between 8-14 km. The tight correlation at the low altitude for different species in both seasons mean they have more common sources. However, the tight correlation between ethane and CO at high altitude means there is strong annual cycle at this altitude and the lack of correlation in HCN </a:t>
            </a:r>
            <a:r>
              <a:rPr lang="en-US" baseline="0" dirty="0" err="1" smtClean="0"/>
              <a:t>vs</a:t>
            </a:r>
            <a:r>
              <a:rPr lang="en-US" baseline="0" dirty="0" smtClean="0"/>
              <a:t> CO correlations in high altitude means HCN doesn’t have a strong annual cycle. </a:t>
            </a:r>
            <a:endParaRPr lang="en-US" dirty="0"/>
          </a:p>
        </p:txBody>
      </p:sp>
      <p:sp>
        <p:nvSpPr>
          <p:cNvPr id="4" name="Slide Number Placeholder 3"/>
          <p:cNvSpPr>
            <a:spLocks noGrp="1"/>
          </p:cNvSpPr>
          <p:nvPr>
            <p:ph type="sldNum" sz="quarter" idx="10"/>
          </p:nvPr>
        </p:nvSpPr>
        <p:spPr/>
        <p:txBody>
          <a:bodyPr/>
          <a:lstStyle/>
          <a:p>
            <a:fld id="{90D072F8-F5FD-F648-8557-996A4B0025BD}"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CF545D0A-D010-024C-B341-A98C894CCD66}" type="slidenum">
              <a:rPr lang="en-US"/>
              <a:pPr/>
              <a:t>18</a:t>
            </a:fld>
            <a:endParaRPr lang="en-US"/>
          </a:p>
        </p:txBody>
      </p:sp>
      <p:sp>
        <p:nvSpPr>
          <p:cNvPr id="24579" name="Rectangle 2"/>
          <p:cNvSpPr>
            <a:spLocks noGrp="1" noRot="1" noChangeAspect="1" noChangeArrowheads="1" noTextEdit="1"/>
          </p:cNvSpPr>
          <p:nvPr>
            <p:ph type="sldImg"/>
          </p:nvPr>
        </p:nvSpPr>
        <p:spPr>
          <a:xfrm>
            <a:off x="1146175" y="685800"/>
            <a:ext cx="4567238" cy="3427413"/>
          </a:xfrm>
          <a:solidFill>
            <a:srgbClr val="FFFFFF"/>
          </a:solidFill>
          <a:ln/>
        </p:spPr>
      </p:sp>
      <p:sp>
        <p:nvSpPr>
          <p:cNvPr id="24580" name="Rectangle 3"/>
          <p:cNvSpPr>
            <a:spLocks noGrp="1" noChangeArrowheads="1"/>
          </p:cNvSpPr>
          <p:nvPr>
            <p:ph type="body" idx="1"/>
          </p:nvPr>
        </p:nvSpPr>
        <p:spPr>
          <a:xfrm>
            <a:off x="914815" y="4341835"/>
            <a:ext cx="5028370" cy="4116365"/>
          </a:xfrm>
          <a:solidFill>
            <a:srgbClr val="FFFFFF"/>
          </a:solidFill>
          <a:ln>
            <a:solidFill>
              <a:srgbClr val="000000"/>
            </a:solidFill>
          </a:ln>
        </p:spPr>
        <p:txBody>
          <a:bodyPr/>
          <a:lstStyle/>
          <a:p>
            <a:pPr marL="224851" indent="-224851">
              <a:buFontTx/>
              <a:buAutoNum type="arabicParenR"/>
            </a:pPr>
            <a:r>
              <a:rPr lang="en-US" dirty="0">
                <a:latin typeface="Times New Roman" pitchFamily="-111" charset="0"/>
                <a:ea typeface="ＭＳ Ｐゴシック" pitchFamily="-111" charset="-128"/>
                <a:cs typeface="ＭＳ Ｐゴシック" pitchFamily="-111" charset="-128"/>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ACE-FTS. ACE-FTS</a:t>
            </a:r>
            <a:r>
              <a:rPr lang="en-US" baseline="0" dirty="0" smtClean="0"/>
              <a:t> is a high spectral resolution infrared Fourier Transform Spectrometer on SCISAT. ACE measures atmospheric absorption spectra over broad region using solar occultation technique. Since ACE is targeted to the polar region, sampling over tropics</a:t>
            </a:r>
            <a:r>
              <a:rPr lang="en-US" baseline="0" dirty="0" smtClean="0"/>
              <a:t> is </a:t>
            </a:r>
            <a:r>
              <a:rPr lang="en-US" baseline="0" dirty="0" smtClean="0"/>
              <a:t>somewhat limited. So, from this latitude and time progression of ACE observations, the tropical sampling is mostly available in Feb, Apr, Aug and Oct only 4 times per year. So the seasonal averages of ACE shown in this study are more closer to the monthly averages of those months.</a:t>
            </a:r>
          </a:p>
        </p:txBody>
      </p:sp>
      <p:sp>
        <p:nvSpPr>
          <p:cNvPr id="4" name="Slide Number Placeholder 3"/>
          <p:cNvSpPr>
            <a:spLocks noGrp="1"/>
          </p:cNvSpPr>
          <p:nvPr>
            <p:ph type="sldNum" sz="quarter" idx="10"/>
          </p:nvPr>
        </p:nvSpPr>
        <p:spPr/>
        <p:txBody>
          <a:bodyPr/>
          <a:lstStyle/>
          <a:p>
            <a:fld id="{90D072F8-F5FD-F648-8557-996A4B0025BD}"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2000" dirty="0" smtClean="0">
                <a:solidFill>
                  <a:schemeClr val="accent2"/>
                </a:solidFill>
                <a:effectLst>
                  <a:outerShdw blurRad="38100" dist="38100" dir="2700000" algn="tl">
                    <a:srgbClr val="000000"/>
                  </a:outerShdw>
                </a:effectLst>
              </a:rPr>
              <a:t>We used WACCM3</a:t>
            </a:r>
            <a:r>
              <a:rPr lang="en-US" sz="2000" baseline="0" dirty="0" smtClean="0">
                <a:solidFill>
                  <a:schemeClr val="accent2"/>
                </a:solidFill>
                <a:effectLst>
                  <a:outerShdw blurRad="38100" dist="38100" dir="2700000" algn="tl">
                    <a:srgbClr val="000000"/>
                  </a:outerShdw>
                </a:effectLst>
              </a:rPr>
              <a:t> simulations, which is driven with GEOS5 analyzed met fields for the period of 2004 to 2007. The model resolution is 1.9 degree by 2.5 degree in horizontal and it has 88 levels in the vertical. It includes detailed tropospheric chemistry mechanism for 125 species and the emissions are specific to each year.</a:t>
            </a:r>
            <a:endParaRPr lang="en-US" sz="2000" dirty="0" smtClean="0">
              <a:solidFill>
                <a:schemeClr val="accent2"/>
              </a:solidFill>
              <a:effectLst>
                <a:outerShdw blurRad="38100" dist="38100" dir="2700000" algn="tl">
                  <a:srgbClr val="000000"/>
                </a:outerShdw>
              </a:effectLst>
            </a:endParaRPr>
          </a:p>
          <a:p>
            <a:pPr algn="l"/>
            <a:endParaRPr lang="en-US" sz="2000" dirty="0" smtClean="0">
              <a:solidFill>
                <a:schemeClr val="accent2"/>
              </a:solidFill>
              <a:effectLst>
                <a:outerShdw blurRad="38100" dist="38100" dir="2700000" algn="tl">
                  <a:srgbClr val="000000"/>
                </a:outerShdw>
              </a:effectLst>
            </a:endParaRPr>
          </a:p>
          <a:p>
            <a:pPr algn="l"/>
            <a:r>
              <a:rPr lang="en-US" sz="2000" dirty="0" smtClean="0">
                <a:solidFill>
                  <a:schemeClr val="accent2"/>
                </a:solidFill>
                <a:effectLst>
                  <a:outerShdw blurRad="38100" dist="38100" dir="2700000" algn="tl">
                    <a:srgbClr val="000000"/>
                  </a:outerShdw>
                </a:effectLst>
              </a:rPr>
              <a:t>GEOS-5 Met. Fields (U, V, T, etc…).</a:t>
            </a:r>
          </a:p>
          <a:p>
            <a:pPr algn="l"/>
            <a:r>
              <a:rPr lang="en-US" sz="2000" dirty="0" smtClean="0">
                <a:solidFill>
                  <a:schemeClr val="accent2"/>
                </a:solidFill>
                <a:effectLst>
                  <a:outerShdw blurRad="38100" dist="38100" dir="2700000" algn="tl">
                    <a:srgbClr val="000000"/>
                  </a:outerShdw>
                </a:effectLst>
              </a:rPr>
              <a:t>Advantage:</a:t>
            </a:r>
            <a:r>
              <a:rPr lang="en-US" sz="2000" baseline="0" dirty="0" smtClean="0">
                <a:solidFill>
                  <a:schemeClr val="accent2"/>
                </a:solidFill>
                <a:effectLst>
                  <a:outerShdw blurRad="38100" dist="38100" dir="2700000" algn="tl">
                    <a:srgbClr val="000000"/>
                  </a:outerShdw>
                </a:effectLst>
              </a:rPr>
              <a:t> </a:t>
            </a:r>
            <a:r>
              <a:rPr lang="en-US" sz="2000" dirty="0" smtClean="0">
                <a:solidFill>
                  <a:schemeClr val="accent2"/>
                </a:solidFill>
                <a:effectLst>
                  <a:outerShdw blurRad="38100" dist="38100" dir="2700000" algn="tl">
                    <a:srgbClr val="000000"/>
                  </a:outerShdw>
                </a:effectLst>
              </a:rPr>
              <a:t>Allows direct comparisons with  aircraft campaigns and satellite observations.</a:t>
            </a:r>
          </a:p>
        </p:txBody>
      </p:sp>
      <p:sp>
        <p:nvSpPr>
          <p:cNvPr id="4" name="Slide Number Placeholder 3"/>
          <p:cNvSpPr>
            <a:spLocks noGrp="1"/>
          </p:cNvSpPr>
          <p:nvPr>
            <p:ph type="sldNum" sz="quarter" idx="10"/>
          </p:nvPr>
        </p:nvSpPr>
        <p:spPr/>
        <p:txBody>
          <a:bodyPr/>
          <a:lstStyle/>
          <a:p>
            <a:fld id="{90D072F8-F5FD-F648-8557-996A4B0025BD}"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I’ll be showing some comparisons of ACE and WACCM3</a:t>
            </a:r>
            <a:r>
              <a:rPr lang="en-US" baseline="0" dirty="0" smtClean="0"/>
              <a:t> seasonal variations. These are zonal mean </a:t>
            </a:r>
            <a:r>
              <a:rPr lang="en-US" baseline="0" dirty="0" err="1" smtClean="0"/>
              <a:t>climatologies</a:t>
            </a:r>
            <a:r>
              <a:rPr lang="en-US" baseline="0" dirty="0" smtClean="0"/>
              <a:t> of CO for Northern winter (DJF) and summer (JJA) from ACE (oh the left) and WACCM3 (on the right). The latitudes covers the globe and the altitude range is zero to 32 km, which is close to the surface to 10 hPa in pressure and the dashed line is the thermal tropopause. Overall, there is pretty good agreement between ACE and WACCM climatology. CO maximum is located in the Northern hemisphere troposphere and the minimum is located between 20-25 km due to chemical loss at this altitude.</a:t>
            </a:r>
            <a:endParaRPr lang="en-US" dirty="0"/>
          </a:p>
        </p:txBody>
      </p:sp>
      <p:sp>
        <p:nvSpPr>
          <p:cNvPr id="4" name="Slide Number Placeholder 3"/>
          <p:cNvSpPr>
            <a:spLocks noGrp="1"/>
          </p:cNvSpPr>
          <p:nvPr>
            <p:ph type="sldNum" sz="quarter" idx="10"/>
          </p:nvPr>
        </p:nvSpPr>
        <p:spPr/>
        <p:txBody>
          <a:bodyPr/>
          <a:lstStyle/>
          <a:p>
            <a:fld id="{90D072F8-F5FD-F648-8557-996A4B0025BD}"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ethane.</a:t>
            </a:r>
            <a:r>
              <a:rPr lang="en-US" baseline="0" dirty="0" smtClean="0"/>
              <a:t> There is overall agreement between ACE and WACCM except WACCM is higher in the lower stratosphere, which might has an implication that convection in the model can be too strong.</a:t>
            </a:r>
            <a:endParaRPr lang="en-US" dirty="0"/>
          </a:p>
        </p:txBody>
      </p:sp>
      <p:sp>
        <p:nvSpPr>
          <p:cNvPr id="4" name="Slide Number Placeholder 3"/>
          <p:cNvSpPr>
            <a:spLocks noGrp="1"/>
          </p:cNvSpPr>
          <p:nvPr>
            <p:ph type="sldNum" sz="quarter" idx="10"/>
          </p:nvPr>
        </p:nvSpPr>
        <p:spPr/>
        <p:txBody>
          <a:bodyPr/>
          <a:lstStyle/>
          <a:p>
            <a:fld id="{90D072F8-F5FD-F648-8557-996A4B0025BD}"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these are the seasonal comparisons at 13.5 km, near 147 hPa, for CO during winter (on the left hand side) and summer (on the right hand side). Top </a:t>
            </a:r>
            <a:r>
              <a:rPr lang="en-US" baseline="0" dirty="0" err="1" smtClean="0"/>
              <a:t>palel</a:t>
            </a:r>
            <a:r>
              <a:rPr lang="en-US" baseline="0" dirty="0" smtClean="0"/>
              <a:t> is the ACE and the bottom panel is the model. There are very good agreements between ACE and WACCM. The CO maxima are located over Africa, America and maritime continent during winter and over the Asian monsoon anticyclone during summer.</a:t>
            </a:r>
            <a:endParaRPr lang="en-US" dirty="0"/>
          </a:p>
        </p:txBody>
      </p:sp>
      <p:sp>
        <p:nvSpPr>
          <p:cNvPr id="4" name="Slide Number Placeholder 3"/>
          <p:cNvSpPr>
            <a:spLocks noGrp="1"/>
          </p:cNvSpPr>
          <p:nvPr>
            <p:ph type="sldNum" sz="quarter" idx="10"/>
          </p:nvPr>
        </p:nvSpPr>
        <p:spPr/>
        <p:txBody>
          <a:bodyPr/>
          <a:lstStyle/>
          <a:p>
            <a:fld id="{90D072F8-F5FD-F648-8557-996A4B0025BD}"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ethan</a:t>
            </a:r>
            <a:r>
              <a:rPr lang="en-US" baseline="0" dirty="0" smtClean="0"/>
              <a:t>e has similar distributions with CO at this altitude and also has reasonable agreement between ACE and WACCM. So the maxima are located near the convection during winter over the Asian monsoon anticyclone during summer. And ACE has a little bit higher noise esp. in winter.</a:t>
            </a:r>
            <a:endParaRPr lang="en-US" dirty="0"/>
          </a:p>
        </p:txBody>
      </p:sp>
      <p:sp>
        <p:nvSpPr>
          <p:cNvPr id="4" name="Slide Number Placeholder 3"/>
          <p:cNvSpPr>
            <a:spLocks noGrp="1"/>
          </p:cNvSpPr>
          <p:nvPr>
            <p:ph type="sldNum" sz="quarter" idx="10"/>
          </p:nvPr>
        </p:nvSpPr>
        <p:spPr/>
        <p:txBody>
          <a:bodyPr/>
          <a:lstStyle/>
          <a:p>
            <a:fld id="{90D072F8-F5FD-F648-8557-996A4B0025BD}"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HCN</a:t>
            </a:r>
            <a:r>
              <a:rPr lang="en-US" baseline="0" dirty="0" smtClean="0"/>
              <a:t> shows good agreement between ACE and WACCM and </a:t>
            </a:r>
            <a:r>
              <a:rPr lang="en-US" dirty="0" smtClean="0"/>
              <a:t>also</a:t>
            </a:r>
            <a:r>
              <a:rPr lang="en-US" baseline="0" dirty="0" smtClean="0"/>
              <a:t> has some similarity with CO. For example there is a maximum over Africa during winter and a maximum over the  Asian monsoon anticyclone in summer. And there are minima over ocean both in winter and summer, which are very different from any other chemical species’ distributions.</a:t>
            </a:r>
            <a:endParaRPr lang="en-US" dirty="0"/>
          </a:p>
        </p:txBody>
      </p:sp>
      <p:sp>
        <p:nvSpPr>
          <p:cNvPr id="4" name="Slide Number Placeholder 3"/>
          <p:cNvSpPr>
            <a:spLocks noGrp="1"/>
          </p:cNvSpPr>
          <p:nvPr>
            <p:ph type="sldNum" sz="quarter" idx="10"/>
          </p:nvPr>
        </p:nvSpPr>
        <p:spPr/>
        <p:txBody>
          <a:bodyPr/>
          <a:lstStyle/>
          <a:p>
            <a:fld id="{90D072F8-F5FD-F648-8557-996A4B0025BD}"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545B00-587B-4B03-94F3-9D0BABDB0DE6}"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B41B26-336F-4D27-82E5-ADE02C86AA11}" type="datetime1">
              <a:rPr lang="en-US" smtClean="0"/>
              <a:pPr/>
              <a:t>10/21/09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B678F-C605-4C73-B61E-33460EA7706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6604BF-2ECE-4678-89B6-4C9419E4A26D}" type="datetime1">
              <a:rPr lang="en-US" smtClean="0"/>
              <a:pPr/>
              <a:t>10/21/09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B678F-C605-4C73-B61E-33460EA770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648958-691A-40D2-ADCB-9C94F6C93D89}" type="datetime1">
              <a:rPr lang="en-US" smtClean="0"/>
              <a:pPr/>
              <a:t>10/21/09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B678F-C605-4C73-B61E-33460EA770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47F6CB-6E2D-4487-B1E1-9F009C0D7BFB}" type="datetime1">
              <a:rPr lang="en-US" smtClean="0"/>
              <a:pPr/>
              <a:t>10/21/09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B678F-C605-4C73-B61E-33460EA7706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8D8D30-FE31-4C22-8862-47A2A4202E0B}" type="datetime1">
              <a:rPr lang="en-US" smtClean="0"/>
              <a:pPr/>
              <a:t>10/21/09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B678F-C605-4C73-B61E-33460EA7706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3662E7-A30E-4FDA-9954-B3D419970258}" type="datetime1">
              <a:rPr lang="en-US" smtClean="0"/>
              <a:pPr/>
              <a:t>10/21/09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B678F-C605-4C73-B61E-33460EA7706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120A3A-0EAA-4CBC-A190-7328D984EB0D}" type="datetime1">
              <a:rPr lang="en-US" smtClean="0"/>
              <a:pPr/>
              <a:t>10/21/09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EB678F-C605-4C73-B61E-33460EA7706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ACBDA1-F67D-4E4B-A63F-6B4D06FCF5F7}" type="datetime1">
              <a:rPr lang="en-US" smtClean="0"/>
              <a:pPr/>
              <a:t>10/21/09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EB678F-C605-4C73-B61E-33460EA770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3BCC8-1D63-4695-BA3F-9D280EC86B59}" type="datetime1">
              <a:rPr lang="en-US" smtClean="0"/>
              <a:pPr/>
              <a:t>10/21/09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EB678F-C605-4C73-B61E-33460EA770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8BF8AB-4CE1-4B88-9DF6-F05B7FA4E5B5}" type="datetime1">
              <a:rPr lang="en-US" smtClean="0"/>
              <a:pPr/>
              <a:t>10/21/09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B678F-C605-4C73-B61E-33460EA7706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845F7-48A7-44EC-A9D7-AA86EE7DC047}" type="datetime1">
              <a:rPr lang="en-US" smtClean="0"/>
              <a:pPr/>
              <a:t>10/21/09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B678F-C605-4C73-B61E-33460EA7706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0DE76E-B075-4B2C-85E9-2C6A28603C4C}" type="datetime1">
              <a:rPr lang="en-US" smtClean="0"/>
              <a:pPr/>
              <a:t>10/21/09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B678F-C605-4C73-B61E-33460EA770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6.png"/><Relationship Id="rId5"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3"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0.png"/><Relationship Id="rId5" Type="http://schemas.openxmlformats.org/officeDocument/2006/relationships/image" Target="../media/image5.png"/></Relationships>
</file>

<file path=ppt/slides/_rels/slide13.xml.rels><?xml version="1.0" encoding="UTF-8" standalone="yes"?>
<Relationships xmlns="http://schemas.openxmlformats.org/package/2006/relationships"><Relationship Id="rId6" Type="http://schemas.openxmlformats.org/officeDocument/2006/relationships/image" Target="../media/image5.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2.png"/><Relationship Id="rId5" Type="http://schemas.openxmlformats.org/officeDocument/2006/relationships/image" Target="../media/image34.png"/></Relationships>
</file>

<file path=ppt/slides/_rels/slide14.xml.rels><?xml version="1.0" encoding="UTF-8" standalone="yes"?>
<Relationships xmlns="http://schemas.openxmlformats.org/package/2006/relationships"><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5.png"/><Relationship Id="rId5" Type="http://schemas.openxmlformats.org/officeDocument/2006/relationships/image" Target="../media/image5.png"/></Relationships>
</file>

<file path=ppt/slides/_rels/slide15.xml.rels><?xml version="1.0" encoding="UTF-8" standalone="yes"?>
<Relationships xmlns="http://schemas.openxmlformats.org/package/2006/relationships"><Relationship Id="rId4" Type="http://schemas.openxmlformats.org/officeDocument/2006/relationships/image" Target="../media/image38.png"/><Relationship Id="rId5" Type="http://schemas.openxmlformats.org/officeDocument/2006/relationships/image" Target="../media/image39.png"/><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7.png"/><Relationship Id="rId6" Type="http://schemas.openxmlformats.org/officeDocument/2006/relationships/image" Target="../media/image40.png"/></Relationships>
</file>

<file path=ppt/slides/_rels/slide16.xml.rels><?xml version="1.0" encoding="UTF-8" standalone="yes"?>
<Relationships xmlns="http://schemas.openxmlformats.org/package/2006/relationships"><Relationship Id="rId4" Type="http://schemas.openxmlformats.org/officeDocument/2006/relationships/image" Target="../media/image42.png"/><Relationship Id="rId5" Type="http://schemas.openxmlformats.org/officeDocument/2006/relationships/image" Target="../media/image43.png"/><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1.png"/><Relationship Id="rId6" Type="http://schemas.openxmlformats.org/officeDocument/2006/relationships/image" Target="../media/image44.pn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45.png"/><Relationship Id="rId3" Type="http://schemas.openxmlformats.org/officeDocument/2006/relationships/image" Target="../media/image46.png"/><Relationship Id="rId5" Type="http://schemas.openxmlformats.org/officeDocument/2006/relationships/image" Target="../media/image48.png"/></Relationships>
</file>

<file path=ppt/slides/_rels/slide2.xml.rels><?xml version="1.0" encoding="UTF-8" standalone="yes"?>
<Relationships xmlns="http://schemas.openxmlformats.org/package/2006/relationships"><Relationship Id="rId6" Type="http://schemas.openxmlformats.org/officeDocument/2006/relationships/image" Target="../media/image5.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4" Type="http://schemas.openxmlformats.org/officeDocument/2006/relationships/image" Target="../media/image7.jpeg"/><Relationship Id="rId5" Type="http://schemas.openxmlformats.org/officeDocument/2006/relationships/image" Target="../media/image8.jpe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 Id="rId9" Type="http://schemas.openxmlformats.org/officeDocument/2006/relationships/image" Target="../media/image5.png"/><Relationship Id="rId3" Type="http://schemas.openxmlformats.org/officeDocument/2006/relationships/image" Target="../media/image6.jpeg"/><Relationship Id="rId6"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image" Target="../media/image13.png"/><Relationship Id="rId5" Type="http://schemas.openxmlformats.org/officeDocument/2006/relationships/image" Target="../media/image14.png"/><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 Id="rId6" Type="http://schemas.openxmlformats.org/officeDocument/2006/relationships/image" Target="../media/image15.png"/></Relationships>
</file>

<file path=ppt/slides/_rels/slide6.xml.rels><?xml version="1.0" encoding="UTF-8" standalone="yes"?>
<Relationships xmlns="http://schemas.openxmlformats.org/package/2006/relationships"><Relationship Id="rId4" Type="http://schemas.openxmlformats.org/officeDocument/2006/relationships/image" Target="../media/image17.png"/><Relationship Id="rId5" Type="http://schemas.openxmlformats.org/officeDocument/2006/relationships/image" Target="../media/image18.png"/><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 Id="rId6" Type="http://schemas.openxmlformats.org/officeDocument/2006/relationships/image" Target="../media/image19.png"/></Relationships>
</file>

<file path=ppt/slides/_rels/slide7.xml.rels><?xml version="1.0" encoding="UTF-8" standalone="yes"?>
<Relationships xmlns="http://schemas.openxmlformats.org/package/2006/relationships"><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png"/><Relationship Id="rId5"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png"/><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4.pn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173035" y="282198"/>
            <a:ext cx="8567286" cy="2808664"/>
          </a:xfrm>
          <a:solidFill>
            <a:schemeClr val="bg1"/>
          </a:solidFill>
        </p:spPr>
        <p:txBody>
          <a:bodyPr>
            <a:normAutofit/>
          </a:bodyPr>
          <a:lstStyle/>
          <a:p>
            <a:pPr algn="l"/>
            <a:r>
              <a:rPr lang="en-US" sz="4200" b="1" u="sng" dirty="0">
                <a:latin typeface="Candara"/>
                <a:cs typeface="Candara"/>
              </a:rPr>
              <a:t>Seasonal variability </a:t>
            </a:r>
            <a:r>
              <a:rPr lang="en-US" sz="4200" b="1" dirty="0">
                <a:latin typeface="Candara"/>
                <a:cs typeface="Candara"/>
              </a:rPr>
              <a:t>of UTLS hydrocarbons observed from </a:t>
            </a:r>
            <a:r>
              <a:rPr lang="en-US" sz="4200" b="1" dirty="0">
                <a:solidFill>
                  <a:srgbClr val="800000"/>
                </a:solidFill>
                <a:latin typeface="Candara"/>
                <a:cs typeface="Candara"/>
              </a:rPr>
              <a:t>ACE</a:t>
            </a:r>
            <a:r>
              <a:rPr lang="en-US" sz="4200" b="1" dirty="0">
                <a:latin typeface="Candara"/>
                <a:cs typeface="Candara"/>
              </a:rPr>
              <a:t> and comparisons with </a:t>
            </a:r>
            <a:r>
              <a:rPr lang="en-US" sz="4200" b="1" dirty="0">
                <a:solidFill>
                  <a:srgbClr val="000090"/>
                </a:solidFill>
                <a:latin typeface="Candara"/>
                <a:cs typeface="Candara"/>
              </a:rPr>
              <a:t>WACCM</a:t>
            </a:r>
            <a:r>
              <a:rPr lang="en-US" sz="4200" b="1" dirty="0">
                <a:latin typeface="Candara"/>
                <a:cs typeface="Candara"/>
              </a:rPr>
              <a:t> </a:t>
            </a:r>
            <a:r>
              <a:rPr lang="en-US" sz="4200" b="1" dirty="0" smtClean="0">
                <a:latin typeface="Candara"/>
                <a:cs typeface="Candara"/>
              </a:rPr>
              <a:t>	</a:t>
            </a:r>
            <a:endParaRPr lang="en-US" sz="4200" dirty="0">
              <a:latin typeface="Candara"/>
              <a:cs typeface="Candara"/>
            </a:endParaRPr>
          </a:p>
        </p:txBody>
      </p:sp>
      <p:sp>
        <p:nvSpPr>
          <p:cNvPr id="10" name="Subtitle 5"/>
          <p:cNvSpPr>
            <a:spLocks noGrp="1"/>
          </p:cNvSpPr>
          <p:nvPr>
            <p:ph type="subTitle" idx="1"/>
          </p:nvPr>
        </p:nvSpPr>
        <p:spPr>
          <a:xfrm>
            <a:off x="1325941" y="4921648"/>
            <a:ext cx="7471080" cy="1369738"/>
          </a:xfrm>
          <a:solidFill>
            <a:schemeClr val="bg1">
              <a:alpha val="74000"/>
            </a:schemeClr>
          </a:solidFill>
        </p:spPr>
        <p:txBody>
          <a:bodyPr>
            <a:normAutofit/>
          </a:bodyPr>
          <a:lstStyle/>
          <a:p>
            <a:pPr algn="r" defTabSz="457113"/>
            <a:r>
              <a:rPr lang="en-US" sz="2500" b="1" u="sng" dirty="0">
                <a:solidFill>
                  <a:srgbClr val="00006C"/>
                </a:solidFill>
                <a:latin typeface="Candara"/>
                <a:cs typeface="Candara"/>
              </a:rPr>
              <a:t>Mijeong Park</a:t>
            </a:r>
            <a:r>
              <a:rPr lang="en-US" sz="2500" b="1" dirty="0">
                <a:solidFill>
                  <a:srgbClr val="00006C"/>
                </a:solidFill>
                <a:latin typeface="Candara"/>
                <a:cs typeface="Candara"/>
              </a:rPr>
              <a:t>, William J. Randel, Louisa K. Emmons, and </a:t>
            </a:r>
            <a:r>
              <a:rPr lang="en-US" sz="2500" b="1" dirty="0" smtClean="0">
                <a:solidFill>
                  <a:srgbClr val="00006C"/>
                </a:solidFill>
                <a:latin typeface="Candara"/>
                <a:cs typeface="Candara"/>
              </a:rPr>
              <a:t>Douglas E. </a:t>
            </a:r>
            <a:r>
              <a:rPr lang="en-US" sz="2500" b="1" dirty="0" err="1" smtClean="0">
                <a:solidFill>
                  <a:srgbClr val="00006C"/>
                </a:solidFill>
                <a:latin typeface="Candara"/>
                <a:cs typeface="Candara"/>
              </a:rPr>
              <a:t>Kinnison</a:t>
            </a:r>
            <a:endParaRPr lang="en-US" sz="2500" b="1" baseline="30000" dirty="0">
              <a:solidFill>
                <a:srgbClr val="00006C"/>
              </a:solidFill>
              <a:latin typeface="Candara"/>
              <a:cs typeface="Candara"/>
            </a:endParaRPr>
          </a:p>
          <a:p>
            <a:pPr lvl="0" algn="r" defTabSz="457113">
              <a:defRPr/>
            </a:pPr>
            <a:r>
              <a:rPr lang="en-US" sz="2500" b="1" dirty="0">
                <a:solidFill>
                  <a:srgbClr val="10253F"/>
                </a:solidFill>
                <a:latin typeface="Candara"/>
                <a:cs typeface="Candara"/>
              </a:rPr>
              <a:t>National Center for Atmospheric Research</a:t>
            </a:r>
          </a:p>
          <a:p>
            <a:endParaRPr lang="en-US" sz="2500" b="1" dirty="0">
              <a:solidFill>
                <a:srgbClr val="00006C"/>
              </a:solidFill>
              <a:latin typeface="Candara"/>
              <a:cs typeface="Candara"/>
            </a:endParaRPr>
          </a:p>
        </p:txBody>
      </p:sp>
      <p:sp>
        <p:nvSpPr>
          <p:cNvPr id="4" name="TextBox 3"/>
          <p:cNvSpPr txBox="1"/>
          <p:nvPr/>
        </p:nvSpPr>
        <p:spPr>
          <a:xfrm>
            <a:off x="4828490" y="6487081"/>
            <a:ext cx="4315510" cy="369332"/>
          </a:xfrm>
          <a:prstGeom prst="rect">
            <a:avLst/>
          </a:prstGeom>
          <a:noFill/>
        </p:spPr>
        <p:txBody>
          <a:bodyPr wrap="square" rtlCol="0">
            <a:spAutoFit/>
          </a:bodyPr>
          <a:lstStyle/>
          <a:p>
            <a:r>
              <a:rPr lang="en-US" dirty="0" smtClean="0">
                <a:solidFill>
                  <a:schemeClr val="tx1">
                    <a:lumMod val="75000"/>
                    <a:lumOff val="25000"/>
                  </a:schemeClr>
                </a:solidFill>
                <a:latin typeface="Candara"/>
                <a:cs typeface="Candara"/>
              </a:rPr>
              <a:t>UTLS Workshop, Boulder, Oct. 19-22, 2009</a:t>
            </a:r>
            <a:endParaRPr lang="en-US" dirty="0">
              <a:solidFill>
                <a:schemeClr val="tx1">
                  <a:lumMod val="75000"/>
                  <a:lumOff val="25000"/>
                </a:schemeClr>
              </a:solidFill>
              <a:latin typeface="Candara"/>
              <a:cs typeface="Candar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a:xfrm>
            <a:off x="1029852" y="79206"/>
            <a:ext cx="6781199" cy="914400"/>
          </a:xfrm>
        </p:spPr>
        <p:txBody>
          <a:bodyPr>
            <a:noAutofit/>
          </a:bodyPr>
          <a:lstStyle/>
          <a:p>
            <a:pPr eaLnBrk="1" hangingPunct="1">
              <a:defRPr/>
            </a:pPr>
            <a:r>
              <a:rPr lang="en-US" sz="3400" dirty="0" smtClean="0">
                <a:solidFill>
                  <a:srgbClr val="00006C"/>
                </a:solidFill>
                <a:latin typeface="Candara"/>
                <a:ea typeface="Candara" pitchFamily="34" charset="0"/>
                <a:cs typeface="Candara"/>
              </a:rPr>
              <a:t>Asian monsoon anticyclone as </a:t>
            </a:r>
            <a:br>
              <a:rPr lang="en-US" sz="3400" dirty="0" smtClean="0">
                <a:solidFill>
                  <a:srgbClr val="00006C"/>
                </a:solidFill>
                <a:latin typeface="Candara"/>
                <a:ea typeface="Candara" pitchFamily="34" charset="0"/>
                <a:cs typeface="Candara"/>
              </a:rPr>
            </a:br>
            <a:r>
              <a:rPr lang="en-US" sz="3400" dirty="0" smtClean="0">
                <a:solidFill>
                  <a:srgbClr val="00006C"/>
                </a:solidFill>
                <a:latin typeface="Candara"/>
                <a:ea typeface="Candara" pitchFamily="34" charset="0"/>
                <a:cs typeface="Candara"/>
              </a:rPr>
              <a:t>a pathway to the stratosphere </a:t>
            </a:r>
          </a:p>
        </p:txBody>
      </p:sp>
      <p:sp>
        <p:nvSpPr>
          <p:cNvPr id="14" name="Slide Number Placeholder 13"/>
          <p:cNvSpPr>
            <a:spLocks noGrp="1"/>
          </p:cNvSpPr>
          <p:nvPr>
            <p:ph type="sldNum" sz="quarter" idx="12"/>
          </p:nvPr>
        </p:nvSpPr>
        <p:spPr/>
        <p:txBody>
          <a:bodyPr/>
          <a:lstStyle/>
          <a:p>
            <a:pPr>
              <a:defRPr/>
            </a:pPr>
            <a:fld id="{903D654A-3C8D-4ABD-9D33-0229BC21D537}" type="slidenum">
              <a:rPr lang="en-US">
                <a:latin typeface="Candara"/>
                <a:cs typeface="Candara"/>
              </a:rPr>
              <a:pPr>
                <a:defRPr/>
              </a:pPr>
              <a:t>10</a:t>
            </a:fld>
            <a:endParaRPr lang="en-US">
              <a:latin typeface="Candara"/>
              <a:cs typeface="Candara"/>
            </a:endParaRPr>
          </a:p>
        </p:txBody>
      </p:sp>
      <p:pic>
        <p:nvPicPr>
          <p:cNvPr id="17413" name="Picture 6"/>
          <p:cNvPicPr>
            <a:picLocks noChangeAspect="1" noChangeArrowheads="1"/>
          </p:cNvPicPr>
          <p:nvPr/>
        </p:nvPicPr>
        <p:blipFill>
          <a:blip r:embed="rId3" cstate="print"/>
          <a:srcRect/>
          <a:stretch>
            <a:fillRect/>
          </a:stretch>
        </p:blipFill>
        <p:spPr bwMode="auto">
          <a:xfrm>
            <a:off x="4495800" y="1752600"/>
            <a:ext cx="4122738" cy="3657600"/>
          </a:xfrm>
          <a:prstGeom prst="rect">
            <a:avLst/>
          </a:prstGeom>
          <a:noFill/>
          <a:ln w="9525">
            <a:noFill/>
            <a:miter lim="800000"/>
            <a:headEnd/>
            <a:tailEnd/>
          </a:ln>
        </p:spPr>
      </p:pic>
      <p:grpSp>
        <p:nvGrpSpPr>
          <p:cNvPr id="2" name="Group 24"/>
          <p:cNvGrpSpPr>
            <a:grpSpLocks/>
          </p:cNvGrpSpPr>
          <p:nvPr/>
        </p:nvGrpSpPr>
        <p:grpSpPr bwMode="auto">
          <a:xfrm>
            <a:off x="-5358" y="2020980"/>
            <a:ext cx="5223879" cy="4354760"/>
            <a:chOff x="52839" y="2178748"/>
            <a:chExt cx="4673565" cy="3713003"/>
          </a:xfrm>
        </p:grpSpPr>
        <p:pic>
          <p:nvPicPr>
            <p:cNvPr id="17422" name="Picture 5"/>
            <p:cNvPicPr>
              <a:picLocks noChangeAspect="1"/>
            </p:cNvPicPr>
            <p:nvPr/>
          </p:nvPicPr>
          <p:blipFill>
            <a:blip r:embed="rId4" cstate="print"/>
            <a:srcRect/>
            <a:stretch>
              <a:fillRect/>
            </a:stretch>
          </p:blipFill>
          <p:spPr bwMode="auto">
            <a:xfrm>
              <a:off x="739722" y="2178748"/>
              <a:ext cx="3113300" cy="2785584"/>
            </a:xfrm>
            <a:prstGeom prst="rect">
              <a:avLst/>
            </a:prstGeom>
            <a:noFill/>
            <a:ln w="9525">
              <a:noFill/>
              <a:miter lim="800000"/>
              <a:headEnd/>
              <a:tailEnd/>
            </a:ln>
          </p:spPr>
        </p:pic>
        <p:sp>
          <p:nvSpPr>
            <p:cNvPr id="17423" name="TextBox 7"/>
            <p:cNvSpPr txBox="1">
              <a:spLocks noChangeArrowheads="1"/>
            </p:cNvSpPr>
            <p:nvPr/>
          </p:nvSpPr>
          <p:spPr bwMode="auto">
            <a:xfrm>
              <a:off x="52839" y="3977139"/>
              <a:ext cx="1229271" cy="603566"/>
            </a:xfrm>
            <a:prstGeom prst="rect">
              <a:avLst/>
            </a:prstGeom>
            <a:noFill/>
            <a:ln w="9525">
              <a:noFill/>
              <a:miter lim="800000"/>
              <a:headEnd/>
              <a:tailEnd/>
            </a:ln>
          </p:spPr>
          <p:txBody>
            <a:bodyPr wrap="square">
              <a:spAutoFit/>
            </a:bodyPr>
            <a:lstStyle/>
            <a:p>
              <a:r>
                <a:rPr lang="en-US" sz="2000" dirty="0">
                  <a:latin typeface="Candara"/>
                  <a:cs typeface="Candara"/>
                </a:rPr>
                <a:t>monsoon</a:t>
              </a:r>
            </a:p>
            <a:p>
              <a:r>
                <a:rPr lang="en-US" sz="2000" dirty="0">
                  <a:latin typeface="Candara"/>
                  <a:cs typeface="Candara"/>
                </a:rPr>
                <a:t>maximum</a:t>
              </a:r>
            </a:p>
          </p:txBody>
        </p:sp>
        <p:cxnSp>
          <p:nvCxnSpPr>
            <p:cNvPr id="10" name="Straight Arrow Connector 9"/>
            <p:cNvCxnSpPr/>
            <p:nvPr/>
          </p:nvCxnSpPr>
          <p:spPr>
            <a:xfrm flipV="1">
              <a:off x="761920" y="3505090"/>
              <a:ext cx="761900" cy="533355"/>
            </a:xfrm>
            <a:prstGeom prst="straightConnector1">
              <a:avLst/>
            </a:prstGeom>
            <a:ln w="12700">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17425" name="TextBox 12"/>
            <p:cNvSpPr txBox="1">
              <a:spLocks noChangeArrowheads="1"/>
            </p:cNvSpPr>
            <p:nvPr/>
          </p:nvSpPr>
          <p:spPr bwMode="auto">
            <a:xfrm>
              <a:off x="1513439" y="5183217"/>
              <a:ext cx="3212965" cy="708534"/>
            </a:xfrm>
            <a:prstGeom prst="rect">
              <a:avLst/>
            </a:prstGeom>
            <a:noFill/>
            <a:ln w="9525">
              <a:noFill/>
              <a:miter lim="800000"/>
              <a:headEnd/>
              <a:tailEnd/>
            </a:ln>
          </p:spPr>
          <p:txBody>
            <a:bodyPr wrap="square">
              <a:spAutoFit/>
            </a:bodyPr>
            <a:lstStyle/>
            <a:p>
              <a:pPr algn="ctr"/>
              <a:r>
                <a:rPr lang="en-US" sz="2400" dirty="0">
                  <a:latin typeface="Candara"/>
                  <a:cs typeface="Candara"/>
                </a:rPr>
                <a:t>minimum for air with </a:t>
              </a:r>
            </a:p>
            <a:p>
              <a:pPr algn="ctr"/>
              <a:r>
                <a:rPr lang="en-US" sz="2400" dirty="0">
                  <a:latin typeface="Candara"/>
                  <a:cs typeface="Candara"/>
                </a:rPr>
                <a:t>recent ocean contact</a:t>
              </a:r>
            </a:p>
          </p:txBody>
        </p:sp>
        <p:cxnSp>
          <p:nvCxnSpPr>
            <p:cNvPr id="15" name="Straight Arrow Connector 14"/>
            <p:cNvCxnSpPr/>
            <p:nvPr/>
          </p:nvCxnSpPr>
          <p:spPr>
            <a:xfrm rot="16200000" flipV="1">
              <a:off x="2476169" y="4457517"/>
              <a:ext cx="1142903" cy="304760"/>
            </a:xfrm>
            <a:prstGeom prst="straightConnector1">
              <a:avLst/>
            </a:prstGeom>
            <a:ln w="12700">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grpSp>
      <p:sp>
        <p:nvSpPr>
          <p:cNvPr id="17416" name="TextBox 14"/>
          <p:cNvSpPr txBox="1">
            <a:spLocks noChangeArrowheads="1"/>
          </p:cNvSpPr>
          <p:nvPr/>
        </p:nvSpPr>
        <p:spPr bwMode="auto">
          <a:xfrm>
            <a:off x="5160443" y="5272382"/>
            <a:ext cx="1440637" cy="830997"/>
          </a:xfrm>
          <a:prstGeom prst="rect">
            <a:avLst/>
          </a:prstGeom>
          <a:noFill/>
          <a:ln w="9525">
            <a:noFill/>
            <a:miter lim="800000"/>
            <a:headEnd/>
            <a:tailEnd/>
          </a:ln>
        </p:spPr>
        <p:txBody>
          <a:bodyPr wrap="square">
            <a:spAutoFit/>
          </a:bodyPr>
          <a:lstStyle/>
          <a:p>
            <a:pPr algn="ctr"/>
            <a:r>
              <a:rPr lang="en-US" sz="2400" dirty="0" smtClean="0">
                <a:latin typeface="Candara"/>
                <a:cs typeface="Candara"/>
              </a:rPr>
              <a:t>t</a:t>
            </a:r>
            <a:r>
              <a:rPr lang="en-US" sz="2400" dirty="0" smtClean="0">
                <a:latin typeface="Candara"/>
                <a:cs typeface="Candara"/>
              </a:rPr>
              <a:t>ropical min</a:t>
            </a:r>
            <a:endParaRPr lang="en-US" sz="2400" dirty="0">
              <a:latin typeface="Candara"/>
              <a:cs typeface="Candara"/>
            </a:endParaRPr>
          </a:p>
        </p:txBody>
      </p:sp>
      <p:cxnSp>
        <p:nvCxnSpPr>
          <p:cNvPr id="18" name="Straight Arrow Connector 17"/>
          <p:cNvCxnSpPr/>
          <p:nvPr/>
        </p:nvCxnSpPr>
        <p:spPr>
          <a:xfrm rot="5400000" flipH="1" flipV="1">
            <a:off x="5766415" y="4637080"/>
            <a:ext cx="951893" cy="543123"/>
          </a:xfrm>
          <a:prstGeom prst="straightConnector1">
            <a:avLst/>
          </a:prstGeom>
          <a:ln w="19050" cmpd="sng">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17418" name="TextBox 17"/>
          <p:cNvSpPr txBox="1">
            <a:spLocks noChangeArrowheads="1"/>
          </p:cNvSpPr>
          <p:nvPr/>
        </p:nvSpPr>
        <p:spPr bwMode="auto">
          <a:xfrm>
            <a:off x="6958918" y="5281624"/>
            <a:ext cx="1860205" cy="1200328"/>
          </a:xfrm>
          <a:prstGeom prst="rect">
            <a:avLst/>
          </a:prstGeom>
          <a:noFill/>
          <a:ln w="9525">
            <a:noFill/>
            <a:miter lim="800000"/>
            <a:headEnd/>
            <a:tailEnd/>
          </a:ln>
        </p:spPr>
        <p:txBody>
          <a:bodyPr wrap="none">
            <a:spAutoFit/>
          </a:bodyPr>
          <a:lstStyle/>
          <a:p>
            <a:pPr algn="ctr"/>
            <a:r>
              <a:rPr lang="en-US" sz="2400" dirty="0">
                <a:solidFill>
                  <a:srgbClr val="800000"/>
                </a:solidFill>
                <a:latin typeface="Candara"/>
                <a:cs typeface="Candara"/>
              </a:rPr>
              <a:t>transport to</a:t>
            </a:r>
          </a:p>
          <a:p>
            <a:pPr algn="ctr"/>
            <a:r>
              <a:rPr lang="en-US" sz="2400" dirty="0">
                <a:solidFill>
                  <a:srgbClr val="800000"/>
                </a:solidFill>
                <a:latin typeface="Candara"/>
                <a:cs typeface="Candara"/>
              </a:rPr>
              <a:t>stratosphere </a:t>
            </a:r>
          </a:p>
          <a:p>
            <a:pPr algn="ctr"/>
            <a:r>
              <a:rPr lang="en-US" sz="2400" dirty="0">
                <a:solidFill>
                  <a:srgbClr val="800000"/>
                </a:solidFill>
                <a:latin typeface="Candara"/>
                <a:cs typeface="Candara"/>
              </a:rPr>
              <a:t>via monsoon</a:t>
            </a:r>
          </a:p>
        </p:txBody>
      </p:sp>
      <p:cxnSp>
        <p:nvCxnSpPr>
          <p:cNvPr id="22" name="Straight Arrow Connector 21"/>
          <p:cNvCxnSpPr/>
          <p:nvPr/>
        </p:nvCxnSpPr>
        <p:spPr>
          <a:xfrm rot="16200000" flipV="1">
            <a:off x="6667500" y="4381500"/>
            <a:ext cx="1295400" cy="457200"/>
          </a:xfrm>
          <a:prstGeom prst="straightConnector1">
            <a:avLst/>
          </a:prstGeom>
          <a:ln w="19050">
            <a:solidFill>
              <a:srgbClr val="80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16" name="TextBox 6"/>
          <p:cNvSpPr txBox="1">
            <a:spLocks noChangeArrowheads="1"/>
          </p:cNvSpPr>
          <p:nvPr/>
        </p:nvSpPr>
        <p:spPr bwMode="auto">
          <a:xfrm>
            <a:off x="889250" y="1584546"/>
            <a:ext cx="2744954" cy="769441"/>
          </a:xfrm>
          <a:prstGeom prst="rect">
            <a:avLst/>
          </a:prstGeom>
          <a:solidFill>
            <a:schemeClr val="bg1"/>
          </a:solidFill>
          <a:ln w="12700">
            <a:noFill/>
            <a:miter lim="800000"/>
            <a:headEnd/>
            <a:tailEnd/>
          </a:ln>
        </p:spPr>
        <p:txBody>
          <a:bodyPr wrap="square" bIns="45720">
            <a:spAutoFit/>
          </a:bodyPr>
          <a:lstStyle/>
          <a:p>
            <a:pPr algn="ctr"/>
            <a:r>
              <a:rPr lang="en-US" sz="2200" dirty="0" smtClean="0">
                <a:latin typeface="Candara"/>
                <a:cs typeface="Candara"/>
              </a:rPr>
              <a:t>ACE</a:t>
            </a:r>
            <a:r>
              <a:rPr lang="en-US" sz="2200" dirty="0" smtClean="0">
                <a:latin typeface="Candara"/>
                <a:cs typeface="Candara"/>
              </a:rPr>
              <a:t> HCN</a:t>
            </a:r>
            <a:r>
              <a:rPr lang="en-US" sz="2200" dirty="0" smtClean="0">
                <a:latin typeface="Candara"/>
                <a:cs typeface="Candara"/>
              </a:rPr>
              <a:t> </a:t>
            </a:r>
            <a:r>
              <a:rPr lang="en-US" sz="2200" dirty="0" smtClean="0">
                <a:latin typeface="Candara"/>
                <a:cs typeface="Candara"/>
              </a:rPr>
              <a:t>Climatology</a:t>
            </a:r>
          </a:p>
          <a:p>
            <a:pPr algn="ctr"/>
            <a:r>
              <a:rPr lang="en-US" sz="2200" dirty="0" smtClean="0">
                <a:latin typeface="Candara"/>
                <a:cs typeface="Candara"/>
              </a:rPr>
              <a:t>(JJA, 16.5 km)</a:t>
            </a:r>
          </a:p>
        </p:txBody>
      </p:sp>
      <p:sp>
        <p:nvSpPr>
          <p:cNvPr id="17" name="TextBox 6"/>
          <p:cNvSpPr txBox="1">
            <a:spLocks noChangeArrowheads="1"/>
          </p:cNvSpPr>
          <p:nvPr/>
        </p:nvSpPr>
        <p:spPr bwMode="auto">
          <a:xfrm>
            <a:off x="5213163" y="1571452"/>
            <a:ext cx="2744954" cy="461665"/>
          </a:xfrm>
          <a:prstGeom prst="rect">
            <a:avLst/>
          </a:prstGeom>
          <a:solidFill>
            <a:schemeClr val="bg1"/>
          </a:solidFill>
          <a:ln w="12700">
            <a:noFill/>
            <a:miter lim="800000"/>
            <a:headEnd/>
            <a:tailEnd/>
          </a:ln>
        </p:spPr>
        <p:txBody>
          <a:bodyPr wrap="square" bIns="45720">
            <a:spAutoFit/>
          </a:bodyPr>
          <a:lstStyle/>
          <a:p>
            <a:pPr algn="ctr"/>
            <a:r>
              <a:rPr lang="en-US" sz="2400" dirty="0" smtClean="0">
                <a:latin typeface="Candara"/>
                <a:cs typeface="Candara"/>
              </a:rPr>
              <a:t>ACE</a:t>
            </a:r>
            <a:r>
              <a:rPr lang="en-US" sz="2400" dirty="0" smtClean="0">
                <a:latin typeface="Candara"/>
                <a:cs typeface="Candara"/>
              </a:rPr>
              <a:t> HCN</a:t>
            </a:r>
            <a:r>
              <a:rPr lang="en-US" sz="2400" dirty="0" smtClean="0">
                <a:latin typeface="Candara"/>
                <a:cs typeface="Candara"/>
              </a:rPr>
              <a:t> </a:t>
            </a:r>
            <a:r>
              <a:rPr lang="en-US" sz="2400" dirty="0" smtClean="0">
                <a:latin typeface="Candara"/>
                <a:cs typeface="Candara"/>
              </a:rPr>
              <a:t>(JJA)</a:t>
            </a:r>
            <a:endParaRPr lang="en-US" sz="2400" dirty="0">
              <a:solidFill>
                <a:srgbClr val="FF0000"/>
              </a:solidFill>
              <a:latin typeface="Candara"/>
              <a:cs typeface="Candara"/>
            </a:endParaRPr>
          </a:p>
        </p:txBody>
      </p:sp>
      <p:pic>
        <p:nvPicPr>
          <p:cNvPr id="20" name="Picture 19" descr="ncarlogo.psd"/>
          <p:cNvPicPr>
            <a:picLocks noChangeAspect="1"/>
          </p:cNvPicPr>
          <p:nvPr/>
        </p:nvPicPr>
        <p:blipFill>
          <a:blip r:embed="rId5"/>
          <a:stretch>
            <a:fillRect/>
          </a:stretch>
        </p:blipFill>
        <p:spPr>
          <a:xfrm>
            <a:off x="7975600" y="0"/>
            <a:ext cx="1168400" cy="82850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234"/>
            <a:ext cx="8229600" cy="692981"/>
          </a:xfrm>
        </p:spPr>
        <p:txBody>
          <a:bodyPr>
            <a:normAutofit fontScale="90000"/>
          </a:bodyPr>
          <a:lstStyle/>
          <a:p>
            <a:r>
              <a:rPr lang="en-US" dirty="0" smtClean="0">
                <a:latin typeface="Candara"/>
                <a:cs typeface="Candara"/>
              </a:rPr>
              <a:t>Hydrogen Cyanide (HCN)</a:t>
            </a:r>
            <a:endParaRPr lang="en-US" dirty="0">
              <a:latin typeface="Candara"/>
              <a:cs typeface="Candara"/>
            </a:endParaRPr>
          </a:p>
        </p:txBody>
      </p:sp>
      <p:sp>
        <p:nvSpPr>
          <p:cNvPr id="7" name="Rectangle 6"/>
          <p:cNvSpPr/>
          <p:nvPr/>
        </p:nvSpPr>
        <p:spPr>
          <a:xfrm>
            <a:off x="457200" y="1447800"/>
            <a:ext cx="3966882" cy="5230350"/>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ndara"/>
              <a:cs typeface="Candara"/>
            </a:endParaRPr>
          </a:p>
        </p:txBody>
      </p:sp>
      <p:sp>
        <p:nvSpPr>
          <p:cNvPr id="10" name="Rectangle 9"/>
          <p:cNvSpPr/>
          <p:nvPr/>
        </p:nvSpPr>
        <p:spPr>
          <a:xfrm>
            <a:off x="4825661" y="1447800"/>
            <a:ext cx="3861139" cy="5231888"/>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ndara"/>
              <a:cs typeface="Candara"/>
            </a:endParaRPr>
          </a:p>
        </p:txBody>
      </p:sp>
      <p:grpSp>
        <p:nvGrpSpPr>
          <p:cNvPr id="3" name="Group 24"/>
          <p:cNvGrpSpPr/>
          <p:nvPr/>
        </p:nvGrpSpPr>
        <p:grpSpPr>
          <a:xfrm>
            <a:off x="4974455" y="1690900"/>
            <a:ext cx="3414206" cy="3475084"/>
            <a:chOff x="3613543" y="3692252"/>
            <a:chExt cx="2730448" cy="2715782"/>
          </a:xfrm>
        </p:grpSpPr>
        <p:pic>
          <p:nvPicPr>
            <p:cNvPr id="17" name="Picture 16"/>
            <p:cNvPicPr>
              <a:picLocks noChangeAspect="1"/>
            </p:cNvPicPr>
            <p:nvPr/>
          </p:nvPicPr>
          <p:blipFill>
            <a:blip r:embed="rId2"/>
            <a:stretch>
              <a:fillRect/>
            </a:stretch>
          </p:blipFill>
          <p:spPr>
            <a:xfrm>
              <a:off x="3618063" y="3809884"/>
              <a:ext cx="2725928" cy="2598150"/>
            </a:xfrm>
            <a:prstGeom prst="rect">
              <a:avLst/>
            </a:prstGeom>
          </p:spPr>
        </p:pic>
        <p:sp>
          <p:nvSpPr>
            <p:cNvPr id="15" name="TextBox 14"/>
            <p:cNvSpPr txBox="1"/>
            <p:nvPr/>
          </p:nvSpPr>
          <p:spPr>
            <a:xfrm>
              <a:off x="3613543" y="3692252"/>
              <a:ext cx="2725927" cy="372818"/>
            </a:xfrm>
            <a:prstGeom prst="rect">
              <a:avLst/>
            </a:prstGeom>
            <a:solidFill>
              <a:schemeClr val="bg1"/>
            </a:solidFill>
          </p:spPr>
          <p:txBody>
            <a:bodyPr wrap="square" tIns="91440" rtlCol="0">
              <a:spAutoFit/>
            </a:bodyPr>
            <a:lstStyle/>
            <a:p>
              <a:pPr algn="ctr"/>
              <a:r>
                <a:rPr lang="en-US" sz="2200" dirty="0" smtClean="0">
                  <a:latin typeface="Candara"/>
                  <a:cs typeface="Candara"/>
                </a:rPr>
                <a:t>WACCM3 HCN  (JJA)</a:t>
              </a:r>
              <a:endParaRPr lang="en-US" sz="2200" dirty="0">
                <a:latin typeface="Candara"/>
                <a:cs typeface="Candara"/>
              </a:endParaRPr>
            </a:p>
          </p:txBody>
        </p:sp>
      </p:grpSp>
      <p:sp>
        <p:nvSpPr>
          <p:cNvPr id="19" name="TextBox 18"/>
          <p:cNvSpPr txBox="1"/>
          <p:nvPr/>
        </p:nvSpPr>
        <p:spPr>
          <a:xfrm>
            <a:off x="2904221" y="837019"/>
            <a:ext cx="2745692" cy="492443"/>
          </a:xfrm>
          <a:prstGeom prst="rect">
            <a:avLst/>
          </a:prstGeom>
          <a:noFill/>
          <a:ln w="19050" cmpd="sng">
            <a:noFill/>
          </a:ln>
        </p:spPr>
        <p:txBody>
          <a:bodyPr wrap="square" rtlCol="0">
            <a:spAutoFit/>
          </a:bodyPr>
          <a:lstStyle/>
          <a:p>
            <a:pPr algn="ctr"/>
            <a:r>
              <a:rPr lang="en-US" sz="2600" dirty="0" smtClean="0">
                <a:solidFill>
                  <a:srgbClr val="800000"/>
                </a:solidFill>
                <a:latin typeface="Candara"/>
                <a:cs typeface="Candara"/>
              </a:rPr>
              <a:t>(Summer, JJA)</a:t>
            </a:r>
            <a:endParaRPr lang="en-US" sz="2600" dirty="0">
              <a:solidFill>
                <a:srgbClr val="800000"/>
              </a:solidFill>
              <a:latin typeface="Candara"/>
              <a:cs typeface="Candara"/>
            </a:endParaRPr>
          </a:p>
        </p:txBody>
      </p:sp>
      <p:sp>
        <p:nvSpPr>
          <p:cNvPr id="21" name="TextBox 20"/>
          <p:cNvSpPr txBox="1"/>
          <p:nvPr/>
        </p:nvSpPr>
        <p:spPr>
          <a:xfrm>
            <a:off x="2519082" y="5450532"/>
            <a:ext cx="3957918" cy="923330"/>
          </a:xfrm>
          <a:prstGeom prst="rect">
            <a:avLst/>
          </a:prstGeom>
          <a:noFill/>
        </p:spPr>
        <p:txBody>
          <a:bodyPr wrap="square" rtlCol="0">
            <a:spAutoFit/>
          </a:bodyPr>
          <a:lstStyle/>
          <a:p>
            <a:pPr algn="ctr"/>
            <a:r>
              <a:rPr lang="en-US" sz="2700" dirty="0" smtClean="0">
                <a:latin typeface="Candara"/>
                <a:cs typeface="Candara"/>
              </a:rPr>
              <a:t>Similar structure, but higher values in </a:t>
            </a:r>
            <a:r>
              <a:rPr lang="en-US" sz="2700" dirty="0" smtClean="0">
                <a:latin typeface="Candara"/>
                <a:cs typeface="Candara"/>
              </a:rPr>
              <a:t>WACCM3 </a:t>
            </a:r>
            <a:endParaRPr lang="en-US" sz="2700" dirty="0">
              <a:latin typeface="Candara"/>
              <a:cs typeface="Candara"/>
            </a:endParaRPr>
          </a:p>
        </p:txBody>
      </p:sp>
      <p:grpSp>
        <p:nvGrpSpPr>
          <p:cNvPr id="4" name="Group 25"/>
          <p:cNvGrpSpPr/>
          <p:nvPr/>
        </p:nvGrpSpPr>
        <p:grpSpPr>
          <a:xfrm>
            <a:off x="698064" y="1718788"/>
            <a:ext cx="3401671" cy="3484555"/>
            <a:chOff x="683217" y="3696875"/>
            <a:chExt cx="2632432" cy="2744424"/>
          </a:xfrm>
        </p:grpSpPr>
        <p:pic>
          <p:nvPicPr>
            <p:cNvPr id="14" name="Picture 13"/>
            <p:cNvPicPr>
              <a:picLocks noChangeAspect="1"/>
            </p:cNvPicPr>
            <p:nvPr/>
          </p:nvPicPr>
          <p:blipFill>
            <a:blip r:embed="rId3"/>
            <a:stretch>
              <a:fillRect/>
            </a:stretch>
          </p:blipFill>
          <p:spPr>
            <a:xfrm>
              <a:off x="701783" y="3786449"/>
              <a:ext cx="2613369" cy="2654850"/>
            </a:xfrm>
            <a:prstGeom prst="rect">
              <a:avLst/>
            </a:prstGeom>
          </p:spPr>
        </p:pic>
        <p:sp>
          <p:nvSpPr>
            <p:cNvPr id="12" name="TextBox 11"/>
            <p:cNvSpPr txBox="1"/>
            <p:nvPr/>
          </p:nvSpPr>
          <p:spPr>
            <a:xfrm>
              <a:off x="683217" y="3696875"/>
              <a:ext cx="2632432" cy="339365"/>
            </a:xfrm>
            <a:prstGeom prst="rect">
              <a:avLst/>
            </a:prstGeom>
            <a:solidFill>
              <a:schemeClr val="bg1"/>
            </a:solidFill>
          </p:spPr>
          <p:txBody>
            <a:bodyPr wrap="square" rtlCol="0">
              <a:spAutoFit/>
            </a:bodyPr>
            <a:lstStyle/>
            <a:p>
              <a:pPr algn="ctr"/>
              <a:r>
                <a:rPr lang="en-US" sz="2200" dirty="0" smtClean="0">
                  <a:latin typeface="Candara"/>
                  <a:cs typeface="Candara"/>
                </a:rPr>
                <a:t>ACE HCN  (JJA)</a:t>
              </a:r>
              <a:endParaRPr lang="en-US" sz="2200" dirty="0">
                <a:latin typeface="Candara"/>
                <a:cs typeface="Candara"/>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09330" y="109757"/>
            <a:ext cx="7450747" cy="704927"/>
          </a:xfrm>
        </p:spPr>
        <p:txBody>
          <a:bodyPr>
            <a:normAutofit/>
          </a:bodyPr>
          <a:lstStyle/>
          <a:p>
            <a:r>
              <a:rPr lang="en-US" sz="3800" dirty="0" smtClean="0">
                <a:solidFill>
                  <a:srgbClr val="800000"/>
                </a:solidFill>
                <a:latin typeface="Candara"/>
                <a:cs typeface="Candara"/>
              </a:rPr>
              <a:t>MLS</a:t>
            </a:r>
            <a:r>
              <a:rPr lang="en-US" sz="3800" dirty="0" smtClean="0">
                <a:latin typeface="Candara"/>
                <a:cs typeface="Candara"/>
              </a:rPr>
              <a:t> HCN  - Time vs. Lat</a:t>
            </a:r>
            <a:endParaRPr lang="en-US" sz="3800" dirty="0">
              <a:latin typeface="Candara"/>
              <a:cs typeface="Candara"/>
            </a:endParaRPr>
          </a:p>
        </p:txBody>
      </p:sp>
      <p:sp>
        <p:nvSpPr>
          <p:cNvPr id="8" name="Rectangle 7"/>
          <p:cNvSpPr/>
          <p:nvPr/>
        </p:nvSpPr>
        <p:spPr>
          <a:xfrm>
            <a:off x="55987" y="899716"/>
            <a:ext cx="7200899" cy="571182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ndara"/>
              <a:cs typeface="Candara"/>
            </a:endParaRPr>
          </a:p>
        </p:txBody>
      </p:sp>
      <p:sp>
        <p:nvSpPr>
          <p:cNvPr id="14" name="Rectangle 13"/>
          <p:cNvSpPr/>
          <p:nvPr/>
        </p:nvSpPr>
        <p:spPr>
          <a:xfrm>
            <a:off x="47029" y="1052824"/>
            <a:ext cx="6687736" cy="54651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ndara"/>
              <a:cs typeface="Candara"/>
            </a:endParaRPr>
          </a:p>
        </p:txBody>
      </p:sp>
      <p:pic>
        <p:nvPicPr>
          <p:cNvPr id="12" name="Picture 11"/>
          <p:cNvPicPr>
            <a:picLocks noChangeAspect="1"/>
          </p:cNvPicPr>
          <p:nvPr/>
        </p:nvPicPr>
        <p:blipFill>
          <a:blip r:embed="rId3"/>
          <a:stretch>
            <a:fillRect/>
          </a:stretch>
        </p:blipFill>
        <p:spPr>
          <a:xfrm>
            <a:off x="1148617" y="1248993"/>
            <a:ext cx="5518194" cy="2562018"/>
          </a:xfrm>
          <a:prstGeom prst="rect">
            <a:avLst/>
          </a:prstGeom>
        </p:spPr>
      </p:pic>
      <p:pic>
        <p:nvPicPr>
          <p:cNvPr id="18" name="Picture 17"/>
          <p:cNvPicPr>
            <a:picLocks noChangeAspect="1"/>
          </p:cNvPicPr>
          <p:nvPr/>
        </p:nvPicPr>
        <p:blipFill>
          <a:blip r:embed="rId4"/>
          <a:stretch>
            <a:fillRect/>
          </a:stretch>
        </p:blipFill>
        <p:spPr>
          <a:xfrm>
            <a:off x="70574" y="3915114"/>
            <a:ext cx="5501493" cy="2526612"/>
          </a:xfrm>
          <a:prstGeom prst="rect">
            <a:avLst/>
          </a:prstGeom>
        </p:spPr>
      </p:pic>
      <p:sp>
        <p:nvSpPr>
          <p:cNvPr id="19" name="TextBox 18"/>
          <p:cNvSpPr txBox="1"/>
          <p:nvPr/>
        </p:nvSpPr>
        <p:spPr>
          <a:xfrm>
            <a:off x="598314" y="3797534"/>
            <a:ext cx="4610115" cy="369332"/>
          </a:xfrm>
          <a:prstGeom prst="rect">
            <a:avLst/>
          </a:prstGeom>
          <a:solidFill>
            <a:schemeClr val="bg1"/>
          </a:solidFill>
        </p:spPr>
        <p:txBody>
          <a:bodyPr wrap="square" tIns="0" bIns="45720" rtlCol="0">
            <a:spAutoFit/>
          </a:bodyPr>
          <a:lstStyle/>
          <a:p>
            <a:pPr algn="ctr"/>
            <a:r>
              <a:rPr lang="en-US" sz="2100" dirty="0" smtClean="0">
                <a:solidFill>
                  <a:srgbClr val="00006C"/>
                </a:solidFill>
                <a:latin typeface="Candara"/>
                <a:cs typeface="Candara"/>
              </a:rPr>
              <a:t>WACCM3</a:t>
            </a:r>
            <a:r>
              <a:rPr lang="en-US" sz="2100" dirty="0" smtClean="0">
                <a:latin typeface="Candara"/>
                <a:cs typeface="Candara"/>
              </a:rPr>
              <a:t> HCN (16-24 km)    2004-2007</a:t>
            </a:r>
            <a:endParaRPr lang="en-US" sz="2100" dirty="0">
              <a:latin typeface="Candara"/>
              <a:cs typeface="Candara"/>
            </a:endParaRPr>
          </a:p>
        </p:txBody>
      </p:sp>
      <p:sp>
        <p:nvSpPr>
          <p:cNvPr id="21" name="TextBox 20"/>
          <p:cNvSpPr txBox="1"/>
          <p:nvPr/>
        </p:nvSpPr>
        <p:spPr>
          <a:xfrm>
            <a:off x="1393912" y="1143171"/>
            <a:ext cx="5272899" cy="384721"/>
          </a:xfrm>
          <a:prstGeom prst="rect">
            <a:avLst/>
          </a:prstGeom>
          <a:solidFill>
            <a:schemeClr val="bg1"/>
          </a:solidFill>
        </p:spPr>
        <p:txBody>
          <a:bodyPr wrap="square" tIns="0" bIns="45720" rtlCol="0">
            <a:spAutoFit/>
          </a:bodyPr>
          <a:lstStyle/>
          <a:p>
            <a:pPr algn="ctr"/>
            <a:r>
              <a:rPr lang="en-US" sz="2200" dirty="0" smtClean="0">
                <a:solidFill>
                  <a:srgbClr val="800000"/>
                </a:solidFill>
                <a:latin typeface="Candara"/>
                <a:cs typeface="Candara"/>
              </a:rPr>
              <a:t>MLS</a:t>
            </a:r>
            <a:r>
              <a:rPr lang="en-US" sz="2200" dirty="0" smtClean="0">
                <a:latin typeface="Candara"/>
                <a:cs typeface="Candara"/>
              </a:rPr>
              <a:t> HCN (100 hPa) + </a:t>
            </a:r>
            <a:r>
              <a:rPr lang="en-US" sz="2200" dirty="0" smtClean="0">
                <a:solidFill>
                  <a:srgbClr val="00006C"/>
                </a:solidFill>
                <a:latin typeface="Candara"/>
                <a:cs typeface="Candara"/>
              </a:rPr>
              <a:t>ACE</a:t>
            </a:r>
            <a:r>
              <a:rPr lang="en-US" sz="2200" dirty="0" smtClean="0">
                <a:latin typeface="Candara"/>
                <a:cs typeface="Candara"/>
              </a:rPr>
              <a:t> HCN (16-24 km)</a:t>
            </a:r>
            <a:endParaRPr lang="en-US" sz="2200" dirty="0">
              <a:latin typeface="Candara"/>
              <a:cs typeface="Candara"/>
            </a:endParaRPr>
          </a:p>
        </p:txBody>
      </p:sp>
      <p:cxnSp>
        <p:nvCxnSpPr>
          <p:cNvPr id="31" name="Straight Arrow Connector 30"/>
          <p:cNvCxnSpPr/>
          <p:nvPr/>
        </p:nvCxnSpPr>
        <p:spPr>
          <a:xfrm rot="16200000" flipH="1">
            <a:off x="1287663" y="3309943"/>
            <a:ext cx="2504508" cy="164625"/>
          </a:xfrm>
          <a:prstGeom prst="straightConnector1">
            <a:avLst/>
          </a:prstGeom>
          <a:ln w="12700" cmpd="sng">
            <a:solidFill>
              <a:schemeClr val="tx1"/>
            </a:solidFill>
            <a:prstDash val="solid"/>
            <a:headEnd type="arrow" w="sm" len="med"/>
            <a:tailEnd type="arrow" w="sm" len="med"/>
          </a:ln>
        </p:spPr>
        <p:style>
          <a:lnRef idx="2">
            <a:schemeClr val="accent1"/>
          </a:lnRef>
          <a:fillRef idx="0">
            <a:schemeClr val="accent1"/>
          </a:fillRef>
          <a:effectRef idx="1">
            <a:schemeClr val="accent1"/>
          </a:effectRef>
          <a:fontRef idx="minor">
            <a:schemeClr val="tx1"/>
          </a:fontRef>
        </p:style>
      </p:cxnSp>
      <p:pic>
        <p:nvPicPr>
          <p:cNvPr id="13" name="Picture 12" descr="ncarlogo.psd"/>
          <p:cNvPicPr>
            <a:picLocks noChangeAspect="1"/>
          </p:cNvPicPr>
          <p:nvPr/>
        </p:nvPicPr>
        <p:blipFill>
          <a:blip r:embed="rId5"/>
          <a:stretch>
            <a:fillRect/>
          </a:stretch>
        </p:blipFill>
        <p:spPr>
          <a:xfrm>
            <a:off x="7975600" y="0"/>
            <a:ext cx="1168400" cy="828502"/>
          </a:xfrm>
          <a:prstGeom prst="rect">
            <a:avLst/>
          </a:prstGeom>
        </p:spPr>
      </p:pic>
      <p:cxnSp>
        <p:nvCxnSpPr>
          <p:cNvPr id="15" name="Straight Arrow Connector 14"/>
          <p:cNvCxnSpPr/>
          <p:nvPr/>
        </p:nvCxnSpPr>
        <p:spPr>
          <a:xfrm rot="16200000" flipH="1">
            <a:off x="2486605" y="3309944"/>
            <a:ext cx="2504508" cy="164625"/>
          </a:xfrm>
          <a:prstGeom prst="straightConnector1">
            <a:avLst/>
          </a:prstGeom>
          <a:ln w="12700" cmpd="sng">
            <a:solidFill>
              <a:schemeClr val="tx1"/>
            </a:solidFill>
            <a:prstDash val="solid"/>
            <a:headEnd type="arrow" w="sm" len="med"/>
            <a:tailEnd type="arrow" w="sm" len="med"/>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6200000" flipH="1">
            <a:off x="3462591" y="3309942"/>
            <a:ext cx="2504508" cy="164625"/>
          </a:xfrm>
          <a:prstGeom prst="straightConnector1">
            <a:avLst/>
          </a:prstGeom>
          <a:ln w="12700" cmpd="sng">
            <a:solidFill>
              <a:schemeClr val="tx1"/>
            </a:solidFill>
            <a:prstDash val="solid"/>
            <a:headEnd type="arrow" w="sm" len="med"/>
            <a:tailEnd type="arrow" w="sm" len="med"/>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732886" y="3893311"/>
            <a:ext cx="3048000" cy="1600438"/>
          </a:xfrm>
          <a:prstGeom prst="rect">
            <a:avLst/>
          </a:prstGeom>
          <a:solidFill>
            <a:srgbClr val="FFFC92"/>
          </a:solidFill>
        </p:spPr>
        <p:txBody>
          <a:bodyPr wrap="square" tIns="0" bIns="0" rtlCol="0">
            <a:spAutoFit/>
          </a:bodyPr>
          <a:lstStyle/>
          <a:p>
            <a:r>
              <a:rPr lang="en-US" sz="2600" b="1" dirty="0" smtClean="0">
                <a:solidFill>
                  <a:srgbClr val="800000"/>
                </a:solidFill>
                <a:latin typeface="Candara"/>
                <a:cs typeface="Candara"/>
              </a:rPr>
              <a:t>Maxima in NH </a:t>
            </a:r>
            <a:r>
              <a:rPr lang="en-US" sz="2600" b="1" dirty="0" smtClean="0">
                <a:solidFill>
                  <a:srgbClr val="800000"/>
                </a:solidFill>
                <a:latin typeface="Candara"/>
                <a:cs typeface="Candara"/>
              </a:rPr>
              <a:t>summer</a:t>
            </a:r>
            <a:r>
              <a:rPr lang="en-US" sz="2600" b="1" dirty="0" smtClean="0">
                <a:solidFill>
                  <a:srgbClr val="800000"/>
                </a:solidFill>
                <a:latin typeface="Candara"/>
                <a:cs typeface="Candara"/>
              </a:rPr>
              <a:t> </a:t>
            </a:r>
            <a:r>
              <a:rPr lang="en-US" sz="2600" b="1" dirty="0" smtClean="0">
                <a:solidFill>
                  <a:srgbClr val="800000"/>
                </a:solidFill>
                <a:latin typeface="Candara"/>
                <a:cs typeface="Candara"/>
              </a:rPr>
              <a:t>subtropics</a:t>
            </a:r>
            <a:r>
              <a:rPr lang="en-US" sz="2600" b="1" dirty="0" smtClean="0">
                <a:solidFill>
                  <a:srgbClr val="800000"/>
                </a:solidFill>
                <a:latin typeface="Candara"/>
                <a:cs typeface="Candara"/>
              </a:rPr>
              <a:t>, linked </a:t>
            </a:r>
            <a:r>
              <a:rPr lang="en-US" sz="2600" b="1" dirty="0" smtClean="0">
                <a:solidFill>
                  <a:srgbClr val="800000"/>
                </a:solidFill>
                <a:latin typeface="Candara"/>
                <a:cs typeface="Candara"/>
              </a:rPr>
              <a:t>to</a:t>
            </a:r>
            <a:r>
              <a:rPr lang="en-US" sz="2600" b="1" dirty="0" smtClean="0">
                <a:solidFill>
                  <a:srgbClr val="800000"/>
                </a:solidFill>
                <a:latin typeface="Candara"/>
                <a:cs typeface="Candara"/>
              </a:rPr>
              <a:t> </a:t>
            </a:r>
            <a:r>
              <a:rPr lang="en-US" sz="2600" b="1" dirty="0" smtClean="0">
                <a:solidFill>
                  <a:srgbClr val="800000"/>
                </a:solidFill>
                <a:latin typeface="Candara"/>
                <a:cs typeface="Candara"/>
              </a:rPr>
              <a:t>Asian summer monsoon</a:t>
            </a:r>
            <a:endParaRPr lang="en-US" sz="2600" dirty="0" smtClean="0">
              <a:latin typeface="Candara"/>
              <a:cs typeface="Candara"/>
            </a:endParaRPr>
          </a:p>
        </p:txBody>
      </p:sp>
      <p:sp>
        <p:nvSpPr>
          <p:cNvPr id="22" name="Slide Number Placeholder 21"/>
          <p:cNvSpPr>
            <a:spLocks noGrp="1"/>
          </p:cNvSpPr>
          <p:nvPr>
            <p:ph type="sldNum" sz="quarter" idx="12"/>
          </p:nvPr>
        </p:nvSpPr>
        <p:spPr/>
        <p:txBody>
          <a:bodyPr/>
          <a:lstStyle/>
          <a:p>
            <a:fld id="{F5EB678F-C605-4C73-B61E-33460EA7706C}" type="slidenum">
              <a:rPr lang="en-US" smtClean="0"/>
              <a:pPr/>
              <a:t>12</a:t>
            </a:fld>
            <a:endParaRPr lang="en-US"/>
          </a:p>
        </p:txBody>
      </p:sp>
      <p:cxnSp>
        <p:nvCxnSpPr>
          <p:cNvPr id="27" name="Straight Arrow Connector 26"/>
          <p:cNvCxnSpPr/>
          <p:nvPr/>
        </p:nvCxnSpPr>
        <p:spPr>
          <a:xfrm rot="16380000" flipH="1">
            <a:off x="2163399" y="1875204"/>
            <a:ext cx="744572" cy="94541"/>
          </a:xfrm>
          <a:prstGeom prst="straightConnector1">
            <a:avLst/>
          </a:prstGeom>
          <a:ln w="12700" cmpd="sng">
            <a:solidFill>
              <a:schemeClr val="tx1"/>
            </a:solidFill>
            <a:prstDash val="solid"/>
            <a:headEnd type="none" w="sm" len="med"/>
            <a:tailEnd type="arrow" w="sm" len="med"/>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16380000" flipH="1">
            <a:off x="3166423" y="1867966"/>
            <a:ext cx="744572" cy="94541"/>
          </a:xfrm>
          <a:prstGeom prst="straightConnector1">
            <a:avLst/>
          </a:prstGeom>
          <a:ln w="12700" cmpd="sng">
            <a:solidFill>
              <a:schemeClr val="tx1"/>
            </a:solidFill>
            <a:prstDash val="solid"/>
            <a:headEnd type="none" w="sm" len="med"/>
            <a:tailEnd type="arrow" w="sm" len="med"/>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rot="16380000" flipH="1">
            <a:off x="4299525" y="1875206"/>
            <a:ext cx="744572" cy="94541"/>
          </a:xfrm>
          <a:prstGeom prst="straightConnector1">
            <a:avLst/>
          </a:prstGeom>
          <a:ln w="12700" cmpd="sng">
            <a:solidFill>
              <a:schemeClr val="tx1"/>
            </a:solidFill>
            <a:prstDash val="solid"/>
            <a:headEnd type="none" w="sm" len="med"/>
            <a:tailEnd type="arrow" w="sm" len="med"/>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16380000" flipH="1">
            <a:off x="5344317" y="1875207"/>
            <a:ext cx="744572" cy="94541"/>
          </a:xfrm>
          <a:prstGeom prst="straightConnector1">
            <a:avLst/>
          </a:prstGeom>
          <a:ln w="12700" cmpd="sng">
            <a:solidFill>
              <a:schemeClr val="tx1"/>
            </a:solidFill>
            <a:prstDash val="solid"/>
            <a:headEnd type="none" w="sm" len="med"/>
            <a:tailEnd type="arrow" w="sm"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76437" y="68701"/>
            <a:ext cx="6408529" cy="569908"/>
          </a:xfrm>
        </p:spPr>
        <p:txBody>
          <a:bodyPr>
            <a:normAutofit fontScale="90000"/>
          </a:bodyPr>
          <a:lstStyle/>
          <a:p>
            <a:r>
              <a:rPr lang="en-US" dirty="0" smtClean="0">
                <a:latin typeface="Candara"/>
                <a:cs typeface="Candara"/>
              </a:rPr>
              <a:t>Time Series  (15°S-15°N)</a:t>
            </a:r>
            <a:endParaRPr lang="en-US" dirty="0">
              <a:latin typeface="Candara"/>
              <a:cs typeface="Candara"/>
            </a:endParaRPr>
          </a:p>
        </p:txBody>
      </p:sp>
      <p:sp>
        <p:nvSpPr>
          <p:cNvPr id="6" name="Rectangle 5"/>
          <p:cNvSpPr/>
          <p:nvPr/>
        </p:nvSpPr>
        <p:spPr>
          <a:xfrm>
            <a:off x="3662688" y="838200"/>
            <a:ext cx="4830686" cy="6030208"/>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ndara"/>
              <a:cs typeface="Candara"/>
            </a:endParaRPr>
          </a:p>
        </p:txBody>
      </p:sp>
      <p:sp>
        <p:nvSpPr>
          <p:cNvPr id="16" name="Rectangle 15"/>
          <p:cNvSpPr/>
          <p:nvPr/>
        </p:nvSpPr>
        <p:spPr>
          <a:xfrm>
            <a:off x="648140" y="789220"/>
            <a:ext cx="3014548" cy="6028148"/>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ndara"/>
              <a:cs typeface="Candara"/>
            </a:endParaRPr>
          </a:p>
        </p:txBody>
      </p:sp>
      <p:pic>
        <p:nvPicPr>
          <p:cNvPr id="17" name="Picture 16"/>
          <p:cNvPicPr>
            <a:picLocks noChangeAspect="1"/>
          </p:cNvPicPr>
          <p:nvPr/>
        </p:nvPicPr>
        <p:blipFill>
          <a:blip r:embed="rId3"/>
          <a:stretch>
            <a:fillRect/>
          </a:stretch>
        </p:blipFill>
        <p:spPr>
          <a:xfrm>
            <a:off x="507036" y="2931689"/>
            <a:ext cx="4056300" cy="1828192"/>
          </a:xfrm>
          <a:prstGeom prst="rect">
            <a:avLst/>
          </a:prstGeom>
        </p:spPr>
      </p:pic>
      <p:pic>
        <p:nvPicPr>
          <p:cNvPr id="18" name="Picture 17"/>
          <p:cNvPicPr>
            <a:picLocks noChangeAspect="1"/>
          </p:cNvPicPr>
          <p:nvPr/>
        </p:nvPicPr>
        <p:blipFill>
          <a:blip r:embed="rId4"/>
          <a:stretch>
            <a:fillRect/>
          </a:stretch>
        </p:blipFill>
        <p:spPr>
          <a:xfrm>
            <a:off x="643235" y="991394"/>
            <a:ext cx="3896797" cy="1784829"/>
          </a:xfrm>
          <a:prstGeom prst="rect">
            <a:avLst/>
          </a:prstGeom>
        </p:spPr>
      </p:pic>
      <p:pic>
        <p:nvPicPr>
          <p:cNvPr id="19" name="Picture 18"/>
          <p:cNvPicPr>
            <a:picLocks noChangeAspect="1"/>
          </p:cNvPicPr>
          <p:nvPr/>
        </p:nvPicPr>
        <p:blipFill>
          <a:blip r:embed="rId5"/>
          <a:stretch>
            <a:fillRect/>
          </a:stretch>
        </p:blipFill>
        <p:spPr>
          <a:xfrm>
            <a:off x="588600" y="4939737"/>
            <a:ext cx="4009692" cy="1758721"/>
          </a:xfrm>
          <a:prstGeom prst="rect">
            <a:avLst/>
          </a:prstGeom>
        </p:spPr>
      </p:pic>
      <p:sp>
        <p:nvSpPr>
          <p:cNvPr id="8" name="TextBox 7"/>
          <p:cNvSpPr txBox="1"/>
          <p:nvPr/>
        </p:nvSpPr>
        <p:spPr>
          <a:xfrm>
            <a:off x="873142" y="892445"/>
            <a:ext cx="3666890" cy="353943"/>
          </a:xfrm>
          <a:prstGeom prst="rect">
            <a:avLst/>
          </a:prstGeom>
          <a:solidFill>
            <a:schemeClr val="bg1"/>
          </a:solidFill>
        </p:spPr>
        <p:txBody>
          <a:bodyPr wrap="square" tIns="0" bIns="45720" rtlCol="0">
            <a:spAutoFit/>
          </a:bodyPr>
          <a:lstStyle/>
          <a:p>
            <a:pPr algn="ctr"/>
            <a:r>
              <a:rPr lang="en-US" sz="2000" dirty="0" smtClean="0">
                <a:latin typeface="Candara"/>
                <a:cs typeface="Candara"/>
              </a:rPr>
              <a:t>CO                     17.5 km</a:t>
            </a:r>
            <a:endParaRPr lang="en-US" sz="2000" dirty="0">
              <a:latin typeface="Candara"/>
              <a:cs typeface="Candara"/>
            </a:endParaRPr>
          </a:p>
        </p:txBody>
      </p:sp>
      <p:sp>
        <p:nvSpPr>
          <p:cNvPr id="9" name="TextBox 8"/>
          <p:cNvSpPr txBox="1"/>
          <p:nvPr/>
        </p:nvSpPr>
        <p:spPr>
          <a:xfrm>
            <a:off x="873142" y="2847024"/>
            <a:ext cx="3690978" cy="353943"/>
          </a:xfrm>
          <a:prstGeom prst="rect">
            <a:avLst/>
          </a:prstGeom>
          <a:solidFill>
            <a:schemeClr val="bg1"/>
          </a:solidFill>
        </p:spPr>
        <p:txBody>
          <a:bodyPr wrap="square" tIns="0" bIns="45720" rtlCol="0">
            <a:spAutoFit/>
          </a:bodyPr>
          <a:lstStyle/>
          <a:p>
            <a:pPr algn="ctr"/>
            <a:r>
              <a:rPr lang="en-US" sz="2000" dirty="0" smtClean="0">
                <a:latin typeface="Candara"/>
                <a:cs typeface="Candara"/>
              </a:rPr>
              <a:t>C</a:t>
            </a:r>
            <a:r>
              <a:rPr lang="en-US" sz="2000" baseline="-25000" dirty="0" smtClean="0">
                <a:latin typeface="Candara"/>
                <a:cs typeface="Candara"/>
              </a:rPr>
              <a:t>2</a:t>
            </a:r>
            <a:r>
              <a:rPr lang="en-US" sz="2000" dirty="0" smtClean="0">
                <a:latin typeface="Candara"/>
                <a:cs typeface="Candara"/>
              </a:rPr>
              <a:t>H</a:t>
            </a:r>
            <a:r>
              <a:rPr lang="en-US" sz="2000" baseline="-25000" dirty="0" smtClean="0">
                <a:latin typeface="Candara"/>
                <a:cs typeface="Candara"/>
              </a:rPr>
              <a:t>6</a:t>
            </a:r>
            <a:r>
              <a:rPr lang="en-US" sz="2000" dirty="0" smtClean="0">
                <a:latin typeface="Candara"/>
                <a:cs typeface="Candara"/>
              </a:rPr>
              <a:t>                   19.5 km</a:t>
            </a:r>
            <a:endParaRPr lang="en-US" sz="2000" dirty="0">
              <a:latin typeface="Candara"/>
              <a:cs typeface="Candara"/>
            </a:endParaRPr>
          </a:p>
        </p:txBody>
      </p:sp>
      <p:sp>
        <p:nvSpPr>
          <p:cNvPr id="10" name="TextBox 9"/>
          <p:cNvSpPr txBox="1"/>
          <p:nvPr/>
        </p:nvSpPr>
        <p:spPr>
          <a:xfrm>
            <a:off x="873142" y="4842977"/>
            <a:ext cx="3713055" cy="353943"/>
          </a:xfrm>
          <a:prstGeom prst="rect">
            <a:avLst/>
          </a:prstGeom>
          <a:solidFill>
            <a:schemeClr val="bg1"/>
          </a:solidFill>
        </p:spPr>
        <p:txBody>
          <a:bodyPr wrap="square" tIns="0" bIns="45720" rtlCol="0">
            <a:spAutoFit/>
          </a:bodyPr>
          <a:lstStyle/>
          <a:p>
            <a:pPr algn="ctr"/>
            <a:r>
              <a:rPr lang="en-US" sz="2000" dirty="0" smtClean="0">
                <a:latin typeface="Candara"/>
                <a:cs typeface="Candara"/>
              </a:rPr>
              <a:t>HCN                     17.5 km</a:t>
            </a:r>
            <a:endParaRPr lang="en-US" sz="2000" dirty="0">
              <a:latin typeface="Candara"/>
              <a:cs typeface="Candara"/>
            </a:endParaRPr>
          </a:p>
        </p:txBody>
      </p:sp>
      <p:sp>
        <p:nvSpPr>
          <p:cNvPr id="11" name="TextBox 10"/>
          <p:cNvSpPr txBox="1"/>
          <p:nvPr/>
        </p:nvSpPr>
        <p:spPr>
          <a:xfrm>
            <a:off x="4229177" y="1109472"/>
            <a:ext cx="4139038" cy="1754327"/>
          </a:xfrm>
          <a:prstGeom prst="rect">
            <a:avLst/>
          </a:prstGeom>
          <a:noFill/>
        </p:spPr>
        <p:txBody>
          <a:bodyPr wrap="square" rtlCol="0">
            <a:spAutoFit/>
          </a:bodyPr>
          <a:lstStyle/>
          <a:p>
            <a:pPr marL="514350"/>
            <a:r>
              <a:rPr lang="en-US" sz="2700" b="1" u="sng" dirty="0" smtClean="0">
                <a:latin typeface="Candara"/>
                <a:cs typeface="Candara"/>
              </a:rPr>
              <a:t>annual cycle </a:t>
            </a:r>
            <a:r>
              <a:rPr lang="en-US" sz="2700" u="sng" dirty="0" smtClean="0">
                <a:latin typeface="Candara"/>
                <a:cs typeface="Candara"/>
              </a:rPr>
              <a:t>– right above the tropopause</a:t>
            </a:r>
            <a:endParaRPr lang="en-US" sz="2700" dirty="0" smtClean="0">
              <a:latin typeface="Candara"/>
              <a:cs typeface="Candara"/>
            </a:endParaRPr>
          </a:p>
          <a:p>
            <a:pPr marL="514350"/>
            <a:r>
              <a:rPr lang="en-US" sz="2700" dirty="0" smtClean="0">
                <a:latin typeface="Candara"/>
                <a:cs typeface="Candara"/>
              </a:rPr>
              <a:t>WACCM3 has very good  agreement with ACE</a:t>
            </a:r>
            <a:endParaRPr lang="en-US" sz="2700" dirty="0">
              <a:latin typeface="Candara"/>
              <a:cs typeface="Candara"/>
            </a:endParaRPr>
          </a:p>
        </p:txBody>
      </p:sp>
      <p:sp>
        <p:nvSpPr>
          <p:cNvPr id="12" name="TextBox 11"/>
          <p:cNvSpPr txBox="1"/>
          <p:nvPr/>
        </p:nvSpPr>
        <p:spPr>
          <a:xfrm>
            <a:off x="4744092" y="3034117"/>
            <a:ext cx="3532227" cy="507831"/>
          </a:xfrm>
          <a:prstGeom prst="rect">
            <a:avLst/>
          </a:prstGeom>
          <a:noFill/>
        </p:spPr>
        <p:txBody>
          <a:bodyPr wrap="square" rtlCol="0">
            <a:spAutoFit/>
          </a:bodyPr>
          <a:lstStyle/>
          <a:p>
            <a:r>
              <a:rPr lang="en-US" sz="2700" b="1" u="sng" dirty="0" smtClean="0">
                <a:latin typeface="Candara"/>
                <a:cs typeface="Candara"/>
              </a:rPr>
              <a:t>annual cycle</a:t>
            </a:r>
          </a:p>
        </p:txBody>
      </p:sp>
      <p:sp>
        <p:nvSpPr>
          <p:cNvPr id="13" name="TextBox 12"/>
          <p:cNvSpPr txBox="1"/>
          <p:nvPr/>
        </p:nvSpPr>
        <p:spPr>
          <a:xfrm>
            <a:off x="4736064" y="5074981"/>
            <a:ext cx="3710377" cy="923330"/>
          </a:xfrm>
          <a:prstGeom prst="rect">
            <a:avLst/>
          </a:prstGeom>
          <a:noFill/>
        </p:spPr>
        <p:txBody>
          <a:bodyPr wrap="square" rtlCol="0">
            <a:spAutoFit/>
          </a:bodyPr>
          <a:lstStyle/>
          <a:p>
            <a:r>
              <a:rPr lang="en-US" sz="2700" b="1" u="sng" dirty="0" err="1" smtClean="0">
                <a:solidFill>
                  <a:srgbClr val="800000"/>
                </a:solidFill>
                <a:latin typeface="Candara"/>
                <a:cs typeface="Candara"/>
              </a:rPr>
              <a:t>interannual</a:t>
            </a:r>
            <a:r>
              <a:rPr lang="en-US" sz="2700" b="1" u="sng" dirty="0" smtClean="0">
                <a:solidFill>
                  <a:srgbClr val="800000"/>
                </a:solidFill>
                <a:latin typeface="Candara"/>
                <a:cs typeface="Candara"/>
              </a:rPr>
              <a:t> variability</a:t>
            </a:r>
          </a:p>
          <a:p>
            <a:r>
              <a:rPr lang="en-US" sz="2700" dirty="0" smtClean="0">
                <a:solidFill>
                  <a:srgbClr val="800000"/>
                </a:solidFill>
                <a:latin typeface="Candara"/>
                <a:cs typeface="Candara"/>
              </a:rPr>
              <a:t>(2 year cycle?)</a:t>
            </a:r>
            <a:endParaRPr lang="en-US" sz="2700" dirty="0">
              <a:solidFill>
                <a:srgbClr val="800000"/>
              </a:solidFill>
              <a:latin typeface="Candara"/>
              <a:cs typeface="Candara"/>
            </a:endParaRPr>
          </a:p>
        </p:txBody>
      </p:sp>
      <p:pic>
        <p:nvPicPr>
          <p:cNvPr id="14" name="Picture 13" descr="ncarlogo.psd"/>
          <p:cNvPicPr>
            <a:picLocks noChangeAspect="1"/>
          </p:cNvPicPr>
          <p:nvPr/>
        </p:nvPicPr>
        <p:blipFill>
          <a:blip r:embed="rId6"/>
          <a:stretch>
            <a:fillRect/>
          </a:stretch>
        </p:blipFill>
        <p:spPr>
          <a:xfrm>
            <a:off x="7975600" y="0"/>
            <a:ext cx="1168400" cy="828502"/>
          </a:xfrm>
          <a:prstGeom prst="rect">
            <a:avLst/>
          </a:prstGeom>
        </p:spPr>
      </p:pic>
      <p:sp>
        <p:nvSpPr>
          <p:cNvPr id="15" name="Slide Number Placeholder 14"/>
          <p:cNvSpPr>
            <a:spLocks noGrp="1"/>
          </p:cNvSpPr>
          <p:nvPr>
            <p:ph type="sldNum" sz="quarter" idx="12"/>
          </p:nvPr>
        </p:nvSpPr>
        <p:spPr/>
        <p:txBody>
          <a:bodyPr/>
          <a:lstStyle/>
          <a:p>
            <a:fld id="{F5EB678F-C605-4C73-B61E-33460EA7706C}"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4520" y="191562"/>
            <a:ext cx="8229600" cy="692981"/>
          </a:xfrm>
        </p:spPr>
        <p:txBody>
          <a:bodyPr>
            <a:normAutofit fontScale="90000"/>
          </a:bodyPr>
          <a:lstStyle/>
          <a:p>
            <a:r>
              <a:rPr lang="en-US" u="sng" dirty="0" smtClean="0">
                <a:latin typeface="Candara"/>
                <a:cs typeface="Candara"/>
              </a:rPr>
              <a:t>Annual Cycle - UTLS</a:t>
            </a:r>
            <a:endParaRPr lang="en-US" u="sng" dirty="0">
              <a:latin typeface="Candara"/>
              <a:cs typeface="Candara"/>
            </a:endParaRPr>
          </a:p>
        </p:txBody>
      </p:sp>
      <p:sp>
        <p:nvSpPr>
          <p:cNvPr id="8" name="Rectangle 7"/>
          <p:cNvSpPr/>
          <p:nvPr/>
        </p:nvSpPr>
        <p:spPr>
          <a:xfrm>
            <a:off x="262491" y="1002397"/>
            <a:ext cx="8722625" cy="5169803"/>
          </a:xfrm>
          <a:prstGeom prst="rect">
            <a:avLst/>
          </a:prstGeom>
          <a:solidFill>
            <a:srgbClr val="FFFC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ndara"/>
              <a:cs typeface="Candara"/>
            </a:endParaRPr>
          </a:p>
        </p:txBody>
      </p:sp>
      <p:sp>
        <p:nvSpPr>
          <p:cNvPr id="9" name="Rectangle 8"/>
          <p:cNvSpPr/>
          <p:nvPr/>
        </p:nvSpPr>
        <p:spPr>
          <a:xfrm>
            <a:off x="1855063" y="1101546"/>
            <a:ext cx="7176452" cy="32418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ndara"/>
              <a:cs typeface="Candara"/>
            </a:endParaRPr>
          </a:p>
        </p:txBody>
      </p:sp>
      <p:sp>
        <p:nvSpPr>
          <p:cNvPr id="34" name="TextBox 33"/>
          <p:cNvSpPr txBox="1"/>
          <p:nvPr/>
        </p:nvSpPr>
        <p:spPr>
          <a:xfrm>
            <a:off x="82313" y="1183852"/>
            <a:ext cx="1352271" cy="446276"/>
          </a:xfrm>
          <a:prstGeom prst="rect">
            <a:avLst/>
          </a:prstGeom>
          <a:solidFill>
            <a:srgbClr val="800000"/>
          </a:solidFill>
        </p:spPr>
        <p:txBody>
          <a:bodyPr wrap="square" tIns="0" rtlCol="0">
            <a:spAutoFit/>
          </a:bodyPr>
          <a:lstStyle/>
          <a:p>
            <a:pPr algn="ctr"/>
            <a:r>
              <a:rPr lang="en-US" sz="2600" dirty="0" smtClean="0">
                <a:solidFill>
                  <a:schemeClr val="bg1"/>
                </a:solidFill>
                <a:latin typeface="Candara"/>
                <a:cs typeface="Candara"/>
              </a:rPr>
              <a:t>MLS CO</a:t>
            </a:r>
            <a:endParaRPr lang="en-US" sz="2600" dirty="0">
              <a:solidFill>
                <a:schemeClr val="bg1"/>
              </a:solidFill>
              <a:latin typeface="Candara"/>
              <a:cs typeface="Candara"/>
            </a:endParaRPr>
          </a:p>
        </p:txBody>
      </p:sp>
      <p:pic>
        <p:nvPicPr>
          <p:cNvPr id="39" name="Picture 38"/>
          <p:cNvPicPr>
            <a:picLocks noChangeAspect="1"/>
          </p:cNvPicPr>
          <p:nvPr/>
        </p:nvPicPr>
        <p:blipFill>
          <a:blip r:embed="rId3"/>
          <a:stretch>
            <a:fillRect/>
          </a:stretch>
        </p:blipFill>
        <p:spPr>
          <a:xfrm>
            <a:off x="2001273" y="1316996"/>
            <a:ext cx="3387698" cy="2774288"/>
          </a:xfrm>
          <a:prstGeom prst="rect">
            <a:avLst/>
          </a:prstGeom>
        </p:spPr>
      </p:pic>
      <p:pic>
        <p:nvPicPr>
          <p:cNvPr id="40" name="Picture 39"/>
          <p:cNvPicPr>
            <a:picLocks noChangeAspect="1"/>
          </p:cNvPicPr>
          <p:nvPr/>
        </p:nvPicPr>
        <p:blipFill>
          <a:blip r:embed="rId4"/>
          <a:stretch>
            <a:fillRect/>
          </a:stretch>
        </p:blipFill>
        <p:spPr>
          <a:xfrm>
            <a:off x="5388656" y="1335597"/>
            <a:ext cx="3526744" cy="2775005"/>
          </a:xfrm>
          <a:prstGeom prst="rect">
            <a:avLst/>
          </a:prstGeom>
        </p:spPr>
      </p:pic>
      <p:sp>
        <p:nvSpPr>
          <p:cNvPr id="20" name="TextBox 19"/>
          <p:cNvSpPr txBox="1"/>
          <p:nvPr/>
        </p:nvSpPr>
        <p:spPr>
          <a:xfrm>
            <a:off x="2401360" y="1135565"/>
            <a:ext cx="2560061" cy="430887"/>
          </a:xfrm>
          <a:prstGeom prst="rect">
            <a:avLst/>
          </a:prstGeom>
          <a:solidFill>
            <a:schemeClr val="bg1"/>
          </a:solidFill>
        </p:spPr>
        <p:txBody>
          <a:bodyPr wrap="square" rtlCol="0">
            <a:spAutoFit/>
          </a:bodyPr>
          <a:lstStyle/>
          <a:p>
            <a:pPr algn="ctr"/>
            <a:r>
              <a:rPr lang="en-US" sz="2200" dirty="0" smtClean="0">
                <a:latin typeface="Candara"/>
                <a:cs typeface="Candara"/>
              </a:rPr>
              <a:t>mean    </a:t>
            </a:r>
            <a:r>
              <a:rPr lang="en-US" sz="2200" dirty="0" err="1" smtClean="0">
                <a:latin typeface="Candara"/>
                <a:cs typeface="Candara"/>
              </a:rPr>
              <a:t>d(lnCO)/dz</a:t>
            </a:r>
            <a:endParaRPr lang="en-US" sz="2200" dirty="0">
              <a:latin typeface="Candara"/>
              <a:cs typeface="Candara"/>
            </a:endParaRPr>
          </a:p>
        </p:txBody>
      </p:sp>
      <p:sp>
        <p:nvSpPr>
          <p:cNvPr id="21" name="TextBox 20"/>
          <p:cNvSpPr txBox="1"/>
          <p:nvPr/>
        </p:nvSpPr>
        <p:spPr>
          <a:xfrm>
            <a:off x="5679251" y="1144847"/>
            <a:ext cx="2840579" cy="430887"/>
          </a:xfrm>
          <a:prstGeom prst="rect">
            <a:avLst/>
          </a:prstGeom>
          <a:solidFill>
            <a:schemeClr val="bg1"/>
          </a:solidFill>
        </p:spPr>
        <p:txBody>
          <a:bodyPr wrap="square" rtlCol="0">
            <a:spAutoFit/>
          </a:bodyPr>
          <a:lstStyle/>
          <a:p>
            <a:pPr algn="ctr"/>
            <a:r>
              <a:rPr lang="en-US" sz="2200" dirty="0" smtClean="0">
                <a:latin typeface="Candara"/>
                <a:cs typeface="Candara"/>
              </a:rPr>
              <a:t>CO Annual Cycle Amp</a:t>
            </a:r>
            <a:endParaRPr lang="en-US" sz="2200" dirty="0">
              <a:latin typeface="Candara"/>
              <a:cs typeface="Candara"/>
            </a:endParaRPr>
          </a:p>
        </p:txBody>
      </p:sp>
      <p:sp>
        <p:nvSpPr>
          <p:cNvPr id="22" name="Oval 21"/>
          <p:cNvSpPr/>
          <p:nvPr/>
        </p:nvSpPr>
        <p:spPr>
          <a:xfrm>
            <a:off x="3581400" y="1938784"/>
            <a:ext cx="609600" cy="575816"/>
          </a:xfrm>
          <a:prstGeom prst="ellipse">
            <a:avLst/>
          </a:prstGeom>
          <a:noFill/>
          <a:ln w="28575" cmpd="sng">
            <a:solidFill>
              <a:srgbClr val="00006C"/>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7110118" y="1910652"/>
            <a:ext cx="615246" cy="621358"/>
          </a:xfrm>
          <a:prstGeom prst="ellipse">
            <a:avLst/>
          </a:prstGeom>
          <a:noFill/>
          <a:ln w="28575" cmpd="sng">
            <a:solidFill>
              <a:srgbClr val="80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0" y="1627263"/>
            <a:ext cx="2173773" cy="384721"/>
          </a:xfrm>
          <a:prstGeom prst="rect">
            <a:avLst/>
          </a:prstGeom>
          <a:noFill/>
        </p:spPr>
        <p:txBody>
          <a:bodyPr wrap="none" rtlCol="0">
            <a:spAutoFit/>
          </a:bodyPr>
          <a:lstStyle/>
          <a:p>
            <a:r>
              <a:rPr lang="en-US" sz="1900" dirty="0" smtClean="0">
                <a:latin typeface="Candara"/>
                <a:cs typeface="Candara"/>
              </a:rPr>
              <a:t>Randel et al. (2007)</a:t>
            </a:r>
            <a:endParaRPr lang="en-US" sz="1900" dirty="0">
              <a:latin typeface="Candara"/>
              <a:cs typeface="Candara"/>
            </a:endParaRPr>
          </a:p>
        </p:txBody>
      </p:sp>
      <p:sp>
        <p:nvSpPr>
          <p:cNvPr id="26" name="TextBox 25"/>
          <p:cNvSpPr txBox="1"/>
          <p:nvPr/>
        </p:nvSpPr>
        <p:spPr>
          <a:xfrm>
            <a:off x="1618072" y="4538684"/>
            <a:ext cx="7467600" cy="1338828"/>
          </a:xfrm>
          <a:prstGeom prst="rect">
            <a:avLst/>
          </a:prstGeom>
          <a:solidFill>
            <a:srgbClr val="FCC641"/>
          </a:solidFill>
        </p:spPr>
        <p:txBody>
          <a:bodyPr wrap="square" rtlCol="0">
            <a:spAutoFit/>
          </a:bodyPr>
          <a:lstStyle/>
          <a:p>
            <a:r>
              <a:rPr lang="en-US" sz="2700" u="sng" dirty="0" smtClean="0">
                <a:latin typeface="Candara"/>
                <a:cs typeface="Candara"/>
              </a:rPr>
              <a:t>CO annual cycle </a:t>
            </a:r>
            <a:r>
              <a:rPr lang="en-US" sz="2700" dirty="0" smtClean="0">
                <a:latin typeface="Candara"/>
                <a:cs typeface="Candara"/>
              </a:rPr>
              <a:t>- driven by the seasonal variation in </a:t>
            </a:r>
            <a:r>
              <a:rPr lang="en-US" sz="2700" dirty="0" smtClean="0">
                <a:solidFill>
                  <a:srgbClr val="800000"/>
                </a:solidFill>
                <a:latin typeface="Candara"/>
                <a:cs typeface="Candara"/>
              </a:rPr>
              <a:t>upwelling</a:t>
            </a:r>
            <a:r>
              <a:rPr lang="en-US" sz="2700" dirty="0" smtClean="0">
                <a:latin typeface="Candara"/>
                <a:cs typeface="Candara"/>
              </a:rPr>
              <a:t> acting on the strong background </a:t>
            </a:r>
            <a:r>
              <a:rPr lang="en-US" sz="2700" dirty="0" smtClean="0">
                <a:solidFill>
                  <a:srgbClr val="00006C"/>
                </a:solidFill>
                <a:latin typeface="Candara"/>
                <a:cs typeface="Candara"/>
              </a:rPr>
              <a:t>vertical gradient </a:t>
            </a:r>
            <a:r>
              <a:rPr lang="en-US" sz="2700" dirty="0" smtClean="0">
                <a:latin typeface="Candara"/>
                <a:cs typeface="Candara"/>
              </a:rPr>
              <a:t>in CO</a:t>
            </a:r>
            <a:endParaRPr lang="en-US" sz="2700" dirty="0">
              <a:latin typeface="Candara"/>
              <a:cs typeface="Candara"/>
            </a:endParaRPr>
          </a:p>
        </p:txBody>
      </p:sp>
      <p:pic>
        <p:nvPicPr>
          <p:cNvPr id="14" name="Picture 13" descr="ncarlogo.psd"/>
          <p:cNvPicPr>
            <a:picLocks noChangeAspect="1"/>
          </p:cNvPicPr>
          <p:nvPr/>
        </p:nvPicPr>
        <p:blipFill>
          <a:blip r:embed="rId5"/>
          <a:stretch>
            <a:fillRect/>
          </a:stretch>
        </p:blipFill>
        <p:spPr>
          <a:xfrm>
            <a:off x="7975600" y="0"/>
            <a:ext cx="1168400" cy="828502"/>
          </a:xfrm>
          <a:prstGeom prst="rect">
            <a:avLst/>
          </a:prstGeom>
        </p:spPr>
      </p:pic>
      <p:sp>
        <p:nvSpPr>
          <p:cNvPr id="15" name="Slide Number Placeholder 14"/>
          <p:cNvSpPr>
            <a:spLocks noGrp="1"/>
          </p:cNvSpPr>
          <p:nvPr>
            <p:ph type="sldNum" sz="quarter" idx="12"/>
          </p:nvPr>
        </p:nvSpPr>
        <p:spPr/>
        <p:txBody>
          <a:bodyPr/>
          <a:lstStyle/>
          <a:p>
            <a:fld id="{F5EB678F-C605-4C73-B61E-33460EA7706C}"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4520" y="70949"/>
            <a:ext cx="8229600" cy="692981"/>
          </a:xfrm>
        </p:spPr>
        <p:txBody>
          <a:bodyPr>
            <a:normAutofit/>
          </a:bodyPr>
          <a:lstStyle/>
          <a:p>
            <a:r>
              <a:rPr lang="en-US" sz="3800" u="sng" dirty="0" smtClean="0">
                <a:latin typeface="Candara"/>
                <a:cs typeface="Candara"/>
              </a:rPr>
              <a:t>CO &amp; HCN – annual cycle?</a:t>
            </a:r>
            <a:endParaRPr lang="en-US" sz="3800" u="sng" dirty="0">
              <a:latin typeface="Candara"/>
              <a:cs typeface="Candara"/>
            </a:endParaRPr>
          </a:p>
        </p:txBody>
      </p:sp>
      <p:pic>
        <p:nvPicPr>
          <p:cNvPr id="14" name="Picture 13"/>
          <p:cNvPicPr>
            <a:picLocks noChangeAspect="1"/>
          </p:cNvPicPr>
          <p:nvPr/>
        </p:nvPicPr>
        <p:blipFill>
          <a:blip r:embed="rId3"/>
          <a:stretch>
            <a:fillRect/>
          </a:stretch>
        </p:blipFill>
        <p:spPr>
          <a:xfrm>
            <a:off x="1952928" y="1009277"/>
            <a:ext cx="2594592" cy="2756341"/>
          </a:xfrm>
          <a:prstGeom prst="rect">
            <a:avLst/>
          </a:prstGeom>
        </p:spPr>
      </p:pic>
      <p:sp>
        <p:nvSpPr>
          <p:cNvPr id="17" name="TextBox 16"/>
          <p:cNvSpPr txBox="1"/>
          <p:nvPr/>
        </p:nvSpPr>
        <p:spPr>
          <a:xfrm>
            <a:off x="2286001" y="845170"/>
            <a:ext cx="1822750" cy="384721"/>
          </a:xfrm>
          <a:prstGeom prst="rect">
            <a:avLst/>
          </a:prstGeom>
          <a:solidFill>
            <a:schemeClr val="bg1"/>
          </a:solidFill>
        </p:spPr>
        <p:txBody>
          <a:bodyPr wrap="square" bIns="0" rtlCol="0">
            <a:spAutoFit/>
          </a:bodyPr>
          <a:lstStyle/>
          <a:p>
            <a:pPr algn="ctr"/>
            <a:r>
              <a:rPr lang="en-US" sz="2200" dirty="0" smtClean="0">
                <a:latin typeface="Candara"/>
                <a:cs typeface="Candara"/>
              </a:rPr>
              <a:t> </a:t>
            </a:r>
            <a:r>
              <a:rPr lang="en-US" sz="2200" dirty="0" err="1" smtClean="0">
                <a:latin typeface="Candara"/>
                <a:cs typeface="Candara"/>
              </a:rPr>
              <a:t>dCO/dz</a:t>
            </a:r>
            <a:endParaRPr lang="en-US" sz="2200" dirty="0">
              <a:latin typeface="Candara"/>
              <a:cs typeface="Candara"/>
            </a:endParaRPr>
          </a:p>
        </p:txBody>
      </p:sp>
      <p:cxnSp>
        <p:nvCxnSpPr>
          <p:cNvPr id="19" name="Straight Arrow Connector 18"/>
          <p:cNvCxnSpPr/>
          <p:nvPr/>
        </p:nvCxnSpPr>
        <p:spPr>
          <a:xfrm flipV="1">
            <a:off x="1771680" y="2229427"/>
            <a:ext cx="1448786" cy="41959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58233" y="2045215"/>
            <a:ext cx="1598374" cy="1200328"/>
          </a:xfrm>
          <a:prstGeom prst="rect">
            <a:avLst/>
          </a:prstGeom>
          <a:noFill/>
        </p:spPr>
        <p:txBody>
          <a:bodyPr wrap="square" rtlCol="0">
            <a:spAutoFit/>
          </a:bodyPr>
          <a:lstStyle/>
          <a:p>
            <a:pPr algn="ctr"/>
            <a:r>
              <a:rPr lang="en-US" sz="2400" dirty="0" smtClean="0">
                <a:latin typeface="Candara"/>
                <a:cs typeface="Candara"/>
              </a:rPr>
              <a:t>strong vertical gradient</a:t>
            </a:r>
            <a:endParaRPr lang="en-US" sz="2400" dirty="0">
              <a:latin typeface="Candara"/>
              <a:cs typeface="Candara"/>
            </a:endParaRPr>
          </a:p>
        </p:txBody>
      </p:sp>
      <p:pic>
        <p:nvPicPr>
          <p:cNvPr id="27" name="Picture 26"/>
          <p:cNvPicPr>
            <a:picLocks noChangeAspect="1"/>
          </p:cNvPicPr>
          <p:nvPr/>
        </p:nvPicPr>
        <p:blipFill>
          <a:blip r:embed="rId4"/>
          <a:stretch>
            <a:fillRect/>
          </a:stretch>
        </p:blipFill>
        <p:spPr>
          <a:xfrm>
            <a:off x="4512243" y="810269"/>
            <a:ext cx="2533434" cy="2918091"/>
          </a:xfrm>
          <a:prstGeom prst="rect">
            <a:avLst/>
          </a:prstGeom>
        </p:spPr>
      </p:pic>
      <p:sp>
        <p:nvSpPr>
          <p:cNvPr id="28" name="TextBox 27"/>
          <p:cNvSpPr txBox="1"/>
          <p:nvPr/>
        </p:nvSpPr>
        <p:spPr>
          <a:xfrm>
            <a:off x="4844403" y="820547"/>
            <a:ext cx="2248510" cy="400110"/>
          </a:xfrm>
          <a:prstGeom prst="rect">
            <a:avLst/>
          </a:prstGeom>
          <a:solidFill>
            <a:schemeClr val="bg1"/>
          </a:solidFill>
        </p:spPr>
        <p:txBody>
          <a:bodyPr wrap="square" rtlCol="0">
            <a:spAutoFit/>
          </a:bodyPr>
          <a:lstStyle/>
          <a:p>
            <a:pPr algn="ctr"/>
            <a:r>
              <a:rPr lang="en-US" sz="2000" dirty="0" smtClean="0">
                <a:latin typeface="Candara"/>
                <a:cs typeface="Candara"/>
              </a:rPr>
              <a:t> CO Annual Cycle</a:t>
            </a:r>
            <a:endParaRPr lang="en-US" sz="2000" dirty="0">
              <a:latin typeface="Candara"/>
              <a:cs typeface="Candara"/>
            </a:endParaRPr>
          </a:p>
        </p:txBody>
      </p:sp>
      <p:cxnSp>
        <p:nvCxnSpPr>
          <p:cNvPr id="31" name="Straight Arrow Connector 30"/>
          <p:cNvCxnSpPr/>
          <p:nvPr/>
        </p:nvCxnSpPr>
        <p:spPr>
          <a:xfrm rot="10800000">
            <a:off x="6178014" y="2102178"/>
            <a:ext cx="1216018" cy="47629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7193945" y="1955642"/>
            <a:ext cx="1485555" cy="1200328"/>
          </a:xfrm>
          <a:prstGeom prst="rect">
            <a:avLst/>
          </a:prstGeom>
          <a:noFill/>
        </p:spPr>
        <p:txBody>
          <a:bodyPr wrap="square" rtlCol="0">
            <a:spAutoFit/>
          </a:bodyPr>
          <a:lstStyle/>
          <a:p>
            <a:pPr algn="ctr"/>
            <a:r>
              <a:rPr lang="en-US" sz="2400" dirty="0" smtClean="0">
                <a:latin typeface="Candara"/>
                <a:cs typeface="Candara"/>
              </a:rPr>
              <a:t>strong annual cycle</a:t>
            </a:r>
            <a:endParaRPr lang="en-US" sz="2400" dirty="0">
              <a:latin typeface="Candara"/>
              <a:cs typeface="Candara"/>
            </a:endParaRPr>
          </a:p>
        </p:txBody>
      </p:sp>
      <p:pic>
        <p:nvPicPr>
          <p:cNvPr id="33" name="Picture 32"/>
          <p:cNvPicPr>
            <a:picLocks noChangeAspect="1"/>
          </p:cNvPicPr>
          <p:nvPr/>
        </p:nvPicPr>
        <p:blipFill>
          <a:blip r:embed="rId5"/>
          <a:stretch>
            <a:fillRect/>
          </a:stretch>
        </p:blipFill>
        <p:spPr>
          <a:xfrm>
            <a:off x="4524002" y="3553974"/>
            <a:ext cx="2662316" cy="2842021"/>
          </a:xfrm>
          <a:prstGeom prst="rect">
            <a:avLst/>
          </a:prstGeom>
        </p:spPr>
      </p:pic>
      <p:sp>
        <p:nvSpPr>
          <p:cNvPr id="36" name="TextBox 35"/>
          <p:cNvSpPr txBox="1"/>
          <p:nvPr/>
        </p:nvSpPr>
        <p:spPr>
          <a:xfrm>
            <a:off x="4889133" y="3524949"/>
            <a:ext cx="2248510" cy="400110"/>
          </a:xfrm>
          <a:prstGeom prst="rect">
            <a:avLst/>
          </a:prstGeom>
          <a:solidFill>
            <a:schemeClr val="bg1"/>
          </a:solidFill>
        </p:spPr>
        <p:txBody>
          <a:bodyPr wrap="square" rtlCol="0">
            <a:spAutoFit/>
          </a:bodyPr>
          <a:lstStyle/>
          <a:p>
            <a:pPr algn="ctr"/>
            <a:r>
              <a:rPr lang="en-US" sz="2000" dirty="0" smtClean="0">
                <a:latin typeface="Candara"/>
                <a:cs typeface="Candara"/>
              </a:rPr>
              <a:t> HCN Annual Cycle</a:t>
            </a:r>
            <a:endParaRPr lang="en-US" sz="2000" dirty="0">
              <a:latin typeface="Candara"/>
              <a:cs typeface="Candara"/>
            </a:endParaRPr>
          </a:p>
        </p:txBody>
      </p:sp>
      <p:pic>
        <p:nvPicPr>
          <p:cNvPr id="37" name="Picture 36"/>
          <p:cNvPicPr>
            <a:picLocks noChangeAspect="1"/>
          </p:cNvPicPr>
          <p:nvPr/>
        </p:nvPicPr>
        <p:blipFill>
          <a:blip r:embed="rId6"/>
          <a:stretch>
            <a:fillRect/>
          </a:stretch>
        </p:blipFill>
        <p:spPr>
          <a:xfrm>
            <a:off x="1871299" y="3664897"/>
            <a:ext cx="2695154" cy="2795970"/>
          </a:xfrm>
          <a:prstGeom prst="rect">
            <a:avLst/>
          </a:prstGeom>
        </p:spPr>
      </p:pic>
      <p:sp>
        <p:nvSpPr>
          <p:cNvPr id="38" name="TextBox 37"/>
          <p:cNvSpPr txBox="1"/>
          <p:nvPr/>
        </p:nvSpPr>
        <p:spPr>
          <a:xfrm>
            <a:off x="2273774" y="3553974"/>
            <a:ext cx="1993425" cy="384721"/>
          </a:xfrm>
          <a:prstGeom prst="rect">
            <a:avLst/>
          </a:prstGeom>
          <a:solidFill>
            <a:schemeClr val="bg1"/>
          </a:solidFill>
        </p:spPr>
        <p:txBody>
          <a:bodyPr wrap="square" bIns="0" rtlCol="0">
            <a:spAutoFit/>
          </a:bodyPr>
          <a:lstStyle/>
          <a:p>
            <a:pPr algn="ctr"/>
            <a:r>
              <a:rPr lang="en-US" sz="2200" dirty="0" smtClean="0">
                <a:latin typeface="Candara"/>
                <a:cs typeface="Candara"/>
              </a:rPr>
              <a:t> </a:t>
            </a:r>
            <a:r>
              <a:rPr lang="en-US" sz="2200" dirty="0" err="1" smtClean="0">
                <a:latin typeface="Candara"/>
                <a:cs typeface="Candara"/>
              </a:rPr>
              <a:t>dHCN/dz</a:t>
            </a:r>
            <a:endParaRPr lang="en-US" sz="2200" dirty="0">
              <a:latin typeface="Candara"/>
              <a:cs typeface="Candara"/>
            </a:endParaRPr>
          </a:p>
        </p:txBody>
      </p:sp>
      <p:sp>
        <p:nvSpPr>
          <p:cNvPr id="41" name="TextBox 40"/>
          <p:cNvSpPr txBox="1"/>
          <p:nvPr/>
        </p:nvSpPr>
        <p:spPr>
          <a:xfrm>
            <a:off x="968757" y="1220657"/>
            <a:ext cx="871564" cy="415498"/>
          </a:xfrm>
          <a:prstGeom prst="rect">
            <a:avLst/>
          </a:prstGeom>
          <a:solidFill>
            <a:schemeClr val="accent5">
              <a:lumMod val="40000"/>
              <a:lumOff val="60000"/>
            </a:schemeClr>
          </a:solidFill>
        </p:spPr>
        <p:txBody>
          <a:bodyPr wrap="square" tIns="0" rtlCol="0">
            <a:spAutoFit/>
          </a:bodyPr>
          <a:lstStyle/>
          <a:p>
            <a:pPr algn="ctr"/>
            <a:r>
              <a:rPr lang="en-US" sz="2400" dirty="0" smtClean="0">
                <a:latin typeface="Candara"/>
                <a:cs typeface="Candara"/>
              </a:rPr>
              <a:t>CO</a:t>
            </a:r>
          </a:p>
        </p:txBody>
      </p:sp>
      <p:sp>
        <p:nvSpPr>
          <p:cNvPr id="42" name="TextBox 41"/>
          <p:cNvSpPr txBox="1"/>
          <p:nvPr/>
        </p:nvSpPr>
        <p:spPr>
          <a:xfrm>
            <a:off x="968757" y="4103307"/>
            <a:ext cx="871564" cy="415498"/>
          </a:xfrm>
          <a:prstGeom prst="rect">
            <a:avLst/>
          </a:prstGeom>
          <a:solidFill>
            <a:schemeClr val="accent6">
              <a:lumMod val="40000"/>
              <a:lumOff val="60000"/>
            </a:schemeClr>
          </a:solidFill>
        </p:spPr>
        <p:txBody>
          <a:bodyPr wrap="square" tIns="0" rtlCol="0">
            <a:spAutoFit/>
          </a:bodyPr>
          <a:lstStyle/>
          <a:p>
            <a:pPr algn="ctr"/>
            <a:r>
              <a:rPr lang="en-US" sz="2400" dirty="0" smtClean="0">
                <a:latin typeface="Candara"/>
                <a:cs typeface="Candara"/>
              </a:rPr>
              <a:t>HCN</a:t>
            </a:r>
          </a:p>
        </p:txBody>
      </p:sp>
      <p:sp>
        <p:nvSpPr>
          <p:cNvPr id="43" name="TextBox 42"/>
          <p:cNvSpPr txBox="1"/>
          <p:nvPr/>
        </p:nvSpPr>
        <p:spPr>
          <a:xfrm>
            <a:off x="21250" y="6109622"/>
            <a:ext cx="1578949" cy="723275"/>
          </a:xfrm>
          <a:prstGeom prst="rect">
            <a:avLst/>
          </a:prstGeom>
          <a:noFill/>
        </p:spPr>
        <p:txBody>
          <a:bodyPr wrap="square" tIns="0" rtlCol="0">
            <a:spAutoFit/>
          </a:bodyPr>
          <a:lstStyle/>
          <a:p>
            <a:pPr algn="ctr"/>
            <a:r>
              <a:rPr lang="en-US" sz="2200" dirty="0" smtClean="0">
                <a:latin typeface="Candara"/>
                <a:cs typeface="Candara"/>
              </a:rPr>
              <a:t>WACCM3</a:t>
            </a:r>
          </a:p>
          <a:p>
            <a:pPr algn="ctr"/>
            <a:r>
              <a:rPr lang="en-US" sz="2200" dirty="0" smtClean="0">
                <a:latin typeface="Candara"/>
                <a:cs typeface="Candara"/>
              </a:rPr>
              <a:t>climatology</a:t>
            </a:r>
          </a:p>
        </p:txBody>
      </p:sp>
      <p:pic>
        <p:nvPicPr>
          <p:cNvPr id="18" name="Picture 17" descr="ncarlogo.psd"/>
          <p:cNvPicPr>
            <a:picLocks noChangeAspect="1"/>
          </p:cNvPicPr>
          <p:nvPr/>
        </p:nvPicPr>
        <p:blipFill>
          <a:blip r:embed="rId7"/>
          <a:stretch>
            <a:fillRect/>
          </a:stretch>
        </p:blipFill>
        <p:spPr>
          <a:xfrm>
            <a:off x="7975600" y="0"/>
            <a:ext cx="1168400" cy="828502"/>
          </a:xfrm>
          <a:prstGeom prst="rect">
            <a:avLst/>
          </a:prstGeom>
        </p:spPr>
      </p:pic>
      <p:sp>
        <p:nvSpPr>
          <p:cNvPr id="20" name="TextBox 19"/>
          <p:cNvSpPr txBox="1"/>
          <p:nvPr/>
        </p:nvSpPr>
        <p:spPr>
          <a:xfrm>
            <a:off x="2286000" y="6256748"/>
            <a:ext cx="1904999" cy="338554"/>
          </a:xfrm>
          <a:prstGeom prst="rect">
            <a:avLst/>
          </a:prstGeom>
          <a:solidFill>
            <a:schemeClr val="bg1"/>
          </a:solidFill>
        </p:spPr>
        <p:txBody>
          <a:bodyPr wrap="square" tIns="0" rtlCol="0">
            <a:spAutoFit/>
          </a:bodyPr>
          <a:lstStyle/>
          <a:p>
            <a:pPr algn="ctr"/>
            <a:r>
              <a:rPr lang="en-US" sz="1900" dirty="0" smtClean="0">
                <a:latin typeface="Candara"/>
                <a:cs typeface="Candara"/>
              </a:rPr>
              <a:t>vertical gradient</a:t>
            </a:r>
          </a:p>
        </p:txBody>
      </p:sp>
      <p:sp>
        <p:nvSpPr>
          <p:cNvPr id="21" name="TextBox 20"/>
          <p:cNvSpPr txBox="1"/>
          <p:nvPr/>
        </p:nvSpPr>
        <p:spPr>
          <a:xfrm>
            <a:off x="4934662" y="6205221"/>
            <a:ext cx="2168876" cy="600164"/>
          </a:xfrm>
          <a:prstGeom prst="rect">
            <a:avLst/>
          </a:prstGeom>
          <a:solidFill>
            <a:schemeClr val="bg1"/>
          </a:solidFill>
        </p:spPr>
        <p:txBody>
          <a:bodyPr wrap="square" tIns="0" rtlCol="0">
            <a:spAutoFit/>
          </a:bodyPr>
          <a:lstStyle/>
          <a:p>
            <a:pPr algn="ctr"/>
            <a:r>
              <a:rPr lang="en-US" dirty="0" smtClean="0">
                <a:latin typeface="Candara"/>
                <a:cs typeface="Candara"/>
              </a:rPr>
              <a:t>normalized annual cycle amplitude</a:t>
            </a:r>
          </a:p>
        </p:txBody>
      </p:sp>
      <p:sp>
        <p:nvSpPr>
          <p:cNvPr id="22" name="Slide Number Placeholder 21"/>
          <p:cNvSpPr>
            <a:spLocks noGrp="1"/>
          </p:cNvSpPr>
          <p:nvPr>
            <p:ph type="sldNum" sz="quarter" idx="12"/>
          </p:nvPr>
        </p:nvSpPr>
        <p:spPr/>
        <p:txBody>
          <a:bodyPr/>
          <a:lstStyle/>
          <a:p>
            <a:fld id="{F5EB678F-C605-4C73-B61E-33460EA7706C}"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4985" y="113095"/>
            <a:ext cx="6630334" cy="692981"/>
          </a:xfrm>
        </p:spPr>
        <p:txBody>
          <a:bodyPr>
            <a:normAutofit/>
          </a:bodyPr>
          <a:lstStyle/>
          <a:p>
            <a:r>
              <a:rPr lang="en-US" sz="3800" u="sng" dirty="0" smtClean="0">
                <a:latin typeface="Candara"/>
                <a:cs typeface="Candara"/>
              </a:rPr>
              <a:t>Tracer-tracer Correlations</a:t>
            </a:r>
            <a:endParaRPr lang="en-US" sz="3800" u="sng" dirty="0">
              <a:latin typeface="Candara"/>
              <a:cs typeface="Candara"/>
            </a:endParaRPr>
          </a:p>
        </p:txBody>
      </p:sp>
      <p:sp>
        <p:nvSpPr>
          <p:cNvPr id="5" name="Rectangle 4"/>
          <p:cNvSpPr/>
          <p:nvPr/>
        </p:nvSpPr>
        <p:spPr>
          <a:xfrm>
            <a:off x="266263" y="921579"/>
            <a:ext cx="4997174" cy="5845280"/>
          </a:xfrm>
          <a:prstGeom prst="rect">
            <a:avLst/>
          </a:prstGeom>
          <a:solidFill>
            <a:srgbClr val="FCB3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ndara"/>
              <a:cs typeface="Candara"/>
            </a:endParaRPr>
          </a:p>
        </p:txBody>
      </p:sp>
      <p:sp>
        <p:nvSpPr>
          <p:cNvPr id="8" name="Rectangle 7"/>
          <p:cNvSpPr/>
          <p:nvPr/>
        </p:nvSpPr>
        <p:spPr>
          <a:xfrm>
            <a:off x="1152075" y="1102717"/>
            <a:ext cx="5715000" cy="54770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ndara"/>
              <a:cs typeface="Candara"/>
            </a:endParaRPr>
          </a:p>
        </p:txBody>
      </p:sp>
      <p:pic>
        <p:nvPicPr>
          <p:cNvPr id="12" name="Picture 11"/>
          <p:cNvPicPr>
            <a:picLocks noChangeAspect="1"/>
          </p:cNvPicPr>
          <p:nvPr/>
        </p:nvPicPr>
        <p:blipFill>
          <a:blip r:embed="rId3"/>
          <a:stretch>
            <a:fillRect/>
          </a:stretch>
        </p:blipFill>
        <p:spPr>
          <a:xfrm>
            <a:off x="1369785" y="1326117"/>
            <a:ext cx="2464405" cy="2362930"/>
          </a:xfrm>
          <a:prstGeom prst="rect">
            <a:avLst/>
          </a:prstGeom>
        </p:spPr>
      </p:pic>
      <p:pic>
        <p:nvPicPr>
          <p:cNvPr id="13" name="Picture 12"/>
          <p:cNvPicPr>
            <a:picLocks noChangeAspect="1"/>
          </p:cNvPicPr>
          <p:nvPr/>
        </p:nvPicPr>
        <p:blipFill>
          <a:blip r:embed="rId4"/>
          <a:stretch>
            <a:fillRect/>
          </a:stretch>
        </p:blipFill>
        <p:spPr>
          <a:xfrm>
            <a:off x="3901482" y="1316441"/>
            <a:ext cx="2522825" cy="2433081"/>
          </a:xfrm>
          <a:prstGeom prst="rect">
            <a:avLst/>
          </a:prstGeom>
        </p:spPr>
      </p:pic>
      <p:pic>
        <p:nvPicPr>
          <p:cNvPr id="14" name="Picture 13"/>
          <p:cNvPicPr>
            <a:picLocks noChangeAspect="1"/>
          </p:cNvPicPr>
          <p:nvPr/>
        </p:nvPicPr>
        <p:blipFill>
          <a:blip r:embed="rId5"/>
          <a:stretch>
            <a:fillRect/>
          </a:stretch>
        </p:blipFill>
        <p:spPr>
          <a:xfrm>
            <a:off x="3990898" y="3930953"/>
            <a:ext cx="2446349" cy="2401508"/>
          </a:xfrm>
          <a:prstGeom prst="rect">
            <a:avLst/>
          </a:prstGeom>
        </p:spPr>
      </p:pic>
      <p:pic>
        <p:nvPicPr>
          <p:cNvPr id="15" name="Picture 14"/>
          <p:cNvPicPr>
            <a:picLocks noChangeAspect="1"/>
          </p:cNvPicPr>
          <p:nvPr/>
        </p:nvPicPr>
        <p:blipFill>
          <a:blip r:embed="rId6"/>
          <a:stretch>
            <a:fillRect/>
          </a:stretch>
        </p:blipFill>
        <p:spPr>
          <a:xfrm>
            <a:off x="1451130" y="3943048"/>
            <a:ext cx="2379430" cy="2336167"/>
          </a:xfrm>
          <a:prstGeom prst="rect">
            <a:avLst/>
          </a:prstGeom>
        </p:spPr>
      </p:pic>
      <p:sp>
        <p:nvSpPr>
          <p:cNvPr id="16" name="TextBox 15"/>
          <p:cNvSpPr txBox="1"/>
          <p:nvPr/>
        </p:nvSpPr>
        <p:spPr>
          <a:xfrm>
            <a:off x="1900165" y="1200195"/>
            <a:ext cx="1837265" cy="338554"/>
          </a:xfrm>
          <a:prstGeom prst="rect">
            <a:avLst/>
          </a:prstGeom>
          <a:solidFill>
            <a:schemeClr val="bg1"/>
          </a:solidFill>
        </p:spPr>
        <p:txBody>
          <a:bodyPr wrap="square" tIns="0" bIns="45720" rtlCol="0">
            <a:spAutoFit/>
          </a:bodyPr>
          <a:lstStyle/>
          <a:p>
            <a:pPr algn="ctr"/>
            <a:endParaRPr lang="en-US" sz="1900" dirty="0">
              <a:latin typeface="Candara"/>
              <a:cs typeface="Candara"/>
            </a:endParaRPr>
          </a:p>
        </p:txBody>
      </p:sp>
      <p:sp>
        <p:nvSpPr>
          <p:cNvPr id="17" name="TextBox 16"/>
          <p:cNvSpPr txBox="1"/>
          <p:nvPr/>
        </p:nvSpPr>
        <p:spPr>
          <a:xfrm>
            <a:off x="4299112" y="1176005"/>
            <a:ext cx="2016340" cy="338554"/>
          </a:xfrm>
          <a:prstGeom prst="rect">
            <a:avLst/>
          </a:prstGeom>
          <a:solidFill>
            <a:schemeClr val="bg1"/>
          </a:solidFill>
        </p:spPr>
        <p:txBody>
          <a:bodyPr wrap="square" tIns="0" bIns="45720" rtlCol="0">
            <a:spAutoFit/>
          </a:bodyPr>
          <a:lstStyle/>
          <a:p>
            <a:pPr algn="ctr"/>
            <a:endParaRPr lang="en-US" sz="1900" dirty="0">
              <a:latin typeface="Candara"/>
              <a:cs typeface="Candara"/>
            </a:endParaRPr>
          </a:p>
        </p:txBody>
      </p:sp>
      <p:sp>
        <p:nvSpPr>
          <p:cNvPr id="18" name="TextBox 17"/>
          <p:cNvSpPr txBox="1"/>
          <p:nvPr/>
        </p:nvSpPr>
        <p:spPr>
          <a:xfrm>
            <a:off x="1848306" y="3785866"/>
            <a:ext cx="1983620" cy="338554"/>
          </a:xfrm>
          <a:prstGeom prst="rect">
            <a:avLst/>
          </a:prstGeom>
          <a:solidFill>
            <a:schemeClr val="bg1"/>
          </a:solidFill>
        </p:spPr>
        <p:txBody>
          <a:bodyPr wrap="square" tIns="0" bIns="45720" rtlCol="0">
            <a:spAutoFit/>
          </a:bodyPr>
          <a:lstStyle/>
          <a:p>
            <a:pPr algn="ctr"/>
            <a:endParaRPr lang="en-US" sz="1900" dirty="0">
              <a:latin typeface="Candara"/>
              <a:cs typeface="Candara"/>
            </a:endParaRPr>
          </a:p>
        </p:txBody>
      </p:sp>
      <p:sp>
        <p:nvSpPr>
          <p:cNvPr id="19" name="TextBox 18"/>
          <p:cNvSpPr txBox="1"/>
          <p:nvPr/>
        </p:nvSpPr>
        <p:spPr>
          <a:xfrm>
            <a:off x="4343927" y="3773771"/>
            <a:ext cx="1983620" cy="338554"/>
          </a:xfrm>
          <a:prstGeom prst="rect">
            <a:avLst/>
          </a:prstGeom>
          <a:solidFill>
            <a:schemeClr val="bg1"/>
          </a:solidFill>
        </p:spPr>
        <p:txBody>
          <a:bodyPr wrap="square" tIns="0" bIns="45720" rtlCol="0">
            <a:spAutoFit/>
          </a:bodyPr>
          <a:lstStyle/>
          <a:p>
            <a:pPr algn="ctr"/>
            <a:endParaRPr lang="en-US" sz="1900" dirty="0">
              <a:latin typeface="Candara"/>
              <a:cs typeface="Candara"/>
            </a:endParaRPr>
          </a:p>
        </p:txBody>
      </p:sp>
      <p:sp>
        <p:nvSpPr>
          <p:cNvPr id="20" name="TextBox 19"/>
          <p:cNvSpPr txBox="1"/>
          <p:nvPr/>
        </p:nvSpPr>
        <p:spPr>
          <a:xfrm>
            <a:off x="2412235" y="989384"/>
            <a:ext cx="735570" cy="400110"/>
          </a:xfrm>
          <a:prstGeom prst="rect">
            <a:avLst/>
          </a:prstGeom>
          <a:solidFill>
            <a:srgbClr val="FC9D36"/>
          </a:solidFill>
          <a:ln w="19050" cmpd="sng">
            <a:solidFill>
              <a:srgbClr val="800000"/>
            </a:solidFill>
          </a:ln>
        </p:spPr>
        <p:txBody>
          <a:bodyPr wrap="square" rtlCol="0">
            <a:spAutoFit/>
          </a:bodyPr>
          <a:lstStyle/>
          <a:p>
            <a:pPr algn="ctr"/>
            <a:r>
              <a:rPr lang="en-US" sz="2000" b="1" dirty="0" smtClean="0">
                <a:latin typeface="Candara"/>
                <a:cs typeface="Candara"/>
              </a:rPr>
              <a:t>DJF</a:t>
            </a:r>
            <a:endParaRPr lang="en-US" sz="2000" b="1" dirty="0">
              <a:latin typeface="Candara"/>
              <a:cs typeface="Candara"/>
            </a:endParaRPr>
          </a:p>
        </p:txBody>
      </p:sp>
      <p:sp>
        <p:nvSpPr>
          <p:cNvPr id="21" name="TextBox 20"/>
          <p:cNvSpPr txBox="1"/>
          <p:nvPr/>
        </p:nvSpPr>
        <p:spPr>
          <a:xfrm>
            <a:off x="4914343" y="989384"/>
            <a:ext cx="735570" cy="400110"/>
          </a:xfrm>
          <a:prstGeom prst="rect">
            <a:avLst/>
          </a:prstGeom>
          <a:solidFill>
            <a:schemeClr val="accent5">
              <a:lumMod val="60000"/>
              <a:lumOff val="40000"/>
            </a:schemeClr>
          </a:solidFill>
          <a:ln w="19050" cmpd="sng">
            <a:solidFill>
              <a:schemeClr val="accent5">
                <a:lumMod val="50000"/>
              </a:schemeClr>
            </a:solidFill>
          </a:ln>
        </p:spPr>
        <p:txBody>
          <a:bodyPr wrap="square" rtlCol="0">
            <a:spAutoFit/>
          </a:bodyPr>
          <a:lstStyle/>
          <a:p>
            <a:pPr algn="ctr"/>
            <a:r>
              <a:rPr lang="en-US" sz="2000" b="1" dirty="0" smtClean="0">
                <a:latin typeface="Candara"/>
                <a:cs typeface="Candara"/>
              </a:rPr>
              <a:t>JJA</a:t>
            </a:r>
            <a:endParaRPr lang="en-US" sz="2000" b="1" dirty="0">
              <a:latin typeface="Candara"/>
              <a:cs typeface="Candara"/>
            </a:endParaRPr>
          </a:p>
        </p:txBody>
      </p:sp>
      <p:sp>
        <p:nvSpPr>
          <p:cNvPr id="22" name="TextBox 21"/>
          <p:cNvSpPr txBox="1"/>
          <p:nvPr/>
        </p:nvSpPr>
        <p:spPr>
          <a:xfrm>
            <a:off x="491220" y="2256705"/>
            <a:ext cx="838200" cy="461665"/>
          </a:xfrm>
          <a:prstGeom prst="rect">
            <a:avLst/>
          </a:prstGeom>
          <a:solidFill>
            <a:schemeClr val="bg1"/>
          </a:solidFill>
          <a:ln w="19050" cmpd="sng">
            <a:solidFill>
              <a:srgbClr val="FC9D36"/>
            </a:solidFill>
          </a:ln>
        </p:spPr>
        <p:txBody>
          <a:bodyPr wrap="square" rtlCol="0">
            <a:spAutoFit/>
          </a:bodyPr>
          <a:lstStyle/>
          <a:p>
            <a:pPr algn="ctr"/>
            <a:r>
              <a:rPr lang="en-US" sz="2400" b="1" dirty="0" smtClean="0">
                <a:latin typeface="Candara"/>
                <a:cs typeface="Candara"/>
              </a:rPr>
              <a:t>HCN</a:t>
            </a:r>
            <a:endParaRPr lang="en-US" sz="2400" b="1" dirty="0">
              <a:latin typeface="Candara"/>
              <a:cs typeface="Candara"/>
            </a:endParaRPr>
          </a:p>
        </p:txBody>
      </p:sp>
      <p:sp>
        <p:nvSpPr>
          <p:cNvPr id="23" name="TextBox 22"/>
          <p:cNvSpPr txBox="1"/>
          <p:nvPr/>
        </p:nvSpPr>
        <p:spPr>
          <a:xfrm>
            <a:off x="491220" y="4785576"/>
            <a:ext cx="838200" cy="461665"/>
          </a:xfrm>
          <a:prstGeom prst="rect">
            <a:avLst/>
          </a:prstGeom>
          <a:solidFill>
            <a:schemeClr val="bg1"/>
          </a:solidFill>
          <a:ln w="19050" cmpd="sng">
            <a:solidFill>
              <a:schemeClr val="accent5">
                <a:lumMod val="75000"/>
              </a:schemeClr>
            </a:solidFill>
          </a:ln>
        </p:spPr>
        <p:txBody>
          <a:bodyPr wrap="square" rtlCol="0">
            <a:spAutoFit/>
          </a:bodyPr>
          <a:lstStyle/>
          <a:p>
            <a:pPr algn="ctr"/>
            <a:r>
              <a:rPr lang="en-US" sz="2400" b="1" dirty="0" smtClean="0">
                <a:latin typeface="Candara"/>
                <a:cs typeface="Candara"/>
              </a:rPr>
              <a:t>C</a:t>
            </a:r>
            <a:r>
              <a:rPr lang="en-US" sz="2400" b="1" baseline="-25000" dirty="0" smtClean="0">
                <a:latin typeface="Candara"/>
                <a:cs typeface="Candara"/>
              </a:rPr>
              <a:t>2</a:t>
            </a:r>
            <a:r>
              <a:rPr lang="en-US" sz="2400" b="1" dirty="0" smtClean="0">
                <a:latin typeface="Candara"/>
                <a:cs typeface="Candara"/>
              </a:rPr>
              <a:t>H</a:t>
            </a:r>
            <a:r>
              <a:rPr lang="en-US" sz="2400" b="1" baseline="-25000" dirty="0" smtClean="0">
                <a:latin typeface="Candara"/>
                <a:cs typeface="Candara"/>
              </a:rPr>
              <a:t>6</a:t>
            </a:r>
            <a:endParaRPr lang="en-US" sz="2400" b="1" baseline="-25000" dirty="0">
              <a:latin typeface="Candara"/>
              <a:cs typeface="Candara"/>
            </a:endParaRPr>
          </a:p>
        </p:txBody>
      </p:sp>
      <p:sp>
        <p:nvSpPr>
          <p:cNvPr id="24" name="TextBox 23"/>
          <p:cNvSpPr txBox="1"/>
          <p:nvPr/>
        </p:nvSpPr>
        <p:spPr>
          <a:xfrm>
            <a:off x="6174344" y="741339"/>
            <a:ext cx="2007753" cy="769441"/>
          </a:xfrm>
          <a:prstGeom prst="rect">
            <a:avLst/>
          </a:prstGeom>
          <a:noFill/>
          <a:ln w="19050" cmpd="sng">
            <a:noFill/>
          </a:ln>
        </p:spPr>
        <p:txBody>
          <a:bodyPr wrap="square" rtlCol="0">
            <a:spAutoFit/>
          </a:bodyPr>
          <a:lstStyle/>
          <a:p>
            <a:pPr algn="ctr"/>
            <a:r>
              <a:rPr lang="en-US" sz="2200" dirty="0" smtClean="0">
                <a:solidFill>
                  <a:schemeClr val="accent6">
                    <a:lumMod val="75000"/>
                  </a:schemeClr>
                </a:solidFill>
                <a:latin typeface="Candara"/>
                <a:cs typeface="Candara"/>
              </a:rPr>
              <a:t>high altitude (15.5-21.5 km)</a:t>
            </a:r>
            <a:endParaRPr lang="en-US" sz="2200" dirty="0">
              <a:solidFill>
                <a:schemeClr val="accent6">
                  <a:lumMod val="75000"/>
                </a:schemeClr>
              </a:solidFill>
              <a:latin typeface="Candara"/>
              <a:cs typeface="Candara"/>
            </a:endParaRPr>
          </a:p>
        </p:txBody>
      </p:sp>
      <p:sp>
        <p:nvSpPr>
          <p:cNvPr id="25" name="TextBox 24"/>
          <p:cNvSpPr txBox="1"/>
          <p:nvPr/>
        </p:nvSpPr>
        <p:spPr>
          <a:xfrm>
            <a:off x="6343175" y="1487264"/>
            <a:ext cx="1740345" cy="769441"/>
          </a:xfrm>
          <a:prstGeom prst="rect">
            <a:avLst/>
          </a:prstGeom>
          <a:noFill/>
          <a:ln w="19050" cmpd="sng">
            <a:noFill/>
          </a:ln>
        </p:spPr>
        <p:txBody>
          <a:bodyPr wrap="square" rtlCol="0">
            <a:spAutoFit/>
          </a:bodyPr>
          <a:lstStyle/>
          <a:p>
            <a:pPr algn="ctr"/>
            <a:r>
              <a:rPr lang="en-US" sz="2200" dirty="0" smtClean="0">
                <a:solidFill>
                  <a:schemeClr val="accent5">
                    <a:lumMod val="75000"/>
                  </a:schemeClr>
                </a:solidFill>
                <a:latin typeface="Candara"/>
                <a:cs typeface="Candara"/>
              </a:rPr>
              <a:t>low altitude (8.5-14.5 km)</a:t>
            </a:r>
            <a:endParaRPr lang="en-US" sz="2200" dirty="0">
              <a:solidFill>
                <a:schemeClr val="accent5">
                  <a:lumMod val="75000"/>
                </a:schemeClr>
              </a:solidFill>
              <a:latin typeface="Candara"/>
              <a:cs typeface="Candara"/>
            </a:endParaRPr>
          </a:p>
        </p:txBody>
      </p:sp>
      <p:sp>
        <p:nvSpPr>
          <p:cNvPr id="26" name="TextBox 25"/>
          <p:cNvSpPr txBox="1"/>
          <p:nvPr/>
        </p:nvSpPr>
        <p:spPr>
          <a:xfrm>
            <a:off x="6535796" y="4741440"/>
            <a:ext cx="2508240" cy="892552"/>
          </a:xfrm>
          <a:prstGeom prst="rect">
            <a:avLst/>
          </a:prstGeom>
          <a:noFill/>
          <a:ln w="19050" cmpd="sng">
            <a:noFill/>
          </a:ln>
        </p:spPr>
        <p:txBody>
          <a:bodyPr wrap="square" rtlCol="0">
            <a:spAutoFit/>
          </a:bodyPr>
          <a:lstStyle/>
          <a:p>
            <a:pPr algn="ctr"/>
            <a:r>
              <a:rPr lang="en-US" sz="2600" dirty="0" smtClean="0">
                <a:latin typeface="Candara"/>
                <a:cs typeface="Candara"/>
              </a:rPr>
              <a:t>high correlation (annual cycle)</a:t>
            </a:r>
            <a:endParaRPr lang="en-US" sz="2600" dirty="0">
              <a:latin typeface="Candara"/>
              <a:cs typeface="Candara"/>
            </a:endParaRPr>
          </a:p>
        </p:txBody>
      </p:sp>
      <p:cxnSp>
        <p:nvCxnSpPr>
          <p:cNvPr id="27" name="Straight Arrow Connector 26"/>
          <p:cNvCxnSpPr/>
          <p:nvPr/>
        </p:nvCxnSpPr>
        <p:spPr>
          <a:xfrm rot="10800000" flipV="1">
            <a:off x="4914347" y="5247240"/>
            <a:ext cx="1764700" cy="25276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631915" y="2783147"/>
            <a:ext cx="2344543" cy="492443"/>
          </a:xfrm>
          <a:prstGeom prst="rect">
            <a:avLst/>
          </a:prstGeom>
          <a:noFill/>
          <a:ln w="19050" cmpd="sng">
            <a:noFill/>
          </a:ln>
        </p:spPr>
        <p:txBody>
          <a:bodyPr wrap="square" rtlCol="0">
            <a:spAutoFit/>
          </a:bodyPr>
          <a:lstStyle/>
          <a:p>
            <a:pPr algn="ctr"/>
            <a:r>
              <a:rPr lang="en-US" sz="2600" dirty="0" smtClean="0">
                <a:latin typeface="Candara"/>
                <a:cs typeface="Candara"/>
              </a:rPr>
              <a:t>no correlation</a:t>
            </a:r>
            <a:endParaRPr lang="en-US" sz="2600" dirty="0">
              <a:latin typeface="Candara"/>
              <a:cs typeface="Candara"/>
            </a:endParaRPr>
          </a:p>
        </p:txBody>
      </p:sp>
      <p:cxnSp>
        <p:nvCxnSpPr>
          <p:cNvPr id="32" name="Straight Arrow Connector 31"/>
          <p:cNvCxnSpPr/>
          <p:nvPr/>
        </p:nvCxnSpPr>
        <p:spPr>
          <a:xfrm rot="10800000">
            <a:off x="4868990" y="2718370"/>
            <a:ext cx="1836611" cy="32963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28" name="Picture 27" descr="ncarlogo.psd"/>
          <p:cNvPicPr>
            <a:picLocks noChangeAspect="1"/>
          </p:cNvPicPr>
          <p:nvPr/>
        </p:nvPicPr>
        <p:blipFill>
          <a:blip r:embed="rId7"/>
          <a:stretch>
            <a:fillRect/>
          </a:stretch>
        </p:blipFill>
        <p:spPr>
          <a:xfrm>
            <a:off x="7975600" y="0"/>
            <a:ext cx="1168400" cy="828502"/>
          </a:xfrm>
          <a:prstGeom prst="rect">
            <a:avLst/>
          </a:prstGeom>
        </p:spPr>
      </p:pic>
      <p:sp>
        <p:nvSpPr>
          <p:cNvPr id="29" name="Slide Number Placeholder 28"/>
          <p:cNvSpPr>
            <a:spLocks noGrp="1"/>
          </p:cNvSpPr>
          <p:nvPr>
            <p:ph type="sldNum" sz="quarter" idx="12"/>
          </p:nvPr>
        </p:nvSpPr>
        <p:spPr/>
        <p:txBody>
          <a:bodyPr/>
          <a:lstStyle/>
          <a:p>
            <a:fld id="{F5EB678F-C605-4C73-B61E-33460EA7706C}"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72036" y="233201"/>
            <a:ext cx="7855380" cy="692981"/>
          </a:xfrm>
        </p:spPr>
        <p:txBody>
          <a:bodyPr>
            <a:normAutofit fontScale="90000"/>
          </a:bodyPr>
          <a:lstStyle/>
          <a:p>
            <a:r>
              <a:rPr lang="en-US" b="1" dirty="0" smtClean="0">
                <a:latin typeface="Candara"/>
                <a:cs typeface="Candara"/>
              </a:rPr>
              <a:t>Summary</a:t>
            </a:r>
            <a:endParaRPr lang="en-US" b="1" dirty="0">
              <a:latin typeface="Candara"/>
              <a:cs typeface="Candara"/>
            </a:endParaRPr>
          </a:p>
        </p:txBody>
      </p:sp>
      <p:sp>
        <p:nvSpPr>
          <p:cNvPr id="4" name="TextBox 3"/>
          <p:cNvSpPr txBox="1"/>
          <p:nvPr/>
        </p:nvSpPr>
        <p:spPr>
          <a:xfrm>
            <a:off x="491588" y="1001367"/>
            <a:ext cx="8277059" cy="5093702"/>
          </a:xfrm>
          <a:prstGeom prst="rect">
            <a:avLst/>
          </a:prstGeom>
          <a:solidFill>
            <a:srgbClr val="FFFC92"/>
          </a:solidFill>
          <a:ln w="28575" cmpd="sng">
            <a:noFill/>
          </a:ln>
          <a:effectLst>
            <a:outerShdw blurRad="50800" dist="38100" dir="2700000" sx="101000" sy="101000" algn="tl" rotWithShape="0">
              <a:schemeClr val="tx1">
                <a:lumMod val="75000"/>
                <a:lumOff val="25000"/>
                <a:alpha val="43000"/>
              </a:schemeClr>
            </a:outerShdw>
          </a:effectLst>
        </p:spPr>
        <p:txBody>
          <a:bodyPr wrap="square" rtlCol="0">
            <a:spAutoFit/>
          </a:bodyPr>
          <a:lstStyle/>
          <a:p>
            <a:pPr marL="342900" indent="-342900">
              <a:buFont typeface="+mj-lt"/>
              <a:buAutoNum type="arabicPeriod"/>
            </a:pPr>
            <a:r>
              <a:rPr lang="en-US" sz="2500" dirty="0" smtClean="0">
                <a:latin typeface="Candara"/>
                <a:cs typeface="Candara"/>
              </a:rPr>
              <a:t>Seasonal variability of hydrocarbons in the tropical UTLS is analyzed using the </a:t>
            </a:r>
            <a:r>
              <a:rPr lang="en-US" sz="2500" b="1" dirty="0" smtClean="0">
                <a:solidFill>
                  <a:srgbClr val="800000"/>
                </a:solidFill>
                <a:latin typeface="Candara"/>
                <a:cs typeface="Candara"/>
              </a:rPr>
              <a:t>ACE-FTS </a:t>
            </a:r>
            <a:r>
              <a:rPr lang="en-US" sz="2500" dirty="0" smtClean="0">
                <a:latin typeface="Candara"/>
                <a:cs typeface="Candara"/>
              </a:rPr>
              <a:t>observations and </a:t>
            </a:r>
            <a:r>
              <a:rPr lang="en-US" sz="2500" b="1" dirty="0" smtClean="0">
                <a:solidFill>
                  <a:srgbClr val="00006C"/>
                </a:solidFill>
                <a:latin typeface="Candara"/>
                <a:cs typeface="Candara"/>
              </a:rPr>
              <a:t>WACCM3</a:t>
            </a:r>
            <a:r>
              <a:rPr lang="en-US" sz="2500" dirty="0" smtClean="0">
                <a:latin typeface="Candara"/>
                <a:cs typeface="Candara"/>
              </a:rPr>
              <a:t>.</a:t>
            </a:r>
          </a:p>
          <a:p>
            <a:pPr marL="342900" indent="-342900">
              <a:buFont typeface="+mj-lt"/>
              <a:buAutoNum type="arabicPeriod"/>
            </a:pPr>
            <a:endParaRPr lang="en-US" sz="2500" dirty="0" smtClean="0">
              <a:latin typeface="Candara"/>
              <a:cs typeface="Candara"/>
            </a:endParaRPr>
          </a:p>
          <a:p>
            <a:pPr marL="342900" indent="-342900">
              <a:buFont typeface="+mj-lt"/>
              <a:buAutoNum type="arabicPeriod"/>
            </a:pPr>
            <a:r>
              <a:rPr lang="en-US" sz="2500" dirty="0" smtClean="0">
                <a:latin typeface="Candara"/>
                <a:cs typeface="Candara"/>
              </a:rPr>
              <a:t>WACCM3 simulates seasonal cycles in the UTLS reasonably well.</a:t>
            </a:r>
          </a:p>
          <a:p>
            <a:pPr marL="342900" indent="-342900">
              <a:buFont typeface="+mj-lt"/>
              <a:buAutoNum type="arabicPeriod"/>
            </a:pPr>
            <a:endParaRPr lang="en-US" sz="2500" dirty="0" smtClean="0">
              <a:latin typeface="Candara"/>
              <a:cs typeface="Candara"/>
            </a:endParaRPr>
          </a:p>
          <a:p>
            <a:pPr marL="342900" indent="-342900">
              <a:buFont typeface="+mj-lt"/>
              <a:buAutoNum type="arabicPeriod"/>
            </a:pPr>
            <a:r>
              <a:rPr lang="en-US" sz="2500" dirty="0" smtClean="0">
                <a:latin typeface="Candara"/>
                <a:cs typeface="Candara"/>
              </a:rPr>
              <a:t>Strong </a:t>
            </a:r>
            <a:r>
              <a:rPr lang="en-US" sz="2500" b="1" u="sng" dirty="0" smtClean="0">
                <a:latin typeface="Candara"/>
                <a:cs typeface="Candara"/>
              </a:rPr>
              <a:t>annual cycle</a:t>
            </a:r>
            <a:r>
              <a:rPr lang="en-US" sz="2500" b="1" dirty="0" smtClean="0">
                <a:latin typeface="Candara"/>
                <a:cs typeface="Candara"/>
              </a:rPr>
              <a:t> </a:t>
            </a:r>
            <a:r>
              <a:rPr lang="en-US" sz="2500" dirty="0" smtClean="0">
                <a:latin typeface="Candara"/>
                <a:cs typeface="Candara"/>
              </a:rPr>
              <a:t>is observed for the chemical tracers with strong vertical gradient (CO and C</a:t>
            </a:r>
            <a:r>
              <a:rPr lang="en-US" sz="2500" baseline="-25000" dirty="0" smtClean="0">
                <a:latin typeface="Candara"/>
                <a:cs typeface="Candara"/>
              </a:rPr>
              <a:t>2</a:t>
            </a:r>
            <a:r>
              <a:rPr lang="en-US" sz="2500" dirty="0" smtClean="0">
                <a:latin typeface="Candara"/>
                <a:cs typeface="Candara"/>
              </a:rPr>
              <a:t>H</a:t>
            </a:r>
            <a:r>
              <a:rPr lang="en-US" sz="2500" baseline="-25000" dirty="0" smtClean="0">
                <a:latin typeface="Candara"/>
                <a:cs typeface="Candara"/>
              </a:rPr>
              <a:t>6</a:t>
            </a:r>
            <a:r>
              <a:rPr lang="en-US" sz="2500" dirty="0" smtClean="0">
                <a:latin typeface="Candara"/>
                <a:cs typeface="Candara"/>
              </a:rPr>
              <a:t>) right above the tropical tropopause.</a:t>
            </a:r>
          </a:p>
          <a:p>
            <a:pPr marL="342900" indent="-342900"/>
            <a:endParaRPr lang="en-US" sz="2500" dirty="0" smtClean="0">
              <a:latin typeface="Candara"/>
              <a:cs typeface="Candara"/>
            </a:endParaRPr>
          </a:p>
          <a:p>
            <a:pPr marL="342900" indent="-342900">
              <a:buFont typeface="+mj-lt"/>
              <a:buAutoNum type="arabicPeriod"/>
            </a:pPr>
            <a:r>
              <a:rPr lang="en-US" sz="2500" u="sng" dirty="0" smtClean="0">
                <a:latin typeface="Candara"/>
                <a:cs typeface="Candara"/>
              </a:rPr>
              <a:t>HCN</a:t>
            </a:r>
            <a:r>
              <a:rPr lang="en-US" sz="2500" dirty="0" smtClean="0">
                <a:latin typeface="Candara"/>
                <a:cs typeface="Candara"/>
              </a:rPr>
              <a:t> is a unique tracer with minimum in </a:t>
            </a:r>
            <a:r>
              <a:rPr lang="en-US" sz="2500" dirty="0" smtClean="0">
                <a:latin typeface="Candara"/>
                <a:cs typeface="Candara"/>
              </a:rPr>
              <a:t>tropical</a:t>
            </a:r>
            <a:r>
              <a:rPr lang="en-US" sz="2500" dirty="0" smtClean="0">
                <a:latin typeface="Candara"/>
                <a:cs typeface="Candara"/>
              </a:rPr>
              <a:t> </a:t>
            </a:r>
            <a:r>
              <a:rPr lang="en-US" sz="2500" dirty="0" smtClean="0">
                <a:latin typeface="Candara"/>
                <a:cs typeface="Candara"/>
              </a:rPr>
              <a:t>upper </a:t>
            </a:r>
            <a:r>
              <a:rPr lang="en-US" sz="2500" dirty="0" smtClean="0">
                <a:latin typeface="Candara"/>
                <a:cs typeface="Candara"/>
              </a:rPr>
              <a:t>troposphere.  Transport to stratosphere through Asian summer monsoon circulation</a:t>
            </a:r>
            <a:r>
              <a:rPr lang="en-US" sz="2500" dirty="0" smtClean="0">
                <a:latin typeface="Candara"/>
                <a:cs typeface="Candara"/>
              </a:rPr>
              <a:t>.</a:t>
            </a:r>
            <a:endParaRPr lang="en-US" sz="2500" dirty="0" smtClean="0">
              <a:latin typeface="Candara"/>
              <a:cs typeface="Candara"/>
            </a:endParaRPr>
          </a:p>
        </p:txBody>
      </p:sp>
      <p:pic>
        <p:nvPicPr>
          <p:cNvPr id="5" name="Picture 4" descr="ncarlogo.psd"/>
          <p:cNvPicPr>
            <a:picLocks noChangeAspect="1"/>
          </p:cNvPicPr>
          <p:nvPr/>
        </p:nvPicPr>
        <p:blipFill>
          <a:blip r:embed="rId2"/>
          <a:stretch>
            <a:fillRect/>
          </a:stretch>
        </p:blipFill>
        <p:spPr>
          <a:xfrm>
            <a:off x="7975600" y="0"/>
            <a:ext cx="1168400" cy="828502"/>
          </a:xfrm>
          <a:prstGeom prst="rect">
            <a:avLst/>
          </a:prstGeom>
        </p:spPr>
      </p:pic>
      <p:sp>
        <p:nvSpPr>
          <p:cNvPr id="6" name="Slide Number Placeholder 5"/>
          <p:cNvSpPr>
            <a:spLocks noGrp="1"/>
          </p:cNvSpPr>
          <p:nvPr>
            <p:ph type="sldNum" sz="quarter" idx="12"/>
          </p:nvPr>
        </p:nvSpPr>
        <p:spPr/>
        <p:txBody>
          <a:bodyPr/>
          <a:lstStyle/>
          <a:p>
            <a:fld id="{F5EB678F-C605-4C73-B61E-33460EA7706C}"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8290" name="Rectangle 2"/>
          <p:cNvSpPr>
            <a:spLocks noGrp="1" noChangeArrowheads="1"/>
          </p:cNvSpPr>
          <p:nvPr>
            <p:ph type="title"/>
          </p:nvPr>
        </p:nvSpPr>
        <p:spPr>
          <a:xfrm>
            <a:off x="838200" y="260186"/>
            <a:ext cx="7748211" cy="820057"/>
          </a:xfrm>
        </p:spPr>
        <p:txBody>
          <a:bodyPr>
            <a:normAutofit/>
          </a:bodyPr>
          <a:lstStyle/>
          <a:p>
            <a:pPr eaLnBrk="1" hangingPunct="1"/>
            <a:r>
              <a:rPr lang="en-US" sz="3800" b="1" dirty="0" smtClean="0">
                <a:latin typeface="Candara"/>
                <a:ea typeface="ＭＳ Ｐゴシック" pitchFamily="-111" charset="-128"/>
                <a:cs typeface="Candara"/>
              </a:rPr>
              <a:t>HCN Chemistry</a:t>
            </a:r>
          </a:p>
        </p:txBody>
      </p:sp>
      <p:sp>
        <p:nvSpPr>
          <p:cNvPr id="3" name="TextBox 2"/>
          <p:cNvSpPr txBox="1">
            <a:spLocks noChangeArrowheads="1"/>
          </p:cNvSpPr>
          <p:nvPr/>
        </p:nvSpPr>
        <p:spPr bwMode="auto">
          <a:xfrm>
            <a:off x="641050" y="1272562"/>
            <a:ext cx="7924800" cy="2554545"/>
          </a:xfrm>
          <a:prstGeom prst="rect">
            <a:avLst/>
          </a:prstGeom>
          <a:noFill/>
          <a:ln w="28575" cap="flat" cmpd="sng" algn="ctr">
            <a:solidFill>
              <a:srgbClr val="800000"/>
            </a:solidFill>
            <a:prstDash val="solid"/>
            <a:miter lim="800000"/>
            <a:headEnd type="none" w="med" len="med"/>
            <a:tailEnd type="none" w="med" len="med"/>
          </a:ln>
        </p:spPr>
        <p:txBody>
          <a:bodyPr>
            <a:prstTxWarp prst="textNoShape">
              <a:avLst/>
            </a:prstTxWarp>
            <a:spAutoFit/>
          </a:bodyPr>
          <a:lstStyle/>
          <a:p>
            <a:pPr algn="l"/>
            <a:r>
              <a:rPr lang="en-US" sz="2000" dirty="0">
                <a:solidFill>
                  <a:srgbClr val="800000"/>
                </a:solidFill>
                <a:latin typeface="Candara"/>
                <a:cs typeface="Candara"/>
              </a:rPr>
              <a:t>Production Processes (i.e., Emissions)</a:t>
            </a:r>
            <a:r>
              <a:rPr lang="en-US" sz="2000" dirty="0" smtClean="0">
                <a:solidFill>
                  <a:srgbClr val="800000"/>
                </a:solidFill>
                <a:latin typeface="Candara"/>
                <a:cs typeface="Candara"/>
              </a:rPr>
              <a:t>…</a:t>
            </a:r>
          </a:p>
          <a:p>
            <a:pPr algn="l"/>
            <a:endParaRPr lang="en-US" sz="2000" dirty="0" smtClean="0">
              <a:solidFill>
                <a:srgbClr val="000000"/>
              </a:solidFill>
              <a:latin typeface="Candara"/>
              <a:cs typeface="Candara"/>
            </a:endParaRPr>
          </a:p>
          <a:p>
            <a:pPr algn="l">
              <a:buFont typeface="Arial" pitchFamily="-111" charset="0"/>
              <a:buChar char="•"/>
            </a:pPr>
            <a:r>
              <a:rPr lang="en-US" sz="2000" b="0" dirty="0">
                <a:solidFill>
                  <a:srgbClr val="000000"/>
                </a:solidFill>
                <a:latin typeface="Candara"/>
                <a:cs typeface="Candara"/>
              </a:rPr>
              <a:t>HCN emissions were estimated by scaling CO emissions from biomass burning and biofuel combustion using HCN/CO = 0.012 mol/mol.</a:t>
            </a:r>
          </a:p>
          <a:p>
            <a:pPr algn="l">
              <a:buFont typeface="Arial" pitchFamily="-111" charset="0"/>
              <a:buChar char="•"/>
            </a:pPr>
            <a:r>
              <a:rPr lang="en-US" sz="2000" b="0" dirty="0">
                <a:solidFill>
                  <a:srgbClr val="000000"/>
                </a:solidFill>
                <a:latin typeface="Candara"/>
                <a:cs typeface="Candara"/>
              </a:rPr>
              <a:t>Biofuel combustion emissions are constant year-round (primarily domestic heating and cooking).</a:t>
            </a:r>
          </a:p>
          <a:p>
            <a:pPr algn="l">
              <a:buFont typeface="Arial" pitchFamily="-111" charset="0"/>
              <a:buChar char="•"/>
            </a:pPr>
            <a:r>
              <a:rPr lang="en-US" sz="2000" b="0" dirty="0">
                <a:solidFill>
                  <a:srgbClr val="000000"/>
                </a:solidFill>
                <a:latin typeface="Candara"/>
                <a:cs typeface="Candara"/>
              </a:rPr>
              <a:t>Biomass burning emissions are monthly averages over 1997-2006 from the GFED-v2 inventory [Van </a:t>
            </a:r>
            <a:r>
              <a:rPr lang="en-US" sz="2000" b="0" dirty="0" err="1">
                <a:solidFill>
                  <a:srgbClr val="000000"/>
                </a:solidFill>
                <a:latin typeface="Candara"/>
                <a:cs typeface="Candara"/>
              </a:rPr>
              <a:t>der</a:t>
            </a:r>
            <a:r>
              <a:rPr lang="en-US" sz="2000" b="0" dirty="0">
                <a:solidFill>
                  <a:srgbClr val="000000"/>
                </a:solidFill>
                <a:latin typeface="Candara"/>
                <a:cs typeface="Candara"/>
              </a:rPr>
              <a:t> </a:t>
            </a:r>
            <a:r>
              <a:rPr lang="en-US" sz="2000" b="0" dirty="0" err="1">
                <a:solidFill>
                  <a:srgbClr val="000000"/>
                </a:solidFill>
                <a:latin typeface="Candara"/>
                <a:cs typeface="Candara"/>
              </a:rPr>
              <a:t>Werf</a:t>
            </a:r>
            <a:r>
              <a:rPr lang="en-US" sz="2000" b="0" dirty="0">
                <a:solidFill>
                  <a:srgbClr val="000000"/>
                </a:solidFill>
                <a:latin typeface="Candara"/>
                <a:cs typeface="Candara"/>
              </a:rPr>
              <a:t> </a:t>
            </a:r>
            <a:r>
              <a:rPr lang="en-US" sz="2000" b="0" i="1" dirty="0">
                <a:solidFill>
                  <a:srgbClr val="000000"/>
                </a:solidFill>
                <a:latin typeface="Candara"/>
                <a:cs typeface="Candara"/>
              </a:rPr>
              <a:t>et al</a:t>
            </a:r>
            <a:r>
              <a:rPr lang="en-US" sz="2000" b="0" dirty="0">
                <a:solidFill>
                  <a:srgbClr val="000000"/>
                </a:solidFill>
                <a:latin typeface="Candara"/>
                <a:cs typeface="Candara"/>
              </a:rPr>
              <a:t>., ACP, 2006].</a:t>
            </a:r>
          </a:p>
        </p:txBody>
      </p:sp>
      <p:sp>
        <p:nvSpPr>
          <p:cNvPr id="4" name="Rectangle 3"/>
          <p:cNvSpPr>
            <a:spLocks noChangeArrowheads="1"/>
          </p:cNvSpPr>
          <p:nvPr/>
        </p:nvSpPr>
        <p:spPr bwMode="auto">
          <a:xfrm>
            <a:off x="632585" y="4015992"/>
            <a:ext cx="7924800" cy="1938992"/>
          </a:xfrm>
          <a:prstGeom prst="rect">
            <a:avLst/>
          </a:prstGeom>
          <a:noFill/>
          <a:ln w="28575" cap="flat" cmpd="sng" algn="ctr">
            <a:solidFill>
              <a:srgbClr val="00006C"/>
            </a:solidFill>
            <a:prstDash val="solid"/>
            <a:miter lim="800000"/>
            <a:headEnd type="none" w="med" len="med"/>
            <a:tailEnd type="none" w="med" len="med"/>
          </a:ln>
        </p:spPr>
        <p:txBody>
          <a:bodyPr>
            <a:prstTxWarp prst="textNoShape">
              <a:avLst/>
            </a:prstTxWarp>
            <a:spAutoFit/>
          </a:bodyPr>
          <a:lstStyle/>
          <a:p>
            <a:pPr algn="l"/>
            <a:r>
              <a:rPr lang="en-US" sz="2000" dirty="0">
                <a:solidFill>
                  <a:srgbClr val="00006C"/>
                </a:solidFill>
                <a:latin typeface="Candara"/>
                <a:cs typeface="Candara"/>
              </a:rPr>
              <a:t>Loss Processes</a:t>
            </a:r>
            <a:r>
              <a:rPr lang="en-US" sz="2000" dirty="0" smtClean="0">
                <a:solidFill>
                  <a:srgbClr val="00006C"/>
                </a:solidFill>
                <a:latin typeface="Candara"/>
                <a:cs typeface="Candara"/>
              </a:rPr>
              <a:t>…</a:t>
            </a:r>
          </a:p>
          <a:p>
            <a:pPr algn="l"/>
            <a:endParaRPr lang="en-US" sz="2000" dirty="0" smtClean="0">
              <a:solidFill>
                <a:srgbClr val="000000"/>
              </a:solidFill>
              <a:latin typeface="Candara"/>
              <a:cs typeface="Candara"/>
            </a:endParaRPr>
          </a:p>
          <a:p>
            <a:pPr algn="l">
              <a:buFont typeface="Arial" pitchFamily="-111" charset="0"/>
              <a:buChar char="•"/>
            </a:pPr>
            <a:r>
              <a:rPr lang="en-US" sz="2000" b="0" dirty="0">
                <a:solidFill>
                  <a:srgbClr val="000000"/>
                </a:solidFill>
                <a:latin typeface="Candara"/>
                <a:cs typeface="Candara"/>
              </a:rPr>
              <a:t> HCN + OH =&gt; products.     		 [</a:t>
            </a:r>
            <a:r>
              <a:rPr lang="en-US" sz="2000" b="0" dirty="0" err="1">
                <a:solidFill>
                  <a:srgbClr val="000000"/>
                </a:solidFill>
                <a:latin typeface="Candara"/>
                <a:cs typeface="Candara"/>
              </a:rPr>
              <a:t>Strekowski</a:t>
            </a:r>
            <a:r>
              <a:rPr lang="en-US" sz="2000" b="0" dirty="0">
                <a:solidFill>
                  <a:srgbClr val="000000"/>
                </a:solidFill>
                <a:latin typeface="Candara"/>
                <a:cs typeface="Candara"/>
              </a:rPr>
              <a:t> </a:t>
            </a:r>
            <a:r>
              <a:rPr lang="en-US" sz="2000" b="0" i="1" dirty="0">
                <a:solidFill>
                  <a:srgbClr val="000000"/>
                </a:solidFill>
                <a:latin typeface="Candara"/>
                <a:cs typeface="Candara"/>
              </a:rPr>
              <a:t>et al</a:t>
            </a:r>
            <a:r>
              <a:rPr lang="en-US" sz="2000" b="0" dirty="0">
                <a:solidFill>
                  <a:srgbClr val="000000"/>
                </a:solidFill>
                <a:latin typeface="Candara"/>
                <a:cs typeface="Candara"/>
              </a:rPr>
              <a:t>, 2001]</a:t>
            </a:r>
          </a:p>
          <a:p>
            <a:pPr algn="l">
              <a:buFont typeface="Arial" pitchFamily="-111" charset="0"/>
              <a:buChar char="•"/>
            </a:pPr>
            <a:r>
              <a:rPr lang="en-US" sz="2000" b="0" dirty="0">
                <a:solidFill>
                  <a:srgbClr val="000000"/>
                </a:solidFill>
                <a:latin typeface="Candara"/>
                <a:cs typeface="Candara"/>
              </a:rPr>
              <a:t> HCN + O(</a:t>
            </a:r>
            <a:r>
              <a:rPr lang="en-US" sz="2000" b="0" baseline="30000" dirty="0">
                <a:solidFill>
                  <a:srgbClr val="000000"/>
                </a:solidFill>
                <a:latin typeface="Candara"/>
                <a:cs typeface="Candara"/>
              </a:rPr>
              <a:t>1</a:t>
            </a:r>
            <a:r>
              <a:rPr lang="en-US" sz="2000" b="0" dirty="0">
                <a:solidFill>
                  <a:srgbClr val="000000"/>
                </a:solidFill>
                <a:latin typeface="Candara"/>
                <a:cs typeface="Candara"/>
              </a:rPr>
              <a:t>D) =&gt; products   		 [</a:t>
            </a:r>
            <a:r>
              <a:rPr lang="en-US" sz="2000" b="0" dirty="0" err="1">
                <a:solidFill>
                  <a:srgbClr val="000000"/>
                </a:solidFill>
                <a:latin typeface="Candara"/>
                <a:cs typeface="Candara"/>
              </a:rPr>
              <a:t>Strekowski</a:t>
            </a:r>
            <a:r>
              <a:rPr lang="en-US" sz="2000" b="0" dirty="0">
                <a:solidFill>
                  <a:srgbClr val="000000"/>
                </a:solidFill>
                <a:latin typeface="Candara"/>
                <a:cs typeface="Candara"/>
              </a:rPr>
              <a:t> </a:t>
            </a:r>
            <a:r>
              <a:rPr lang="en-US" sz="2000" b="0" i="1" dirty="0">
                <a:solidFill>
                  <a:srgbClr val="000000"/>
                </a:solidFill>
                <a:latin typeface="Candara"/>
                <a:cs typeface="Candara"/>
              </a:rPr>
              <a:t>et al</a:t>
            </a:r>
            <a:r>
              <a:rPr lang="en-US" sz="2000" b="0" dirty="0">
                <a:solidFill>
                  <a:srgbClr val="000000"/>
                </a:solidFill>
                <a:latin typeface="Candara"/>
                <a:cs typeface="Candara"/>
              </a:rPr>
              <a:t>, 2001]</a:t>
            </a:r>
          </a:p>
          <a:p>
            <a:pPr algn="l">
              <a:buFont typeface="Arial" pitchFamily="-111" charset="0"/>
              <a:buChar char="•"/>
            </a:pPr>
            <a:r>
              <a:rPr lang="en-US" sz="2000" b="0" dirty="0">
                <a:solidFill>
                  <a:srgbClr val="000000"/>
                </a:solidFill>
                <a:latin typeface="Candara"/>
                <a:cs typeface="Candara"/>
              </a:rPr>
              <a:t> Wet deposition in the troposphere.</a:t>
            </a:r>
          </a:p>
          <a:p>
            <a:pPr algn="l">
              <a:buFont typeface="Arial" pitchFamily="-111" charset="0"/>
              <a:buChar char="•"/>
            </a:pPr>
            <a:r>
              <a:rPr lang="en-US" sz="2000" b="0" dirty="0">
                <a:solidFill>
                  <a:srgbClr val="000000"/>
                </a:solidFill>
                <a:latin typeface="Candara"/>
                <a:cs typeface="Candara"/>
              </a:rPr>
              <a:t> Dry deposition over ocean surface. </a:t>
            </a:r>
          </a:p>
        </p:txBody>
      </p:sp>
      <p:sp>
        <p:nvSpPr>
          <p:cNvPr id="6" name="Slide Number Placeholder 5"/>
          <p:cNvSpPr>
            <a:spLocks noGrp="1"/>
          </p:cNvSpPr>
          <p:nvPr>
            <p:ph type="sldNum" sz="quarter" idx="12"/>
          </p:nvPr>
        </p:nvSpPr>
        <p:spPr/>
        <p:txBody>
          <a:bodyPr/>
          <a:lstStyle/>
          <a:p>
            <a:fld id="{F5EB678F-C605-4C73-B61E-33460EA7706C}" type="slidenum">
              <a:rPr lang="en-US" smtClean="0"/>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3154363" y="609600"/>
            <a:ext cx="5837237" cy="5643563"/>
            <a:chOff x="2132411" y="533400"/>
            <a:chExt cx="5989288" cy="5643562"/>
          </a:xfrm>
        </p:grpSpPr>
        <p:pic>
          <p:nvPicPr>
            <p:cNvPr id="16389" name="Picture 6"/>
            <p:cNvPicPr>
              <a:picLocks noChangeAspect="1"/>
            </p:cNvPicPr>
            <p:nvPr/>
          </p:nvPicPr>
          <p:blipFill>
            <a:blip r:embed="rId2" cstate="print"/>
            <a:srcRect/>
            <a:stretch>
              <a:fillRect/>
            </a:stretch>
          </p:blipFill>
          <p:spPr bwMode="auto">
            <a:xfrm>
              <a:off x="2132411" y="533400"/>
              <a:ext cx="2806302" cy="2820987"/>
            </a:xfrm>
            <a:prstGeom prst="rect">
              <a:avLst/>
            </a:prstGeom>
            <a:noFill/>
            <a:ln w="9525">
              <a:noFill/>
              <a:miter lim="800000"/>
              <a:headEnd/>
              <a:tailEnd/>
            </a:ln>
          </p:spPr>
        </p:pic>
        <p:pic>
          <p:nvPicPr>
            <p:cNvPr id="16390" name="Picture 8"/>
            <p:cNvPicPr>
              <a:picLocks noChangeAspect="1"/>
            </p:cNvPicPr>
            <p:nvPr/>
          </p:nvPicPr>
          <p:blipFill>
            <a:blip r:embed="rId3" cstate="print"/>
            <a:srcRect/>
            <a:stretch>
              <a:fillRect/>
            </a:stretch>
          </p:blipFill>
          <p:spPr bwMode="auto">
            <a:xfrm>
              <a:off x="5257800" y="533400"/>
              <a:ext cx="2863899" cy="2835275"/>
            </a:xfrm>
            <a:prstGeom prst="rect">
              <a:avLst/>
            </a:prstGeom>
            <a:noFill/>
            <a:ln w="9525">
              <a:noFill/>
              <a:miter lim="800000"/>
              <a:headEnd/>
              <a:tailEnd/>
            </a:ln>
          </p:spPr>
        </p:pic>
        <p:pic>
          <p:nvPicPr>
            <p:cNvPr id="16391" name="Picture 16"/>
            <p:cNvPicPr>
              <a:picLocks noChangeAspect="1"/>
            </p:cNvPicPr>
            <p:nvPr/>
          </p:nvPicPr>
          <p:blipFill>
            <a:blip r:embed="rId4" cstate="print"/>
            <a:srcRect/>
            <a:stretch>
              <a:fillRect/>
            </a:stretch>
          </p:blipFill>
          <p:spPr bwMode="auto">
            <a:xfrm>
              <a:off x="5257800" y="3429001"/>
              <a:ext cx="2756993" cy="2743200"/>
            </a:xfrm>
            <a:prstGeom prst="rect">
              <a:avLst/>
            </a:prstGeom>
            <a:noFill/>
            <a:ln w="9525">
              <a:noFill/>
              <a:miter lim="800000"/>
              <a:headEnd/>
              <a:tailEnd/>
            </a:ln>
          </p:spPr>
        </p:pic>
        <p:pic>
          <p:nvPicPr>
            <p:cNvPr id="16392" name="Picture 17"/>
            <p:cNvPicPr>
              <a:picLocks noChangeAspect="1"/>
            </p:cNvPicPr>
            <p:nvPr/>
          </p:nvPicPr>
          <p:blipFill>
            <a:blip r:embed="rId5" cstate="print"/>
            <a:srcRect/>
            <a:stretch>
              <a:fillRect/>
            </a:stretch>
          </p:blipFill>
          <p:spPr bwMode="auto">
            <a:xfrm>
              <a:off x="2133600" y="3429000"/>
              <a:ext cx="2743450" cy="2747962"/>
            </a:xfrm>
            <a:prstGeom prst="rect">
              <a:avLst/>
            </a:prstGeom>
            <a:noFill/>
            <a:ln w="9525">
              <a:noFill/>
              <a:miter lim="800000"/>
              <a:headEnd/>
              <a:tailEnd/>
            </a:ln>
          </p:spPr>
        </p:pic>
        <p:cxnSp>
          <p:nvCxnSpPr>
            <p:cNvPr id="7" name="Straight Arrow Connector 6"/>
            <p:cNvCxnSpPr/>
            <p:nvPr/>
          </p:nvCxnSpPr>
          <p:spPr>
            <a:xfrm>
              <a:off x="4877026" y="1217613"/>
              <a:ext cx="532635" cy="158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3239647" y="3237685"/>
              <a:ext cx="533400" cy="162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6440342" y="3237685"/>
              <a:ext cx="533400" cy="162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4800470" y="5257799"/>
              <a:ext cx="534263"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6387" name="TextBox 14"/>
          <p:cNvSpPr txBox="1">
            <a:spLocks noChangeArrowheads="1"/>
          </p:cNvSpPr>
          <p:nvPr/>
        </p:nvSpPr>
        <p:spPr bwMode="auto">
          <a:xfrm>
            <a:off x="38076" y="0"/>
            <a:ext cx="2524173" cy="1477328"/>
          </a:xfrm>
          <a:prstGeom prst="rect">
            <a:avLst/>
          </a:prstGeom>
          <a:noFill/>
          <a:ln w="9525">
            <a:noFill/>
            <a:miter lim="800000"/>
            <a:headEnd/>
            <a:tailEnd/>
          </a:ln>
        </p:spPr>
        <p:txBody>
          <a:bodyPr wrap="none">
            <a:spAutoFit/>
          </a:bodyPr>
          <a:lstStyle/>
          <a:p>
            <a:pPr algn="ctr"/>
            <a:r>
              <a:rPr lang="en-US" sz="3000" dirty="0">
                <a:latin typeface="Candara"/>
                <a:cs typeface="Candara"/>
              </a:rPr>
              <a:t>Seasonal cycle</a:t>
            </a:r>
          </a:p>
          <a:p>
            <a:pPr algn="ctr"/>
            <a:r>
              <a:rPr lang="en-US" sz="3000" dirty="0">
                <a:latin typeface="Candara"/>
                <a:cs typeface="Candara"/>
              </a:rPr>
              <a:t>of </a:t>
            </a:r>
            <a:r>
              <a:rPr lang="en-US" sz="3000" dirty="0">
                <a:solidFill>
                  <a:srgbClr val="0000FF"/>
                </a:solidFill>
                <a:latin typeface="Candara"/>
                <a:cs typeface="Candara"/>
              </a:rPr>
              <a:t>HCN</a:t>
            </a:r>
          </a:p>
          <a:p>
            <a:pPr algn="ctr"/>
            <a:r>
              <a:rPr lang="en-US" sz="3000" dirty="0">
                <a:latin typeface="Candara"/>
                <a:cs typeface="Candara"/>
              </a:rPr>
              <a:t>from ACE-FTS</a:t>
            </a:r>
          </a:p>
        </p:txBody>
      </p:sp>
      <p:sp>
        <p:nvSpPr>
          <p:cNvPr id="16388" name="TextBox 6"/>
          <p:cNvSpPr txBox="1">
            <a:spLocks noChangeArrowheads="1"/>
          </p:cNvSpPr>
          <p:nvPr/>
        </p:nvSpPr>
        <p:spPr bwMode="auto">
          <a:xfrm>
            <a:off x="17463" y="1905000"/>
            <a:ext cx="3252100" cy="1754327"/>
          </a:xfrm>
          <a:prstGeom prst="rect">
            <a:avLst/>
          </a:prstGeom>
          <a:noFill/>
          <a:ln w="9525">
            <a:noFill/>
            <a:miter lim="800000"/>
            <a:headEnd/>
            <a:tailEnd/>
          </a:ln>
        </p:spPr>
        <p:txBody>
          <a:bodyPr wrap="none">
            <a:spAutoFit/>
          </a:bodyPr>
          <a:lstStyle/>
          <a:p>
            <a:r>
              <a:rPr lang="en-US" dirty="0">
                <a:latin typeface="Candara"/>
                <a:cs typeface="Candara"/>
              </a:rPr>
              <a:t>HCN source:     biomass burning</a:t>
            </a:r>
          </a:p>
          <a:p>
            <a:endParaRPr lang="en-US" dirty="0">
              <a:latin typeface="Candara"/>
              <a:cs typeface="Candara"/>
            </a:endParaRPr>
          </a:p>
          <a:p>
            <a:r>
              <a:rPr lang="en-US" dirty="0">
                <a:latin typeface="Candara"/>
                <a:cs typeface="Candara"/>
              </a:rPr>
              <a:t>HCN lifetime:  ~4 years in </a:t>
            </a:r>
          </a:p>
          <a:p>
            <a:r>
              <a:rPr lang="en-US" dirty="0">
                <a:latin typeface="Candara"/>
                <a:cs typeface="Candara"/>
              </a:rPr>
              <a:t>                        free atmosphere,</a:t>
            </a:r>
          </a:p>
          <a:p>
            <a:r>
              <a:rPr lang="en-US" dirty="0">
                <a:latin typeface="Candara"/>
                <a:cs typeface="Candara"/>
              </a:rPr>
              <a:t>                        but sink from </a:t>
            </a:r>
          </a:p>
          <a:p>
            <a:r>
              <a:rPr lang="en-US" dirty="0">
                <a:solidFill>
                  <a:srgbClr val="FF0000"/>
                </a:solidFill>
                <a:latin typeface="Candara"/>
                <a:cs typeface="Candara"/>
              </a:rPr>
              <a:t>                        contact with ocean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487554" y="4178447"/>
            <a:ext cx="8193803" cy="1477328"/>
          </a:xfrm>
          <a:prstGeom prst="rect">
            <a:avLst/>
          </a:prstGeom>
          <a:solidFill>
            <a:schemeClr val="accent2">
              <a:lumMod val="20000"/>
              <a:lumOff val="80000"/>
            </a:schemeClr>
          </a:solidFill>
        </p:spPr>
        <p:txBody>
          <a:bodyPr wrap="square" rtlCol="0">
            <a:spAutoFit/>
          </a:bodyPr>
          <a:lstStyle/>
          <a:p>
            <a:pPr marL="514350" indent="-514350">
              <a:buFont typeface="Arial"/>
              <a:buChar char="•"/>
            </a:pPr>
            <a:r>
              <a:rPr lang="en-US" sz="3000" dirty="0" smtClean="0">
                <a:latin typeface="Candara"/>
                <a:cs typeface="Candara"/>
              </a:rPr>
              <a:t>Useful as tracers in the UTLS</a:t>
            </a:r>
          </a:p>
          <a:p>
            <a:pPr marL="514350" indent="-514350">
              <a:buFont typeface="Arial"/>
              <a:buChar char="•"/>
            </a:pPr>
            <a:r>
              <a:rPr lang="en-US" sz="3000" dirty="0" smtClean="0">
                <a:latin typeface="Candara"/>
                <a:cs typeface="Candara"/>
              </a:rPr>
              <a:t>Global satellite measurements (</a:t>
            </a:r>
            <a:r>
              <a:rPr lang="en-US" sz="3000" b="1" dirty="0" smtClean="0">
                <a:solidFill>
                  <a:srgbClr val="00006C"/>
                </a:solidFill>
                <a:latin typeface="Candara"/>
                <a:cs typeface="Candara"/>
              </a:rPr>
              <a:t>ACE-FTS</a:t>
            </a:r>
            <a:r>
              <a:rPr lang="en-US" sz="3000" dirty="0" smtClean="0">
                <a:latin typeface="Candara"/>
                <a:cs typeface="Candara"/>
              </a:rPr>
              <a:t>)</a:t>
            </a:r>
          </a:p>
          <a:p>
            <a:pPr marL="514350" indent="-514350">
              <a:buFont typeface="Arial"/>
              <a:buChar char="•"/>
            </a:pPr>
            <a:r>
              <a:rPr lang="en-US" sz="3000" dirty="0" smtClean="0">
                <a:latin typeface="Candara"/>
                <a:cs typeface="Candara"/>
              </a:rPr>
              <a:t>Chemistry transport model (</a:t>
            </a:r>
            <a:r>
              <a:rPr lang="en-US" sz="3000" b="1" dirty="0" smtClean="0">
                <a:solidFill>
                  <a:schemeClr val="accent2">
                    <a:lumMod val="75000"/>
                  </a:schemeClr>
                </a:solidFill>
                <a:latin typeface="Candara"/>
                <a:cs typeface="Candara"/>
              </a:rPr>
              <a:t>WACCM3</a:t>
            </a:r>
            <a:r>
              <a:rPr lang="en-US" sz="3000" dirty="0" smtClean="0">
                <a:latin typeface="Candara"/>
                <a:cs typeface="Candara"/>
              </a:rPr>
              <a:t>)</a:t>
            </a:r>
          </a:p>
        </p:txBody>
      </p:sp>
      <p:sp>
        <p:nvSpPr>
          <p:cNvPr id="9" name="Title 8"/>
          <p:cNvSpPr>
            <a:spLocks noGrp="1"/>
          </p:cNvSpPr>
          <p:nvPr>
            <p:ph type="title"/>
          </p:nvPr>
        </p:nvSpPr>
        <p:spPr>
          <a:xfrm>
            <a:off x="434663" y="95749"/>
            <a:ext cx="7518728" cy="675468"/>
          </a:xfrm>
        </p:spPr>
        <p:txBody>
          <a:bodyPr>
            <a:normAutofit fontScale="90000"/>
          </a:bodyPr>
          <a:lstStyle/>
          <a:p>
            <a:pPr algn="l"/>
            <a:r>
              <a:rPr lang="en-US" b="1" u="sng" dirty="0" smtClean="0">
                <a:latin typeface="Candara"/>
                <a:cs typeface="Candara"/>
              </a:rPr>
              <a:t>Hydrocarbons – UTLS?  </a:t>
            </a:r>
            <a:endParaRPr lang="en-US" b="1" u="sng" dirty="0">
              <a:latin typeface="Candara"/>
              <a:cs typeface="Candara"/>
            </a:endParaRPr>
          </a:p>
        </p:txBody>
      </p:sp>
      <p:pic>
        <p:nvPicPr>
          <p:cNvPr id="16" name="Picture 15" descr="co_m.png"/>
          <p:cNvPicPr>
            <a:picLocks noChangeAspect="1"/>
          </p:cNvPicPr>
          <p:nvPr/>
        </p:nvPicPr>
        <p:blipFill>
          <a:blip r:embed="rId3"/>
          <a:stretch>
            <a:fillRect/>
          </a:stretch>
        </p:blipFill>
        <p:spPr>
          <a:xfrm>
            <a:off x="458182" y="1535059"/>
            <a:ext cx="730752" cy="578512"/>
          </a:xfrm>
          <a:prstGeom prst="rect">
            <a:avLst/>
          </a:prstGeom>
        </p:spPr>
      </p:pic>
      <p:pic>
        <p:nvPicPr>
          <p:cNvPr id="17" name="Picture 16" descr="c2h6_m.png"/>
          <p:cNvPicPr>
            <a:picLocks noChangeAspect="1"/>
          </p:cNvPicPr>
          <p:nvPr/>
        </p:nvPicPr>
        <p:blipFill>
          <a:blip r:embed="rId4"/>
          <a:stretch>
            <a:fillRect/>
          </a:stretch>
        </p:blipFill>
        <p:spPr>
          <a:xfrm>
            <a:off x="434663" y="2307746"/>
            <a:ext cx="784537" cy="611939"/>
          </a:xfrm>
          <a:prstGeom prst="rect">
            <a:avLst/>
          </a:prstGeom>
        </p:spPr>
      </p:pic>
      <p:pic>
        <p:nvPicPr>
          <p:cNvPr id="18" name="Picture 17" descr="hcn_m.png"/>
          <p:cNvPicPr>
            <a:picLocks noChangeAspect="1"/>
          </p:cNvPicPr>
          <p:nvPr/>
        </p:nvPicPr>
        <p:blipFill>
          <a:blip r:embed="rId5"/>
          <a:stretch>
            <a:fillRect/>
          </a:stretch>
        </p:blipFill>
        <p:spPr>
          <a:xfrm>
            <a:off x="434663" y="3111758"/>
            <a:ext cx="807205" cy="578497"/>
          </a:xfrm>
          <a:prstGeom prst="rect">
            <a:avLst/>
          </a:prstGeom>
        </p:spPr>
      </p:pic>
      <p:sp>
        <p:nvSpPr>
          <p:cNvPr id="19" name="TextBox 18"/>
          <p:cNvSpPr txBox="1"/>
          <p:nvPr/>
        </p:nvSpPr>
        <p:spPr>
          <a:xfrm>
            <a:off x="1290871" y="1487989"/>
            <a:ext cx="719493" cy="523220"/>
          </a:xfrm>
          <a:prstGeom prst="rect">
            <a:avLst/>
          </a:prstGeom>
          <a:noFill/>
        </p:spPr>
        <p:txBody>
          <a:bodyPr wrap="square" rtlCol="0">
            <a:spAutoFit/>
          </a:bodyPr>
          <a:lstStyle/>
          <a:p>
            <a:pPr algn="ctr"/>
            <a:r>
              <a:rPr lang="en-US" sz="2800" dirty="0" smtClean="0">
                <a:latin typeface="Candara"/>
                <a:cs typeface="Candara"/>
              </a:rPr>
              <a:t>CO</a:t>
            </a:r>
            <a:endParaRPr lang="en-US" sz="2800" dirty="0">
              <a:latin typeface="Candara"/>
              <a:cs typeface="Candara"/>
            </a:endParaRPr>
          </a:p>
        </p:txBody>
      </p:sp>
      <p:sp>
        <p:nvSpPr>
          <p:cNvPr id="20" name="TextBox 19"/>
          <p:cNvSpPr txBox="1"/>
          <p:nvPr/>
        </p:nvSpPr>
        <p:spPr>
          <a:xfrm>
            <a:off x="1258889" y="2284230"/>
            <a:ext cx="874711" cy="523220"/>
          </a:xfrm>
          <a:prstGeom prst="rect">
            <a:avLst/>
          </a:prstGeom>
          <a:noFill/>
        </p:spPr>
        <p:txBody>
          <a:bodyPr wrap="square" rtlCol="0">
            <a:spAutoFit/>
          </a:bodyPr>
          <a:lstStyle/>
          <a:p>
            <a:pPr algn="ctr"/>
            <a:r>
              <a:rPr lang="en-US" sz="2800" dirty="0" smtClean="0">
                <a:latin typeface="Candara"/>
                <a:cs typeface="Candara"/>
              </a:rPr>
              <a:t>C</a:t>
            </a:r>
            <a:r>
              <a:rPr lang="en-US" sz="2800" baseline="-25000" dirty="0" smtClean="0">
                <a:latin typeface="Candara"/>
                <a:cs typeface="Candara"/>
              </a:rPr>
              <a:t>2</a:t>
            </a:r>
            <a:r>
              <a:rPr lang="en-US" sz="2800" dirty="0" smtClean="0">
                <a:latin typeface="Candara"/>
                <a:cs typeface="Candara"/>
              </a:rPr>
              <a:t>H</a:t>
            </a:r>
            <a:r>
              <a:rPr lang="en-US" sz="2800" baseline="-25000" dirty="0" smtClean="0">
                <a:latin typeface="Candara"/>
                <a:cs typeface="Candara"/>
              </a:rPr>
              <a:t>6</a:t>
            </a:r>
            <a:endParaRPr lang="en-US" sz="2800" baseline="-25000" dirty="0">
              <a:latin typeface="Candara"/>
              <a:cs typeface="Candara"/>
            </a:endParaRPr>
          </a:p>
        </p:txBody>
      </p:sp>
      <p:sp>
        <p:nvSpPr>
          <p:cNvPr id="21" name="TextBox 20"/>
          <p:cNvSpPr txBox="1"/>
          <p:nvPr/>
        </p:nvSpPr>
        <p:spPr>
          <a:xfrm>
            <a:off x="1269836" y="3108245"/>
            <a:ext cx="852005" cy="523220"/>
          </a:xfrm>
          <a:prstGeom prst="rect">
            <a:avLst/>
          </a:prstGeom>
          <a:noFill/>
        </p:spPr>
        <p:txBody>
          <a:bodyPr wrap="square" rtlCol="0">
            <a:spAutoFit/>
          </a:bodyPr>
          <a:lstStyle/>
          <a:p>
            <a:pPr algn="ctr"/>
            <a:r>
              <a:rPr lang="en-US" sz="2800" dirty="0" smtClean="0">
                <a:latin typeface="Candara"/>
                <a:cs typeface="Candara"/>
              </a:rPr>
              <a:t>HCN</a:t>
            </a:r>
            <a:endParaRPr lang="en-US" sz="2800" dirty="0">
              <a:latin typeface="Candara"/>
              <a:cs typeface="Candara"/>
            </a:endParaRPr>
          </a:p>
        </p:txBody>
      </p:sp>
      <p:cxnSp>
        <p:nvCxnSpPr>
          <p:cNvPr id="23" name="Straight Connector 22"/>
          <p:cNvCxnSpPr/>
          <p:nvPr/>
        </p:nvCxnSpPr>
        <p:spPr>
          <a:xfrm>
            <a:off x="516976" y="1404132"/>
            <a:ext cx="824083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28735" y="3858155"/>
            <a:ext cx="8229078" cy="796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245945" y="890145"/>
            <a:ext cx="1227087" cy="477054"/>
          </a:xfrm>
          <a:prstGeom prst="rect">
            <a:avLst/>
          </a:prstGeom>
          <a:noFill/>
        </p:spPr>
        <p:txBody>
          <a:bodyPr wrap="none" rtlCol="0">
            <a:spAutoFit/>
          </a:bodyPr>
          <a:lstStyle/>
          <a:p>
            <a:r>
              <a:rPr lang="en-US" sz="2500" dirty="0" smtClean="0">
                <a:latin typeface="Candara"/>
                <a:cs typeface="Candara"/>
              </a:rPr>
              <a:t>sources</a:t>
            </a:r>
            <a:endParaRPr lang="en-US" sz="2500" dirty="0">
              <a:latin typeface="Candara"/>
              <a:cs typeface="Candara"/>
            </a:endParaRPr>
          </a:p>
        </p:txBody>
      </p:sp>
      <p:sp>
        <p:nvSpPr>
          <p:cNvPr id="31" name="TextBox 30"/>
          <p:cNvSpPr txBox="1"/>
          <p:nvPr/>
        </p:nvSpPr>
        <p:spPr>
          <a:xfrm>
            <a:off x="2217370" y="2121349"/>
            <a:ext cx="1287830" cy="830997"/>
          </a:xfrm>
          <a:prstGeom prst="rect">
            <a:avLst/>
          </a:prstGeom>
          <a:noFill/>
        </p:spPr>
        <p:txBody>
          <a:bodyPr wrap="square" rtlCol="0">
            <a:spAutoFit/>
          </a:bodyPr>
          <a:lstStyle/>
          <a:p>
            <a:r>
              <a:rPr lang="en-US" sz="2400" dirty="0" smtClean="0">
                <a:latin typeface="Candara"/>
                <a:cs typeface="Candara"/>
              </a:rPr>
              <a:t>Biomass Burning</a:t>
            </a:r>
            <a:endParaRPr lang="en-US" sz="2400" dirty="0">
              <a:latin typeface="Candara"/>
              <a:cs typeface="Candara"/>
            </a:endParaRPr>
          </a:p>
        </p:txBody>
      </p:sp>
      <p:sp>
        <p:nvSpPr>
          <p:cNvPr id="39" name="TextBox 38"/>
          <p:cNvSpPr txBox="1"/>
          <p:nvPr/>
        </p:nvSpPr>
        <p:spPr>
          <a:xfrm>
            <a:off x="6060887" y="909165"/>
            <a:ext cx="1171865" cy="461665"/>
          </a:xfrm>
          <a:prstGeom prst="rect">
            <a:avLst/>
          </a:prstGeom>
          <a:noFill/>
        </p:spPr>
        <p:txBody>
          <a:bodyPr wrap="none" rtlCol="0">
            <a:spAutoFit/>
          </a:bodyPr>
          <a:lstStyle/>
          <a:p>
            <a:r>
              <a:rPr lang="en-US" sz="2400" dirty="0" smtClean="0">
                <a:latin typeface="Candara"/>
                <a:cs typeface="Candara"/>
              </a:rPr>
              <a:t>lifetime</a:t>
            </a:r>
            <a:endParaRPr lang="en-US" sz="2400" dirty="0">
              <a:latin typeface="Candara"/>
              <a:cs typeface="Candara"/>
            </a:endParaRPr>
          </a:p>
        </p:txBody>
      </p:sp>
      <p:sp>
        <p:nvSpPr>
          <p:cNvPr id="40" name="TextBox 39"/>
          <p:cNvSpPr txBox="1"/>
          <p:nvPr/>
        </p:nvSpPr>
        <p:spPr>
          <a:xfrm>
            <a:off x="6007851" y="1464511"/>
            <a:ext cx="1390224" cy="461665"/>
          </a:xfrm>
          <a:prstGeom prst="rect">
            <a:avLst/>
          </a:prstGeom>
          <a:noFill/>
        </p:spPr>
        <p:txBody>
          <a:bodyPr wrap="none" rtlCol="0">
            <a:spAutoFit/>
          </a:bodyPr>
          <a:lstStyle/>
          <a:p>
            <a:r>
              <a:rPr lang="en-US" sz="2400" dirty="0" smtClean="0">
                <a:latin typeface="Candara"/>
                <a:cs typeface="Candara"/>
              </a:rPr>
              <a:t>2 months</a:t>
            </a:r>
          </a:p>
        </p:txBody>
      </p:sp>
      <p:sp>
        <p:nvSpPr>
          <p:cNvPr id="43" name="TextBox 42"/>
          <p:cNvSpPr txBox="1"/>
          <p:nvPr/>
        </p:nvSpPr>
        <p:spPr>
          <a:xfrm>
            <a:off x="5918579" y="2224771"/>
            <a:ext cx="1584388" cy="461665"/>
          </a:xfrm>
          <a:prstGeom prst="rect">
            <a:avLst/>
          </a:prstGeom>
          <a:noFill/>
        </p:spPr>
        <p:txBody>
          <a:bodyPr wrap="none" rtlCol="0">
            <a:spAutoFit/>
          </a:bodyPr>
          <a:lstStyle/>
          <a:p>
            <a:r>
              <a:rPr lang="en-US" sz="2400" dirty="0" smtClean="0">
                <a:latin typeface="Candara"/>
                <a:cs typeface="Candara"/>
              </a:rPr>
              <a:t>1.5 months</a:t>
            </a:r>
            <a:endParaRPr lang="en-US" sz="2400" dirty="0">
              <a:latin typeface="Candara"/>
              <a:cs typeface="Candara"/>
            </a:endParaRPr>
          </a:p>
        </p:txBody>
      </p:sp>
      <p:sp>
        <p:nvSpPr>
          <p:cNvPr id="44" name="TextBox 43"/>
          <p:cNvSpPr txBox="1"/>
          <p:nvPr/>
        </p:nvSpPr>
        <p:spPr>
          <a:xfrm>
            <a:off x="5039878" y="2905025"/>
            <a:ext cx="3717935" cy="830997"/>
          </a:xfrm>
          <a:prstGeom prst="rect">
            <a:avLst/>
          </a:prstGeom>
          <a:noFill/>
        </p:spPr>
        <p:txBody>
          <a:bodyPr wrap="none" rtlCol="0">
            <a:spAutoFit/>
          </a:bodyPr>
          <a:lstStyle/>
          <a:p>
            <a:pPr algn="ctr"/>
            <a:r>
              <a:rPr lang="en-US" sz="2400" dirty="0" smtClean="0">
                <a:latin typeface="Candara"/>
                <a:cs typeface="Candara"/>
              </a:rPr>
              <a:t>~4 years (free atmosphere)</a:t>
            </a:r>
          </a:p>
          <a:p>
            <a:pPr algn="ctr"/>
            <a:r>
              <a:rPr lang="en-US" sz="2400" b="1" dirty="0" smtClean="0">
                <a:latin typeface="Candara"/>
                <a:cs typeface="Candara"/>
              </a:rPr>
              <a:t>3 months </a:t>
            </a:r>
            <a:r>
              <a:rPr lang="en-US" sz="2400" dirty="0" smtClean="0">
                <a:latin typeface="Candara"/>
                <a:cs typeface="Candara"/>
              </a:rPr>
              <a:t>(ocean contact)</a:t>
            </a:r>
          </a:p>
        </p:txBody>
      </p:sp>
      <p:cxnSp>
        <p:nvCxnSpPr>
          <p:cNvPr id="48" name="Straight Connector 47"/>
          <p:cNvCxnSpPr/>
          <p:nvPr/>
        </p:nvCxnSpPr>
        <p:spPr>
          <a:xfrm rot="5400000">
            <a:off x="747440" y="2403763"/>
            <a:ext cx="2924721"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5400000">
            <a:off x="2057707" y="2392926"/>
            <a:ext cx="2924721"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3531828" y="1405720"/>
            <a:ext cx="1421172" cy="2442452"/>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p:cNvSpPr txBox="1"/>
          <p:nvPr/>
        </p:nvSpPr>
        <p:spPr>
          <a:xfrm>
            <a:off x="3737021" y="893776"/>
            <a:ext cx="853262" cy="477054"/>
          </a:xfrm>
          <a:prstGeom prst="rect">
            <a:avLst/>
          </a:prstGeom>
          <a:noFill/>
        </p:spPr>
        <p:txBody>
          <a:bodyPr wrap="none" rtlCol="0">
            <a:spAutoFit/>
          </a:bodyPr>
          <a:lstStyle/>
          <a:p>
            <a:r>
              <a:rPr lang="en-US" sz="2500" dirty="0" smtClean="0">
                <a:latin typeface="Candara"/>
                <a:cs typeface="Candara"/>
              </a:rPr>
              <a:t>sinks</a:t>
            </a:r>
            <a:endParaRPr lang="en-US" sz="2500" dirty="0">
              <a:latin typeface="Candara"/>
              <a:cs typeface="Candara"/>
            </a:endParaRPr>
          </a:p>
        </p:txBody>
      </p:sp>
      <p:sp>
        <p:nvSpPr>
          <p:cNvPr id="57" name="TextBox 56"/>
          <p:cNvSpPr txBox="1"/>
          <p:nvPr/>
        </p:nvSpPr>
        <p:spPr>
          <a:xfrm>
            <a:off x="3858852" y="1488027"/>
            <a:ext cx="598842" cy="461665"/>
          </a:xfrm>
          <a:prstGeom prst="rect">
            <a:avLst/>
          </a:prstGeom>
          <a:noFill/>
        </p:spPr>
        <p:txBody>
          <a:bodyPr wrap="none" rtlCol="0">
            <a:spAutoFit/>
          </a:bodyPr>
          <a:lstStyle/>
          <a:p>
            <a:r>
              <a:rPr lang="en-US" sz="2400" dirty="0" smtClean="0">
                <a:latin typeface="Candara"/>
                <a:cs typeface="Candara"/>
              </a:rPr>
              <a:t>OH</a:t>
            </a:r>
            <a:endParaRPr lang="en-US" sz="2400" dirty="0">
              <a:latin typeface="Candara"/>
              <a:cs typeface="Candara"/>
            </a:endParaRPr>
          </a:p>
        </p:txBody>
      </p:sp>
      <p:sp>
        <p:nvSpPr>
          <p:cNvPr id="58" name="TextBox 57"/>
          <p:cNvSpPr txBox="1"/>
          <p:nvPr/>
        </p:nvSpPr>
        <p:spPr>
          <a:xfrm>
            <a:off x="3858852" y="2295988"/>
            <a:ext cx="598842" cy="461665"/>
          </a:xfrm>
          <a:prstGeom prst="rect">
            <a:avLst/>
          </a:prstGeom>
          <a:noFill/>
        </p:spPr>
        <p:txBody>
          <a:bodyPr wrap="none" rtlCol="0">
            <a:spAutoFit/>
          </a:bodyPr>
          <a:lstStyle/>
          <a:p>
            <a:r>
              <a:rPr lang="en-US" sz="2400" dirty="0" smtClean="0">
                <a:latin typeface="Candara"/>
                <a:cs typeface="Candara"/>
              </a:rPr>
              <a:t>OH</a:t>
            </a:r>
            <a:endParaRPr lang="en-US" sz="2400" dirty="0">
              <a:latin typeface="Candara"/>
              <a:cs typeface="Candara"/>
            </a:endParaRPr>
          </a:p>
        </p:txBody>
      </p:sp>
      <p:sp>
        <p:nvSpPr>
          <p:cNvPr id="59" name="TextBox 58"/>
          <p:cNvSpPr txBox="1"/>
          <p:nvPr/>
        </p:nvSpPr>
        <p:spPr>
          <a:xfrm>
            <a:off x="3531828" y="2939715"/>
            <a:ext cx="1494836" cy="461665"/>
          </a:xfrm>
          <a:prstGeom prst="rect">
            <a:avLst/>
          </a:prstGeom>
          <a:noFill/>
        </p:spPr>
        <p:txBody>
          <a:bodyPr wrap="square" rtlCol="0">
            <a:spAutoFit/>
          </a:bodyPr>
          <a:lstStyle/>
          <a:p>
            <a:r>
              <a:rPr lang="en-US" sz="2400" dirty="0" smtClean="0">
                <a:latin typeface="Candara"/>
                <a:cs typeface="Candara"/>
              </a:rPr>
              <a:t>OH, O(</a:t>
            </a:r>
            <a:r>
              <a:rPr lang="en-US" sz="2400" baseline="30000" dirty="0" smtClean="0">
                <a:latin typeface="Candara"/>
                <a:cs typeface="Candara"/>
              </a:rPr>
              <a:t>1</a:t>
            </a:r>
            <a:r>
              <a:rPr lang="en-US" sz="2400" dirty="0" smtClean="0">
                <a:latin typeface="Candara"/>
                <a:cs typeface="Candara"/>
              </a:rPr>
              <a:t>D)</a:t>
            </a:r>
            <a:endParaRPr lang="en-US" sz="2400" dirty="0">
              <a:latin typeface="Candara"/>
              <a:cs typeface="Candara"/>
            </a:endParaRPr>
          </a:p>
        </p:txBody>
      </p:sp>
      <p:sp>
        <p:nvSpPr>
          <p:cNvPr id="60" name="TextBox 59"/>
          <p:cNvSpPr txBox="1"/>
          <p:nvPr/>
        </p:nvSpPr>
        <p:spPr>
          <a:xfrm>
            <a:off x="3730807" y="3295607"/>
            <a:ext cx="971239" cy="461665"/>
          </a:xfrm>
          <a:prstGeom prst="rect">
            <a:avLst/>
          </a:prstGeom>
          <a:noFill/>
        </p:spPr>
        <p:txBody>
          <a:bodyPr wrap="none" rtlCol="0">
            <a:spAutoFit/>
          </a:bodyPr>
          <a:lstStyle/>
          <a:p>
            <a:r>
              <a:rPr lang="en-US" sz="2400" b="1" dirty="0" smtClean="0">
                <a:latin typeface="Candara"/>
                <a:cs typeface="Candara"/>
              </a:rPr>
              <a:t>ocean</a:t>
            </a:r>
            <a:endParaRPr lang="en-US" sz="2400" b="1" dirty="0">
              <a:latin typeface="Candara"/>
              <a:cs typeface="Candara"/>
            </a:endParaRPr>
          </a:p>
        </p:txBody>
      </p:sp>
      <p:cxnSp>
        <p:nvCxnSpPr>
          <p:cNvPr id="61" name="Straight Connector 60"/>
          <p:cNvCxnSpPr/>
          <p:nvPr/>
        </p:nvCxnSpPr>
        <p:spPr>
          <a:xfrm rot="5400000">
            <a:off x="3490639" y="2403763"/>
            <a:ext cx="2924721"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7" name="Picture 26" descr="ncarlogo.psd"/>
          <p:cNvPicPr>
            <a:picLocks noChangeAspect="1"/>
          </p:cNvPicPr>
          <p:nvPr/>
        </p:nvPicPr>
        <p:blipFill>
          <a:blip r:embed="rId6"/>
          <a:stretch>
            <a:fillRect/>
          </a:stretch>
        </p:blipFill>
        <p:spPr>
          <a:xfrm>
            <a:off x="7975600" y="0"/>
            <a:ext cx="1168400" cy="828502"/>
          </a:xfrm>
          <a:prstGeom prst="rect">
            <a:avLst/>
          </a:prstGeom>
        </p:spPr>
      </p:pic>
      <p:sp>
        <p:nvSpPr>
          <p:cNvPr id="28" name="Slide Number Placeholder 27"/>
          <p:cNvSpPr>
            <a:spLocks noGrp="1"/>
          </p:cNvSpPr>
          <p:nvPr>
            <p:ph type="sldNum" sz="quarter" idx="12"/>
          </p:nvPr>
        </p:nvSpPr>
        <p:spPr/>
        <p:txBody>
          <a:bodyPr/>
          <a:lstStyle/>
          <a:p>
            <a:fld id="{F5EB678F-C605-4C73-B61E-33460EA7706C}"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00081" y="103712"/>
            <a:ext cx="8229600" cy="692981"/>
          </a:xfrm>
        </p:spPr>
        <p:txBody>
          <a:bodyPr>
            <a:noAutofit/>
          </a:bodyPr>
          <a:lstStyle/>
          <a:p>
            <a:r>
              <a:rPr lang="en-US" sz="4600" dirty="0" smtClean="0">
                <a:latin typeface="Candara"/>
                <a:cs typeface="Candara"/>
              </a:rPr>
              <a:t>ACE-FTS</a:t>
            </a:r>
            <a:endParaRPr lang="en-US" sz="4600" dirty="0">
              <a:latin typeface="Candara"/>
              <a:cs typeface="Candara"/>
            </a:endParaRPr>
          </a:p>
        </p:txBody>
      </p:sp>
      <p:sp>
        <p:nvSpPr>
          <p:cNvPr id="4" name="Rectangle 3"/>
          <p:cNvSpPr txBox="1">
            <a:spLocks noChangeArrowheads="1"/>
          </p:cNvSpPr>
          <p:nvPr/>
        </p:nvSpPr>
        <p:spPr bwMode="auto">
          <a:xfrm>
            <a:off x="1799" y="989367"/>
            <a:ext cx="4036801" cy="5123490"/>
          </a:xfrm>
          <a:prstGeom prst="rect">
            <a:avLst/>
          </a:prstGeom>
          <a:solidFill>
            <a:srgbClr val="EFF7B4"/>
          </a:solid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defTabSz="914400" fontAlgn="base">
              <a:lnSpc>
                <a:spcPct val="90000"/>
              </a:lnSpc>
              <a:spcBef>
                <a:spcPct val="20000"/>
              </a:spcBef>
              <a:spcAft>
                <a:spcPct val="0"/>
              </a:spcAft>
              <a:buFont typeface="Arial"/>
              <a:buChar char="•"/>
            </a:pPr>
            <a:r>
              <a:rPr lang="en-US" sz="2400" kern="0" dirty="0" smtClean="0">
                <a:latin typeface="Candara"/>
                <a:cs typeface="Candara"/>
              </a:rPr>
              <a:t>Atmospheric Chemistry Experiment Fourier Transform Spectrometer (</a:t>
            </a:r>
            <a:r>
              <a:rPr lang="en-US" sz="2400" b="1" kern="0" dirty="0" smtClean="0">
                <a:latin typeface="Candara"/>
                <a:cs typeface="Candara"/>
              </a:rPr>
              <a:t>ACE-FTS</a:t>
            </a:r>
            <a:r>
              <a:rPr lang="en-US" sz="2400" kern="0" dirty="0" smtClean="0">
                <a:latin typeface="Candara"/>
                <a:cs typeface="Candara"/>
              </a:rPr>
              <a:t>) is a high spectral resolution infrared Fourier Transform Spectrometer on SCISAT-1</a:t>
            </a:r>
          </a:p>
          <a:p>
            <a:pPr marL="342900" lvl="0" indent="-342900" defTabSz="914400" fontAlgn="base">
              <a:lnSpc>
                <a:spcPct val="90000"/>
              </a:lnSpc>
              <a:spcBef>
                <a:spcPct val="20000"/>
              </a:spcBef>
              <a:spcAft>
                <a:spcPct val="0"/>
              </a:spcAft>
              <a:buFont typeface="Arial"/>
              <a:buChar char="•"/>
            </a:pPr>
            <a:r>
              <a:rPr lang="en-US" sz="2400" kern="0" dirty="0" smtClean="0">
                <a:latin typeface="Candara"/>
                <a:cs typeface="Candara"/>
              </a:rPr>
              <a:t>ACE-FTS measures atmospheric absorption spectra (750-4400cm</a:t>
            </a:r>
            <a:r>
              <a:rPr lang="en-US" sz="2400" kern="0" baseline="30000" dirty="0" smtClean="0">
                <a:latin typeface="Candara"/>
                <a:cs typeface="Candara"/>
              </a:rPr>
              <a:t>-1</a:t>
            </a:r>
            <a:r>
              <a:rPr lang="en-US" sz="2400" kern="0" dirty="0" smtClean="0">
                <a:latin typeface="Candara"/>
                <a:cs typeface="Candara"/>
              </a:rPr>
              <a:t>) using </a:t>
            </a:r>
            <a:r>
              <a:rPr lang="en-US" sz="2400" b="1" u="sng" kern="0" dirty="0" smtClean="0">
                <a:latin typeface="Candara"/>
                <a:cs typeface="Candara"/>
              </a:rPr>
              <a:t>solar occultation </a:t>
            </a:r>
            <a:r>
              <a:rPr lang="en-US" sz="2400" kern="0" dirty="0" smtClean="0">
                <a:latin typeface="Candara"/>
                <a:cs typeface="Candara"/>
              </a:rPr>
              <a:t>technique</a:t>
            </a:r>
          </a:p>
          <a:p>
            <a:pPr marL="342900" marR="0" lvl="0" indent="-342900" algn="l" defTabSz="914400" rtl="0" eaLnBrk="1" fontAlgn="base" latinLnBrk="0" hangingPunct="1">
              <a:lnSpc>
                <a:spcPct val="90000"/>
              </a:lnSpc>
              <a:spcBef>
                <a:spcPct val="20000"/>
              </a:spcBef>
              <a:spcAft>
                <a:spcPct val="0"/>
              </a:spcAft>
              <a:buClrTx/>
              <a:buSzTx/>
              <a:buFont typeface="Arial"/>
              <a:buChar char="•"/>
              <a:tabLst/>
              <a:defRPr/>
            </a:pPr>
            <a:r>
              <a:rPr kumimoji="0" lang="en-US" sz="2400" i="0" u="none" strike="noStrike" kern="0" cap="none" spc="0" normalizeH="0" baseline="0" noProof="0" dirty="0" smtClean="0">
                <a:ln>
                  <a:noFill/>
                </a:ln>
                <a:solidFill>
                  <a:srgbClr val="00008A"/>
                </a:solidFill>
                <a:effectLst/>
                <a:uLnTx/>
                <a:uFillTx/>
                <a:latin typeface="Candara"/>
                <a:ea typeface="+mn-ea"/>
                <a:cs typeface="Candara"/>
              </a:rPr>
              <a:t>CO, HCN, C</a:t>
            </a:r>
            <a:r>
              <a:rPr kumimoji="0" lang="en-US" sz="2400" i="0" u="none" strike="noStrike" kern="0" cap="none" spc="0" normalizeH="0" baseline="-25000" noProof="0" dirty="0" smtClean="0">
                <a:ln>
                  <a:noFill/>
                </a:ln>
                <a:solidFill>
                  <a:srgbClr val="00008A"/>
                </a:solidFill>
                <a:effectLst/>
                <a:uLnTx/>
                <a:uFillTx/>
                <a:latin typeface="Candara"/>
                <a:ea typeface="+mn-ea"/>
                <a:cs typeface="Candara"/>
              </a:rPr>
              <a:t>2</a:t>
            </a:r>
            <a:r>
              <a:rPr kumimoji="0" lang="en-US" sz="2400" i="0" u="none" strike="noStrike" kern="0" cap="none" spc="0" normalizeH="0" baseline="0" noProof="0" dirty="0" smtClean="0">
                <a:ln>
                  <a:noFill/>
                </a:ln>
                <a:solidFill>
                  <a:srgbClr val="00008A"/>
                </a:solidFill>
                <a:effectLst/>
                <a:uLnTx/>
                <a:uFillTx/>
                <a:latin typeface="Candara"/>
                <a:ea typeface="+mn-ea"/>
                <a:cs typeface="Candara"/>
              </a:rPr>
              <a:t>H</a:t>
            </a:r>
            <a:r>
              <a:rPr kumimoji="0" lang="en-US" sz="2400" i="0" u="none" strike="noStrike" kern="0" cap="none" spc="0" normalizeH="0" baseline="-25000" noProof="0" dirty="0" smtClean="0">
                <a:ln>
                  <a:noFill/>
                </a:ln>
                <a:solidFill>
                  <a:srgbClr val="00008A"/>
                </a:solidFill>
                <a:effectLst/>
                <a:uLnTx/>
                <a:uFillTx/>
                <a:latin typeface="Candara"/>
                <a:ea typeface="+mn-ea"/>
                <a:cs typeface="Candara"/>
              </a:rPr>
              <a:t>6</a:t>
            </a:r>
            <a:r>
              <a:rPr kumimoji="0" lang="en-US" sz="2400" i="0" u="none" strike="noStrike" kern="0" cap="none" spc="0" normalizeH="0" baseline="0" noProof="0" dirty="0" smtClean="0">
                <a:ln>
                  <a:noFill/>
                </a:ln>
                <a:solidFill>
                  <a:srgbClr val="00008A"/>
                </a:solidFill>
                <a:effectLst/>
                <a:uLnTx/>
                <a:uFillTx/>
                <a:latin typeface="Candara"/>
                <a:ea typeface="+mn-ea"/>
                <a:cs typeface="Candara"/>
              </a:rPr>
              <a:t>, C</a:t>
            </a:r>
            <a:r>
              <a:rPr kumimoji="0" lang="en-US" sz="2400" i="0" u="none" strike="noStrike" kern="0" cap="none" spc="0" normalizeH="0" baseline="-25000" noProof="0" dirty="0" smtClean="0">
                <a:ln>
                  <a:noFill/>
                </a:ln>
                <a:solidFill>
                  <a:srgbClr val="00008A"/>
                </a:solidFill>
                <a:effectLst/>
                <a:uLnTx/>
                <a:uFillTx/>
                <a:latin typeface="Candara"/>
                <a:ea typeface="+mn-ea"/>
                <a:cs typeface="Candara"/>
              </a:rPr>
              <a:t>2</a:t>
            </a:r>
            <a:r>
              <a:rPr kumimoji="0" lang="en-US" sz="2400" i="0" u="none" strike="noStrike" kern="0" cap="none" spc="0" normalizeH="0" baseline="0" noProof="0" dirty="0" smtClean="0">
                <a:ln>
                  <a:noFill/>
                </a:ln>
                <a:solidFill>
                  <a:srgbClr val="00008A"/>
                </a:solidFill>
                <a:effectLst/>
                <a:uLnTx/>
                <a:uFillTx/>
                <a:latin typeface="Candara"/>
                <a:ea typeface="+mn-ea"/>
                <a:cs typeface="Candara"/>
              </a:rPr>
              <a:t>H</a:t>
            </a:r>
            <a:r>
              <a:rPr kumimoji="0" lang="en-US" sz="2400" i="0" u="none" strike="noStrike" kern="0" cap="none" spc="0" normalizeH="0" baseline="-25000" noProof="0" dirty="0" smtClean="0">
                <a:ln>
                  <a:noFill/>
                </a:ln>
                <a:solidFill>
                  <a:srgbClr val="00008A"/>
                </a:solidFill>
                <a:effectLst/>
                <a:uLnTx/>
                <a:uFillTx/>
                <a:latin typeface="Candara"/>
                <a:ea typeface="+mn-ea"/>
                <a:cs typeface="Candara"/>
              </a:rPr>
              <a:t>2</a:t>
            </a:r>
            <a:r>
              <a:rPr kumimoji="0" lang="en-US" sz="2400" b="0" i="0" u="none" strike="noStrike" kern="0" cap="none" spc="0" normalizeH="0" baseline="0" noProof="0" dirty="0" smtClean="0">
                <a:ln>
                  <a:noFill/>
                </a:ln>
                <a:solidFill>
                  <a:srgbClr val="00008A"/>
                </a:solidFill>
                <a:effectLst/>
                <a:uLnTx/>
                <a:uFillTx/>
                <a:latin typeface="Candara"/>
                <a:ea typeface="+mn-ea"/>
                <a:cs typeface="Candara"/>
              </a:rPr>
              <a:t>, OCS, CH</a:t>
            </a:r>
            <a:r>
              <a:rPr kumimoji="0" lang="en-US" sz="2400" b="0" i="0" u="none" strike="noStrike" kern="0" cap="none" spc="0" normalizeH="0" baseline="-25000" noProof="0" dirty="0" smtClean="0">
                <a:ln>
                  <a:noFill/>
                </a:ln>
                <a:solidFill>
                  <a:srgbClr val="00008A"/>
                </a:solidFill>
                <a:effectLst/>
                <a:uLnTx/>
                <a:uFillTx/>
                <a:latin typeface="Candara"/>
                <a:ea typeface="+mn-ea"/>
                <a:cs typeface="Candara"/>
              </a:rPr>
              <a:t>3</a:t>
            </a:r>
            <a:r>
              <a:rPr kumimoji="0" lang="en-US" sz="2400" b="0" i="0" u="none" strike="noStrike" kern="0" cap="none" spc="0" normalizeH="0" baseline="0" noProof="0" dirty="0" smtClean="0">
                <a:ln>
                  <a:noFill/>
                </a:ln>
                <a:solidFill>
                  <a:srgbClr val="00008A"/>
                </a:solidFill>
                <a:effectLst/>
                <a:uLnTx/>
                <a:uFillTx/>
                <a:latin typeface="Candara"/>
                <a:ea typeface="+mn-ea"/>
                <a:cs typeface="Candara"/>
              </a:rPr>
              <a:t>Cl, </a:t>
            </a:r>
            <a:r>
              <a:rPr kumimoji="0" lang="en-US" sz="2400" b="0" i="0" u="none" strike="noStrike" kern="0" cap="none" spc="0" normalizeH="0" baseline="0" noProof="0" dirty="0" smtClean="0">
                <a:ln>
                  <a:noFill/>
                </a:ln>
                <a:solidFill>
                  <a:srgbClr val="3C2CDA"/>
                </a:solidFill>
                <a:effectLst/>
                <a:uLnTx/>
                <a:uFillTx/>
                <a:latin typeface="Candara"/>
                <a:ea typeface="+mn-ea"/>
                <a:cs typeface="Candara"/>
              </a:rPr>
              <a:t>O</a:t>
            </a:r>
            <a:r>
              <a:rPr kumimoji="0" lang="en-US" sz="2400" b="0" i="0" u="none" strike="noStrike" kern="0" cap="none" spc="0" normalizeH="0" baseline="-25000" noProof="0" dirty="0" smtClean="0">
                <a:ln>
                  <a:noFill/>
                </a:ln>
                <a:solidFill>
                  <a:srgbClr val="3C2CDA"/>
                </a:solidFill>
                <a:effectLst/>
                <a:uLnTx/>
                <a:uFillTx/>
                <a:latin typeface="Candara"/>
                <a:ea typeface="+mn-ea"/>
                <a:cs typeface="Candara"/>
              </a:rPr>
              <a:t>3</a:t>
            </a:r>
            <a:r>
              <a:rPr kumimoji="0" lang="en-US" sz="2400" b="0" i="0" u="none" strike="noStrike" kern="0" cap="none" spc="0" normalizeH="0" baseline="0" noProof="0" dirty="0" smtClean="0">
                <a:ln>
                  <a:noFill/>
                </a:ln>
                <a:solidFill>
                  <a:srgbClr val="3C2CDA"/>
                </a:solidFill>
                <a:effectLst/>
                <a:uLnTx/>
                <a:uFillTx/>
                <a:latin typeface="Candara"/>
                <a:ea typeface="+mn-ea"/>
                <a:cs typeface="Candara"/>
              </a:rPr>
              <a:t>, HNO</a:t>
            </a:r>
            <a:r>
              <a:rPr kumimoji="0" lang="en-US" sz="2400" b="0" i="0" u="none" strike="noStrike" kern="0" cap="none" spc="0" normalizeH="0" baseline="-25000" noProof="0" dirty="0" smtClean="0">
                <a:ln>
                  <a:noFill/>
                </a:ln>
                <a:solidFill>
                  <a:srgbClr val="3C2CDA"/>
                </a:solidFill>
                <a:effectLst/>
                <a:uLnTx/>
                <a:uFillTx/>
                <a:latin typeface="Candara"/>
                <a:ea typeface="+mn-ea"/>
                <a:cs typeface="Candara"/>
              </a:rPr>
              <a:t>3</a:t>
            </a:r>
            <a:r>
              <a:rPr kumimoji="0" lang="en-US" sz="2400" b="0" i="0" u="none" strike="noStrike" kern="0" cap="none" spc="0" normalizeH="0" baseline="0" noProof="0" dirty="0" smtClean="0">
                <a:ln>
                  <a:noFill/>
                </a:ln>
                <a:solidFill>
                  <a:srgbClr val="3C2CDA"/>
                </a:solidFill>
                <a:effectLst/>
                <a:uLnTx/>
                <a:uFillTx/>
                <a:latin typeface="Candara"/>
                <a:ea typeface="+mn-ea"/>
                <a:cs typeface="Candara"/>
              </a:rPr>
              <a:t>, </a:t>
            </a:r>
            <a:r>
              <a:rPr kumimoji="0" lang="en-US" sz="2400" b="0" i="0" u="none" strike="noStrike" kern="0" cap="none" spc="0" normalizeH="0" baseline="0" noProof="0" dirty="0" err="1" smtClean="0">
                <a:ln>
                  <a:noFill/>
                </a:ln>
                <a:solidFill>
                  <a:srgbClr val="3C2CDA"/>
                </a:solidFill>
                <a:effectLst/>
                <a:uLnTx/>
                <a:uFillTx/>
                <a:latin typeface="Candara"/>
                <a:ea typeface="+mn-ea"/>
                <a:cs typeface="Candara"/>
              </a:rPr>
              <a:t>HCl</a:t>
            </a:r>
            <a:r>
              <a:rPr kumimoji="0" lang="en-US" sz="2400" b="0" i="0" u="none" strike="noStrike" kern="0" cap="none" spc="0" normalizeH="0" baseline="0" noProof="0" dirty="0" smtClean="0">
                <a:ln>
                  <a:noFill/>
                </a:ln>
                <a:solidFill>
                  <a:srgbClr val="3C2CDA"/>
                </a:solidFill>
                <a:effectLst/>
                <a:uLnTx/>
                <a:uFillTx/>
                <a:latin typeface="Candara"/>
                <a:ea typeface="+mn-ea"/>
                <a:cs typeface="Candara"/>
              </a:rPr>
              <a:t>,…</a:t>
            </a:r>
            <a:endParaRPr kumimoji="0" lang="en-US" sz="2400" b="0" i="0" u="none" strike="noStrike" kern="0" cap="none" spc="0" normalizeH="0" baseline="0" noProof="0" dirty="0" smtClean="0">
              <a:ln>
                <a:noFill/>
              </a:ln>
              <a:solidFill>
                <a:srgbClr val="00008A"/>
              </a:solidFill>
              <a:effectLst/>
              <a:uLnTx/>
              <a:uFillTx/>
              <a:latin typeface="Candara"/>
              <a:ea typeface="+mn-ea"/>
              <a:cs typeface="Candara"/>
            </a:endParaRPr>
          </a:p>
        </p:txBody>
      </p:sp>
      <p:pic>
        <p:nvPicPr>
          <p:cNvPr id="5" name="Picture 5" descr="Pegasus"/>
          <p:cNvPicPr>
            <a:picLocks noChangeAspect="1" noChangeArrowheads="1"/>
          </p:cNvPicPr>
          <p:nvPr/>
        </p:nvPicPr>
        <p:blipFill>
          <a:blip r:embed="rId3"/>
          <a:srcRect/>
          <a:stretch>
            <a:fillRect/>
          </a:stretch>
        </p:blipFill>
        <p:spPr bwMode="auto">
          <a:xfrm>
            <a:off x="-9540" y="6102450"/>
            <a:ext cx="1052737" cy="774341"/>
          </a:xfrm>
          <a:prstGeom prst="rect">
            <a:avLst/>
          </a:prstGeom>
          <a:noFill/>
        </p:spPr>
      </p:pic>
      <p:pic>
        <p:nvPicPr>
          <p:cNvPr id="6" name="Picture 5" descr="ACE_06.jpg"/>
          <p:cNvPicPr>
            <a:picLocks noChangeAspect="1"/>
          </p:cNvPicPr>
          <p:nvPr/>
        </p:nvPicPr>
        <p:blipFill>
          <a:blip r:embed="rId4"/>
          <a:srcRect l="1250"/>
          <a:stretch>
            <a:fillRect/>
          </a:stretch>
        </p:blipFill>
        <p:spPr>
          <a:xfrm>
            <a:off x="1958361" y="6091110"/>
            <a:ext cx="1022580" cy="776643"/>
          </a:xfrm>
          <a:prstGeom prst="rect">
            <a:avLst/>
          </a:prstGeom>
        </p:spPr>
      </p:pic>
      <p:pic>
        <p:nvPicPr>
          <p:cNvPr id="7" name="Picture 6" descr="ACE_20.jpg"/>
          <p:cNvPicPr>
            <a:picLocks noChangeAspect="1"/>
          </p:cNvPicPr>
          <p:nvPr/>
        </p:nvPicPr>
        <p:blipFill>
          <a:blip r:embed="rId5"/>
          <a:stretch>
            <a:fillRect/>
          </a:stretch>
        </p:blipFill>
        <p:spPr>
          <a:xfrm>
            <a:off x="960639" y="6087281"/>
            <a:ext cx="1026956" cy="770217"/>
          </a:xfrm>
          <a:prstGeom prst="rect">
            <a:avLst/>
          </a:prstGeom>
        </p:spPr>
      </p:pic>
      <p:pic>
        <p:nvPicPr>
          <p:cNvPr id="8" name="Picture 7" descr="ACE_11.jpg"/>
          <p:cNvPicPr>
            <a:picLocks noChangeAspect="1"/>
          </p:cNvPicPr>
          <p:nvPr/>
        </p:nvPicPr>
        <p:blipFill>
          <a:blip r:embed="rId6"/>
          <a:stretch>
            <a:fillRect/>
          </a:stretch>
        </p:blipFill>
        <p:spPr>
          <a:xfrm>
            <a:off x="2980941" y="6085302"/>
            <a:ext cx="1033456" cy="775092"/>
          </a:xfrm>
          <a:prstGeom prst="rect">
            <a:avLst/>
          </a:prstGeom>
        </p:spPr>
      </p:pic>
      <p:pic>
        <p:nvPicPr>
          <p:cNvPr id="9" name="Picture 8"/>
          <p:cNvPicPr>
            <a:picLocks noChangeAspect="1"/>
          </p:cNvPicPr>
          <p:nvPr/>
        </p:nvPicPr>
        <p:blipFill>
          <a:blip r:embed="rId7"/>
          <a:stretch>
            <a:fillRect/>
          </a:stretch>
        </p:blipFill>
        <p:spPr>
          <a:xfrm>
            <a:off x="4085384" y="4544267"/>
            <a:ext cx="5002442" cy="1028170"/>
          </a:xfrm>
          <a:prstGeom prst="rect">
            <a:avLst/>
          </a:prstGeom>
        </p:spPr>
      </p:pic>
      <p:sp>
        <p:nvSpPr>
          <p:cNvPr id="12" name="TextBox 11"/>
          <p:cNvSpPr txBox="1"/>
          <p:nvPr/>
        </p:nvSpPr>
        <p:spPr>
          <a:xfrm>
            <a:off x="4077641" y="5647322"/>
            <a:ext cx="5019323" cy="523220"/>
          </a:xfrm>
          <a:prstGeom prst="rect">
            <a:avLst/>
          </a:prstGeom>
          <a:noFill/>
        </p:spPr>
        <p:txBody>
          <a:bodyPr wrap="none" rtlCol="0">
            <a:spAutoFit/>
          </a:bodyPr>
          <a:lstStyle/>
          <a:p>
            <a:r>
              <a:rPr lang="en-US" sz="2800" dirty="0" smtClean="0">
                <a:latin typeface="Candara"/>
                <a:cs typeface="Candara"/>
              </a:rPr>
              <a:t>Tropical sampling ~ 4 times/year</a:t>
            </a:r>
            <a:endParaRPr lang="en-US" sz="2800" dirty="0">
              <a:latin typeface="Candara"/>
              <a:cs typeface="Candara"/>
            </a:endParaRPr>
          </a:p>
        </p:txBody>
      </p:sp>
      <p:sp>
        <p:nvSpPr>
          <p:cNvPr id="13" name="TextBox 12"/>
          <p:cNvSpPr txBox="1"/>
          <p:nvPr/>
        </p:nvSpPr>
        <p:spPr>
          <a:xfrm>
            <a:off x="4233874" y="4394116"/>
            <a:ext cx="859660" cy="276999"/>
          </a:xfrm>
          <a:prstGeom prst="rect">
            <a:avLst/>
          </a:prstGeom>
          <a:solidFill>
            <a:schemeClr val="bg1"/>
          </a:solidFill>
        </p:spPr>
        <p:txBody>
          <a:bodyPr wrap="square" tIns="0" bIns="0" rtlCol="0">
            <a:spAutoFit/>
          </a:bodyPr>
          <a:lstStyle/>
          <a:p>
            <a:pPr algn="ctr"/>
            <a:r>
              <a:rPr lang="en-US" dirty="0" smtClean="0">
                <a:latin typeface="Candara"/>
                <a:cs typeface="Candara"/>
              </a:rPr>
              <a:t>FEB</a:t>
            </a:r>
            <a:endParaRPr lang="en-US" dirty="0">
              <a:latin typeface="Candara"/>
              <a:cs typeface="Candara"/>
            </a:endParaRPr>
          </a:p>
        </p:txBody>
      </p:sp>
      <p:sp>
        <p:nvSpPr>
          <p:cNvPr id="14" name="TextBox 13"/>
          <p:cNvSpPr txBox="1"/>
          <p:nvPr/>
        </p:nvSpPr>
        <p:spPr>
          <a:xfrm>
            <a:off x="5491453" y="4396365"/>
            <a:ext cx="859660" cy="276999"/>
          </a:xfrm>
          <a:prstGeom prst="rect">
            <a:avLst/>
          </a:prstGeom>
          <a:solidFill>
            <a:schemeClr val="bg1"/>
          </a:solidFill>
        </p:spPr>
        <p:txBody>
          <a:bodyPr wrap="square" tIns="0" bIns="0" rtlCol="0">
            <a:spAutoFit/>
          </a:bodyPr>
          <a:lstStyle/>
          <a:p>
            <a:pPr algn="ctr"/>
            <a:r>
              <a:rPr lang="en-US" dirty="0" smtClean="0">
                <a:latin typeface="Candara"/>
                <a:cs typeface="Candara"/>
              </a:rPr>
              <a:t>APR</a:t>
            </a:r>
            <a:endParaRPr lang="en-US" dirty="0">
              <a:latin typeface="Candara"/>
              <a:cs typeface="Candara"/>
            </a:endParaRPr>
          </a:p>
        </p:txBody>
      </p:sp>
      <p:sp>
        <p:nvSpPr>
          <p:cNvPr id="15" name="TextBox 14"/>
          <p:cNvSpPr txBox="1"/>
          <p:nvPr/>
        </p:nvSpPr>
        <p:spPr>
          <a:xfrm>
            <a:off x="6796490" y="4405767"/>
            <a:ext cx="859660" cy="276999"/>
          </a:xfrm>
          <a:prstGeom prst="rect">
            <a:avLst/>
          </a:prstGeom>
          <a:solidFill>
            <a:schemeClr val="bg1"/>
          </a:solidFill>
        </p:spPr>
        <p:txBody>
          <a:bodyPr wrap="square" tIns="0" bIns="0" rtlCol="0">
            <a:spAutoFit/>
          </a:bodyPr>
          <a:lstStyle/>
          <a:p>
            <a:pPr algn="ctr"/>
            <a:r>
              <a:rPr lang="en-US" dirty="0" smtClean="0">
                <a:latin typeface="Candara"/>
                <a:cs typeface="Candara"/>
              </a:rPr>
              <a:t>AUG</a:t>
            </a:r>
            <a:endParaRPr lang="en-US" dirty="0">
              <a:latin typeface="Candara"/>
              <a:cs typeface="Candara"/>
            </a:endParaRPr>
          </a:p>
        </p:txBody>
      </p:sp>
      <p:sp>
        <p:nvSpPr>
          <p:cNvPr id="16" name="TextBox 15"/>
          <p:cNvSpPr txBox="1"/>
          <p:nvPr/>
        </p:nvSpPr>
        <p:spPr>
          <a:xfrm>
            <a:off x="8041195" y="4405767"/>
            <a:ext cx="859660" cy="276999"/>
          </a:xfrm>
          <a:prstGeom prst="rect">
            <a:avLst/>
          </a:prstGeom>
          <a:solidFill>
            <a:schemeClr val="bg1"/>
          </a:solidFill>
        </p:spPr>
        <p:txBody>
          <a:bodyPr wrap="square" tIns="0" bIns="0" rtlCol="0">
            <a:spAutoFit/>
          </a:bodyPr>
          <a:lstStyle/>
          <a:p>
            <a:pPr algn="ctr"/>
            <a:r>
              <a:rPr lang="en-US" dirty="0" smtClean="0">
                <a:latin typeface="Candara"/>
                <a:cs typeface="Candara"/>
              </a:rPr>
              <a:t>OCT</a:t>
            </a:r>
            <a:endParaRPr lang="en-US" dirty="0">
              <a:latin typeface="Candara"/>
              <a:cs typeface="Candara"/>
            </a:endParaRPr>
          </a:p>
        </p:txBody>
      </p:sp>
      <p:pic>
        <p:nvPicPr>
          <p:cNvPr id="17" name="Picture 16"/>
          <p:cNvPicPr>
            <a:picLocks noChangeAspect="1"/>
          </p:cNvPicPr>
          <p:nvPr/>
        </p:nvPicPr>
        <p:blipFill>
          <a:blip r:embed="rId8"/>
          <a:stretch>
            <a:fillRect/>
          </a:stretch>
        </p:blipFill>
        <p:spPr>
          <a:xfrm>
            <a:off x="4143760" y="1034727"/>
            <a:ext cx="4642758" cy="3091051"/>
          </a:xfrm>
          <a:prstGeom prst="rect">
            <a:avLst/>
          </a:prstGeom>
        </p:spPr>
      </p:pic>
      <p:sp>
        <p:nvSpPr>
          <p:cNvPr id="18" name="TextBox 17"/>
          <p:cNvSpPr txBox="1"/>
          <p:nvPr/>
        </p:nvSpPr>
        <p:spPr>
          <a:xfrm>
            <a:off x="4830685" y="909988"/>
            <a:ext cx="3627515" cy="461665"/>
          </a:xfrm>
          <a:prstGeom prst="rect">
            <a:avLst/>
          </a:prstGeom>
          <a:solidFill>
            <a:schemeClr val="bg1"/>
          </a:solidFill>
        </p:spPr>
        <p:txBody>
          <a:bodyPr wrap="square" rtlCol="0">
            <a:spAutoFit/>
          </a:bodyPr>
          <a:lstStyle/>
          <a:p>
            <a:pPr algn="ctr"/>
            <a:r>
              <a:rPr lang="en-US" sz="2400" dirty="0" smtClean="0">
                <a:solidFill>
                  <a:schemeClr val="tx1">
                    <a:lumMod val="75000"/>
                    <a:lumOff val="25000"/>
                  </a:schemeClr>
                </a:solidFill>
                <a:latin typeface="Candara"/>
                <a:cs typeface="Candara"/>
              </a:rPr>
              <a:t>ACE-FTS Observations   </a:t>
            </a:r>
            <a:endParaRPr lang="en-US" sz="2400" dirty="0">
              <a:solidFill>
                <a:schemeClr val="tx1">
                  <a:lumMod val="75000"/>
                  <a:lumOff val="25000"/>
                </a:schemeClr>
              </a:solidFill>
              <a:latin typeface="Candara"/>
              <a:cs typeface="Candara"/>
            </a:endParaRPr>
          </a:p>
        </p:txBody>
      </p:sp>
      <p:cxnSp>
        <p:nvCxnSpPr>
          <p:cNvPr id="22" name="Straight Connector 21"/>
          <p:cNvCxnSpPr/>
          <p:nvPr/>
        </p:nvCxnSpPr>
        <p:spPr>
          <a:xfrm>
            <a:off x="5708708" y="4092092"/>
            <a:ext cx="274320" cy="1588"/>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5034739" y="4087328"/>
            <a:ext cx="274320" cy="1588"/>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027480" y="4090504"/>
            <a:ext cx="274320" cy="1588"/>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691427" y="4080334"/>
            <a:ext cx="274320" cy="1588"/>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pic>
        <p:nvPicPr>
          <p:cNvPr id="20" name="Picture 19" descr="ncarlogo.psd"/>
          <p:cNvPicPr>
            <a:picLocks noChangeAspect="1"/>
          </p:cNvPicPr>
          <p:nvPr/>
        </p:nvPicPr>
        <p:blipFill>
          <a:blip r:embed="rId9"/>
          <a:stretch>
            <a:fillRect/>
          </a:stretch>
        </p:blipFill>
        <p:spPr>
          <a:xfrm>
            <a:off x="7975600" y="0"/>
            <a:ext cx="1168400" cy="828502"/>
          </a:xfrm>
          <a:prstGeom prst="rect">
            <a:avLst/>
          </a:prstGeom>
        </p:spPr>
      </p:pic>
      <p:sp>
        <p:nvSpPr>
          <p:cNvPr id="21" name="Slide Number Placeholder 20"/>
          <p:cNvSpPr>
            <a:spLocks noGrp="1"/>
          </p:cNvSpPr>
          <p:nvPr>
            <p:ph type="sldNum" sz="quarter" idx="12"/>
          </p:nvPr>
        </p:nvSpPr>
        <p:spPr/>
        <p:txBody>
          <a:bodyPr/>
          <a:lstStyle/>
          <a:p>
            <a:fld id="{F5EB678F-C605-4C73-B61E-33460EA7706C}"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4094"/>
            <a:ext cx="8229600" cy="692981"/>
          </a:xfrm>
        </p:spPr>
        <p:txBody>
          <a:bodyPr>
            <a:normAutofit fontScale="90000"/>
          </a:bodyPr>
          <a:lstStyle/>
          <a:p>
            <a:r>
              <a:rPr lang="en-US" dirty="0" smtClean="0">
                <a:latin typeface="Candara"/>
                <a:cs typeface="Candara"/>
              </a:rPr>
              <a:t>Model Description</a:t>
            </a:r>
            <a:endParaRPr lang="en-US" dirty="0">
              <a:latin typeface="Candara"/>
              <a:cs typeface="Candara"/>
            </a:endParaRPr>
          </a:p>
        </p:txBody>
      </p:sp>
      <p:sp>
        <p:nvSpPr>
          <p:cNvPr id="3" name="Rectangle 2"/>
          <p:cNvSpPr/>
          <p:nvPr/>
        </p:nvSpPr>
        <p:spPr>
          <a:xfrm>
            <a:off x="815788" y="1207013"/>
            <a:ext cx="7566212" cy="4555093"/>
          </a:xfrm>
          <a:prstGeom prst="rect">
            <a:avLst/>
          </a:prstGeom>
          <a:solidFill>
            <a:schemeClr val="accent5">
              <a:lumMod val="20000"/>
              <a:lumOff val="80000"/>
            </a:schemeClr>
          </a:solidFill>
          <a:ln w="28575" cmpd="sng">
            <a:solidFill>
              <a:schemeClr val="accent5">
                <a:lumMod val="75000"/>
              </a:schemeClr>
            </a:solidFill>
          </a:ln>
          <a:effectLst>
            <a:outerShdw blurRad="50800" dist="38100" dir="2700000" sx="101000" sy="101000" algn="tl" rotWithShape="0">
              <a:srgbClr val="000000">
                <a:alpha val="43000"/>
              </a:srgbClr>
            </a:outerShdw>
          </a:effectLst>
        </p:spPr>
        <p:txBody>
          <a:bodyPr wrap="square">
            <a:spAutoFit/>
          </a:bodyPr>
          <a:lstStyle/>
          <a:p>
            <a:pPr marL="457200" indent="-457200">
              <a:buFont typeface="+mj-lt"/>
              <a:buAutoNum type="arabicParenR"/>
            </a:pPr>
            <a:r>
              <a:rPr lang="en-US" sz="2900" dirty="0" smtClean="0">
                <a:solidFill>
                  <a:srgbClr val="000000"/>
                </a:solidFill>
                <a:latin typeface="Candara"/>
                <a:ea typeface="ＭＳ Ｐゴシック" pitchFamily="-111" charset="-128"/>
                <a:cs typeface="Candara"/>
              </a:rPr>
              <a:t>Whole Atmosphere Community Climate Model, version 3 (</a:t>
            </a:r>
            <a:r>
              <a:rPr lang="en-US" sz="2900" b="1" dirty="0" smtClean="0">
                <a:solidFill>
                  <a:srgbClr val="000000"/>
                </a:solidFill>
                <a:latin typeface="Candara"/>
                <a:cs typeface="Candara"/>
              </a:rPr>
              <a:t>WACCM3</a:t>
            </a:r>
            <a:r>
              <a:rPr lang="en-US" sz="2900" dirty="0" smtClean="0">
                <a:solidFill>
                  <a:srgbClr val="000000"/>
                </a:solidFill>
                <a:latin typeface="Candara"/>
                <a:cs typeface="Candara"/>
              </a:rPr>
              <a:t>)</a:t>
            </a:r>
          </a:p>
          <a:p>
            <a:pPr marL="457200" indent="-457200">
              <a:buFont typeface="+mj-lt"/>
              <a:buAutoNum type="arabicParenR"/>
            </a:pPr>
            <a:r>
              <a:rPr lang="en-US" sz="2900" dirty="0" smtClean="0">
                <a:solidFill>
                  <a:srgbClr val="000000"/>
                </a:solidFill>
                <a:latin typeface="Candara"/>
                <a:cs typeface="Candara"/>
              </a:rPr>
              <a:t>Driven with </a:t>
            </a:r>
            <a:r>
              <a:rPr lang="en-US" sz="2900" b="1" dirty="0" smtClean="0">
                <a:solidFill>
                  <a:srgbClr val="000000"/>
                </a:solidFill>
                <a:latin typeface="Candara"/>
                <a:cs typeface="Candara"/>
              </a:rPr>
              <a:t>GEOS5.1</a:t>
            </a:r>
            <a:r>
              <a:rPr lang="en-US" sz="2900" dirty="0" smtClean="0">
                <a:solidFill>
                  <a:srgbClr val="000000"/>
                </a:solidFill>
                <a:latin typeface="Candara"/>
                <a:cs typeface="Candara"/>
              </a:rPr>
              <a:t> analyzed meteorological fields</a:t>
            </a:r>
          </a:p>
          <a:p>
            <a:pPr marL="457200" indent="-457200">
              <a:buFont typeface="+mj-lt"/>
              <a:buAutoNum type="arabicParenR"/>
            </a:pPr>
            <a:r>
              <a:rPr lang="en-US" sz="2900" dirty="0" smtClean="0">
                <a:solidFill>
                  <a:srgbClr val="000000"/>
                </a:solidFill>
                <a:latin typeface="Candara"/>
                <a:cs typeface="Candara"/>
              </a:rPr>
              <a:t>Period: 2004 – 2007 (4 years)</a:t>
            </a:r>
          </a:p>
          <a:p>
            <a:pPr marL="457200" indent="-457200">
              <a:buFont typeface="+mj-lt"/>
              <a:buAutoNum type="arabicParenR"/>
            </a:pPr>
            <a:r>
              <a:rPr lang="en-US" sz="2900" dirty="0" smtClean="0">
                <a:solidFill>
                  <a:srgbClr val="000000"/>
                </a:solidFill>
                <a:latin typeface="Candara"/>
                <a:cs typeface="Candara"/>
              </a:rPr>
              <a:t>Resolution: 1.9°x2.5° (lat </a:t>
            </a:r>
            <a:r>
              <a:rPr lang="en-US" sz="2900" dirty="0" err="1" smtClean="0">
                <a:solidFill>
                  <a:srgbClr val="000000"/>
                </a:solidFill>
                <a:latin typeface="Candara"/>
                <a:cs typeface="Candara"/>
              </a:rPr>
              <a:t>x</a:t>
            </a:r>
            <a:r>
              <a:rPr lang="en-US" sz="2900" dirty="0" smtClean="0">
                <a:solidFill>
                  <a:srgbClr val="000000"/>
                </a:solidFill>
                <a:latin typeface="Candara"/>
                <a:cs typeface="Candara"/>
              </a:rPr>
              <a:t> </a:t>
            </a:r>
            <a:r>
              <a:rPr lang="en-US" sz="2900" dirty="0" err="1" smtClean="0">
                <a:solidFill>
                  <a:srgbClr val="000000"/>
                </a:solidFill>
                <a:latin typeface="Candara"/>
                <a:cs typeface="Candara"/>
              </a:rPr>
              <a:t>lon</a:t>
            </a:r>
            <a:r>
              <a:rPr lang="en-US" sz="2900" dirty="0" smtClean="0">
                <a:solidFill>
                  <a:srgbClr val="000000"/>
                </a:solidFill>
                <a:latin typeface="Candara"/>
                <a:cs typeface="Candara"/>
              </a:rPr>
              <a:t>);  88 levels (surface - 150 km)</a:t>
            </a:r>
          </a:p>
          <a:p>
            <a:pPr marL="457200" indent="-457200">
              <a:buFont typeface="+mj-lt"/>
              <a:buAutoNum type="arabicParenR"/>
            </a:pPr>
            <a:r>
              <a:rPr lang="en-US" sz="2900" dirty="0" smtClean="0">
                <a:solidFill>
                  <a:srgbClr val="000000"/>
                </a:solidFill>
                <a:latin typeface="Candara"/>
                <a:cs typeface="Candara"/>
              </a:rPr>
              <a:t>Includes detailed tropospheric chemistry mechanism (125 species)</a:t>
            </a:r>
          </a:p>
          <a:p>
            <a:pPr marL="457200" indent="-457200">
              <a:buFont typeface="+mj-lt"/>
              <a:buAutoNum type="arabicParenR"/>
            </a:pPr>
            <a:r>
              <a:rPr lang="en-US" sz="2900" dirty="0" smtClean="0">
                <a:solidFill>
                  <a:srgbClr val="000000"/>
                </a:solidFill>
                <a:latin typeface="Candara"/>
                <a:cs typeface="Candara"/>
              </a:rPr>
              <a:t>Emissions specific to each year</a:t>
            </a:r>
            <a:endParaRPr lang="en-US" sz="2900" dirty="0">
              <a:solidFill>
                <a:srgbClr val="000000"/>
              </a:solidFill>
              <a:latin typeface="Candara"/>
              <a:cs typeface="Candara"/>
            </a:endParaRPr>
          </a:p>
        </p:txBody>
      </p:sp>
      <p:pic>
        <p:nvPicPr>
          <p:cNvPr id="5" name="Picture 4" descr="ncarlogo.psd"/>
          <p:cNvPicPr>
            <a:picLocks noChangeAspect="1"/>
          </p:cNvPicPr>
          <p:nvPr/>
        </p:nvPicPr>
        <p:blipFill>
          <a:blip r:embed="rId3"/>
          <a:stretch>
            <a:fillRect/>
          </a:stretch>
        </p:blipFill>
        <p:spPr>
          <a:xfrm>
            <a:off x="7975600" y="0"/>
            <a:ext cx="1168400" cy="828502"/>
          </a:xfrm>
          <a:prstGeom prst="rect">
            <a:avLst/>
          </a:prstGeom>
        </p:spPr>
      </p:pic>
      <p:sp>
        <p:nvSpPr>
          <p:cNvPr id="6" name="Slide Number Placeholder 5"/>
          <p:cNvSpPr>
            <a:spLocks noGrp="1"/>
          </p:cNvSpPr>
          <p:nvPr>
            <p:ph type="sldNum" sz="quarter" idx="12"/>
          </p:nvPr>
        </p:nvSpPr>
        <p:spPr/>
        <p:txBody>
          <a:bodyPr/>
          <a:lstStyle/>
          <a:p>
            <a:fld id="{F5EB678F-C605-4C73-B61E-33460EA7706C}"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198"/>
            <a:ext cx="8229600" cy="692981"/>
          </a:xfrm>
        </p:spPr>
        <p:txBody>
          <a:bodyPr>
            <a:normAutofit fontScale="90000"/>
          </a:bodyPr>
          <a:lstStyle/>
          <a:p>
            <a:r>
              <a:rPr lang="en-US" dirty="0" smtClean="0">
                <a:latin typeface="Candara"/>
                <a:cs typeface="Candara"/>
              </a:rPr>
              <a:t>Carbon Monoxide (CO)</a:t>
            </a:r>
            <a:endParaRPr lang="en-US" dirty="0">
              <a:latin typeface="Candara"/>
              <a:cs typeface="Candara"/>
            </a:endParaRPr>
          </a:p>
        </p:txBody>
      </p:sp>
      <p:sp>
        <p:nvSpPr>
          <p:cNvPr id="15" name="Rectangle 14"/>
          <p:cNvSpPr/>
          <p:nvPr/>
        </p:nvSpPr>
        <p:spPr>
          <a:xfrm>
            <a:off x="698958" y="939729"/>
            <a:ext cx="3029809" cy="5786480"/>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ndara"/>
              <a:cs typeface="Candara"/>
            </a:endParaRPr>
          </a:p>
        </p:txBody>
      </p:sp>
      <p:sp>
        <p:nvSpPr>
          <p:cNvPr id="16" name="Rectangle 15"/>
          <p:cNvSpPr/>
          <p:nvPr/>
        </p:nvSpPr>
        <p:spPr>
          <a:xfrm>
            <a:off x="3785467" y="955023"/>
            <a:ext cx="3036659" cy="578648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ndara"/>
              <a:cs typeface="Candara"/>
            </a:endParaRPr>
          </a:p>
        </p:txBody>
      </p:sp>
      <p:pic>
        <p:nvPicPr>
          <p:cNvPr id="17" name="Picture 16"/>
          <p:cNvPicPr>
            <a:picLocks noChangeAspect="1"/>
          </p:cNvPicPr>
          <p:nvPr/>
        </p:nvPicPr>
        <p:blipFill>
          <a:blip r:embed="rId3"/>
          <a:stretch>
            <a:fillRect/>
          </a:stretch>
        </p:blipFill>
        <p:spPr>
          <a:xfrm>
            <a:off x="977402" y="1234577"/>
            <a:ext cx="2599829" cy="2619624"/>
          </a:xfrm>
          <a:prstGeom prst="rect">
            <a:avLst/>
          </a:prstGeom>
        </p:spPr>
      </p:pic>
      <p:pic>
        <p:nvPicPr>
          <p:cNvPr id="18" name="Picture 17"/>
          <p:cNvPicPr>
            <a:picLocks noChangeAspect="1"/>
          </p:cNvPicPr>
          <p:nvPr/>
        </p:nvPicPr>
        <p:blipFill>
          <a:blip r:embed="rId4"/>
          <a:stretch>
            <a:fillRect/>
          </a:stretch>
        </p:blipFill>
        <p:spPr>
          <a:xfrm>
            <a:off x="979207" y="3825748"/>
            <a:ext cx="2598024" cy="2610886"/>
          </a:xfrm>
          <a:prstGeom prst="rect">
            <a:avLst/>
          </a:prstGeom>
        </p:spPr>
      </p:pic>
      <p:pic>
        <p:nvPicPr>
          <p:cNvPr id="19" name="Picture 18"/>
          <p:cNvPicPr>
            <a:picLocks noChangeAspect="1"/>
          </p:cNvPicPr>
          <p:nvPr/>
        </p:nvPicPr>
        <p:blipFill>
          <a:blip r:embed="rId5"/>
          <a:stretch>
            <a:fillRect/>
          </a:stretch>
        </p:blipFill>
        <p:spPr>
          <a:xfrm>
            <a:off x="3974131" y="1247427"/>
            <a:ext cx="2628900" cy="2571750"/>
          </a:xfrm>
          <a:prstGeom prst="rect">
            <a:avLst/>
          </a:prstGeom>
        </p:spPr>
      </p:pic>
      <p:pic>
        <p:nvPicPr>
          <p:cNvPr id="20" name="Picture 19"/>
          <p:cNvPicPr>
            <a:picLocks noChangeAspect="1"/>
          </p:cNvPicPr>
          <p:nvPr/>
        </p:nvPicPr>
        <p:blipFill>
          <a:blip r:embed="rId6"/>
          <a:stretch>
            <a:fillRect/>
          </a:stretch>
        </p:blipFill>
        <p:spPr>
          <a:xfrm>
            <a:off x="3978246" y="3870070"/>
            <a:ext cx="2636023" cy="2553249"/>
          </a:xfrm>
          <a:prstGeom prst="rect">
            <a:avLst/>
          </a:prstGeom>
        </p:spPr>
      </p:pic>
      <p:sp>
        <p:nvSpPr>
          <p:cNvPr id="9" name="TextBox 8"/>
          <p:cNvSpPr txBox="1"/>
          <p:nvPr/>
        </p:nvSpPr>
        <p:spPr>
          <a:xfrm>
            <a:off x="979207" y="1037816"/>
            <a:ext cx="2598023" cy="400110"/>
          </a:xfrm>
          <a:prstGeom prst="rect">
            <a:avLst/>
          </a:prstGeom>
          <a:solidFill>
            <a:schemeClr val="bg1"/>
          </a:solidFill>
        </p:spPr>
        <p:txBody>
          <a:bodyPr wrap="square" rtlCol="0">
            <a:spAutoFit/>
          </a:bodyPr>
          <a:lstStyle/>
          <a:p>
            <a:pPr algn="ctr"/>
            <a:r>
              <a:rPr lang="en-US" sz="2000" dirty="0" smtClean="0">
                <a:latin typeface="Candara"/>
                <a:cs typeface="Candara"/>
              </a:rPr>
              <a:t>ACE CO </a:t>
            </a:r>
            <a:endParaRPr lang="en-US" sz="2000" dirty="0">
              <a:latin typeface="Candara"/>
              <a:cs typeface="Candara"/>
            </a:endParaRPr>
          </a:p>
        </p:txBody>
      </p:sp>
      <p:sp>
        <p:nvSpPr>
          <p:cNvPr id="10" name="TextBox 9"/>
          <p:cNvSpPr txBox="1"/>
          <p:nvPr/>
        </p:nvSpPr>
        <p:spPr>
          <a:xfrm>
            <a:off x="977143" y="3678336"/>
            <a:ext cx="2598023" cy="400110"/>
          </a:xfrm>
          <a:prstGeom prst="rect">
            <a:avLst/>
          </a:prstGeom>
          <a:solidFill>
            <a:schemeClr val="bg1"/>
          </a:solidFill>
        </p:spPr>
        <p:txBody>
          <a:bodyPr wrap="square" rtlCol="0">
            <a:spAutoFit/>
          </a:bodyPr>
          <a:lstStyle/>
          <a:p>
            <a:pPr algn="ctr"/>
            <a:r>
              <a:rPr lang="en-US" sz="2000" dirty="0" smtClean="0">
                <a:latin typeface="Candara"/>
                <a:cs typeface="Candara"/>
              </a:rPr>
              <a:t>ACE CO </a:t>
            </a:r>
            <a:endParaRPr lang="en-US" sz="2000" dirty="0">
              <a:latin typeface="Candara"/>
              <a:cs typeface="Candara"/>
            </a:endParaRPr>
          </a:p>
        </p:txBody>
      </p:sp>
      <p:sp>
        <p:nvSpPr>
          <p:cNvPr id="11" name="TextBox 10"/>
          <p:cNvSpPr txBox="1"/>
          <p:nvPr/>
        </p:nvSpPr>
        <p:spPr>
          <a:xfrm>
            <a:off x="3981504" y="1051391"/>
            <a:ext cx="2609432" cy="446276"/>
          </a:xfrm>
          <a:prstGeom prst="rect">
            <a:avLst/>
          </a:prstGeom>
          <a:solidFill>
            <a:schemeClr val="bg1"/>
          </a:solidFill>
        </p:spPr>
        <p:txBody>
          <a:bodyPr wrap="square" bIns="91440" rtlCol="0">
            <a:spAutoFit/>
          </a:bodyPr>
          <a:lstStyle/>
          <a:p>
            <a:pPr algn="ctr"/>
            <a:r>
              <a:rPr lang="en-US" sz="2000" dirty="0" smtClean="0">
                <a:latin typeface="Candara"/>
                <a:cs typeface="Candara"/>
              </a:rPr>
              <a:t>WACCM3 CO</a:t>
            </a:r>
            <a:endParaRPr lang="en-US" sz="2000" dirty="0">
              <a:latin typeface="Candara"/>
              <a:cs typeface="Candara"/>
            </a:endParaRPr>
          </a:p>
        </p:txBody>
      </p:sp>
      <p:sp>
        <p:nvSpPr>
          <p:cNvPr id="12" name="TextBox 11"/>
          <p:cNvSpPr txBox="1"/>
          <p:nvPr/>
        </p:nvSpPr>
        <p:spPr>
          <a:xfrm>
            <a:off x="3978648" y="3657920"/>
            <a:ext cx="2633624" cy="446276"/>
          </a:xfrm>
          <a:prstGeom prst="rect">
            <a:avLst/>
          </a:prstGeom>
          <a:solidFill>
            <a:schemeClr val="bg1"/>
          </a:solidFill>
        </p:spPr>
        <p:txBody>
          <a:bodyPr wrap="square" tIns="91440" rtlCol="0">
            <a:spAutoFit/>
          </a:bodyPr>
          <a:lstStyle/>
          <a:p>
            <a:pPr algn="ctr"/>
            <a:r>
              <a:rPr lang="en-US" sz="2000" dirty="0" smtClean="0">
                <a:latin typeface="Candara"/>
                <a:cs typeface="Candara"/>
              </a:rPr>
              <a:t>WACCM3 CO</a:t>
            </a:r>
            <a:endParaRPr lang="en-US" sz="2000" dirty="0">
              <a:latin typeface="Candara"/>
              <a:cs typeface="Candara"/>
            </a:endParaRPr>
          </a:p>
        </p:txBody>
      </p:sp>
      <p:sp>
        <p:nvSpPr>
          <p:cNvPr id="13" name="TextBox 12"/>
          <p:cNvSpPr txBox="1"/>
          <p:nvPr/>
        </p:nvSpPr>
        <p:spPr>
          <a:xfrm>
            <a:off x="366480" y="1463647"/>
            <a:ext cx="735570" cy="400110"/>
          </a:xfrm>
          <a:prstGeom prst="rect">
            <a:avLst/>
          </a:prstGeom>
          <a:solidFill>
            <a:schemeClr val="accent5">
              <a:lumMod val="60000"/>
              <a:lumOff val="40000"/>
            </a:schemeClr>
          </a:solidFill>
          <a:ln w="19050" cmpd="sng">
            <a:solidFill>
              <a:schemeClr val="accent5">
                <a:lumMod val="50000"/>
              </a:schemeClr>
            </a:solidFill>
          </a:ln>
        </p:spPr>
        <p:txBody>
          <a:bodyPr wrap="square" rtlCol="0">
            <a:spAutoFit/>
          </a:bodyPr>
          <a:lstStyle/>
          <a:p>
            <a:pPr algn="ctr"/>
            <a:r>
              <a:rPr lang="en-US" sz="2000" b="1" dirty="0" smtClean="0">
                <a:latin typeface="Candara"/>
                <a:cs typeface="Candara"/>
              </a:rPr>
              <a:t>DJF</a:t>
            </a:r>
            <a:endParaRPr lang="en-US" sz="2000" b="1" dirty="0">
              <a:latin typeface="Candara"/>
              <a:cs typeface="Candara"/>
            </a:endParaRPr>
          </a:p>
        </p:txBody>
      </p:sp>
      <p:sp>
        <p:nvSpPr>
          <p:cNvPr id="14" name="TextBox 13"/>
          <p:cNvSpPr txBox="1"/>
          <p:nvPr/>
        </p:nvSpPr>
        <p:spPr>
          <a:xfrm>
            <a:off x="348948" y="4078446"/>
            <a:ext cx="735570" cy="400110"/>
          </a:xfrm>
          <a:prstGeom prst="rect">
            <a:avLst/>
          </a:prstGeom>
          <a:solidFill>
            <a:schemeClr val="accent2">
              <a:lumMod val="40000"/>
              <a:lumOff val="60000"/>
            </a:schemeClr>
          </a:solidFill>
          <a:ln w="19050" cmpd="sng">
            <a:solidFill>
              <a:schemeClr val="accent2">
                <a:lumMod val="75000"/>
              </a:schemeClr>
            </a:solidFill>
          </a:ln>
        </p:spPr>
        <p:txBody>
          <a:bodyPr wrap="square" rtlCol="0">
            <a:spAutoFit/>
          </a:bodyPr>
          <a:lstStyle/>
          <a:p>
            <a:pPr algn="ctr"/>
            <a:r>
              <a:rPr lang="en-US" sz="2000" b="1" dirty="0" smtClean="0">
                <a:latin typeface="Candara"/>
                <a:cs typeface="Candara"/>
              </a:rPr>
              <a:t>JJA</a:t>
            </a:r>
            <a:endParaRPr lang="en-US" sz="2000" b="1" dirty="0">
              <a:latin typeface="Candara"/>
              <a:cs typeface="Candara"/>
            </a:endParaRPr>
          </a:p>
        </p:txBody>
      </p:sp>
      <p:sp>
        <p:nvSpPr>
          <p:cNvPr id="21" name="TextBox 20"/>
          <p:cNvSpPr txBox="1"/>
          <p:nvPr/>
        </p:nvSpPr>
        <p:spPr>
          <a:xfrm>
            <a:off x="-1" y="6454793"/>
            <a:ext cx="4419601" cy="384721"/>
          </a:xfrm>
          <a:prstGeom prst="rect">
            <a:avLst/>
          </a:prstGeom>
          <a:noFill/>
        </p:spPr>
        <p:txBody>
          <a:bodyPr wrap="square" rtlCol="0">
            <a:spAutoFit/>
          </a:bodyPr>
          <a:lstStyle/>
          <a:p>
            <a:pPr algn="ctr"/>
            <a:r>
              <a:rPr lang="en-US" sz="1900" dirty="0" smtClean="0">
                <a:latin typeface="Candara"/>
                <a:cs typeface="Candara"/>
              </a:rPr>
              <a:t>Zonal mean climatology (4 years of data) </a:t>
            </a:r>
            <a:endParaRPr lang="en-US" sz="1900" dirty="0">
              <a:latin typeface="Candara"/>
              <a:cs typeface="Candara"/>
            </a:endParaRPr>
          </a:p>
        </p:txBody>
      </p:sp>
      <p:sp>
        <p:nvSpPr>
          <p:cNvPr id="22" name="TextBox 21"/>
          <p:cNvSpPr txBox="1"/>
          <p:nvPr/>
        </p:nvSpPr>
        <p:spPr>
          <a:xfrm>
            <a:off x="6381184" y="1308588"/>
            <a:ext cx="2674857" cy="1292662"/>
          </a:xfrm>
          <a:prstGeom prst="rect">
            <a:avLst/>
          </a:prstGeom>
          <a:noFill/>
        </p:spPr>
        <p:txBody>
          <a:bodyPr wrap="square" rtlCol="0">
            <a:spAutoFit/>
          </a:bodyPr>
          <a:lstStyle/>
          <a:p>
            <a:pPr algn="ctr"/>
            <a:r>
              <a:rPr lang="en-US" sz="2600" dirty="0" smtClean="0">
                <a:latin typeface="Candara"/>
                <a:cs typeface="Candara"/>
              </a:rPr>
              <a:t>Good agreement between ACE and WACCM3</a:t>
            </a:r>
            <a:endParaRPr lang="en-US" sz="2600" dirty="0">
              <a:latin typeface="Candara"/>
              <a:cs typeface="Candara"/>
            </a:endParaRPr>
          </a:p>
        </p:txBody>
      </p:sp>
      <p:pic>
        <p:nvPicPr>
          <p:cNvPr id="23" name="Picture 22" descr="ncarlogo.psd"/>
          <p:cNvPicPr>
            <a:picLocks noChangeAspect="1"/>
          </p:cNvPicPr>
          <p:nvPr/>
        </p:nvPicPr>
        <p:blipFill>
          <a:blip r:embed="rId7"/>
          <a:stretch>
            <a:fillRect/>
          </a:stretch>
        </p:blipFill>
        <p:spPr>
          <a:xfrm>
            <a:off x="7975600" y="0"/>
            <a:ext cx="1168400" cy="828502"/>
          </a:xfrm>
          <a:prstGeom prst="rect">
            <a:avLst/>
          </a:prstGeom>
        </p:spPr>
      </p:pic>
      <p:sp>
        <p:nvSpPr>
          <p:cNvPr id="24" name="TextBox 23"/>
          <p:cNvSpPr txBox="1"/>
          <p:nvPr/>
        </p:nvSpPr>
        <p:spPr>
          <a:xfrm>
            <a:off x="2019200" y="1793209"/>
            <a:ext cx="589424" cy="400110"/>
          </a:xfrm>
          <a:prstGeom prst="rect">
            <a:avLst/>
          </a:prstGeom>
          <a:noFill/>
        </p:spPr>
        <p:txBody>
          <a:bodyPr wrap="none" rtlCol="0">
            <a:spAutoFit/>
          </a:bodyPr>
          <a:lstStyle/>
          <a:p>
            <a:r>
              <a:rPr lang="en-US" sz="2000" dirty="0" smtClean="0">
                <a:solidFill>
                  <a:schemeClr val="bg1"/>
                </a:solidFill>
                <a:latin typeface="Candara"/>
                <a:cs typeface="Candara"/>
              </a:rPr>
              <a:t>min</a:t>
            </a:r>
            <a:endParaRPr lang="en-US" sz="2000" dirty="0">
              <a:solidFill>
                <a:schemeClr val="bg1"/>
              </a:solidFill>
              <a:latin typeface="Candara"/>
              <a:cs typeface="Candara"/>
            </a:endParaRPr>
          </a:p>
        </p:txBody>
      </p:sp>
      <p:sp>
        <p:nvSpPr>
          <p:cNvPr id="25" name="TextBox 24"/>
          <p:cNvSpPr txBox="1"/>
          <p:nvPr/>
        </p:nvSpPr>
        <p:spPr>
          <a:xfrm>
            <a:off x="2337430" y="2739673"/>
            <a:ext cx="649787" cy="400110"/>
          </a:xfrm>
          <a:prstGeom prst="rect">
            <a:avLst/>
          </a:prstGeom>
          <a:noFill/>
        </p:spPr>
        <p:txBody>
          <a:bodyPr wrap="none" rtlCol="0">
            <a:spAutoFit/>
          </a:bodyPr>
          <a:lstStyle/>
          <a:p>
            <a:r>
              <a:rPr lang="en-US" sz="2000" dirty="0" smtClean="0">
                <a:latin typeface="Candara"/>
                <a:cs typeface="Candara"/>
              </a:rPr>
              <a:t>max</a:t>
            </a:r>
            <a:endParaRPr lang="en-US" sz="2000" dirty="0">
              <a:latin typeface="Candara"/>
              <a:cs typeface="Candara"/>
            </a:endParaRPr>
          </a:p>
        </p:txBody>
      </p:sp>
      <p:sp>
        <p:nvSpPr>
          <p:cNvPr id="26" name="TextBox 25"/>
          <p:cNvSpPr txBox="1"/>
          <p:nvPr/>
        </p:nvSpPr>
        <p:spPr>
          <a:xfrm>
            <a:off x="2337430" y="5314732"/>
            <a:ext cx="649787" cy="400110"/>
          </a:xfrm>
          <a:prstGeom prst="rect">
            <a:avLst/>
          </a:prstGeom>
          <a:noFill/>
        </p:spPr>
        <p:txBody>
          <a:bodyPr wrap="none" rtlCol="0">
            <a:spAutoFit/>
          </a:bodyPr>
          <a:lstStyle/>
          <a:p>
            <a:r>
              <a:rPr lang="en-US" sz="2000" dirty="0" smtClean="0">
                <a:latin typeface="Candara"/>
                <a:cs typeface="Candara"/>
              </a:rPr>
              <a:t>max</a:t>
            </a:r>
            <a:endParaRPr lang="en-US" sz="2000" dirty="0">
              <a:latin typeface="Candara"/>
              <a:cs typeface="Candara"/>
            </a:endParaRPr>
          </a:p>
        </p:txBody>
      </p:sp>
      <p:sp>
        <p:nvSpPr>
          <p:cNvPr id="27" name="TextBox 26"/>
          <p:cNvSpPr txBox="1"/>
          <p:nvPr/>
        </p:nvSpPr>
        <p:spPr>
          <a:xfrm>
            <a:off x="1959201" y="4396250"/>
            <a:ext cx="589424" cy="400110"/>
          </a:xfrm>
          <a:prstGeom prst="rect">
            <a:avLst/>
          </a:prstGeom>
          <a:noFill/>
        </p:spPr>
        <p:txBody>
          <a:bodyPr wrap="none" rtlCol="0">
            <a:spAutoFit/>
          </a:bodyPr>
          <a:lstStyle/>
          <a:p>
            <a:r>
              <a:rPr lang="en-US" sz="2000" dirty="0" smtClean="0">
                <a:solidFill>
                  <a:schemeClr val="bg1"/>
                </a:solidFill>
                <a:latin typeface="Candara"/>
                <a:cs typeface="Candara"/>
              </a:rPr>
              <a:t>min</a:t>
            </a:r>
            <a:endParaRPr lang="en-US" sz="2000" dirty="0">
              <a:solidFill>
                <a:schemeClr val="bg1"/>
              </a:solidFill>
              <a:latin typeface="Candara"/>
              <a:cs typeface="Candara"/>
            </a:endParaRPr>
          </a:p>
        </p:txBody>
      </p:sp>
      <p:sp>
        <p:nvSpPr>
          <p:cNvPr id="28" name="TextBox 27"/>
          <p:cNvSpPr txBox="1"/>
          <p:nvPr/>
        </p:nvSpPr>
        <p:spPr>
          <a:xfrm>
            <a:off x="6522292" y="5291216"/>
            <a:ext cx="1441520" cy="400110"/>
          </a:xfrm>
          <a:prstGeom prst="rect">
            <a:avLst/>
          </a:prstGeom>
          <a:noFill/>
        </p:spPr>
        <p:txBody>
          <a:bodyPr wrap="none" rtlCol="0">
            <a:spAutoFit/>
          </a:bodyPr>
          <a:lstStyle/>
          <a:p>
            <a:r>
              <a:rPr lang="en-US" sz="2000" dirty="0" smtClean="0">
                <a:solidFill>
                  <a:srgbClr val="000000"/>
                </a:solidFill>
                <a:latin typeface="Candara"/>
                <a:cs typeface="Candara"/>
              </a:rPr>
              <a:t>tropopause</a:t>
            </a:r>
            <a:endParaRPr lang="en-US" sz="2000" dirty="0">
              <a:solidFill>
                <a:srgbClr val="000000"/>
              </a:solidFill>
              <a:latin typeface="Candara"/>
              <a:cs typeface="Candara"/>
            </a:endParaRPr>
          </a:p>
        </p:txBody>
      </p:sp>
      <p:cxnSp>
        <p:nvCxnSpPr>
          <p:cNvPr id="30" name="Straight Arrow Connector 29"/>
          <p:cNvCxnSpPr/>
          <p:nvPr/>
        </p:nvCxnSpPr>
        <p:spPr>
          <a:xfrm rot="10800000">
            <a:off x="5791022" y="5314732"/>
            <a:ext cx="731270" cy="211646"/>
          </a:xfrm>
          <a:prstGeom prst="straightConnector1">
            <a:avLst/>
          </a:prstGeom>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Slide Number Placeholder 31"/>
          <p:cNvSpPr>
            <a:spLocks noGrp="1"/>
          </p:cNvSpPr>
          <p:nvPr>
            <p:ph type="sldNum" sz="quarter" idx="12"/>
          </p:nvPr>
        </p:nvSpPr>
        <p:spPr/>
        <p:txBody>
          <a:bodyPr/>
          <a:lstStyle/>
          <a:p>
            <a:fld id="{F5EB678F-C605-4C73-B61E-33460EA7706C}"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218"/>
            <a:ext cx="8229600" cy="692981"/>
          </a:xfrm>
        </p:spPr>
        <p:txBody>
          <a:bodyPr>
            <a:normAutofit fontScale="90000"/>
          </a:bodyPr>
          <a:lstStyle/>
          <a:p>
            <a:r>
              <a:rPr lang="en-US" dirty="0" smtClean="0">
                <a:latin typeface="Candara"/>
                <a:cs typeface="Candara"/>
              </a:rPr>
              <a:t>Ethane (C</a:t>
            </a:r>
            <a:r>
              <a:rPr lang="en-US" baseline="-25000" dirty="0" smtClean="0">
                <a:latin typeface="Candara"/>
                <a:cs typeface="Candara"/>
              </a:rPr>
              <a:t>2</a:t>
            </a:r>
            <a:r>
              <a:rPr lang="en-US" dirty="0" smtClean="0">
                <a:latin typeface="Candara"/>
                <a:cs typeface="Candara"/>
              </a:rPr>
              <a:t>H</a:t>
            </a:r>
            <a:r>
              <a:rPr lang="en-US" baseline="-25000" dirty="0" smtClean="0">
                <a:latin typeface="Candara"/>
                <a:cs typeface="Candara"/>
              </a:rPr>
              <a:t>6</a:t>
            </a:r>
            <a:r>
              <a:rPr lang="en-US" dirty="0" smtClean="0">
                <a:latin typeface="Candara"/>
                <a:cs typeface="Candara"/>
              </a:rPr>
              <a:t>)</a:t>
            </a:r>
            <a:endParaRPr lang="en-US" dirty="0">
              <a:latin typeface="Candara"/>
              <a:cs typeface="Candara"/>
            </a:endParaRPr>
          </a:p>
        </p:txBody>
      </p:sp>
      <p:sp>
        <p:nvSpPr>
          <p:cNvPr id="7" name="Rectangle 6"/>
          <p:cNvSpPr/>
          <p:nvPr/>
        </p:nvSpPr>
        <p:spPr>
          <a:xfrm>
            <a:off x="386403" y="952579"/>
            <a:ext cx="3029809" cy="578648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ndara"/>
              <a:cs typeface="Candara"/>
            </a:endParaRPr>
          </a:p>
        </p:txBody>
      </p:sp>
      <p:sp>
        <p:nvSpPr>
          <p:cNvPr id="12" name="Rectangle 11"/>
          <p:cNvSpPr/>
          <p:nvPr/>
        </p:nvSpPr>
        <p:spPr>
          <a:xfrm>
            <a:off x="3472912" y="967873"/>
            <a:ext cx="3036659" cy="578648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ndara"/>
              <a:cs typeface="Candara"/>
            </a:endParaRPr>
          </a:p>
        </p:txBody>
      </p:sp>
      <p:pic>
        <p:nvPicPr>
          <p:cNvPr id="13" name="Picture 12"/>
          <p:cNvPicPr>
            <a:picLocks noChangeAspect="1"/>
          </p:cNvPicPr>
          <p:nvPr/>
        </p:nvPicPr>
        <p:blipFill>
          <a:blip r:embed="rId3"/>
          <a:stretch>
            <a:fillRect/>
          </a:stretch>
        </p:blipFill>
        <p:spPr>
          <a:xfrm>
            <a:off x="591854" y="1257104"/>
            <a:ext cx="2644527" cy="2593276"/>
          </a:xfrm>
          <a:prstGeom prst="rect">
            <a:avLst/>
          </a:prstGeom>
        </p:spPr>
      </p:pic>
      <p:pic>
        <p:nvPicPr>
          <p:cNvPr id="16" name="Picture 15"/>
          <p:cNvPicPr>
            <a:picLocks noChangeAspect="1"/>
          </p:cNvPicPr>
          <p:nvPr/>
        </p:nvPicPr>
        <p:blipFill>
          <a:blip r:embed="rId4"/>
          <a:stretch>
            <a:fillRect/>
          </a:stretch>
        </p:blipFill>
        <p:spPr>
          <a:xfrm>
            <a:off x="3570739" y="1273799"/>
            <a:ext cx="2746052" cy="2554232"/>
          </a:xfrm>
          <a:prstGeom prst="rect">
            <a:avLst/>
          </a:prstGeom>
        </p:spPr>
      </p:pic>
      <p:pic>
        <p:nvPicPr>
          <p:cNvPr id="17" name="Picture 16"/>
          <p:cNvPicPr>
            <a:picLocks noChangeAspect="1"/>
          </p:cNvPicPr>
          <p:nvPr/>
        </p:nvPicPr>
        <p:blipFill>
          <a:blip r:embed="rId5"/>
          <a:stretch>
            <a:fillRect/>
          </a:stretch>
        </p:blipFill>
        <p:spPr>
          <a:xfrm>
            <a:off x="591853" y="3844793"/>
            <a:ext cx="2644527" cy="2559219"/>
          </a:xfrm>
          <a:prstGeom prst="rect">
            <a:avLst/>
          </a:prstGeom>
        </p:spPr>
      </p:pic>
      <p:pic>
        <p:nvPicPr>
          <p:cNvPr id="18" name="Picture 17"/>
          <p:cNvPicPr>
            <a:picLocks noChangeAspect="1"/>
          </p:cNvPicPr>
          <p:nvPr/>
        </p:nvPicPr>
        <p:blipFill>
          <a:blip r:embed="rId6"/>
          <a:stretch>
            <a:fillRect/>
          </a:stretch>
        </p:blipFill>
        <p:spPr>
          <a:xfrm>
            <a:off x="3570739" y="3816619"/>
            <a:ext cx="2746052" cy="2593022"/>
          </a:xfrm>
          <a:prstGeom prst="rect">
            <a:avLst/>
          </a:prstGeom>
        </p:spPr>
      </p:pic>
      <p:sp>
        <p:nvSpPr>
          <p:cNvPr id="9" name="TextBox 8"/>
          <p:cNvSpPr txBox="1"/>
          <p:nvPr/>
        </p:nvSpPr>
        <p:spPr>
          <a:xfrm>
            <a:off x="3570739" y="1087676"/>
            <a:ext cx="2746052" cy="400110"/>
          </a:xfrm>
          <a:prstGeom prst="rect">
            <a:avLst/>
          </a:prstGeom>
          <a:solidFill>
            <a:schemeClr val="bg1"/>
          </a:solidFill>
        </p:spPr>
        <p:txBody>
          <a:bodyPr wrap="square" rtlCol="0">
            <a:spAutoFit/>
          </a:bodyPr>
          <a:lstStyle/>
          <a:p>
            <a:pPr algn="ctr"/>
            <a:r>
              <a:rPr lang="en-US" sz="2000" dirty="0" smtClean="0">
                <a:latin typeface="Candara"/>
                <a:cs typeface="Candara"/>
              </a:rPr>
              <a:t>WACCM3 C</a:t>
            </a:r>
            <a:r>
              <a:rPr lang="en-US" sz="2000" baseline="-25000" dirty="0" smtClean="0">
                <a:latin typeface="Candara"/>
                <a:cs typeface="Candara"/>
              </a:rPr>
              <a:t>2</a:t>
            </a:r>
            <a:r>
              <a:rPr lang="en-US" sz="2000" dirty="0" smtClean="0">
                <a:latin typeface="Candara"/>
                <a:cs typeface="Candara"/>
              </a:rPr>
              <a:t>H</a:t>
            </a:r>
            <a:r>
              <a:rPr lang="en-US" sz="2000" baseline="-25000" dirty="0" smtClean="0">
                <a:latin typeface="Candara"/>
                <a:cs typeface="Candara"/>
              </a:rPr>
              <a:t>6</a:t>
            </a:r>
            <a:endParaRPr lang="en-US" sz="2000" dirty="0">
              <a:latin typeface="Candara"/>
              <a:cs typeface="Candara"/>
            </a:endParaRPr>
          </a:p>
        </p:txBody>
      </p:sp>
      <p:sp>
        <p:nvSpPr>
          <p:cNvPr id="10" name="TextBox 9"/>
          <p:cNvSpPr txBox="1"/>
          <p:nvPr/>
        </p:nvSpPr>
        <p:spPr>
          <a:xfrm>
            <a:off x="3570739" y="3650325"/>
            <a:ext cx="2746052" cy="400110"/>
          </a:xfrm>
          <a:prstGeom prst="rect">
            <a:avLst/>
          </a:prstGeom>
          <a:solidFill>
            <a:schemeClr val="bg1"/>
          </a:solidFill>
        </p:spPr>
        <p:txBody>
          <a:bodyPr wrap="square" rtlCol="0">
            <a:spAutoFit/>
          </a:bodyPr>
          <a:lstStyle/>
          <a:p>
            <a:pPr algn="ctr"/>
            <a:r>
              <a:rPr lang="en-US" sz="2000" dirty="0" smtClean="0">
                <a:latin typeface="Candara"/>
                <a:cs typeface="Candara"/>
              </a:rPr>
              <a:t>WACCM3 C</a:t>
            </a:r>
            <a:r>
              <a:rPr lang="en-US" sz="2000" baseline="-25000" dirty="0" smtClean="0">
                <a:latin typeface="Candara"/>
                <a:cs typeface="Candara"/>
              </a:rPr>
              <a:t>2</a:t>
            </a:r>
            <a:r>
              <a:rPr lang="en-US" sz="2000" dirty="0" smtClean="0">
                <a:latin typeface="Candara"/>
                <a:cs typeface="Candara"/>
              </a:rPr>
              <a:t>H</a:t>
            </a:r>
            <a:r>
              <a:rPr lang="en-US" sz="2000" baseline="-25000" dirty="0" smtClean="0">
                <a:latin typeface="Candara"/>
                <a:cs typeface="Candara"/>
              </a:rPr>
              <a:t>6</a:t>
            </a:r>
            <a:endParaRPr lang="en-US" sz="2000" dirty="0">
              <a:latin typeface="Candara"/>
              <a:cs typeface="Candara"/>
            </a:endParaRPr>
          </a:p>
        </p:txBody>
      </p:sp>
      <p:sp>
        <p:nvSpPr>
          <p:cNvPr id="11" name="TextBox 10"/>
          <p:cNvSpPr txBox="1"/>
          <p:nvPr/>
        </p:nvSpPr>
        <p:spPr>
          <a:xfrm>
            <a:off x="593363" y="1088401"/>
            <a:ext cx="2632432" cy="400110"/>
          </a:xfrm>
          <a:prstGeom prst="rect">
            <a:avLst/>
          </a:prstGeom>
          <a:solidFill>
            <a:schemeClr val="bg1"/>
          </a:solidFill>
        </p:spPr>
        <p:txBody>
          <a:bodyPr wrap="square" rtlCol="0">
            <a:spAutoFit/>
          </a:bodyPr>
          <a:lstStyle/>
          <a:p>
            <a:pPr algn="ctr"/>
            <a:r>
              <a:rPr lang="en-US" sz="2000" dirty="0" smtClean="0">
                <a:latin typeface="Candara"/>
                <a:cs typeface="Candara"/>
              </a:rPr>
              <a:t>ACE C</a:t>
            </a:r>
            <a:r>
              <a:rPr lang="en-US" sz="2000" baseline="-25000" dirty="0" smtClean="0">
                <a:latin typeface="Candara"/>
                <a:cs typeface="Candara"/>
              </a:rPr>
              <a:t>2</a:t>
            </a:r>
            <a:r>
              <a:rPr lang="en-US" sz="2000" dirty="0" smtClean="0">
                <a:latin typeface="Candara"/>
                <a:cs typeface="Candara"/>
              </a:rPr>
              <a:t>H</a:t>
            </a:r>
            <a:r>
              <a:rPr lang="en-US" sz="2000" baseline="-25000" dirty="0" smtClean="0">
                <a:latin typeface="Candara"/>
                <a:cs typeface="Candara"/>
              </a:rPr>
              <a:t>6</a:t>
            </a:r>
            <a:endParaRPr lang="en-US" sz="2000" dirty="0">
              <a:latin typeface="Candara"/>
              <a:cs typeface="Candara"/>
            </a:endParaRPr>
          </a:p>
        </p:txBody>
      </p:sp>
      <p:sp>
        <p:nvSpPr>
          <p:cNvPr id="14" name="TextBox 13"/>
          <p:cNvSpPr txBox="1"/>
          <p:nvPr/>
        </p:nvSpPr>
        <p:spPr>
          <a:xfrm>
            <a:off x="588528" y="3650325"/>
            <a:ext cx="2632432" cy="400110"/>
          </a:xfrm>
          <a:prstGeom prst="rect">
            <a:avLst/>
          </a:prstGeom>
          <a:solidFill>
            <a:schemeClr val="bg1"/>
          </a:solidFill>
        </p:spPr>
        <p:txBody>
          <a:bodyPr wrap="square" rtlCol="0">
            <a:spAutoFit/>
          </a:bodyPr>
          <a:lstStyle/>
          <a:p>
            <a:pPr algn="ctr"/>
            <a:r>
              <a:rPr lang="en-US" sz="2000" dirty="0" smtClean="0">
                <a:latin typeface="Candara"/>
                <a:cs typeface="Candara"/>
              </a:rPr>
              <a:t>ACE C</a:t>
            </a:r>
            <a:r>
              <a:rPr lang="en-US" sz="2000" baseline="-25000" dirty="0" smtClean="0">
                <a:latin typeface="Candara"/>
                <a:cs typeface="Candara"/>
              </a:rPr>
              <a:t>2</a:t>
            </a:r>
            <a:r>
              <a:rPr lang="en-US" sz="2000" dirty="0" smtClean="0">
                <a:latin typeface="Candara"/>
                <a:cs typeface="Candara"/>
              </a:rPr>
              <a:t>H</a:t>
            </a:r>
            <a:r>
              <a:rPr lang="en-US" sz="2000" baseline="-25000" dirty="0" smtClean="0">
                <a:latin typeface="Candara"/>
                <a:cs typeface="Candara"/>
              </a:rPr>
              <a:t>6</a:t>
            </a:r>
            <a:endParaRPr lang="en-US" sz="2000" dirty="0">
              <a:latin typeface="Candara"/>
              <a:cs typeface="Candara"/>
            </a:endParaRPr>
          </a:p>
        </p:txBody>
      </p:sp>
      <p:sp>
        <p:nvSpPr>
          <p:cNvPr id="15" name="TextBox 14"/>
          <p:cNvSpPr txBox="1"/>
          <p:nvPr/>
        </p:nvSpPr>
        <p:spPr>
          <a:xfrm>
            <a:off x="72505" y="1463647"/>
            <a:ext cx="735570" cy="400110"/>
          </a:xfrm>
          <a:prstGeom prst="rect">
            <a:avLst/>
          </a:prstGeom>
          <a:solidFill>
            <a:schemeClr val="tx2">
              <a:lumMod val="40000"/>
              <a:lumOff val="60000"/>
            </a:schemeClr>
          </a:solidFill>
          <a:ln w="19050" cmpd="sng">
            <a:solidFill>
              <a:schemeClr val="tx2">
                <a:lumMod val="75000"/>
              </a:schemeClr>
            </a:solidFill>
          </a:ln>
        </p:spPr>
        <p:txBody>
          <a:bodyPr wrap="square" rtlCol="0">
            <a:spAutoFit/>
          </a:bodyPr>
          <a:lstStyle/>
          <a:p>
            <a:pPr algn="ctr"/>
            <a:r>
              <a:rPr lang="en-US" sz="2000" b="1" dirty="0" smtClean="0">
                <a:latin typeface="Candara"/>
                <a:cs typeface="Candara"/>
              </a:rPr>
              <a:t>DJF</a:t>
            </a:r>
            <a:endParaRPr lang="en-US" sz="2000" b="1" dirty="0">
              <a:latin typeface="Candara"/>
              <a:cs typeface="Candara"/>
            </a:endParaRPr>
          </a:p>
        </p:txBody>
      </p:sp>
      <p:sp>
        <p:nvSpPr>
          <p:cNvPr id="19" name="TextBox 18"/>
          <p:cNvSpPr txBox="1"/>
          <p:nvPr/>
        </p:nvSpPr>
        <p:spPr>
          <a:xfrm>
            <a:off x="54973" y="4078446"/>
            <a:ext cx="735570" cy="400110"/>
          </a:xfrm>
          <a:prstGeom prst="rect">
            <a:avLst/>
          </a:prstGeom>
          <a:solidFill>
            <a:schemeClr val="accent4">
              <a:lumMod val="60000"/>
              <a:lumOff val="40000"/>
            </a:schemeClr>
          </a:solidFill>
          <a:ln w="19050" cmpd="sng">
            <a:solidFill>
              <a:schemeClr val="accent4">
                <a:lumMod val="50000"/>
              </a:schemeClr>
            </a:solidFill>
          </a:ln>
        </p:spPr>
        <p:txBody>
          <a:bodyPr wrap="square" rtlCol="0">
            <a:spAutoFit/>
          </a:bodyPr>
          <a:lstStyle/>
          <a:p>
            <a:pPr algn="ctr"/>
            <a:r>
              <a:rPr lang="en-US" sz="2000" b="1" dirty="0" smtClean="0">
                <a:latin typeface="Candara"/>
                <a:cs typeface="Candara"/>
              </a:rPr>
              <a:t>JJA</a:t>
            </a:r>
            <a:endParaRPr lang="en-US" sz="2000" b="1" dirty="0">
              <a:latin typeface="Candara"/>
              <a:cs typeface="Candara"/>
            </a:endParaRPr>
          </a:p>
        </p:txBody>
      </p:sp>
      <p:sp>
        <p:nvSpPr>
          <p:cNvPr id="20" name="TextBox 19"/>
          <p:cNvSpPr txBox="1"/>
          <p:nvPr/>
        </p:nvSpPr>
        <p:spPr>
          <a:xfrm>
            <a:off x="6316791" y="1463647"/>
            <a:ext cx="2762699" cy="2015936"/>
          </a:xfrm>
          <a:prstGeom prst="rect">
            <a:avLst/>
          </a:prstGeom>
          <a:noFill/>
        </p:spPr>
        <p:txBody>
          <a:bodyPr wrap="square" rtlCol="0">
            <a:spAutoFit/>
          </a:bodyPr>
          <a:lstStyle/>
          <a:p>
            <a:r>
              <a:rPr lang="en-US" sz="2500" dirty="0" smtClean="0">
                <a:latin typeface="Candara"/>
                <a:cs typeface="Candara"/>
              </a:rPr>
              <a:t>Overall agreement, but WACCM3 is higher in the lower stratosphere</a:t>
            </a:r>
          </a:p>
          <a:p>
            <a:r>
              <a:rPr lang="en-US" sz="2500" dirty="0" smtClean="0">
                <a:solidFill>
                  <a:srgbClr val="000090"/>
                </a:solidFill>
                <a:latin typeface="Candara"/>
                <a:cs typeface="Candara"/>
              </a:rPr>
              <a:t>(convection?)</a:t>
            </a:r>
            <a:endParaRPr lang="en-US" sz="2500" dirty="0">
              <a:solidFill>
                <a:srgbClr val="000090"/>
              </a:solidFill>
              <a:latin typeface="Candara"/>
              <a:cs typeface="Candara"/>
            </a:endParaRPr>
          </a:p>
        </p:txBody>
      </p:sp>
      <p:sp>
        <p:nvSpPr>
          <p:cNvPr id="21" name="TextBox 20"/>
          <p:cNvSpPr txBox="1"/>
          <p:nvPr/>
        </p:nvSpPr>
        <p:spPr>
          <a:xfrm>
            <a:off x="25469" y="6454793"/>
            <a:ext cx="2655660" cy="384721"/>
          </a:xfrm>
          <a:prstGeom prst="rect">
            <a:avLst/>
          </a:prstGeom>
          <a:noFill/>
        </p:spPr>
        <p:txBody>
          <a:bodyPr wrap="square" rtlCol="0">
            <a:spAutoFit/>
          </a:bodyPr>
          <a:lstStyle/>
          <a:p>
            <a:pPr algn="ctr"/>
            <a:r>
              <a:rPr lang="en-US" sz="1900" dirty="0" smtClean="0">
                <a:latin typeface="Candara"/>
                <a:cs typeface="Candara"/>
              </a:rPr>
              <a:t>Zonal mean climatology </a:t>
            </a:r>
            <a:endParaRPr lang="en-US" sz="1900" dirty="0">
              <a:latin typeface="Candara"/>
              <a:cs typeface="Candara"/>
            </a:endParaRPr>
          </a:p>
        </p:txBody>
      </p:sp>
      <p:pic>
        <p:nvPicPr>
          <p:cNvPr id="22" name="Picture 21" descr="ncarlogo.psd"/>
          <p:cNvPicPr>
            <a:picLocks noChangeAspect="1"/>
          </p:cNvPicPr>
          <p:nvPr/>
        </p:nvPicPr>
        <p:blipFill>
          <a:blip r:embed="rId7"/>
          <a:stretch>
            <a:fillRect/>
          </a:stretch>
        </p:blipFill>
        <p:spPr>
          <a:xfrm>
            <a:off x="7975600" y="0"/>
            <a:ext cx="1168400" cy="828502"/>
          </a:xfrm>
          <a:prstGeom prst="rect">
            <a:avLst/>
          </a:prstGeom>
        </p:spPr>
      </p:pic>
      <p:sp>
        <p:nvSpPr>
          <p:cNvPr id="23" name="Slide Number Placeholder 22"/>
          <p:cNvSpPr>
            <a:spLocks noGrp="1"/>
          </p:cNvSpPr>
          <p:nvPr>
            <p:ph type="sldNum" sz="quarter" idx="12"/>
          </p:nvPr>
        </p:nvSpPr>
        <p:spPr/>
        <p:txBody>
          <a:bodyPr/>
          <a:lstStyle/>
          <a:p>
            <a:fld id="{F5EB678F-C605-4C73-B61E-33460EA7706C}"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36025" y="-10451"/>
            <a:ext cx="6906728" cy="748247"/>
          </a:xfrm>
        </p:spPr>
        <p:txBody>
          <a:bodyPr>
            <a:normAutofit fontScale="90000"/>
          </a:bodyPr>
          <a:lstStyle/>
          <a:p>
            <a:r>
              <a:rPr lang="en-US" dirty="0" smtClean="0">
                <a:latin typeface="Candara"/>
                <a:cs typeface="Candara"/>
              </a:rPr>
              <a:t>CO – Horizontal Map</a:t>
            </a:r>
            <a:endParaRPr lang="en-US" dirty="0">
              <a:latin typeface="Candara"/>
              <a:cs typeface="Candara"/>
            </a:endParaRPr>
          </a:p>
        </p:txBody>
      </p:sp>
      <p:sp>
        <p:nvSpPr>
          <p:cNvPr id="5" name="Rectangle 4"/>
          <p:cNvSpPr/>
          <p:nvPr/>
        </p:nvSpPr>
        <p:spPr>
          <a:xfrm>
            <a:off x="457200" y="1070035"/>
            <a:ext cx="8467095" cy="2339431"/>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ndara"/>
              <a:cs typeface="Candara"/>
            </a:endParaRPr>
          </a:p>
        </p:txBody>
      </p:sp>
      <p:sp>
        <p:nvSpPr>
          <p:cNvPr id="6" name="Rectangle 5"/>
          <p:cNvSpPr/>
          <p:nvPr/>
        </p:nvSpPr>
        <p:spPr>
          <a:xfrm>
            <a:off x="458536" y="3448423"/>
            <a:ext cx="8467095" cy="2321087"/>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ndara"/>
              <a:cs typeface="Candara"/>
            </a:endParaRPr>
          </a:p>
        </p:txBody>
      </p:sp>
      <p:pic>
        <p:nvPicPr>
          <p:cNvPr id="7" name="Picture 6"/>
          <p:cNvPicPr>
            <a:picLocks noChangeAspect="1"/>
          </p:cNvPicPr>
          <p:nvPr/>
        </p:nvPicPr>
        <p:blipFill>
          <a:blip r:embed="rId3"/>
          <a:stretch>
            <a:fillRect/>
          </a:stretch>
        </p:blipFill>
        <p:spPr>
          <a:xfrm>
            <a:off x="753724" y="1341795"/>
            <a:ext cx="7772631" cy="1976951"/>
          </a:xfrm>
          <a:prstGeom prst="rect">
            <a:avLst/>
          </a:prstGeom>
        </p:spPr>
      </p:pic>
      <p:pic>
        <p:nvPicPr>
          <p:cNvPr id="8" name="Picture 7"/>
          <p:cNvPicPr>
            <a:picLocks noChangeAspect="1"/>
          </p:cNvPicPr>
          <p:nvPr/>
        </p:nvPicPr>
        <p:blipFill>
          <a:blip r:embed="rId4"/>
          <a:stretch>
            <a:fillRect/>
          </a:stretch>
        </p:blipFill>
        <p:spPr>
          <a:xfrm>
            <a:off x="744301" y="3729609"/>
            <a:ext cx="7791435" cy="1941445"/>
          </a:xfrm>
          <a:prstGeom prst="rect">
            <a:avLst/>
          </a:prstGeom>
        </p:spPr>
      </p:pic>
      <p:sp>
        <p:nvSpPr>
          <p:cNvPr id="9" name="TextBox 8"/>
          <p:cNvSpPr txBox="1"/>
          <p:nvPr/>
        </p:nvSpPr>
        <p:spPr>
          <a:xfrm>
            <a:off x="755060" y="3565839"/>
            <a:ext cx="3818276" cy="400110"/>
          </a:xfrm>
          <a:prstGeom prst="rect">
            <a:avLst/>
          </a:prstGeom>
          <a:solidFill>
            <a:schemeClr val="bg1"/>
          </a:solidFill>
        </p:spPr>
        <p:txBody>
          <a:bodyPr wrap="square" rtlCol="0">
            <a:spAutoFit/>
          </a:bodyPr>
          <a:lstStyle/>
          <a:p>
            <a:pPr algn="ctr"/>
            <a:r>
              <a:rPr lang="en-US" sz="2000" dirty="0" smtClean="0">
                <a:latin typeface="Candara"/>
                <a:cs typeface="Candara"/>
              </a:rPr>
              <a:t>WACCM3 CO         147 hPa</a:t>
            </a:r>
            <a:endParaRPr lang="en-US" sz="2000" dirty="0">
              <a:latin typeface="Candara"/>
              <a:cs typeface="Candara"/>
            </a:endParaRPr>
          </a:p>
        </p:txBody>
      </p:sp>
      <p:sp>
        <p:nvSpPr>
          <p:cNvPr id="10" name="TextBox 9"/>
          <p:cNvSpPr txBox="1"/>
          <p:nvPr/>
        </p:nvSpPr>
        <p:spPr>
          <a:xfrm>
            <a:off x="4573336" y="3565839"/>
            <a:ext cx="3962400" cy="400110"/>
          </a:xfrm>
          <a:prstGeom prst="rect">
            <a:avLst/>
          </a:prstGeom>
          <a:solidFill>
            <a:schemeClr val="bg1"/>
          </a:solidFill>
        </p:spPr>
        <p:txBody>
          <a:bodyPr wrap="square" rtlCol="0">
            <a:spAutoFit/>
          </a:bodyPr>
          <a:lstStyle/>
          <a:p>
            <a:pPr algn="ctr"/>
            <a:r>
              <a:rPr lang="en-US" sz="2000" dirty="0" smtClean="0">
                <a:latin typeface="Candara"/>
                <a:cs typeface="Candara"/>
              </a:rPr>
              <a:t>WACCM3 CO         147 hPa</a:t>
            </a:r>
            <a:endParaRPr lang="en-US" sz="2000" dirty="0">
              <a:latin typeface="Candara"/>
              <a:cs typeface="Candara"/>
            </a:endParaRPr>
          </a:p>
        </p:txBody>
      </p:sp>
      <p:sp>
        <p:nvSpPr>
          <p:cNvPr id="11" name="TextBox 10"/>
          <p:cNvSpPr txBox="1"/>
          <p:nvPr/>
        </p:nvSpPr>
        <p:spPr>
          <a:xfrm>
            <a:off x="755060" y="1178025"/>
            <a:ext cx="3818276" cy="400110"/>
          </a:xfrm>
          <a:prstGeom prst="rect">
            <a:avLst/>
          </a:prstGeom>
          <a:solidFill>
            <a:schemeClr val="bg1"/>
          </a:solidFill>
        </p:spPr>
        <p:txBody>
          <a:bodyPr wrap="square" rtlCol="0">
            <a:spAutoFit/>
          </a:bodyPr>
          <a:lstStyle/>
          <a:p>
            <a:pPr algn="ctr"/>
            <a:r>
              <a:rPr lang="en-US" sz="2000" dirty="0" smtClean="0">
                <a:latin typeface="Candara"/>
                <a:cs typeface="Candara"/>
              </a:rPr>
              <a:t>ACE CO               13.5 km</a:t>
            </a:r>
            <a:endParaRPr lang="en-US" sz="2000" dirty="0">
              <a:latin typeface="Candara"/>
              <a:cs typeface="Candara"/>
            </a:endParaRPr>
          </a:p>
        </p:txBody>
      </p:sp>
      <p:sp>
        <p:nvSpPr>
          <p:cNvPr id="12" name="TextBox 11"/>
          <p:cNvSpPr txBox="1"/>
          <p:nvPr/>
        </p:nvSpPr>
        <p:spPr>
          <a:xfrm>
            <a:off x="4573336" y="1178025"/>
            <a:ext cx="3953019" cy="400110"/>
          </a:xfrm>
          <a:prstGeom prst="rect">
            <a:avLst/>
          </a:prstGeom>
          <a:solidFill>
            <a:schemeClr val="bg1"/>
          </a:solidFill>
        </p:spPr>
        <p:txBody>
          <a:bodyPr wrap="square" rtlCol="0">
            <a:spAutoFit/>
          </a:bodyPr>
          <a:lstStyle/>
          <a:p>
            <a:pPr algn="ctr"/>
            <a:r>
              <a:rPr lang="en-US" sz="2000" dirty="0" smtClean="0">
                <a:latin typeface="Candara"/>
                <a:cs typeface="Candara"/>
              </a:rPr>
              <a:t>ACE CO                13.5 km</a:t>
            </a:r>
            <a:endParaRPr lang="en-US" sz="2000" dirty="0">
              <a:latin typeface="Candara"/>
              <a:cs typeface="Candara"/>
            </a:endParaRPr>
          </a:p>
        </p:txBody>
      </p:sp>
      <p:sp>
        <p:nvSpPr>
          <p:cNvPr id="13" name="TextBox 12"/>
          <p:cNvSpPr txBox="1"/>
          <p:nvPr/>
        </p:nvSpPr>
        <p:spPr>
          <a:xfrm>
            <a:off x="2192168" y="789255"/>
            <a:ext cx="735570" cy="400110"/>
          </a:xfrm>
          <a:prstGeom prst="rect">
            <a:avLst/>
          </a:prstGeom>
          <a:solidFill>
            <a:schemeClr val="accent5">
              <a:lumMod val="60000"/>
              <a:lumOff val="40000"/>
            </a:schemeClr>
          </a:solidFill>
          <a:ln w="19050" cmpd="sng">
            <a:solidFill>
              <a:schemeClr val="accent5">
                <a:lumMod val="50000"/>
              </a:schemeClr>
            </a:solidFill>
          </a:ln>
        </p:spPr>
        <p:txBody>
          <a:bodyPr wrap="square" rtlCol="0">
            <a:spAutoFit/>
          </a:bodyPr>
          <a:lstStyle/>
          <a:p>
            <a:pPr algn="ctr"/>
            <a:r>
              <a:rPr lang="en-US" sz="2000" b="1" dirty="0" smtClean="0">
                <a:latin typeface="Candara"/>
                <a:cs typeface="Candara"/>
              </a:rPr>
              <a:t>DJF</a:t>
            </a:r>
            <a:endParaRPr lang="en-US" sz="2000" b="1" dirty="0">
              <a:latin typeface="Candara"/>
              <a:cs typeface="Candara"/>
            </a:endParaRPr>
          </a:p>
        </p:txBody>
      </p:sp>
      <p:sp>
        <p:nvSpPr>
          <p:cNvPr id="14" name="TextBox 13"/>
          <p:cNvSpPr txBox="1"/>
          <p:nvPr/>
        </p:nvSpPr>
        <p:spPr>
          <a:xfrm>
            <a:off x="6250257" y="800595"/>
            <a:ext cx="735570" cy="400110"/>
          </a:xfrm>
          <a:prstGeom prst="rect">
            <a:avLst/>
          </a:prstGeom>
          <a:solidFill>
            <a:schemeClr val="accent2">
              <a:lumMod val="40000"/>
              <a:lumOff val="60000"/>
            </a:schemeClr>
          </a:solidFill>
          <a:ln w="19050" cmpd="sng">
            <a:solidFill>
              <a:schemeClr val="accent2">
                <a:lumMod val="75000"/>
              </a:schemeClr>
            </a:solidFill>
          </a:ln>
        </p:spPr>
        <p:txBody>
          <a:bodyPr wrap="square" rtlCol="0">
            <a:spAutoFit/>
          </a:bodyPr>
          <a:lstStyle/>
          <a:p>
            <a:pPr algn="ctr"/>
            <a:r>
              <a:rPr lang="en-US" sz="2000" b="1" dirty="0" smtClean="0">
                <a:latin typeface="Candara"/>
                <a:cs typeface="Candara"/>
              </a:rPr>
              <a:t>JJA</a:t>
            </a:r>
            <a:endParaRPr lang="en-US" sz="2000" b="1" dirty="0">
              <a:latin typeface="Candara"/>
              <a:cs typeface="Candara"/>
            </a:endParaRPr>
          </a:p>
        </p:txBody>
      </p:sp>
      <p:sp>
        <p:nvSpPr>
          <p:cNvPr id="15" name="TextBox 14"/>
          <p:cNvSpPr txBox="1"/>
          <p:nvPr/>
        </p:nvSpPr>
        <p:spPr>
          <a:xfrm>
            <a:off x="812341" y="5943215"/>
            <a:ext cx="3409614" cy="830997"/>
          </a:xfrm>
          <a:prstGeom prst="rect">
            <a:avLst/>
          </a:prstGeom>
          <a:noFill/>
        </p:spPr>
        <p:txBody>
          <a:bodyPr wrap="square" rtlCol="0">
            <a:spAutoFit/>
          </a:bodyPr>
          <a:lstStyle/>
          <a:p>
            <a:pPr algn="ctr"/>
            <a:r>
              <a:rPr lang="en-US" sz="2300" b="1" dirty="0" smtClean="0">
                <a:solidFill>
                  <a:srgbClr val="800000"/>
                </a:solidFill>
                <a:latin typeface="Candara"/>
                <a:cs typeface="Candara"/>
              </a:rPr>
              <a:t>max</a:t>
            </a:r>
            <a:r>
              <a:rPr lang="en-US" sz="2300" dirty="0" smtClean="0">
                <a:latin typeface="Candara"/>
                <a:cs typeface="Candara"/>
              </a:rPr>
              <a:t> (Africa, America, Maritime continent)</a:t>
            </a:r>
            <a:endParaRPr lang="en-US" sz="2300" dirty="0">
              <a:latin typeface="Candara"/>
              <a:cs typeface="Candara"/>
            </a:endParaRPr>
          </a:p>
        </p:txBody>
      </p:sp>
      <p:cxnSp>
        <p:nvCxnSpPr>
          <p:cNvPr id="17" name="Straight Arrow Connector 16"/>
          <p:cNvCxnSpPr/>
          <p:nvPr/>
        </p:nvCxnSpPr>
        <p:spPr>
          <a:xfrm rot="16200000" flipV="1">
            <a:off x="1590894" y="5231742"/>
            <a:ext cx="1199766" cy="223179"/>
          </a:xfrm>
          <a:prstGeom prst="straightConnector1">
            <a:avLst/>
          </a:prstGeom>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6200000" flipV="1">
            <a:off x="1208791" y="4861396"/>
            <a:ext cx="1199765" cy="963871"/>
          </a:xfrm>
          <a:prstGeom prst="straightConnector1">
            <a:avLst/>
          </a:prstGeom>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2290611" y="4743452"/>
            <a:ext cx="1292713" cy="1199762"/>
          </a:xfrm>
          <a:prstGeom prst="straightConnector1">
            <a:avLst/>
          </a:prstGeom>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16200000" flipV="1">
            <a:off x="5034209" y="5120232"/>
            <a:ext cx="1562652" cy="339395"/>
          </a:xfrm>
          <a:prstGeom prst="straightConnector1">
            <a:avLst/>
          </a:prstGeom>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867270" y="6025520"/>
            <a:ext cx="3409614" cy="446276"/>
          </a:xfrm>
          <a:prstGeom prst="rect">
            <a:avLst/>
          </a:prstGeom>
          <a:noFill/>
        </p:spPr>
        <p:txBody>
          <a:bodyPr wrap="square" rtlCol="0">
            <a:spAutoFit/>
          </a:bodyPr>
          <a:lstStyle/>
          <a:p>
            <a:pPr algn="ctr"/>
            <a:r>
              <a:rPr lang="en-US" sz="2300" b="1" dirty="0" smtClean="0">
                <a:solidFill>
                  <a:srgbClr val="800000"/>
                </a:solidFill>
                <a:latin typeface="Candara"/>
                <a:cs typeface="Candara"/>
              </a:rPr>
              <a:t>max</a:t>
            </a:r>
            <a:r>
              <a:rPr lang="en-US" sz="2300" dirty="0" smtClean="0">
                <a:latin typeface="Candara"/>
                <a:cs typeface="Candara"/>
              </a:rPr>
              <a:t> (Asian Monsoon)</a:t>
            </a:r>
            <a:endParaRPr lang="en-US" sz="2300" dirty="0">
              <a:latin typeface="Candara"/>
              <a:cs typeface="Candara"/>
            </a:endParaRPr>
          </a:p>
        </p:txBody>
      </p:sp>
      <p:pic>
        <p:nvPicPr>
          <p:cNvPr id="20" name="Picture 19" descr="ncarlogo.psd"/>
          <p:cNvPicPr>
            <a:picLocks noChangeAspect="1"/>
          </p:cNvPicPr>
          <p:nvPr/>
        </p:nvPicPr>
        <p:blipFill>
          <a:blip r:embed="rId5"/>
          <a:stretch>
            <a:fillRect/>
          </a:stretch>
        </p:blipFill>
        <p:spPr>
          <a:xfrm>
            <a:off x="7975600" y="0"/>
            <a:ext cx="1168400" cy="828502"/>
          </a:xfrm>
          <a:prstGeom prst="rect">
            <a:avLst/>
          </a:prstGeom>
        </p:spPr>
      </p:pic>
      <p:sp>
        <p:nvSpPr>
          <p:cNvPr id="21" name="TextBox 20"/>
          <p:cNvSpPr txBox="1"/>
          <p:nvPr/>
        </p:nvSpPr>
        <p:spPr>
          <a:xfrm>
            <a:off x="5184194" y="1824929"/>
            <a:ext cx="649787" cy="400110"/>
          </a:xfrm>
          <a:prstGeom prst="rect">
            <a:avLst/>
          </a:prstGeom>
          <a:noFill/>
        </p:spPr>
        <p:txBody>
          <a:bodyPr wrap="none" rtlCol="0">
            <a:spAutoFit/>
          </a:bodyPr>
          <a:lstStyle/>
          <a:p>
            <a:r>
              <a:rPr lang="en-US" sz="2000" dirty="0" smtClean="0">
                <a:latin typeface="Candara"/>
                <a:cs typeface="Candara"/>
              </a:rPr>
              <a:t>max</a:t>
            </a:r>
            <a:endParaRPr lang="en-US" sz="2000" dirty="0">
              <a:latin typeface="Candara"/>
              <a:cs typeface="Candara"/>
            </a:endParaRPr>
          </a:p>
        </p:txBody>
      </p:sp>
      <p:sp>
        <p:nvSpPr>
          <p:cNvPr id="23" name="TextBox 22"/>
          <p:cNvSpPr txBox="1"/>
          <p:nvPr/>
        </p:nvSpPr>
        <p:spPr>
          <a:xfrm>
            <a:off x="5348537" y="4190968"/>
            <a:ext cx="649787" cy="400110"/>
          </a:xfrm>
          <a:prstGeom prst="rect">
            <a:avLst/>
          </a:prstGeom>
          <a:noFill/>
        </p:spPr>
        <p:txBody>
          <a:bodyPr wrap="none" rtlCol="0">
            <a:spAutoFit/>
          </a:bodyPr>
          <a:lstStyle/>
          <a:p>
            <a:r>
              <a:rPr lang="en-US" sz="2000" dirty="0" smtClean="0">
                <a:latin typeface="Candara"/>
                <a:cs typeface="Candara"/>
              </a:rPr>
              <a:t>max</a:t>
            </a:r>
            <a:endParaRPr lang="en-US" sz="2000" dirty="0">
              <a:latin typeface="Candara"/>
              <a:cs typeface="Candara"/>
            </a:endParaRPr>
          </a:p>
        </p:txBody>
      </p:sp>
      <p:sp>
        <p:nvSpPr>
          <p:cNvPr id="24" name="Slide Number Placeholder 23"/>
          <p:cNvSpPr>
            <a:spLocks noGrp="1"/>
          </p:cNvSpPr>
          <p:nvPr>
            <p:ph type="sldNum" sz="quarter" idx="12"/>
          </p:nvPr>
        </p:nvSpPr>
        <p:spPr>
          <a:xfrm>
            <a:off x="6553200" y="6356350"/>
            <a:ext cx="2133600" cy="365125"/>
          </a:xfrm>
        </p:spPr>
        <p:txBody>
          <a:bodyPr/>
          <a:lstStyle/>
          <a:p>
            <a:fld id="{F5EB678F-C605-4C73-B61E-33460EA7706C}"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06"/>
            <a:ext cx="8229600" cy="692981"/>
          </a:xfrm>
        </p:spPr>
        <p:txBody>
          <a:bodyPr>
            <a:normAutofit fontScale="90000"/>
          </a:bodyPr>
          <a:lstStyle/>
          <a:p>
            <a:r>
              <a:rPr lang="en-US" dirty="0" smtClean="0">
                <a:latin typeface="Candara"/>
                <a:cs typeface="Candara"/>
              </a:rPr>
              <a:t>C</a:t>
            </a:r>
            <a:r>
              <a:rPr lang="en-US" baseline="-25000" dirty="0" smtClean="0">
                <a:latin typeface="Candara"/>
                <a:cs typeface="Candara"/>
              </a:rPr>
              <a:t>2</a:t>
            </a:r>
            <a:r>
              <a:rPr lang="en-US" dirty="0" smtClean="0">
                <a:latin typeface="Candara"/>
                <a:cs typeface="Candara"/>
              </a:rPr>
              <a:t>H</a:t>
            </a:r>
            <a:r>
              <a:rPr lang="en-US" baseline="-25000" dirty="0" smtClean="0">
                <a:latin typeface="Candara"/>
                <a:cs typeface="Candara"/>
              </a:rPr>
              <a:t>6 </a:t>
            </a:r>
            <a:r>
              <a:rPr lang="en-US" dirty="0" smtClean="0">
                <a:latin typeface="Candara"/>
                <a:cs typeface="Candara"/>
              </a:rPr>
              <a:t>– Horizontal Map</a:t>
            </a:r>
            <a:endParaRPr lang="en-US" baseline="-25000" dirty="0">
              <a:latin typeface="Candara"/>
              <a:cs typeface="Candara"/>
            </a:endParaRPr>
          </a:p>
        </p:txBody>
      </p:sp>
      <p:sp>
        <p:nvSpPr>
          <p:cNvPr id="6" name="Rectangle 5"/>
          <p:cNvSpPr/>
          <p:nvPr/>
        </p:nvSpPr>
        <p:spPr>
          <a:xfrm>
            <a:off x="366487" y="1158355"/>
            <a:ext cx="8467095" cy="234284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ndara"/>
              <a:cs typeface="Candara"/>
            </a:endParaRPr>
          </a:p>
        </p:txBody>
      </p:sp>
      <p:sp>
        <p:nvSpPr>
          <p:cNvPr id="7" name="Rectangle 6"/>
          <p:cNvSpPr/>
          <p:nvPr/>
        </p:nvSpPr>
        <p:spPr>
          <a:xfrm>
            <a:off x="366487" y="3577989"/>
            <a:ext cx="8467095" cy="2269461"/>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ndara"/>
              <a:cs typeface="Candara"/>
            </a:endParaRPr>
          </a:p>
        </p:txBody>
      </p:sp>
      <p:pic>
        <p:nvPicPr>
          <p:cNvPr id="8" name="Picture 7"/>
          <p:cNvPicPr>
            <a:picLocks noChangeAspect="1"/>
          </p:cNvPicPr>
          <p:nvPr/>
        </p:nvPicPr>
        <p:blipFill>
          <a:blip r:embed="rId3"/>
          <a:stretch>
            <a:fillRect/>
          </a:stretch>
        </p:blipFill>
        <p:spPr>
          <a:xfrm>
            <a:off x="612404" y="1440137"/>
            <a:ext cx="7701564" cy="1947667"/>
          </a:xfrm>
          <a:prstGeom prst="rect">
            <a:avLst/>
          </a:prstGeom>
        </p:spPr>
      </p:pic>
      <p:pic>
        <p:nvPicPr>
          <p:cNvPr id="9" name="Picture 8"/>
          <p:cNvPicPr>
            <a:picLocks noChangeAspect="1"/>
          </p:cNvPicPr>
          <p:nvPr/>
        </p:nvPicPr>
        <p:blipFill>
          <a:blip r:embed="rId4"/>
          <a:stretch>
            <a:fillRect/>
          </a:stretch>
        </p:blipFill>
        <p:spPr>
          <a:xfrm>
            <a:off x="635083" y="3830637"/>
            <a:ext cx="7701564" cy="1914753"/>
          </a:xfrm>
          <a:prstGeom prst="rect">
            <a:avLst/>
          </a:prstGeom>
        </p:spPr>
      </p:pic>
      <p:sp>
        <p:nvSpPr>
          <p:cNvPr id="10" name="TextBox 9"/>
          <p:cNvSpPr txBox="1"/>
          <p:nvPr/>
        </p:nvSpPr>
        <p:spPr>
          <a:xfrm>
            <a:off x="615967" y="1243665"/>
            <a:ext cx="3818276" cy="400110"/>
          </a:xfrm>
          <a:prstGeom prst="rect">
            <a:avLst/>
          </a:prstGeom>
          <a:solidFill>
            <a:schemeClr val="bg1"/>
          </a:solidFill>
        </p:spPr>
        <p:txBody>
          <a:bodyPr wrap="square" rtlCol="0">
            <a:spAutoFit/>
          </a:bodyPr>
          <a:lstStyle/>
          <a:p>
            <a:pPr algn="ctr"/>
            <a:r>
              <a:rPr lang="en-US" sz="2000" dirty="0" smtClean="0">
                <a:latin typeface="Candara"/>
                <a:cs typeface="Candara"/>
              </a:rPr>
              <a:t>ACE C</a:t>
            </a:r>
            <a:r>
              <a:rPr lang="en-US" sz="2000" baseline="-25000" dirty="0" smtClean="0">
                <a:latin typeface="Candara"/>
                <a:cs typeface="Candara"/>
              </a:rPr>
              <a:t>2</a:t>
            </a:r>
            <a:r>
              <a:rPr lang="en-US" sz="2000" dirty="0" smtClean="0">
                <a:latin typeface="Candara"/>
                <a:cs typeface="Candara"/>
              </a:rPr>
              <a:t>H</a:t>
            </a:r>
            <a:r>
              <a:rPr lang="en-US" sz="2000" baseline="-25000" dirty="0" smtClean="0">
                <a:latin typeface="Candara"/>
                <a:cs typeface="Candara"/>
              </a:rPr>
              <a:t>6</a:t>
            </a:r>
            <a:r>
              <a:rPr lang="en-US" sz="2000" dirty="0" smtClean="0">
                <a:latin typeface="Candara"/>
                <a:cs typeface="Candara"/>
              </a:rPr>
              <a:t>              13.5 km</a:t>
            </a:r>
            <a:endParaRPr lang="en-US" sz="2000" dirty="0">
              <a:latin typeface="Candara"/>
              <a:cs typeface="Candara"/>
            </a:endParaRPr>
          </a:p>
        </p:txBody>
      </p:sp>
      <p:sp>
        <p:nvSpPr>
          <p:cNvPr id="11" name="TextBox 10"/>
          <p:cNvSpPr txBox="1"/>
          <p:nvPr/>
        </p:nvSpPr>
        <p:spPr>
          <a:xfrm>
            <a:off x="4434243" y="1250570"/>
            <a:ext cx="3866656" cy="400110"/>
          </a:xfrm>
          <a:prstGeom prst="rect">
            <a:avLst/>
          </a:prstGeom>
          <a:solidFill>
            <a:schemeClr val="bg1"/>
          </a:solidFill>
        </p:spPr>
        <p:txBody>
          <a:bodyPr wrap="square" rtlCol="0">
            <a:spAutoFit/>
          </a:bodyPr>
          <a:lstStyle/>
          <a:p>
            <a:pPr algn="ctr"/>
            <a:r>
              <a:rPr lang="en-US" sz="2000" dirty="0" smtClean="0">
                <a:latin typeface="Candara"/>
                <a:cs typeface="Candara"/>
              </a:rPr>
              <a:t>ACE C</a:t>
            </a:r>
            <a:r>
              <a:rPr lang="en-US" sz="2000" baseline="-25000" dirty="0" smtClean="0">
                <a:latin typeface="Candara"/>
                <a:cs typeface="Candara"/>
              </a:rPr>
              <a:t>2</a:t>
            </a:r>
            <a:r>
              <a:rPr lang="en-US" sz="2000" dirty="0" smtClean="0">
                <a:latin typeface="Candara"/>
                <a:cs typeface="Candara"/>
              </a:rPr>
              <a:t>H</a:t>
            </a:r>
            <a:r>
              <a:rPr lang="en-US" sz="2000" baseline="-25000" dirty="0" smtClean="0">
                <a:latin typeface="Candara"/>
                <a:cs typeface="Candara"/>
              </a:rPr>
              <a:t>6</a:t>
            </a:r>
            <a:r>
              <a:rPr lang="en-US" sz="2000" dirty="0" smtClean="0">
                <a:latin typeface="Candara"/>
                <a:cs typeface="Candara"/>
              </a:rPr>
              <a:t>               13.5 km</a:t>
            </a:r>
            <a:endParaRPr lang="en-US" sz="2000" dirty="0">
              <a:latin typeface="Candara"/>
              <a:cs typeface="Candara"/>
            </a:endParaRPr>
          </a:p>
        </p:txBody>
      </p:sp>
      <p:sp>
        <p:nvSpPr>
          <p:cNvPr id="12" name="TextBox 11"/>
          <p:cNvSpPr txBox="1"/>
          <p:nvPr/>
        </p:nvSpPr>
        <p:spPr>
          <a:xfrm>
            <a:off x="638821" y="3640970"/>
            <a:ext cx="3818276" cy="400110"/>
          </a:xfrm>
          <a:prstGeom prst="rect">
            <a:avLst/>
          </a:prstGeom>
          <a:solidFill>
            <a:schemeClr val="bg1"/>
          </a:solidFill>
        </p:spPr>
        <p:txBody>
          <a:bodyPr wrap="square" rtlCol="0">
            <a:spAutoFit/>
          </a:bodyPr>
          <a:lstStyle/>
          <a:p>
            <a:pPr algn="ctr"/>
            <a:r>
              <a:rPr lang="en-US" sz="2000" dirty="0" smtClean="0">
                <a:latin typeface="Candara"/>
                <a:cs typeface="Candara"/>
              </a:rPr>
              <a:t>WACCM3 C</a:t>
            </a:r>
            <a:r>
              <a:rPr lang="en-US" sz="2000" baseline="-25000" dirty="0" smtClean="0">
                <a:latin typeface="Candara"/>
                <a:cs typeface="Candara"/>
              </a:rPr>
              <a:t>2</a:t>
            </a:r>
            <a:r>
              <a:rPr lang="en-US" sz="2000" dirty="0" smtClean="0">
                <a:latin typeface="Candara"/>
                <a:cs typeface="Candara"/>
              </a:rPr>
              <a:t>H</a:t>
            </a:r>
            <a:r>
              <a:rPr lang="en-US" sz="2000" baseline="-25000" dirty="0" smtClean="0">
                <a:latin typeface="Candara"/>
                <a:cs typeface="Candara"/>
              </a:rPr>
              <a:t>6</a:t>
            </a:r>
            <a:r>
              <a:rPr lang="en-US" sz="2000" dirty="0" smtClean="0">
                <a:latin typeface="Candara"/>
                <a:cs typeface="Candara"/>
              </a:rPr>
              <a:t>        147 hPa</a:t>
            </a:r>
            <a:endParaRPr lang="en-US" sz="2000" dirty="0">
              <a:latin typeface="Candara"/>
              <a:cs typeface="Candara"/>
            </a:endParaRPr>
          </a:p>
        </p:txBody>
      </p:sp>
      <p:sp>
        <p:nvSpPr>
          <p:cNvPr id="13" name="TextBox 12"/>
          <p:cNvSpPr txBox="1"/>
          <p:nvPr/>
        </p:nvSpPr>
        <p:spPr>
          <a:xfrm>
            <a:off x="4422148" y="3640970"/>
            <a:ext cx="3902404" cy="400110"/>
          </a:xfrm>
          <a:prstGeom prst="rect">
            <a:avLst/>
          </a:prstGeom>
          <a:solidFill>
            <a:schemeClr val="bg1"/>
          </a:solidFill>
        </p:spPr>
        <p:txBody>
          <a:bodyPr wrap="square" rtlCol="0">
            <a:spAutoFit/>
          </a:bodyPr>
          <a:lstStyle/>
          <a:p>
            <a:pPr algn="ctr"/>
            <a:r>
              <a:rPr lang="en-US" sz="2000" dirty="0" smtClean="0">
                <a:latin typeface="Candara"/>
                <a:cs typeface="Candara"/>
              </a:rPr>
              <a:t>WACCM3 C</a:t>
            </a:r>
            <a:r>
              <a:rPr lang="en-US" sz="2000" baseline="-25000" dirty="0" smtClean="0">
                <a:latin typeface="Candara"/>
                <a:cs typeface="Candara"/>
              </a:rPr>
              <a:t>2</a:t>
            </a:r>
            <a:r>
              <a:rPr lang="en-US" sz="2000" dirty="0" smtClean="0">
                <a:latin typeface="Candara"/>
                <a:cs typeface="Candara"/>
              </a:rPr>
              <a:t>H</a:t>
            </a:r>
            <a:r>
              <a:rPr lang="en-US" sz="2000" baseline="-25000" dirty="0" smtClean="0">
                <a:latin typeface="Candara"/>
                <a:cs typeface="Candara"/>
              </a:rPr>
              <a:t>6</a:t>
            </a:r>
            <a:r>
              <a:rPr lang="en-US" sz="2000" dirty="0" smtClean="0">
                <a:latin typeface="Candara"/>
                <a:cs typeface="Candara"/>
              </a:rPr>
              <a:t>      147 hPa</a:t>
            </a:r>
            <a:endParaRPr lang="en-US" sz="2000" dirty="0">
              <a:latin typeface="Candara"/>
              <a:cs typeface="Candara"/>
            </a:endParaRPr>
          </a:p>
        </p:txBody>
      </p:sp>
      <p:sp>
        <p:nvSpPr>
          <p:cNvPr id="14" name="TextBox 13"/>
          <p:cNvSpPr txBox="1"/>
          <p:nvPr/>
        </p:nvSpPr>
        <p:spPr>
          <a:xfrm>
            <a:off x="2029614" y="889075"/>
            <a:ext cx="735570" cy="400110"/>
          </a:xfrm>
          <a:prstGeom prst="rect">
            <a:avLst/>
          </a:prstGeom>
          <a:solidFill>
            <a:schemeClr val="tx2">
              <a:lumMod val="40000"/>
              <a:lumOff val="60000"/>
            </a:schemeClr>
          </a:solidFill>
          <a:ln w="19050" cmpd="sng">
            <a:solidFill>
              <a:schemeClr val="tx2">
                <a:lumMod val="75000"/>
              </a:schemeClr>
            </a:solidFill>
          </a:ln>
        </p:spPr>
        <p:txBody>
          <a:bodyPr wrap="square" rtlCol="0">
            <a:spAutoFit/>
          </a:bodyPr>
          <a:lstStyle/>
          <a:p>
            <a:pPr algn="ctr"/>
            <a:r>
              <a:rPr lang="en-US" sz="2000" b="1" dirty="0" smtClean="0">
                <a:latin typeface="Candara"/>
                <a:cs typeface="Candara"/>
              </a:rPr>
              <a:t>DJF</a:t>
            </a:r>
            <a:endParaRPr lang="en-US" sz="2000" b="1" dirty="0">
              <a:latin typeface="Candara"/>
              <a:cs typeface="Candara"/>
            </a:endParaRPr>
          </a:p>
        </p:txBody>
      </p:sp>
      <p:sp>
        <p:nvSpPr>
          <p:cNvPr id="15" name="TextBox 14"/>
          <p:cNvSpPr txBox="1"/>
          <p:nvPr/>
        </p:nvSpPr>
        <p:spPr>
          <a:xfrm>
            <a:off x="6207747" y="889075"/>
            <a:ext cx="735570" cy="400110"/>
          </a:xfrm>
          <a:prstGeom prst="rect">
            <a:avLst/>
          </a:prstGeom>
          <a:solidFill>
            <a:schemeClr val="accent4">
              <a:lumMod val="60000"/>
              <a:lumOff val="40000"/>
            </a:schemeClr>
          </a:solidFill>
          <a:ln w="19050" cmpd="sng">
            <a:solidFill>
              <a:schemeClr val="accent4">
                <a:lumMod val="50000"/>
              </a:schemeClr>
            </a:solidFill>
          </a:ln>
        </p:spPr>
        <p:txBody>
          <a:bodyPr wrap="square" rtlCol="0">
            <a:spAutoFit/>
          </a:bodyPr>
          <a:lstStyle/>
          <a:p>
            <a:pPr algn="ctr"/>
            <a:r>
              <a:rPr lang="en-US" sz="2000" b="1" dirty="0" smtClean="0">
                <a:latin typeface="Candara"/>
                <a:cs typeface="Candara"/>
              </a:rPr>
              <a:t>JJA</a:t>
            </a:r>
            <a:endParaRPr lang="en-US" sz="2000" b="1" dirty="0">
              <a:latin typeface="Candara"/>
              <a:cs typeface="Candara"/>
            </a:endParaRPr>
          </a:p>
        </p:txBody>
      </p:sp>
      <p:sp>
        <p:nvSpPr>
          <p:cNvPr id="16" name="TextBox 15"/>
          <p:cNvSpPr txBox="1"/>
          <p:nvPr/>
        </p:nvSpPr>
        <p:spPr>
          <a:xfrm>
            <a:off x="605988" y="5870130"/>
            <a:ext cx="7263719" cy="461665"/>
          </a:xfrm>
          <a:prstGeom prst="rect">
            <a:avLst/>
          </a:prstGeom>
          <a:noFill/>
        </p:spPr>
        <p:txBody>
          <a:bodyPr wrap="square" rtlCol="0">
            <a:spAutoFit/>
          </a:bodyPr>
          <a:lstStyle/>
          <a:p>
            <a:pPr algn="ctr"/>
            <a:r>
              <a:rPr lang="en-US" sz="2400" dirty="0" smtClean="0">
                <a:latin typeface="Candara"/>
                <a:cs typeface="Candara"/>
              </a:rPr>
              <a:t>Reasonable agreement except higher noise in ACE </a:t>
            </a:r>
            <a:endParaRPr lang="en-US" sz="2400" dirty="0">
              <a:latin typeface="Candara"/>
              <a:cs typeface="Candara"/>
            </a:endParaRPr>
          </a:p>
        </p:txBody>
      </p:sp>
      <p:sp>
        <p:nvSpPr>
          <p:cNvPr id="17" name="Oval 16"/>
          <p:cNvSpPr/>
          <p:nvPr/>
        </p:nvSpPr>
        <p:spPr>
          <a:xfrm>
            <a:off x="4683897" y="1871973"/>
            <a:ext cx="1479114" cy="396908"/>
          </a:xfrm>
          <a:prstGeom prst="ellipse">
            <a:avLst/>
          </a:prstGeom>
          <a:noFill/>
          <a:ln w="19050"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4785623" y="4298780"/>
            <a:ext cx="1479114" cy="396908"/>
          </a:xfrm>
          <a:prstGeom prst="ellipse">
            <a:avLst/>
          </a:prstGeom>
          <a:noFill/>
          <a:ln w="19050"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4959709" y="1803933"/>
            <a:ext cx="816977" cy="461665"/>
          </a:xfrm>
          <a:prstGeom prst="rect">
            <a:avLst/>
          </a:prstGeom>
          <a:noFill/>
          <a:ln w="19050" cmpd="sng">
            <a:noFill/>
          </a:ln>
        </p:spPr>
        <p:txBody>
          <a:bodyPr wrap="square" rtlCol="0">
            <a:spAutoFit/>
          </a:bodyPr>
          <a:lstStyle/>
          <a:p>
            <a:pPr algn="ctr"/>
            <a:r>
              <a:rPr lang="en-US" sz="2400" dirty="0" smtClean="0">
                <a:latin typeface="Candara"/>
                <a:cs typeface="Candara"/>
              </a:rPr>
              <a:t>max</a:t>
            </a:r>
            <a:endParaRPr lang="en-US" sz="2400" dirty="0">
              <a:latin typeface="Candara"/>
              <a:cs typeface="Candara"/>
            </a:endParaRPr>
          </a:p>
        </p:txBody>
      </p:sp>
      <p:sp>
        <p:nvSpPr>
          <p:cNvPr id="20" name="TextBox 19"/>
          <p:cNvSpPr txBox="1"/>
          <p:nvPr/>
        </p:nvSpPr>
        <p:spPr>
          <a:xfrm>
            <a:off x="5112109" y="4238055"/>
            <a:ext cx="816977" cy="461665"/>
          </a:xfrm>
          <a:prstGeom prst="rect">
            <a:avLst/>
          </a:prstGeom>
          <a:noFill/>
          <a:ln w="19050" cmpd="sng">
            <a:noFill/>
          </a:ln>
        </p:spPr>
        <p:txBody>
          <a:bodyPr wrap="square" rtlCol="0">
            <a:spAutoFit/>
          </a:bodyPr>
          <a:lstStyle/>
          <a:p>
            <a:pPr algn="ctr"/>
            <a:r>
              <a:rPr lang="en-US" sz="2400" dirty="0" smtClean="0">
                <a:latin typeface="Candara"/>
                <a:cs typeface="Candara"/>
              </a:rPr>
              <a:t>max</a:t>
            </a:r>
            <a:endParaRPr lang="en-US" sz="2400" dirty="0">
              <a:latin typeface="Candara"/>
              <a:cs typeface="Candara"/>
            </a:endParaRPr>
          </a:p>
        </p:txBody>
      </p:sp>
      <p:pic>
        <p:nvPicPr>
          <p:cNvPr id="21" name="Picture 20" descr="ncarlogo.psd"/>
          <p:cNvPicPr>
            <a:picLocks noChangeAspect="1"/>
          </p:cNvPicPr>
          <p:nvPr/>
        </p:nvPicPr>
        <p:blipFill>
          <a:blip r:embed="rId5"/>
          <a:stretch>
            <a:fillRect/>
          </a:stretch>
        </p:blipFill>
        <p:spPr>
          <a:xfrm>
            <a:off x="7975600" y="0"/>
            <a:ext cx="1168400" cy="828502"/>
          </a:xfrm>
          <a:prstGeom prst="rect">
            <a:avLst/>
          </a:prstGeom>
        </p:spPr>
      </p:pic>
      <p:sp>
        <p:nvSpPr>
          <p:cNvPr id="22" name="Slide Number Placeholder 21"/>
          <p:cNvSpPr>
            <a:spLocks noGrp="1"/>
          </p:cNvSpPr>
          <p:nvPr>
            <p:ph type="sldNum" sz="quarter" idx="12"/>
          </p:nvPr>
        </p:nvSpPr>
        <p:spPr/>
        <p:txBody>
          <a:bodyPr/>
          <a:lstStyle/>
          <a:p>
            <a:fld id="{F5EB678F-C605-4C73-B61E-33460EA7706C}"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19011" y="2897"/>
            <a:ext cx="8229600" cy="692981"/>
          </a:xfrm>
        </p:spPr>
        <p:txBody>
          <a:bodyPr>
            <a:normAutofit fontScale="90000"/>
          </a:bodyPr>
          <a:lstStyle/>
          <a:p>
            <a:r>
              <a:rPr lang="en-US" dirty="0" smtClean="0">
                <a:latin typeface="Candara"/>
                <a:cs typeface="Candara"/>
              </a:rPr>
              <a:t>HCN – Horizontal Map</a:t>
            </a:r>
            <a:endParaRPr lang="en-US" dirty="0">
              <a:latin typeface="Candara"/>
              <a:cs typeface="Candara"/>
            </a:endParaRPr>
          </a:p>
        </p:txBody>
      </p:sp>
      <p:sp>
        <p:nvSpPr>
          <p:cNvPr id="6" name="Rectangle 5"/>
          <p:cNvSpPr/>
          <p:nvPr/>
        </p:nvSpPr>
        <p:spPr>
          <a:xfrm>
            <a:off x="457200" y="1113831"/>
            <a:ext cx="8467095" cy="2295007"/>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ndara"/>
              <a:cs typeface="Candara"/>
            </a:endParaRPr>
          </a:p>
        </p:txBody>
      </p:sp>
      <p:sp>
        <p:nvSpPr>
          <p:cNvPr id="7" name="Rectangle 6"/>
          <p:cNvSpPr/>
          <p:nvPr/>
        </p:nvSpPr>
        <p:spPr>
          <a:xfrm>
            <a:off x="457200" y="3480001"/>
            <a:ext cx="8467095" cy="234244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ndara"/>
              <a:cs typeface="Candara"/>
            </a:endParaRPr>
          </a:p>
        </p:txBody>
      </p:sp>
      <p:pic>
        <p:nvPicPr>
          <p:cNvPr id="5" name="Picture 4"/>
          <p:cNvPicPr>
            <a:picLocks noChangeAspect="1"/>
          </p:cNvPicPr>
          <p:nvPr/>
        </p:nvPicPr>
        <p:blipFill>
          <a:blip r:embed="rId3"/>
          <a:stretch>
            <a:fillRect/>
          </a:stretch>
        </p:blipFill>
        <p:spPr>
          <a:xfrm>
            <a:off x="818257" y="1381504"/>
            <a:ext cx="7654463" cy="1904158"/>
          </a:xfrm>
          <a:prstGeom prst="rect">
            <a:avLst/>
          </a:prstGeom>
        </p:spPr>
      </p:pic>
      <p:pic>
        <p:nvPicPr>
          <p:cNvPr id="8" name="Picture 7"/>
          <p:cNvPicPr>
            <a:picLocks noChangeAspect="1"/>
          </p:cNvPicPr>
          <p:nvPr/>
        </p:nvPicPr>
        <p:blipFill>
          <a:blip r:embed="rId4"/>
          <a:stretch>
            <a:fillRect/>
          </a:stretch>
        </p:blipFill>
        <p:spPr>
          <a:xfrm>
            <a:off x="795577" y="3766180"/>
            <a:ext cx="7677143" cy="1917165"/>
          </a:xfrm>
          <a:prstGeom prst="rect">
            <a:avLst/>
          </a:prstGeom>
        </p:spPr>
      </p:pic>
      <p:sp>
        <p:nvSpPr>
          <p:cNvPr id="9" name="TextBox 8"/>
          <p:cNvSpPr txBox="1"/>
          <p:nvPr/>
        </p:nvSpPr>
        <p:spPr>
          <a:xfrm>
            <a:off x="802104" y="3580022"/>
            <a:ext cx="3818276" cy="400110"/>
          </a:xfrm>
          <a:prstGeom prst="rect">
            <a:avLst/>
          </a:prstGeom>
          <a:solidFill>
            <a:schemeClr val="bg1"/>
          </a:solidFill>
        </p:spPr>
        <p:txBody>
          <a:bodyPr wrap="square" rtlCol="0">
            <a:spAutoFit/>
          </a:bodyPr>
          <a:lstStyle/>
          <a:p>
            <a:pPr algn="ctr"/>
            <a:r>
              <a:rPr lang="en-US" sz="2000" dirty="0" smtClean="0">
                <a:latin typeface="Candara"/>
                <a:cs typeface="Candara"/>
              </a:rPr>
              <a:t>WACCM3 HCN       147 hPa</a:t>
            </a:r>
            <a:endParaRPr lang="en-US" sz="2000" dirty="0">
              <a:latin typeface="Candara"/>
              <a:cs typeface="Candara"/>
            </a:endParaRPr>
          </a:p>
        </p:txBody>
      </p:sp>
      <p:sp>
        <p:nvSpPr>
          <p:cNvPr id="10" name="TextBox 9"/>
          <p:cNvSpPr txBox="1"/>
          <p:nvPr/>
        </p:nvSpPr>
        <p:spPr>
          <a:xfrm>
            <a:off x="4572000" y="3580022"/>
            <a:ext cx="3900720" cy="400110"/>
          </a:xfrm>
          <a:prstGeom prst="rect">
            <a:avLst/>
          </a:prstGeom>
          <a:solidFill>
            <a:schemeClr val="bg1"/>
          </a:solidFill>
        </p:spPr>
        <p:txBody>
          <a:bodyPr wrap="square" rtlCol="0">
            <a:spAutoFit/>
          </a:bodyPr>
          <a:lstStyle/>
          <a:p>
            <a:pPr algn="ctr"/>
            <a:r>
              <a:rPr lang="en-US" sz="2000" dirty="0" smtClean="0">
                <a:latin typeface="Candara"/>
                <a:cs typeface="Candara"/>
              </a:rPr>
              <a:t>WACCM3 HCN        147 hPa</a:t>
            </a:r>
            <a:endParaRPr lang="en-US" sz="2000" dirty="0">
              <a:latin typeface="Candara"/>
              <a:cs typeface="Candara"/>
            </a:endParaRPr>
          </a:p>
        </p:txBody>
      </p:sp>
      <p:sp>
        <p:nvSpPr>
          <p:cNvPr id="11" name="TextBox 10"/>
          <p:cNvSpPr txBox="1"/>
          <p:nvPr/>
        </p:nvSpPr>
        <p:spPr>
          <a:xfrm>
            <a:off x="815535" y="1224302"/>
            <a:ext cx="3818276" cy="400110"/>
          </a:xfrm>
          <a:prstGeom prst="rect">
            <a:avLst/>
          </a:prstGeom>
          <a:solidFill>
            <a:schemeClr val="bg1"/>
          </a:solidFill>
        </p:spPr>
        <p:txBody>
          <a:bodyPr wrap="square" rtlCol="0">
            <a:spAutoFit/>
          </a:bodyPr>
          <a:lstStyle/>
          <a:p>
            <a:pPr algn="ctr"/>
            <a:r>
              <a:rPr lang="en-US" sz="2000" dirty="0" smtClean="0">
                <a:latin typeface="Candara"/>
                <a:cs typeface="Candara"/>
              </a:rPr>
              <a:t>ACE HCN              13.5 km</a:t>
            </a:r>
            <a:endParaRPr lang="en-US" sz="2000" dirty="0">
              <a:latin typeface="Candara"/>
              <a:cs typeface="Candara"/>
            </a:endParaRPr>
          </a:p>
        </p:txBody>
      </p:sp>
      <p:sp>
        <p:nvSpPr>
          <p:cNvPr id="12" name="TextBox 11"/>
          <p:cNvSpPr txBox="1"/>
          <p:nvPr/>
        </p:nvSpPr>
        <p:spPr>
          <a:xfrm>
            <a:off x="4572000" y="1216386"/>
            <a:ext cx="3900720" cy="400110"/>
          </a:xfrm>
          <a:prstGeom prst="rect">
            <a:avLst/>
          </a:prstGeom>
          <a:solidFill>
            <a:schemeClr val="bg1"/>
          </a:solidFill>
        </p:spPr>
        <p:txBody>
          <a:bodyPr wrap="square" rtlCol="0">
            <a:spAutoFit/>
          </a:bodyPr>
          <a:lstStyle/>
          <a:p>
            <a:pPr algn="ctr"/>
            <a:r>
              <a:rPr lang="en-US" sz="2000" dirty="0" smtClean="0">
                <a:latin typeface="Candara"/>
                <a:cs typeface="Candara"/>
              </a:rPr>
              <a:t>ACE HCN              13.5 km</a:t>
            </a:r>
            <a:endParaRPr lang="en-US" sz="2000" dirty="0">
              <a:latin typeface="Candara"/>
              <a:cs typeface="Candara"/>
            </a:endParaRPr>
          </a:p>
        </p:txBody>
      </p:sp>
      <p:sp>
        <p:nvSpPr>
          <p:cNvPr id="13" name="TextBox 12"/>
          <p:cNvSpPr txBox="1"/>
          <p:nvPr/>
        </p:nvSpPr>
        <p:spPr>
          <a:xfrm>
            <a:off x="2264820" y="824192"/>
            <a:ext cx="735570" cy="400110"/>
          </a:xfrm>
          <a:prstGeom prst="rect">
            <a:avLst/>
          </a:prstGeom>
          <a:solidFill>
            <a:schemeClr val="accent3">
              <a:lumMod val="60000"/>
              <a:lumOff val="40000"/>
            </a:schemeClr>
          </a:solidFill>
          <a:ln w="19050" cmpd="sng">
            <a:solidFill>
              <a:schemeClr val="accent3">
                <a:lumMod val="50000"/>
              </a:schemeClr>
            </a:solidFill>
          </a:ln>
        </p:spPr>
        <p:txBody>
          <a:bodyPr wrap="square" rtlCol="0">
            <a:spAutoFit/>
          </a:bodyPr>
          <a:lstStyle/>
          <a:p>
            <a:pPr algn="ctr"/>
            <a:r>
              <a:rPr lang="en-US" sz="2000" b="1" dirty="0" smtClean="0">
                <a:latin typeface="Candara"/>
                <a:cs typeface="Candara"/>
              </a:rPr>
              <a:t>DJF</a:t>
            </a:r>
            <a:endParaRPr lang="en-US" sz="2000" b="1" dirty="0">
              <a:latin typeface="Candara"/>
              <a:cs typeface="Candara"/>
            </a:endParaRPr>
          </a:p>
        </p:txBody>
      </p:sp>
      <p:sp>
        <p:nvSpPr>
          <p:cNvPr id="14" name="TextBox 13"/>
          <p:cNvSpPr txBox="1"/>
          <p:nvPr/>
        </p:nvSpPr>
        <p:spPr>
          <a:xfrm>
            <a:off x="6311794" y="827616"/>
            <a:ext cx="735570" cy="400110"/>
          </a:xfrm>
          <a:prstGeom prst="rect">
            <a:avLst/>
          </a:prstGeom>
          <a:solidFill>
            <a:schemeClr val="accent6">
              <a:lumMod val="60000"/>
              <a:lumOff val="40000"/>
            </a:schemeClr>
          </a:solidFill>
          <a:ln w="19050" cmpd="sng">
            <a:solidFill>
              <a:schemeClr val="accent6">
                <a:lumMod val="50000"/>
              </a:schemeClr>
            </a:solidFill>
          </a:ln>
        </p:spPr>
        <p:txBody>
          <a:bodyPr wrap="square" rtlCol="0">
            <a:spAutoFit/>
          </a:bodyPr>
          <a:lstStyle/>
          <a:p>
            <a:pPr algn="ctr"/>
            <a:r>
              <a:rPr lang="en-US" sz="2000" b="1" dirty="0" smtClean="0">
                <a:latin typeface="Candara"/>
                <a:cs typeface="Candara"/>
              </a:rPr>
              <a:t>JJA</a:t>
            </a:r>
            <a:endParaRPr lang="en-US" sz="2000" b="1" dirty="0">
              <a:latin typeface="Candara"/>
              <a:cs typeface="Candara"/>
            </a:endParaRPr>
          </a:p>
        </p:txBody>
      </p:sp>
      <p:sp>
        <p:nvSpPr>
          <p:cNvPr id="38" name="TextBox 37"/>
          <p:cNvSpPr txBox="1"/>
          <p:nvPr/>
        </p:nvSpPr>
        <p:spPr>
          <a:xfrm>
            <a:off x="1097365" y="5780317"/>
            <a:ext cx="6522390" cy="861774"/>
          </a:xfrm>
          <a:prstGeom prst="rect">
            <a:avLst/>
          </a:prstGeom>
          <a:noFill/>
        </p:spPr>
        <p:txBody>
          <a:bodyPr wrap="square" rtlCol="0">
            <a:spAutoFit/>
          </a:bodyPr>
          <a:lstStyle/>
          <a:p>
            <a:r>
              <a:rPr lang="en-US" sz="2500" b="1" dirty="0" smtClean="0">
                <a:solidFill>
                  <a:srgbClr val="800000"/>
                </a:solidFill>
                <a:latin typeface="Candara"/>
                <a:cs typeface="Candara"/>
              </a:rPr>
              <a:t>max</a:t>
            </a:r>
            <a:r>
              <a:rPr lang="en-US" sz="2500" dirty="0" smtClean="0">
                <a:latin typeface="Candara"/>
                <a:cs typeface="Candara"/>
              </a:rPr>
              <a:t> (Africa – DJF,     Asian Monsoon – JJA)</a:t>
            </a:r>
          </a:p>
          <a:p>
            <a:r>
              <a:rPr lang="en-US" sz="2500" b="1" dirty="0" smtClean="0">
                <a:solidFill>
                  <a:srgbClr val="00006C"/>
                </a:solidFill>
                <a:latin typeface="Candara"/>
                <a:cs typeface="Candara"/>
              </a:rPr>
              <a:t>min</a:t>
            </a:r>
            <a:r>
              <a:rPr lang="en-US" sz="2500" dirty="0" smtClean="0">
                <a:latin typeface="Candara"/>
                <a:cs typeface="Candara"/>
              </a:rPr>
              <a:t>  (ocean)</a:t>
            </a:r>
            <a:endParaRPr lang="en-US" sz="2500" dirty="0">
              <a:latin typeface="Candara"/>
              <a:cs typeface="Candara"/>
            </a:endParaRPr>
          </a:p>
        </p:txBody>
      </p:sp>
      <p:sp>
        <p:nvSpPr>
          <p:cNvPr id="39" name="Oval 38"/>
          <p:cNvSpPr/>
          <p:nvPr/>
        </p:nvSpPr>
        <p:spPr>
          <a:xfrm>
            <a:off x="4987975" y="1739965"/>
            <a:ext cx="1277830" cy="396908"/>
          </a:xfrm>
          <a:prstGeom prst="ellipse">
            <a:avLst/>
          </a:prstGeom>
          <a:noFill/>
          <a:ln w="19050"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5103455" y="4155429"/>
            <a:ext cx="1479114" cy="396908"/>
          </a:xfrm>
          <a:prstGeom prst="ellipse">
            <a:avLst/>
          </a:prstGeom>
          <a:noFill/>
          <a:ln w="19050"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1927105" y="1930306"/>
            <a:ext cx="1527338" cy="746297"/>
          </a:xfrm>
          <a:prstGeom prst="ellipse">
            <a:avLst/>
          </a:prstGeom>
          <a:noFill/>
          <a:ln w="19050" cmpd="sng">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1136366" y="4410583"/>
            <a:ext cx="623057" cy="396908"/>
          </a:xfrm>
          <a:prstGeom prst="ellipse">
            <a:avLst/>
          </a:prstGeom>
          <a:noFill/>
          <a:ln w="19050"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1143516" y="2073627"/>
            <a:ext cx="623057" cy="396908"/>
          </a:xfrm>
          <a:prstGeom prst="ellipse">
            <a:avLst/>
          </a:prstGeom>
          <a:noFill/>
          <a:ln w="19050"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1859219" y="4351793"/>
            <a:ext cx="1358586" cy="703323"/>
          </a:xfrm>
          <a:prstGeom prst="ellipse">
            <a:avLst/>
          </a:prstGeom>
          <a:noFill/>
          <a:ln w="19050" cmpd="sng">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5666033" y="2118591"/>
            <a:ext cx="1232890" cy="533399"/>
          </a:xfrm>
          <a:prstGeom prst="ellipse">
            <a:avLst/>
          </a:prstGeom>
          <a:noFill/>
          <a:ln w="19050" cmpd="sng">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842418" y="4599369"/>
            <a:ext cx="886700" cy="397411"/>
          </a:xfrm>
          <a:prstGeom prst="ellipse">
            <a:avLst/>
          </a:prstGeom>
          <a:noFill/>
          <a:ln w="19050" cmpd="sng">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5179771" y="1665237"/>
            <a:ext cx="816977" cy="461665"/>
          </a:xfrm>
          <a:prstGeom prst="rect">
            <a:avLst/>
          </a:prstGeom>
          <a:noFill/>
          <a:ln w="19050" cmpd="sng">
            <a:noFill/>
          </a:ln>
        </p:spPr>
        <p:txBody>
          <a:bodyPr wrap="square" rtlCol="0">
            <a:spAutoFit/>
          </a:bodyPr>
          <a:lstStyle/>
          <a:p>
            <a:pPr algn="ctr"/>
            <a:r>
              <a:rPr lang="en-US" sz="2400" dirty="0" smtClean="0">
                <a:latin typeface="Candara"/>
                <a:cs typeface="Candara"/>
              </a:rPr>
              <a:t>max</a:t>
            </a:r>
            <a:endParaRPr lang="en-US" sz="2400" dirty="0">
              <a:latin typeface="Candara"/>
              <a:cs typeface="Candara"/>
            </a:endParaRPr>
          </a:p>
        </p:txBody>
      </p:sp>
      <p:sp>
        <p:nvSpPr>
          <p:cNvPr id="24" name="TextBox 23"/>
          <p:cNvSpPr txBox="1"/>
          <p:nvPr/>
        </p:nvSpPr>
        <p:spPr>
          <a:xfrm>
            <a:off x="5854177" y="2078083"/>
            <a:ext cx="816977" cy="461665"/>
          </a:xfrm>
          <a:prstGeom prst="rect">
            <a:avLst/>
          </a:prstGeom>
          <a:noFill/>
          <a:ln w="19050" cmpd="sng">
            <a:noFill/>
          </a:ln>
        </p:spPr>
        <p:txBody>
          <a:bodyPr wrap="square" rtlCol="0">
            <a:spAutoFit/>
          </a:bodyPr>
          <a:lstStyle/>
          <a:p>
            <a:pPr algn="ctr"/>
            <a:r>
              <a:rPr lang="en-US" sz="2400" dirty="0" smtClean="0">
                <a:solidFill>
                  <a:schemeClr val="bg1"/>
                </a:solidFill>
                <a:latin typeface="Candara"/>
                <a:cs typeface="Candara"/>
              </a:rPr>
              <a:t>min</a:t>
            </a:r>
            <a:endParaRPr lang="en-US" sz="2400" dirty="0">
              <a:solidFill>
                <a:schemeClr val="bg1"/>
              </a:solidFill>
              <a:latin typeface="Candara"/>
              <a:cs typeface="Candara"/>
            </a:endParaRPr>
          </a:p>
        </p:txBody>
      </p:sp>
      <p:pic>
        <p:nvPicPr>
          <p:cNvPr id="25" name="Picture 24" descr="ncarlogo.psd"/>
          <p:cNvPicPr>
            <a:picLocks noChangeAspect="1"/>
          </p:cNvPicPr>
          <p:nvPr/>
        </p:nvPicPr>
        <p:blipFill>
          <a:blip r:embed="rId5"/>
          <a:stretch>
            <a:fillRect/>
          </a:stretch>
        </p:blipFill>
        <p:spPr>
          <a:xfrm>
            <a:off x="7975600" y="0"/>
            <a:ext cx="1168400" cy="828502"/>
          </a:xfrm>
          <a:prstGeom prst="rect">
            <a:avLst/>
          </a:prstGeom>
        </p:spPr>
      </p:pic>
      <p:sp>
        <p:nvSpPr>
          <p:cNvPr id="26" name="Slide Number Placeholder 25"/>
          <p:cNvSpPr>
            <a:spLocks noGrp="1"/>
          </p:cNvSpPr>
          <p:nvPr>
            <p:ph type="sldNum" sz="quarter" idx="12"/>
          </p:nvPr>
        </p:nvSpPr>
        <p:spPr/>
        <p:txBody>
          <a:bodyPr/>
          <a:lstStyle/>
          <a:p>
            <a:fld id="{F5EB678F-C605-4C73-B61E-33460EA7706C}" type="slidenum">
              <a:rPr lang="en-US" smtClean="0"/>
              <a:pPr/>
              <a:t>9</a:t>
            </a:fld>
            <a:endParaRPr lang="en-US"/>
          </a:p>
        </p:txBody>
      </p:sp>
      <p:sp>
        <p:nvSpPr>
          <p:cNvPr id="27" name="TextBox 26"/>
          <p:cNvSpPr txBox="1"/>
          <p:nvPr/>
        </p:nvSpPr>
        <p:spPr>
          <a:xfrm>
            <a:off x="0" y="452651"/>
            <a:ext cx="1898821" cy="877163"/>
          </a:xfrm>
          <a:prstGeom prst="rect">
            <a:avLst/>
          </a:prstGeom>
          <a:noFill/>
          <a:ln>
            <a:solidFill>
              <a:srgbClr val="FF0000"/>
            </a:solidFill>
          </a:ln>
        </p:spPr>
        <p:txBody>
          <a:bodyPr wrap="none" rtlCol="0">
            <a:spAutoFit/>
          </a:bodyPr>
          <a:lstStyle/>
          <a:p>
            <a:pPr algn="ctr"/>
            <a:r>
              <a:rPr lang="en-US" sz="1700" b="1" dirty="0" smtClean="0">
                <a:solidFill>
                  <a:srgbClr val="800000"/>
                </a:solidFill>
                <a:latin typeface="Candara"/>
                <a:cs typeface="Candara"/>
              </a:rPr>
              <a:t>tropical minimum:</a:t>
            </a:r>
          </a:p>
          <a:p>
            <a:pPr algn="ctr"/>
            <a:r>
              <a:rPr lang="en-US" sz="1700" b="1" dirty="0" smtClean="0">
                <a:solidFill>
                  <a:srgbClr val="800000"/>
                </a:solidFill>
                <a:latin typeface="Candara"/>
                <a:cs typeface="Candara"/>
              </a:rPr>
              <a:t>air with recent</a:t>
            </a:r>
          </a:p>
          <a:p>
            <a:pPr algn="ctr"/>
            <a:r>
              <a:rPr lang="en-US" sz="1700" b="1" dirty="0" smtClean="0">
                <a:solidFill>
                  <a:srgbClr val="800000"/>
                </a:solidFill>
                <a:latin typeface="Candara"/>
                <a:cs typeface="Candara"/>
              </a:rPr>
              <a:t>ocean contact</a:t>
            </a:r>
            <a:endParaRPr lang="en-US" sz="1700" b="1" dirty="0">
              <a:solidFill>
                <a:srgbClr val="800000"/>
              </a:solidFill>
              <a:latin typeface="Candara"/>
              <a:cs typeface="Candara"/>
            </a:endParaRPr>
          </a:p>
        </p:txBody>
      </p:sp>
      <p:cxnSp>
        <p:nvCxnSpPr>
          <p:cNvPr id="28" name="Straight Arrow Connector 27"/>
          <p:cNvCxnSpPr/>
          <p:nvPr/>
        </p:nvCxnSpPr>
        <p:spPr>
          <a:xfrm rot="16200000" flipH="1">
            <a:off x="1197433" y="1381015"/>
            <a:ext cx="810784" cy="700935"/>
          </a:xfrm>
          <a:prstGeom prst="straightConnector1">
            <a:avLst/>
          </a:prstGeom>
          <a:ln w="19050" cmpd="sng">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1513</TotalTime>
  <Words>2308</Words>
  <Application>Microsoft Macintosh PowerPoint</Application>
  <PresentationFormat>On-screen Show (4:3)</PresentationFormat>
  <Paragraphs>236</Paragraphs>
  <Slides>19</Slides>
  <Notes>15</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Office Theme</vt:lpstr>
      <vt:lpstr>Seasonal variability of UTLS hydrocarbons observed from ACE and comparisons with WACCM  </vt:lpstr>
      <vt:lpstr>Hydrocarbons – UTLS?  </vt:lpstr>
      <vt:lpstr>ACE-FTS</vt:lpstr>
      <vt:lpstr>Model Description</vt:lpstr>
      <vt:lpstr>Carbon Monoxide (CO)</vt:lpstr>
      <vt:lpstr>Ethane (C2H6)</vt:lpstr>
      <vt:lpstr>CO – Horizontal Map</vt:lpstr>
      <vt:lpstr>C2H6 – Horizontal Map</vt:lpstr>
      <vt:lpstr>HCN – Horizontal Map</vt:lpstr>
      <vt:lpstr>Asian monsoon anticyclone as  a pathway to the stratosphere </vt:lpstr>
      <vt:lpstr>Hydrogen Cyanide (HCN)</vt:lpstr>
      <vt:lpstr>MLS HCN  - Time vs. Lat</vt:lpstr>
      <vt:lpstr>Time Series  (15°S-15°N)</vt:lpstr>
      <vt:lpstr>Annual Cycle - UTLS</vt:lpstr>
      <vt:lpstr>CO &amp; HCN – annual cycle?</vt:lpstr>
      <vt:lpstr>Tracer-tracer Correlations</vt:lpstr>
      <vt:lpstr>Summary</vt:lpstr>
      <vt:lpstr>HCN Chemistry</vt:lpstr>
      <vt:lpstr>Slide 19</vt:lpstr>
    </vt:vector>
  </TitlesOfParts>
  <Company>UCAR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Seasonal variability of UTLS hydrocarbons observed from ACE and comparisons with WACCM  </dc:title>
  <dc:creator>Mijeong Park</dc:creator>
  <cp:lastModifiedBy>Mijeong Park</cp:lastModifiedBy>
  <cp:revision>145</cp:revision>
  <cp:lastPrinted>2009-10-21T16:28:11Z</cp:lastPrinted>
  <dcterms:created xsi:type="dcterms:W3CDTF">2009-10-21T16:04:46Z</dcterms:created>
  <dcterms:modified xsi:type="dcterms:W3CDTF">2009-10-21T16:45:50Z</dcterms:modified>
</cp:coreProperties>
</file>