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09" r:id="rId2"/>
    <p:sldId id="310" r:id="rId3"/>
    <p:sldId id="311" r:id="rId4"/>
    <p:sldId id="317" r:id="rId5"/>
    <p:sldId id="320" r:id="rId6"/>
    <p:sldId id="318" r:id="rId7"/>
    <p:sldId id="306" r:id="rId8"/>
    <p:sldId id="308" r:id="rId9"/>
    <p:sldId id="314" r:id="rId10"/>
    <p:sldId id="319" r:id="rId11"/>
    <p:sldId id="315" r:id="rId12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CC"/>
    <a:srgbClr val="FFFFCC"/>
    <a:srgbClr val="99CC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7" autoAdjust="0"/>
    <p:restoredTop sz="39312" autoAdjust="0"/>
  </p:normalViewPr>
  <p:slideViewPr>
    <p:cSldViewPr>
      <p:cViewPr varScale="1">
        <p:scale>
          <a:sx n="31" d="100"/>
          <a:sy n="31" d="100"/>
        </p:scale>
        <p:origin x="-3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ja-JP" alt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CB4D65-94FB-42E9-8931-D57D96D66A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6851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ja-JP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ja-JP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ja-JP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4D023F6A-6F4F-4AD8-8358-6D5123A13F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702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05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775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68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59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9C5DC-E8BB-4F30-8571-C3B55BA3DDF8}" type="slidenum">
              <a:rPr lang="ja-JP" altLang="en-US"/>
              <a:pPr/>
              <a:t>3</a:t>
            </a:fld>
            <a:endParaRPr lang="ja-JP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651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651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501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69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273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F6A-6F4F-4AD8-8358-6D5123A13FF9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12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0CA20C-1E46-4675-96B1-C8C54C4BD2C5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50224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2471738" y="5334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000" b="1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0225" name="Rectangle 49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D594-3E77-4BEE-8814-74182D79CE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363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08750" y="192088"/>
            <a:ext cx="1949450" cy="58642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0400" y="192088"/>
            <a:ext cx="5695950" cy="58642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8E834-8A97-4A64-A83F-23F64CA9FF3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701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43CC0-399C-43B1-BBDF-A5466B9196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86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6000-A204-4BCA-810A-E295D25B4D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437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400" y="1130300"/>
            <a:ext cx="38100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2800" y="1130300"/>
            <a:ext cx="38100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BE9BF-C7E9-4499-B64C-A01C8C8B76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1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EA479-F18E-4D77-A156-E2B68C97FD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3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6C58-71A9-43E8-9CA4-0854BCFD79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16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B4342-6086-4CCA-9573-47F16326D1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101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5457-5B84-4BB8-B6CD-C8BED36068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62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3FFBB-FF26-445D-82DD-E5799ED5FA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123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2088"/>
            <a:ext cx="77724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9199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1130300"/>
            <a:ext cx="77724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2 レベル</a:t>
            </a:r>
          </a:p>
          <a:p>
            <a:pPr lvl="2"/>
            <a:r>
              <a:rPr lang="ja-JP" altLang="en-US" dirty="0" smtClean="0"/>
              <a:t>第 3 レベル</a:t>
            </a:r>
          </a:p>
          <a:p>
            <a:pPr lvl="3"/>
            <a:r>
              <a:rPr lang="ja-JP" altLang="en-US" dirty="0" smtClean="0"/>
              <a:t>第 4 レベル</a:t>
            </a:r>
          </a:p>
          <a:p>
            <a:pPr lvl="4"/>
            <a:r>
              <a:rPr lang="ja-JP" altLang="en-US" dirty="0" smtClean="0"/>
              <a:t>第 5 レベル</a:t>
            </a:r>
          </a:p>
        </p:txBody>
      </p:sp>
      <p:sp>
        <p:nvSpPr>
          <p:cNvPr id="49200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ja-JP" altLang="en-US"/>
          </a:p>
        </p:txBody>
      </p:sp>
      <p:sp>
        <p:nvSpPr>
          <p:cNvPr id="49201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ja-JP" altLang="en-US"/>
          </a:p>
        </p:txBody>
      </p:sp>
      <p:sp>
        <p:nvSpPr>
          <p:cNvPr id="49202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8699A99E-8C8E-40BE-9327-CE2810D5F55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2304256"/>
          </a:xfrm>
        </p:spPr>
        <p:txBody>
          <a:bodyPr anchor="ctr"/>
          <a:lstStyle/>
          <a:p>
            <a:r>
              <a:rPr lang="en-US" altLang="ja-JP" sz="2800" dirty="0" smtClean="0"/>
              <a:t>The </a:t>
            </a:r>
            <a:r>
              <a:rPr lang="en-US" altLang="ja-JP" sz="2800" dirty="0"/>
              <a:t>lower tropospheric ozone increase over the eastern edge of the</a:t>
            </a:r>
            <a:br>
              <a:rPr lang="en-US" altLang="ja-JP" sz="2800" dirty="0"/>
            </a:br>
            <a:r>
              <a:rPr lang="en-US" altLang="ja-JP" sz="2800" dirty="0"/>
              <a:t>Indochina Peninsula revealed by </a:t>
            </a:r>
            <a:r>
              <a:rPr lang="en-US" altLang="ja-JP" sz="2800" dirty="0" err="1"/>
              <a:t>ozonesondes</a:t>
            </a:r>
            <a:r>
              <a:rPr lang="en-US" altLang="ja-JP" sz="2800" dirty="0"/>
              <a:t> at Hanoi, Vietnam</a:t>
            </a: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560840" cy="1485900"/>
          </a:xfrm>
        </p:spPr>
        <p:txBody>
          <a:bodyPr/>
          <a:lstStyle/>
          <a:p>
            <a:r>
              <a:rPr lang="en-US" altLang="ja-JP" sz="1800" dirty="0"/>
              <a:t>Shin-Ya </a:t>
            </a:r>
            <a:r>
              <a:rPr lang="en-US" altLang="ja-JP" sz="1800" dirty="0" smtClean="0"/>
              <a:t>OGINO, </a:t>
            </a:r>
            <a:r>
              <a:rPr lang="en-US" altLang="ja-JP" sz="1800" dirty="0" err="1"/>
              <a:t>Masatomo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FUJIWARA, Masato I. NODZU,</a:t>
            </a:r>
          </a:p>
          <a:p>
            <a:r>
              <a:rPr lang="en-US" altLang="ja-JP" sz="1800" dirty="0" smtClean="0"/>
              <a:t> </a:t>
            </a:r>
            <a:r>
              <a:rPr lang="en-US" altLang="ja-JP" sz="1800" dirty="0"/>
              <a:t>Masato </a:t>
            </a:r>
            <a:r>
              <a:rPr lang="en-US" altLang="ja-JP" sz="1800" dirty="0" smtClean="0"/>
              <a:t>SHIOTANI, </a:t>
            </a:r>
            <a:r>
              <a:rPr lang="en-US" altLang="ja-JP" sz="1800" dirty="0"/>
              <a:t>Fumio </a:t>
            </a:r>
            <a:r>
              <a:rPr lang="en-US" altLang="ja-JP" sz="1800" dirty="0" smtClean="0"/>
              <a:t>HASEBE, </a:t>
            </a:r>
          </a:p>
          <a:p>
            <a:r>
              <a:rPr lang="en-US" altLang="ja-JP" sz="1800" dirty="0" smtClean="0"/>
              <a:t>Jun MATSUMOTO, </a:t>
            </a:r>
            <a:r>
              <a:rPr lang="en-US" altLang="ja-JP" sz="1800" dirty="0" err="1"/>
              <a:t>Gia</a:t>
            </a:r>
            <a:r>
              <a:rPr lang="en-US" altLang="ja-JP" sz="1800" dirty="0"/>
              <a:t> </a:t>
            </a:r>
            <a:r>
              <a:rPr lang="en-US" altLang="ja-JP" sz="1800" dirty="0" err="1"/>
              <a:t>Hiep</a:t>
            </a:r>
            <a:r>
              <a:rPr lang="en-US" altLang="ja-JP" sz="1800" dirty="0"/>
              <a:t> HOANG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442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403600"/>
            <a:ext cx="4876800" cy="3454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428504"/>
            <a:ext cx="4876800" cy="3454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-14524"/>
            <a:ext cx="4876800" cy="3454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3115"/>
            <a:ext cx="4876800" cy="34544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995936" y="3717032"/>
            <a:ext cx="130546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4B6C0C"/>
                </a:solidFill>
              </a:rPr>
              <a:t>0-1 km</a:t>
            </a:r>
            <a:endParaRPr kumimoji="1" lang="ja-JP" altLang="en-US" sz="2400" dirty="0">
              <a:solidFill>
                <a:srgbClr val="4B6C0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95936" y="332656"/>
            <a:ext cx="130576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25000"/>
                  </a:schemeClr>
                </a:solidFill>
              </a:rPr>
              <a:t>2-5 km</a:t>
            </a:r>
            <a:endParaRPr kumimoji="1" lang="ja-JP" alt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08104" y="2564904"/>
            <a:ext cx="1433055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High O3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08104" y="5991671"/>
            <a:ext cx="1433055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High O3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7544" y="2564904"/>
            <a:ext cx="13407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Low O3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5991671"/>
            <a:ext cx="134078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Low O3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214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25487"/>
          </a:xfrm>
        </p:spPr>
        <p:txBody>
          <a:bodyPr/>
          <a:lstStyle/>
          <a:p>
            <a:r>
              <a:rPr kumimoji="1" lang="en-US" altLang="ja-JP" dirty="0" smtClean="0"/>
              <a:t>Schematic view</a:t>
            </a:r>
            <a:endParaRPr kumimoji="1" lang="ja-JP" altLang="en-US" dirty="0"/>
          </a:p>
        </p:txBody>
      </p:sp>
      <p:sp>
        <p:nvSpPr>
          <p:cNvPr id="47" name="コンテンツ プレースホルダー 46"/>
          <p:cNvSpPr>
            <a:spLocks noGrp="1"/>
          </p:cNvSpPr>
          <p:nvPr>
            <p:ph idx="1"/>
          </p:nvPr>
        </p:nvSpPr>
        <p:spPr>
          <a:xfrm>
            <a:off x="5652120" y="836712"/>
            <a:ext cx="3491880" cy="5003577"/>
          </a:xfrm>
        </p:spPr>
        <p:txBody>
          <a:bodyPr/>
          <a:lstStyle/>
          <a:p>
            <a:r>
              <a:rPr kumimoji="1" lang="en-US" altLang="ja-JP" sz="1800" dirty="0" smtClean="0"/>
              <a:t>Unstable over the land</a:t>
            </a:r>
          </a:p>
          <a:p>
            <a:r>
              <a:rPr kumimoji="1" lang="en-US" altLang="ja-JP" sz="1800" dirty="0" smtClean="0"/>
              <a:t>Shallow convections below the upper stable layer.</a:t>
            </a:r>
          </a:p>
          <a:p>
            <a:r>
              <a:rPr kumimoji="1" lang="en-US" altLang="ja-JP" sz="1800" dirty="0" smtClean="0"/>
              <a:t>Polluted air well-</a:t>
            </a:r>
            <a:r>
              <a:rPr lang="en-US" altLang="ja-JP" sz="1800" dirty="0" smtClean="0"/>
              <a:t>mixed up to the upper stable layer.</a:t>
            </a:r>
          </a:p>
          <a:p>
            <a:r>
              <a:rPr lang="en-US" altLang="ja-JP" sz="1800" dirty="0" smtClean="0"/>
              <a:t>The well-mixed air is </a:t>
            </a:r>
            <a:r>
              <a:rPr lang="en-US" altLang="ja-JP" sz="1800" dirty="0" err="1" smtClean="0"/>
              <a:t>advected</a:t>
            </a:r>
            <a:r>
              <a:rPr lang="en-US" altLang="ja-JP" sz="1800" dirty="0" smtClean="0"/>
              <a:t> by westerly flow, but when a cold surge is dominant, the lower level advection is blocked and the air only above the lower stable layer can reach the eastern side of Peninsula.</a:t>
            </a: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35496" y="908720"/>
            <a:ext cx="5704651" cy="4504566"/>
            <a:chOff x="323528" y="1340768"/>
            <a:chExt cx="5704651" cy="4504566"/>
          </a:xfrm>
        </p:grpSpPr>
        <p:sp>
          <p:nvSpPr>
            <p:cNvPr id="44" name="正方形/長方形 43"/>
            <p:cNvSpPr/>
            <p:nvPr/>
          </p:nvSpPr>
          <p:spPr bwMode="auto">
            <a:xfrm>
              <a:off x="539552" y="1340768"/>
              <a:ext cx="5472608" cy="3780000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accent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9" name="台形 8"/>
            <p:cNvSpPr/>
            <p:nvPr/>
          </p:nvSpPr>
          <p:spPr bwMode="auto">
            <a:xfrm>
              <a:off x="539552" y="4797192"/>
              <a:ext cx="1749014" cy="360000"/>
            </a:xfrm>
            <a:prstGeom prst="trapezoid">
              <a:avLst>
                <a:gd name="adj" fmla="val 62507"/>
              </a:avLst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0" name="台形 9"/>
            <p:cNvSpPr/>
            <p:nvPr/>
          </p:nvSpPr>
          <p:spPr bwMode="auto">
            <a:xfrm>
              <a:off x="2358443" y="4797152"/>
              <a:ext cx="1781509" cy="360000"/>
            </a:xfrm>
            <a:prstGeom prst="trapezoid">
              <a:avLst>
                <a:gd name="adj" fmla="val 62507"/>
              </a:avLst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539552" y="2060848"/>
              <a:ext cx="5472608" cy="360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3491880" y="3645024"/>
              <a:ext cx="1038477" cy="360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3" name="ストライプ矢印 12"/>
            <p:cNvSpPr/>
            <p:nvPr/>
          </p:nvSpPr>
          <p:spPr bwMode="auto">
            <a:xfrm flipH="1">
              <a:off x="4067944" y="4221088"/>
              <a:ext cx="1080120" cy="432048"/>
            </a:xfrm>
            <a:prstGeom prst="stripedRightArrow">
              <a:avLst>
                <a:gd name="adj1" fmla="val 50000"/>
                <a:gd name="adj2" fmla="val 83788"/>
              </a:avLst>
            </a:prstGeom>
            <a:solidFill>
              <a:srgbClr val="0000FF">
                <a:alpha val="7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539552" y="2420888"/>
              <a:ext cx="2952328" cy="2376264"/>
            </a:xfrm>
            <a:prstGeom prst="rect">
              <a:avLst/>
            </a:prstGeom>
            <a:pattFill prst="pct20">
              <a:fgClr>
                <a:srgbClr val="006699"/>
              </a:fgClr>
              <a:bgClr>
                <a:schemeClr val="accent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3491880" y="2420888"/>
              <a:ext cx="1152128" cy="1224136"/>
            </a:xfrm>
            <a:prstGeom prst="rect">
              <a:avLst/>
            </a:prstGeom>
            <a:pattFill prst="pct20">
              <a:fgClr>
                <a:srgbClr val="006699"/>
              </a:fgClr>
              <a:bgClr>
                <a:schemeClr val="accent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1" name="環状矢印 20"/>
            <p:cNvSpPr/>
            <p:nvPr/>
          </p:nvSpPr>
          <p:spPr bwMode="auto">
            <a:xfrm>
              <a:off x="971600" y="2492896"/>
              <a:ext cx="720080" cy="2232248"/>
            </a:xfrm>
            <a:prstGeom prst="circularArrow">
              <a:avLst>
                <a:gd name="adj1" fmla="val 6052"/>
                <a:gd name="adj2" fmla="val 1142319"/>
                <a:gd name="adj3" fmla="val 20383263"/>
                <a:gd name="adj4" fmla="val 2339102"/>
                <a:gd name="adj5" fmla="val 12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2" name="環状矢印 21"/>
            <p:cNvSpPr/>
            <p:nvPr/>
          </p:nvSpPr>
          <p:spPr bwMode="auto">
            <a:xfrm>
              <a:off x="2627784" y="2492896"/>
              <a:ext cx="720080" cy="2232248"/>
            </a:xfrm>
            <a:prstGeom prst="circularArrow">
              <a:avLst>
                <a:gd name="adj1" fmla="val 6052"/>
                <a:gd name="adj2" fmla="val 1142319"/>
                <a:gd name="adj3" fmla="val 20383263"/>
                <a:gd name="adj4" fmla="val 2339102"/>
                <a:gd name="adj5" fmla="val 12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右矢印 22"/>
            <p:cNvSpPr/>
            <p:nvPr/>
          </p:nvSpPr>
          <p:spPr bwMode="auto">
            <a:xfrm>
              <a:off x="1907704" y="2780928"/>
              <a:ext cx="690376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5" name="右矢印 24"/>
            <p:cNvSpPr/>
            <p:nvPr/>
          </p:nvSpPr>
          <p:spPr bwMode="auto">
            <a:xfrm>
              <a:off x="3635896" y="2800352"/>
              <a:ext cx="648072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 bwMode="auto">
            <a:xfrm>
              <a:off x="539552" y="5157192"/>
              <a:ext cx="5472608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右矢印 27"/>
            <p:cNvSpPr/>
            <p:nvPr/>
          </p:nvSpPr>
          <p:spPr bwMode="auto">
            <a:xfrm>
              <a:off x="323528" y="2780928"/>
              <a:ext cx="656456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11560" y="5157192"/>
              <a:ext cx="163698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1D31"/>
                  </a:solidFill>
                </a:rPr>
                <a:t>Indian</a:t>
              </a:r>
            </a:p>
            <a:p>
              <a:r>
                <a:rPr kumimoji="1" lang="en-US" altLang="ja-JP" dirty="0" smtClean="0">
                  <a:solidFill>
                    <a:srgbClr val="001D31"/>
                  </a:solidFill>
                </a:rPr>
                <a:t>Sub-continent</a:t>
              </a:r>
              <a:endParaRPr kumimoji="1" lang="ja-JP" altLang="en-US" dirty="0">
                <a:solidFill>
                  <a:srgbClr val="001D3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652553" y="5157192"/>
              <a:ext cx="11993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1D31"/>
                  </a:solidFill>
                </a:rPr>
                <a:t>Indochina</a:t>
              </a:r>
            </a:p>
            <a:p>
              <a:r>
                <a:rPr lang="en-US" altLang="ja-JP" dirty="0" smtClean="0">
                  <a:solidFill>
                    <a:srgbClr val="001D31"/>
                  </a:solidFill>
                </a:rPr>
                <a:t>Peninsula</a:t>
              </a:r>
            </a:p>
          </p:txBody>
        </p:sp>
        <p:cxnSp>
          <p:nvCxnSpPr>
            <p:cNvPr id="35" name="直線矢印コネクタ 34"/>
            <p:cNvCxnSpPr/>
            <p:nvPr/>
          </p:nvCxnSpPr>
          <p:spPr bwMode="auto">
            <a:xfrm flipH="1" flipV="1">
              <a:off x="3851920" y="4797152"/>
              <a:ext cx="288032" cy="720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テキスト ボックス 35"/>
            <p:cNvSpPr txBox="1"/>
            <p:nvPr/>
          </p:nvSpPr>
          <p:spPr>
            <a:xfrm>
              <a:off x="4067944" y="5445224"/>
              <a:ext cx="919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Hanoi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385858" y="4500724"/>
              <a:ext cx="1283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Cold surge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74406" y="4725144"/>
              <a:ext cx="813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accent2">
                      <a:lumMod val="10000"/>
                    </a:schemeClr>
                  </a:solidFill>
                </a:rPr>
                <a:t>West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547664" y="3573016"/>
              <a:ext cx="13681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Well </a:t>
              </a:r>
              <a:r>
                <a:rPr lang="en-US" altLang="ja-JP" dirty="0" smtClean="0"/>
                <a:t>mixed</a:t>
              </a:r>
              <a:endParaRPr lang="en-US" altLang="ja-JP" dirty="0"/>
            </a:p>
            <a:p>
              <a:r>
                <a:rPr lang="en-US" altLang="ja-JP" dirty="0" smtClean="0"/>
                <a:t>Polluted air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629414" y="2060848"/>
              <a:ext cx="30866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Upper stable layer   〜 5 km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419872" y="3645024"/>
              <a:ext cx="221186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Lower stable layer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              〜 2 km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292080" y="4757082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accent2">
                      <a:lumMod val="10000"/>
                    </a:schemeClr>
                  </a:solidFill>
                </a:rPr>
                <a:t>East</a:t>
              </a:r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179512" y="5561945"/>
            <a:ext cx="8784975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This </a:t>
            </a:r>
            <a:r>
              <a:rPr lang="en-US" altLang="ja-JP" dirty="0"/>
              <a:t>system is only </a:t>
            </a:r>
            <a:r>
              <a:rPr lang="en-US" altLang="ja-JP" dirty="0" smtClean="0"/>
              <a:t>established </a:t>
            </a:r>
            <a:r>
              <a:rPr lang="en-US" altLang="ja-JP" dirty="0"/>
              <a:t>from February to April, because the land heating is not strong enough in January, and the rainy season starts in May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Wingdings" charset="2"/>
              <a:buChar char="l"/>
            </a:pPr>
            <a:r>
              <a:rPr lang="en-US" altLang="ja-JP" dirty="0" smtClean="0"/>
              <a:t>Ozone </a:t>
            </a:r>
            <a:r>
              <a:rPr lang="en-US" altLang="ja-JP" dirty="0"/>
              <a:t>transport and distribution in this season is characterized not only by the seasonality of biomass burning but also by the monsoon transition from dry to rainy season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179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214" y="332656"/>
            <a:ext cx="4752528" cy="725487"/>
          </a:xfrm>
        </p:spPr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60400" y="2276872"/>
            <a:ext cx="3810000" cy="4926013"/>
          </a:xfrm>
        </p:spPr>
        <p:txBody>
          <a:bodyPr/>
          <a:lstStyle/>
          <a:p>
            <a:r>
              <a:rPr lang="en-US" altLang="ja-JP" sz="2000" dirty="0" smtClean="0"/>
              <a:t>Tropospheric ozone</a:t>
            </a:r>
          </a:p>
          <a:p>
            <a:pPr lvl="1"/>
            <a:r>
              <a:rPr lang="en-US" altLang="ja-JP" sz="1600" dirty="0" smtClean="0"/>
              <a:t>controls </a:t>
            </a:r>
            <a:r>
              <a:rPr lang="en-US" altLang="ja-JP" sz="1600" dirty="0"/>
              <a:t>the air quality by producing OH </a:t>
            </a:r>
            <a:r>
              <a:rPr lang="en-US" altLang="ja-JP" sz="1600" dirty="0" smtClean="0"/>
              <a:t>radical</a:t>
            </a:r>
          </a:p>
          <a:p>
            <a:pPr lvl="1"/>
            <a:r>
              <a:rPr lang="en-US" altLang="ja-JP" sz="1600" dirty="0" smtClean="0"/>
              <a:t>a </a:t>
            </a:r>
            <a:r>
              <a:rPr lang="en-US" altLang="ja-JP" sz="1600" dirty="0"/>
              <a:t>pollutant in the </a:t>
            </a:r>
            <a:r>
              <a:rPr lang="en-US" altLang="ja-JP" sz="1600" dirty="0" smtClean="0"/>
              <a:t>lower atmosphere.</a:t>
            </a:r>
          </a:p>
          <a:p>
            <a:pPr lvl="1"/>
            <a:r>
              <a:rPr lang="en-US" altLang="ja-JP" sz="1600" dirty="0" smtClean="0"/>
              <a:t>It </a:t>
            </a:r>
            <a:r>
              <a:rPr lang="en-US" altLang="ja-JP" sz="1600" dirty="0"/>
              <a:t>is important to describe the three-dimensional distribution and its temporal variation of ozone in order to understand the air pollution and atmospheric variability.</a:t>
            </a:r>
            <a:endParaRPr kumimoji="1" lang="ja-JP" altLang="en-US" sz="1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2800" y="2276872"/>
            <a:ext cx="3810000" cy="4926013"/>
          </a:xfrm>
        </p:spPr>
        <p:txBody>
          <a:bodyPr/>
          <a:lstStyle/>
          <a:p>
            <a:r>
              <a:rPr lang="en-US" altLang="ja-JP" sz="2000" dirty="0" err="1" smtClean="0"/>
              <a:t>Ozonesondes</a:t>
            </a:r>
            <a:r>
              <a:rPr lang="en-US" altLang="ja-JP" sz="2000" dirty="0" smtClean="0"/>
              <a:t> at Hanoi</a:t>
            </a:r>
          </a:p>
          <a:p>
            <a:pPr lvl="1"/>
            <a:r>
              <a:rPr lang="en-US" altLang="ja-JP" sz="1600" dirty="0" smtClean="0"/>
              <a:t>Since </a:t>
            </a:r>
            <a:r>
              <a:rPr lang="en-US" altLang="ja-JP" sz="1600" dirty="0"/>
              <a:t>September </a:t>
            </a:r>
            <a:r>
              <a:rPr lang="en-US" altLang="ja-JP" sz="1600" dirty="0" smtClean="0"/>
              <a:t>2004</a:t>
            </a:r>
            <a:endParaRPr lang="en-US" altLang="ja-JP" sz="1600" dirty="0"/>
          </a:p>
          <a:p>
            <a:pPr lvl="1"/>
            <a:r>
              <a:rPr lang="en-US" altLang="ja-JP" sz="1600" dirty="0" smtClean="0"/>
              <a:t>once</a:t>
            </a:r>
            <a:r>
              <a:rPr lang="en-US" altLang="ja-JP" sz="1600" dirty="0"/>
              <a:t>- or twice-monthly regular </a:t>
            </a:r>
            <a:r>
              <a:rPr lang="en-US" altLang="ja-JP" sz="1600" dirty="0" err="1"/>
              <a:t>ozonesonde</a:t>
            </a:r>
            <a:r>
              <a:rPr lang="en-US" altLang="ja-JP" sz="1600" dirty="0"/>
              <a:t> </a:t>
            </a:r>
            <a:endParaRPr lang="en-US" altLang="ja-JP" sz="1600" dirty="0" smtClean="0"/>
          </a:p>
          <a:p>
            <a:pPr lvl="1"/>
            <a:r>
              <a:rPr lang="en-US" altLang="ja-JP" sz="1600" dirty="0" smtClean="0"/>
              <a:t>SOWER </a:t>
            </a:r>
            <a:r>
              <a:rPr lang="en-US" altLang="ja-JP" sz="1600" dirty="0"/>
              <a:t>(Soundings of Ozone  and Water in the Equatorial Region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en-US" altLang="ja-JP" sz="1600" dirty="0" smtClean="0"/>
              <a:t>SHADOZ </a:t>
            </a:r>
            <a:r>
              <a:rPr lang="en-US" altLang="ja-JP" sz="1600" dirty="0"/>
              <a:t>(Southern Hemisphere </a:t>
            </a:r>
            <a:r>
              <a:rPr lang="en-US" altLang="ja-JP" sz="1600" dirty="0" err="1"/>
              <a:t>ADditional</a:t>
            </a:r>
            <a:r>
              <a:rPr lang="en-US" altLang="ja-JP" sz="1600" dirty="0"/>
              <a:t> </a:t>
            </a:r>
            <a:r>
              <a:rPr lang="en-US" altLang="ja-JP" sz="1600" dirty="0" err="1"/>
              <a:t>OZonesondes</a:t>
            </a:r>
            <a:r>
              <a:rPr lang="en-US" altLang="ja-JP" sz="1600" dirty="0"/>
              <a:t>)</a:t>
            </a:r>
            <a:r>
              <a:rPr lang="en-US" altLang="ja-JP" sz="1600" dirty="0" smtClean="0"/>
              <a:t>.</a:t>
            </a:r>
          </a:p>
        </p:txBody>
      </p:sp>
      <p:grpSp>
        <p:nvGrpSpPr>
          <p:cNvPr id="9" name="図形グループ 8"/>
          <p:cNvGrpSpPr/>
          <p:nvPr/>
        </p:nvGrpSpPr>
        <p:grpSpPr>
          <a:xfrm>
            <a:off x="4788024" y="116632"/>
            <a:ext cx="4665600" cy="2152800"/>
            <a:chOff x="468000" y="4582800"/>
            <a:chExt cx="4665600" cy="2152800"/>
          </a:xfrm>
        </p:grpSpPr>
        <p:pic>
          <p:nvPicPr>
            <p:cNvPr id="6" name="Picture 13" descr="C:\Documents and Settings\ogino\デスクトップ\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3" t="17478" r="8314" b="17388"/>
            <a:stretch/>
          </p:blipFill>
          <p:spPr bwMode="auto">
            <a:xfrm>
              <a:off x="468000" y="4582800"/>
              <a:ext cx="4665600" cy="21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1400194" y="5063584"/>
              <a:ext cx="194441" cy="1836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1535167" y="4881192"/>
              <a:ext cx="3108841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/>
                <a:t>Hanoi, Vietnam </a:t>
              </a:r>
              <a:r>
                <a:rPr lang="ja-JP" altLang="en-US" dirty="0" smtClean="0"/>
                <a:t>(</a:t>
              </a:r>
              <a:r>
                <a:rPr lang="ja-JP" altLang="en-US" dirty="0"/>
                <a:t>20</a:t>
              </a:r>
              <a:r>
                <a:rPr lang="en-US" altLang="ja-JP" dirty="0"/>
                <a:t>N, 105E)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64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16" y="2080022"/>
            <a:ext cx="3240360" cy="438871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1772816"/>
            <a:ext cx="5913322" cy="47244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725488"/>
          </a:xfrm>
        </p:spPr>
        <p:txBody>
          <a:bodyPr/>
          <a:lstStyle/>
          <a:p>
            <a:r>
              <a:rPr lang="en-US" altLang="ja-JP" sz="2800" dirty="0"/>
              <a:t>7</a:t>
            </a:r>
            <a:r>
              <a:rPr lang="ja-JP" altLang="en-US" sz="2800" dirty="0" smtClean="0"/>
              <a:t>-</a:t>
            </a:r>
            <a:r>
              <a:rPr lang="en-US" altLang="ja-JP" sz="2800" dirty="0"/>
              <a:t>year mean seasonal variation</a:t>
            </a:r>
            <a:br>
              <a:rPr lang="en-US" altLang="ja-JP" sz="2800" dirty="0"/>
            </a:br>
            <a:r>
              <a:rPr lang="en-US" altLang="ja-JP" sz="2800" dirty="0"/>
              <a:t>of ozone mixing ratio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597789" y="5392390"/>
            <a:ext cx="3053680" cy="130088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47664" y="6372036"/>
            <a:ext cx="5229617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 smtClean="0"/>
              <a:t>2) </a:t>
            </a:r>
            <a:r>
              <a:rPr lang="en-US" altLang="ja-JP" sz="1800" dirty="0"/>
              <a:t>Ozone increase in pre-monsoon </a:t>
            </a:r>
            <a:r>
              <a:rPr lang="en-US" altLang="ja-JP" sz="1800" dirty="0" smtClean="0"/>
              <a:t>season</a:t>
            </a:r>
            <a:endParaRPr lang="ja-JP" altLang="en-US" sz="1800" dirty="0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1031969" y="2800102"/>
            <a:ext cx="3886200" cy="157542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ja-JP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2677909" y="1937122"/>
            <a:ext cx="982960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660566" y="1772816"/>
            <a:ext cx="4273927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/>
              <a:t>1) UTLS region: </a:t>
            </a:r>
            <a:r>
              <a:rPr lang="en-US" altLang="ja-JP" sz="1800" dirty="0" smtClean="0"/>
              <a:t>Minimum in winter</a:t>
            </a:r>
            <a:endParaRPr lang="en-US" altLang="ja-JP" sz="1800" dirty="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1170536" y="4888334"/>
            <a:ext cx="864096" cy="792088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ja-JP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7291216" y="4918203"/>
            <a:ext cx="864096" cy="792088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ja-JP" alt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075192" y="2728094"/>
            <a:ext cx="1368152" cy="1440160"/>
          </a:xfrm>
          <a:prstGeom prst="ellips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7867744" y="2728094"/>
            <a:ext cx="0" cy="31683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>
                <a:alpha val="4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テキスト ボックス 2"/>
          <p:cNvSpPr txBox="1"/>
          <p:nvPr/>
        </p:nvSpPr>
        <p:spPr>
          <a:xfrm>
            <a:off x="3347864" y="1052736"/>
            <a:ext cx="2695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Ogino et al., 2013 (JGR)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91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2656" y="39217"/>
            <a:ext cx="8278688" cy="725487"/>
          </a:xfrm>
        </p:spPr>
        <p:txBody>
          <a:bodyPr/>
          <a:lstStyle/>
          <a:p>
            <a:r>
              <a:rPr lang="en-US" altLang="ja-JP" dirty="0" smtClean="0"/>
              <a:t>Ozone increase in pre-monsoon season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4644008" y="1052736"/>
            <a:ext cx="4415656" cy="2592288"/>
          </a:xfrm>
        </p:spPr>
        <p:txBody>
          <a:bodyPr/>
          <a:lstStyle/>
          <a:p>
            <a:r>
              <a:rPr lang="en-US" altLang="ja-JP" dirty="0" smtClean="0"/>
              <a:t>Ozone increase appears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at 〜3 km</a:t>
            </a:r>
            <a:r>
              <a:rPr lang="en-US" altLang="ja-JP" dirty="0"/>
              <a:t> </a:t>
            </a:r>
            <a:r>
              <a:rPr lang="en-US" altLang="ja-JP" dirty="0" smtClean="0"/>
              <a:t>in March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between double stable layers at 〜2 and 〜5 km. (c.f</a:t>
            </a:r>
            <a:r>
              <a:rPr lang="en-US" altLang="ja-JP" dirty="0"/>
              <a:t>., </a:t>
            </a:r>
            <a:r>
              <a:rPr lang="en-US" altLang="ja-JP" dirty="0" err="1"/>
              <a:t>Nodzu</a:t>
            </a:r>
            <a:r>
              <a:rPr lang="en-US" altLang="ja-JP" dirty="0"/>
              <a:t> et </a:t>
            </a:r>
            <a:r>
              <a:rPr lang="en-US" altLang="ja-JP" dirty="0" smtClean="0"/>
              <a:t>al., 2006</a:t>
            </a:r>
            <a:r>
              <a:rPr lang="en-US" altLang="ja-JP" dirty="0"/>
              <a:t>, J. </a:t>
            </a:r>
            <a:r>
              <a:rPr lang="en-US" altLang="ja-JP" dirty="0" err="1"/>
              <a:t>Clim</a:t>
            </a:r>
            <a:r>
              <a:rPr lang="en-US" altLang="ja-JP" dirty="0" smtClean="0"/>
              <a:t>.)</a:t>
            </a:r>
          </a:p>
          <a:p>
            <a:r>
              <a:rPr kumimoji="1" lang="en-US" altLang="ja-JP" dirty="0" smtClean="0"/>
              <a:t>This implies that the </a:t>
            </a:r>
            <a:r>
              <a:rPr lang="en-US" altLang="ja-JP" dirty="0" smtClean="0"/>
              <a:t>high-ozone air mass around 3 km height is  separated from the other regions by these stable layers.</a:t>
            </a:r>
            <a:endParaRPr kumimoji="1" lang="en-US" altLang="ja-JP" dirty="0" smtClean="0"/>
          </a:p>
        </p:txBody>
      </p:sp>
      <p:pic>
        <p:nvPicPr>
          <p:cNvPr id="5" name="図 4" descr="idl_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" y="764704"/>
            <a:ext cx="4838854" cy="34275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6619" y="1118830"/>
            <a:ext cx="230425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Ozone </a:t>
            </a:r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Color shade</a:t>
            </a:r>
            <a:r>
              <a:rPr kumimoji="1" lang="ja-JP" altLang="en-US" sz="1200" dirty="0" smtClean="0"/>
              <a:t>）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Stability (Black contour)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3494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2656" y="39217"/>
            <a:ext cx="8278688" cy="725487"/>
          </a:xfrm>
        </p:spPr>
        <p:txBody>
          <a:bodyPr/>
          <a:lstStyle/>
          <a:p>
            <a:r>
              <a:rPr lang="en-US" altLang="ja-JP" dirty="0" smtClean="0"/>
              <a:t>Ozone increase in pre-monsoon season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341688" cy="2924944"/>
          </a:xfrm>
        </p:spPr>
        <p:txBody>
          <a:bodyPr/>
          <a:lstStyle/>
          <a:p>
            <a:r>
              <a:rPr lang="en-US" altLang="ja-JP" dirty="0" smtClean="0"/>
              <a:t>Source of ozone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Biomass burning?</a:t>
            </a:r>
          </a:p>
          <a:p>
            <a:pPr lvl="2"/>
            <a:r>
              <a:rPr lang="en-US" altLang="ja-JP" dirty="0" smtClean="0"/>
              <a:t>Surface ozone increase in March in Thailand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Pochanart</a:t>
            </a:r>
            <a:r>
              <a:rPr lang="en-US" altLang="ja-JP" dirty="0" smtClean="0"/>
              <a:t> et al.,2001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Why is the ozone max at Hanoi at 3 km ?</a:t>
            </a:r>
          </a:p>
          <a:p>
            <a:pPr lvl="1"/>
            <a:r>
              <a:rPr lang="en-US" altLang="ja-JP" dirty="0" smtClean="0"/>
              <a:t>Transportation process should be clarified.</a:t>
            </a:r>
          </a:p>
        </p:txBody>
      </p:sp>
      <p:pic>
        <p:nvPicPr>
          <p:cNvPr id="5" name="図 4" descr="idl_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" y="764704"/>
            <a:ext cx="4838854" cy="34275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6619" y="1118830"/>
            <a:ext cx="230425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Ozone </a:t>
            </a:r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Color shade</a:t>
            </a:r>
            <a:r>
              <a:rPr kumimoji="1" lang="ja-JP" altLang="en-US" sz="1200" dirty="0" smtClean="0"/>
              <a:t>）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Stability (Black contour)</a:t>
            </a:r>
            <a:endParaRPr lang="ja-JP" altLang="en-US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46887" t="5448" r="35393" b="-583"/>
          <a:stretch/>
        </p:blipFill>
        <p:spPr>
          <a:xfrm>
            <a:off x="467544" y="4419672"/>
            <a:ext cx="3528392" cy="22496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4823" y="4413974"/>
            <a:ext cx="4473575" cy="338554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Surf. Ozone in Thailand</a:t>
            </a:r>
            <a:r>
              <a:rPr lang="ja-JP" altLang="en-US" dirty="0" smtClean="0"/>
              <a:t> </a:t>
            </a:r>
            <a:r>
              <a:rPr lang="en-US" altLang="ja-JP" sz="1200" dirty="0"/>
              <a:t>(</a:t>
            </a:r>
            <a:r>
              <a:rPr lang="en-US" altLang="ja-JP" sz="1200" dirty="0" err="1"/>
              <a:t>Pochanart</a:t>
            </a:r>
            <a:r>
              <a:rPr lang="en-US" altLang="ja-JP" sz="1200" dirty="0"/>
              <a:t> et al.,2001</a:t>
            </a:r>
            <a:r>
              <a:rPr lang="ja-JP" altLang="en-US" sz="12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387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42900" y="39217"/>
            <a:ext cx="8458200" cy="725487"/>
          </a:xfrm>
        </p:spPr>
        <p:txBody>
          <a:bodyPr/>
          <a:lstStyle/>
          <a:p>
            <a:r>
              <a:rPr lang="en-US" altLang="ja-JP" dirty="0"/>
              <a:t>Ozone increase in pre-monsoon season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>
          <a:xfrm>
            <a:off x="4622800" y="908720"/>
            <a:ext cx="4521200" cy="5795665"/>
          </a:xfrm>
        </p:spPr>
        <p:txBody>
          <a:bodyPr/>
          <a:lstStyle/>
          <a:p>
            <a:r>
              <a:rPr lang="en-US" altLang="ja-JP" dirty="0" smtClean="0"/>
              <a:t>Objective</a:t>
            </a:r>
          </a:p>
          <a:p>
            <a:pPr lvl="1"/>
            <a:r>
              <a:rPr lang="en-US" altLang="ja-JP" dirty="0" smtClean="0"/>
              <a:t>clarify the transportation process and the mechanism of the ozone increase</a:t>
            </a:r>
          </a:p>
          <a:p>
            <a:r>
              <a:rPr lang="en-US" altLang="ja-JP" dirty="0" smtClean="0"/>
              <a:t>Method</a:t>
            </a:r>
          </a:p>
          <a:p>
            <a:pPr lvl="1"/>
            <a:r>
              <a:rPr lang="en-US" altLang="ja-JP" dirty="0" smtClean="0"/>
              <a:t>backward trajectories</a:t>
            </a:r>
          </a:p>
          <a:p>
            <a:pPr lvl="1"/>
            <a:r>
              <a:rPr lang="en-US" altLang="ja-JP" dirty="0" smtClean="0"/>
              <a:t>meteorological fields</a:t>
            </a:r>
          </a:p>
          <a:p>
            <a:r>
              <a:rPr lang="en-US" altLang="ja-JP" dirty="0" smtClean="0"/>
              <a:t>Data used</a:t>
            </a:r>
          </a:p>
          <a:p>
            <a:pPr lvl="1"/>
            <a:r>
              <a:rPr lang="en-US" altLang="ja-JP" dirty="0" err="1" smtClean="0"/>
              <a:t>Ozonesondes</a:t>
            </a:r>
            <a:r>
              <a:rPr lang="en-US" altLang="ja-JP" dirty="0" smtClean="0"/>
              <a:t> at Hanoi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Operational </a:t>
            </a:r>
            <a:r>
              <a:rPr lang="en-US" altLang="ja-JP" dirty="0" err="1" smtClean="0"/>
              <a:t>radiosondes</a:t>
            </a:r>
            <a:r>
              <a:rPr lang="en-US" altLang="ja-JP" dirty="0" smtClean="0"/>
              <a:t> at Hanoi</a:t>
            </a:r>
          </a:p>
          <a:p>
            <a:pPr lvl="1"/>
            <a:r>
              <a:rPr kumimoji="1" lang="en-US" altLang="ja-JP" dirty="0" smtClean="0"/>
              <a:t>NCEP Reanalysis 2</a:t>
            </a:r>
            <a:endParaRPr kumimoji="1" lang="ja-JP" altLang="en-US" dirty="0"/>
          </a:p>
        </p:txBody>
      </p:sp>
      <p:pic>
        <p:nvPicPr>
          <p:cNvPr id="19" name="図 18" descr="idl_00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" y="764704"/>
            <a:ext cx="4838854" cy="342752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96619" y="1118830"/>
            <a:ext cx="230425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Ozone </a:t>
            </a:r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Color shade</a:t>
            </a:r>
            <a:r>
              <a:rPr kumimoji="1" lang="ja-JP" altLang="en-US" sz="1200" dirty="0" smtClean="0"/>
              <a:t>）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Stability (Black contour)</a:t>
            </a:r>
            <a:endParaRPr lang="ja-JP" altLang="en-US" sz="12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/>
          <a:srcRect l="46887" t="5448" r="35393" b="-583"/>
          <a:stretch/>
        </p:blipFill>
        <p:spPr>
          <a:xfrm>
            <a:off x="467544" y="4419672"/>
            <a:ext cx="3528392" cy="224968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4823" y="4413974"/>
            <a:ext cx="4473575" cy="338554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Surf. Ozone in Thailand</a:t>
            </a:r>
            <a:r>
              <a:rPr lang="ja-JP" altLang="en-US" dirty="0" smtClean="0"/>
              <a:t> </a:t>
            </a:r>
            <a:r>
              <a:rPr lang="en-US" altLang="ja-JP" sz="1200" dirty="0"/>
              <a:t>(</a:t>
            </a:r>
            <a:r>
              <a:rPr lang="en-US" altLang="ja-JP" sz="1200" dirty="0" err="1"/>
              <a:t>Pochanart</a:t>
            </a:r>
            <a:r>
              <a:rPr lang="en-US" altLang="ja-JP" sz="1200" dirty="0"/>
              <a:t> et al.,2001</a:t>
            </a:r>
            <a:r>
              <a:rPr lang="ja-JP" altLang="en-US" sz="12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6135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92088"/>
            <a:ext cx="9144000" cy="725487"/>
          </a:xfrm>
        </p:spPr>
        <p:txBody>
          <a:bodyPr/>
          <a:lstStyle/>
          <a:p>
            <a:r>
              <a:rPr kumimoji="1" lang="en-US" altLang="ja-JP" dirty="0" smtClean="0"/>
              <a:t>Trajectory analysis for the typical case of ozone </a:t>
            </a:r>
            <a:r>
              <a:rPr lang="en-US" altLang="ja-JP" dirty="0" smtClean="0"/>
              <a:t>increase in </a:t>
            </a:r>
            <a:r>
              <a:rPr kumimoji="1" lang="en-US" altLang="ja-JP" dirty="0" smtClean="0"/>
              <a:t>2-4 km on </a:t>
            </a:r>
            <a:r>
              <a:rPr lang="en-US" altLang="ja-JP" dirty="0" smtClean="0"/>
              <a:t>Mar 12, 2007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60400" y="4077072"/>
            <a:ext cx="3623568" cy="1979241"/>
          </a:xfrm>
        </p:spPr>
        <p:txBody>
          <a:bodyPr/>
          <a:lstStyle/>
          <a:p>
            <a:r>
              <a:rPr kumimoji="1" lang="en-US" altLang="ja-JP" dirty="0" smtClean="0"/>
              <a:t>0-2 km: from </a:t>
            </a:r>
            <a:r>
              <a:rPr lang="en-US" altLang="ja-JP" dirty="0" smtClean="0"/>
              <a:t>the ocean in the east</a:t>
            </a:r>
          </a:p>
          <a:p>
            <a:r>
              <a:rPr kumimoji="1" lang="en-US" altLang="ja-JP" dirty="0" smtClean="0"/>
              <a:t>2-4 km: from the land in the west or the southwest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1628800"/>
            <a:ext cx="201850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5-day trajectories</a:t>
            </a:r>
          </a:p>
          <a:p>
            <a:r>
              <a:rPr kumimoji="1" lang="en-US" altLang="ja-JP" dirty="0" smtClean="0"/>
              <a:t>Y-Z section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25499" y="3861048"/>
            <a:ext cx="201850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5-day trajectories</a:t>
            </a:r>
          </a:p>
          <a:p>
            <a:r>
              <a:rPr kumimoji="1" lang="en-US" altLang="ja-JP" dirty="0" smtClean="0"/>
              <a:t>X-Y section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3901440" cy="27635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124744"/>
            <a:ext cx="3901440" cy="27635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949" y="3617808"/>
            <a:ext cx="390144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Pressure, temperature and stability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5 days </a:t>
            </a:r>
            <a:r>
              <a:rPr lang="en-US" altLang="ja-JP" sz="2800" dirty="0" smtClean="0"/>
              <a:t>before and after the typical case</a:t>
            </a:r>
            <a:endParaRPr kumimoji="1" lang="ja-JP" altLang="en-US" sz="28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751512" y="980728"/>
            <a:ext cx="4392488" cy="2808312"/>
          </a:xfrm>
        </p:spPr>
        <p:txBody>
          <a:bodyPr/>
          <a:lstStyle/>
          <a:p>
            <a:r>
              <a:rPr kumimoji="1" lang="en-US" altLang="ja-JP" dirty="0" smtClean="0"/>
              <a:t>High pressure and cold anomaly before and during the </a:t>
            </a:r>
            <a:r>
              <a:rPr kumimoji="1" lang="en-US" altLang="ja-JP" dirty="0" err="1" smtClean="0"/>
              <a:t>ozonesonde</a:t>
            </a:r>
            <a:r>
              <a:rPr kumimoji="1" lang="en-US" altLang="ja-JP" dirty="0" smtClean="0"/>
              <a:t> observation.</a:t>
            </a:r>
          </a:p>
          <a:p>
            <a:r>
              <a:rPr lang="en-US" altLang="ja-JP" dirty="0" smtClean="0"/>
              <a:t>Clear double stable layers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17721"/>
            <a:ext cx="4765235" cy="33753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9" y="3870048"/>
            <a:ext cx="4765235" cy="33753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870049"/>
            <a:ext cx="4765235" cy="3375375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 bwMode="auto">
          <a:xfrm flipV="1">
            <a:off x="2267744" y="1268760"/>
            <a:ext cx="0" cy="201622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コネクタ 12"/>
          <p:cNvCxnSpPr/>
          <p:nvPr/>
        </p:nvCxnSpPr>
        <p:spPr bwMode="auto">
          <a:xfrm flipV="1">
            <a:off x="6747181" y="4221088"/>
            <a:ext cx="0" cy="201622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13"/>
          <p:cNvCxnSpPr/>
          <p:nvPr/>
        </p:nvCxnSpPr>
        <p:spPr bwMode="auto">
          <a:xfrm flipV="1">
            <a:off x="2267744" y="4221088"/>
            <a:ext cx="0" cy="201622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76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92089"/>
            <a:ext cx="7772400" cy="572616"/>
          </a:xfrm>
        </p:spPr>
        <p:txBody>
          <a:bodyPr/>
          <a:lstStyle/>
          <a:p>
            <a:r>
              <a:rPr kumimoji="1" lang="en-US" altLang="ja-JP" dirty="0" smtClean="0"/>
              <a:t>Horizontal and vertical structure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427984" y="4293096"/>
            <a:ext cx="4608512" cy="2448272"/>
          </a:xfrm>
        </p:spPr>
        <p:txBody>
          <a:bodyPr/>
          <a:lstStyle/>
          <a:p>
            <a:r>
              <a:rPr kumimoji="1" lang="en-US" altLang="ja-JP" sz="2000" dirty="0" smtClean="0"/>
              <a:t>Typical cold surge </a:t>
            </a:r>
            <a:r>
              <a:rPr lang="en-US" altLang="ja-JP" sz="2000" dirty="0" smtClean="0"/>
              <a:t>near surface</a:t>
            </a:r>
          </a:p>
          <a:p>
            <a:r>
              <a:rPr kumimoji="1" lang="en-US" altLang="ja-JP" sz="2000" dirty="0" smtClean="0"/>
              <a:t>Stable layer just above cold surge intrusion</a:t>
            </a:r>
          </a:p>
          <a:p>
            <a:r>
              <a:rPr lang="en-US" altLang="ja-JP" sz="2000" dirty="0" smtClean="0"/>
              <a:t>Vertical structure of stability</a:t>
            </a:r>
            <a:endParaRPr kumimoji="1" lang="en-US" altLang="ja-JP" sz="2000" dirty="0" smtClean="0"/>
          </a:p>
          <a:p>
            <a:pPr lvl="1"/>
            <a:r>
              <a:rPr lang="en-US" altLang="ja-JP" sz="1600" dirty="0" smtClean="0"/>
              <a:t>Lower stable layer: near Hanoi</a:t>
            </a:r>
          </a:p>
          <a:p>
            <a:pPr lvl="1"/>
            <a:r>
              <a:rPr kumimoji="1" lang="en-US" altLang="ja-JP" sz="1600" dirty="0" smtClean="0"/>
              <a:t>Upper stable layer: broad extent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9" y="3702147"/>
            <a:ext cx="4493981" cy="31832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4" y="777203"/>
            <a:ext cx="4149985" cy="29395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690" y="764704"/>
            <a:ext cx="4513830" cy="3197296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 bwMode="auto">
          <a:xfrm flipV="1">
            <a:off x="6832462" y="1081934"/>
            <a:ext cx="0" cy="237626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611560" y="5229200"/>
            <a:ext cx="309634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/>
          <p:cNvCxnSpPr/>
          <p:nvPr/>
        </p:nvCxnSpPr>
        <p:spPr bwMode="auto">
          <a:xfrm flipH="1">
            <a:off x="539552" y="2276872"/>
            <a:ext cx="316835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乗算記号 9"/>
          <p:cNvSpPr/>
          <p:nvPr/>
        </p:nvSpPr>
        <p:spPr bwMode="auto">
          <a:xfrm>
            <a:off x="1907704" y="1988840"/>
            <a:ext cx="432048" cy="432048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1" name="乗算記号 10"/>
          <p:cNvSpPr/>
          <p:nvPr/>
        </p:nvSpPr>
        <p:spPr bwMode="auto">
          <a:xfrm>
            <a:off x="1907704" y="4941168"/>
            <a:ext cx="432048" cy="432048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2852936"/>
            <a:ext cx="216024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Z@925hPa (shade) and</a:t>
            </a:r>
          </a:p>
          <a:p>
            <a:r>
              <a:rPr lang="en-US" altLang="ja-JP" sz="1200" dirty="0" smtClean="0"/>
              <a:t>T@925 </a:t>
            </a:r>
            <a:r>
              <a:rPr lang="en-US" altLang="ja-JP" sz="1200" dirty="0" err="1" smtClean="0"/>
              <a:t>hPa</a:t>
            </a:r>
            <a:r>
              <a:rPr lang="en-US" altLang="ja-JP" sz="1200" dirty="0" smtClean="0"/>
              <a:t> (contour)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68" y="6021288"/>
            <a:ext cx="244827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Stability just above 925hPa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1135777"/>
            <a:ext cx="2520280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X-z section of stability at 20N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339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2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alloons 1">
        <a:dk1>
          <a:srgbClr val="7A5A00"/>
        </a:dk1>
        <a:lt1>
          <a:srgbClr val="FFFF99"/>
        </a:lt1>
        <a:dk2>
          <a:srgbClr val="000066"/>
        </a:dk2>
        <a:lt2>
          <a:srgbClr val="CCFF33"/>
        </a:lt2>
        <a:accent1>
          <a:srgbClr val="006600"/>
        </a:accent1>
        <a:accent2>
          <a:srgbClr val="4F0777"/>
        </a:accent2>
        <a:accent3>
          <a:srgbClr val="AAAAB8"/>
        </a:accent3>
        <a:accent4>
          <a:srgbClr val="DADA82"/>
        </a:accent4>
        <a:accent5>
          <a:srgbClr val="AAB8AA"/>
        </a:accent5>
        <a:accent6>
          <a:srgbClr val="47066B"/>
        </a:accent6>
        <a:hlink>
          <a:srgbClr val="CC99FF"/>
        </a:hlink>
        <a:folHlink>
          <a:srgbClr val="0058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3">
        <a:dk1>
          <a:srgbClr val="5F5F5F"/>
        </a:dk1>
        <a:lt1>
          <a:srgbClr val="FFFFFF"/>
        </a:lt1>
        <a:dk2>
          <a:srgbClr val="333333"/>
        </a:dk2>
        <a:lt2>
          <a:srgbClr val="EAEAEA"/>
        </a:lt2>
        <a:accent1>
          <a:srgbClr val="E6E6E6"/>
        </a:accent1>
        <a:accent2>
          <a:srgbClr val="DDDDDD"/>
        </a:accent2>
        <a:accent3>
          <a:srgbClr val="FFFFFF"/>
        </a:accent3>
        <a:accent4>
          <a:srgbClr val="505050"/>
        </a:accent4>
        <a:accent5>
          <a:srgbClr val="F0F0F0"/>
        </a:accent5>
        <a:accent6>
          <a:srgbClr val="C8C8C8"/>
        </a:accent6>
        <a:hlink>
          <a:srgbClr val="808080"/>
        </a:hlink>
        <a:folHlink>
          <a:srgbClr val="D1D1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Designs\Balloons.pot</Template>
  <TotalTime>21850</TotalTime>
  <Words>681</Words>
  <Application>Microsoft Macintosh PowerPoint</Application>
  <PresentationFormat>画面に合わせる (4:3)</PresentationFormat>
  <Paragraphs>105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Balloons</vt:lpstr>
      <vt:lpstr>The lower tropospheric ozone increase over the eastern edge of the Indochina Peninsula revealed by ozonesondes at Hanoi, Vietnam</vt:lpstr>
      <vt:lpstr>Background</vt:lpstr>
      <vt:lpstr>7-year mean seasonal variation of ozone mixing ratio</vt:lpstr>
      <vt:lpstr>Ozone increase in pre-monsoon season</vt:lpstr>
      <vt:lpstr>Ozone increase in pre-monsoon season</vt:lpstr>
      <vt:lpstr>Ozone increase in pre-monsoon season</vt:lpstr>
      <vt:lpstr>Trajectory analysis for the typical case of ozone increase in 2-4 km on Mar 12, 2007</vt:lpstr>
      <vt:lpstr>Pressure, temperature and stability 5 days before and after the typical case</vt:lpstr>
      <vt:lpstr>Horizontal and vertical structure</vt:lpstr>
      <vt:lpstr>PowerPoint プレゼンテーション</vt:lpstr>
      <vt:lpstr>Schematic 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ogino</dc:creator>
  <cp:lastModifiedBy>Ogino Shin-Ya</cp:lastModifiedBy>
  <cp:revision>392</cp:revision>
  <dcterms:created xsi:type="dcterms:W3CDTF">1601-01-01T00:00:00Z</dcterms:created>
  <dcterms:modified xsi:type="dcterms:W3CDTF">2015-06-21T21:30:41Z</dcterms:modified>
</cp:coreProperties>
</file>