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embeddings/oleObject2.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605" r:id="rId2"/>
    <p:sldId id="854" r:id="rId3"/>
    <p:sldId id="875" r:id="rId4"/>
    <p:sldId id="855" r:id="rId5"/>
    <p:sldId id="874" r:id="rId6"/>
    <p:sldId id="649" r:id="rId7"/>
    <p:sldId id="718" r:id="rId8"/>
    <p:sldId id="727" r:id="rId9"/>
    <p:sldId id="726" r:id="rId10"/>
    <p:sldId id="730" r:id="rId11"/>
    <p:sldId id="729" r:id="rId12"/>
    <p:sldId id="731" r:id="rId13"/>
    <p:sldId id="631" r:id="rId14"/>
    <p:sldId id="651" r:id="rId15"/>
    <p:sldId id="739" r:id="rId16"/>
    <p:sldId id="744" r:id="rId17"/>
    <p:sldId id="633" r:id="rId18"/>
    <p:sldId id="765" r:id="rId19"/>
    <p:sldId id="873" r:id="rId20"/>
    <p:sldId id="583" r:id="rId21"/>
    <p:sldId id="746" r:id="rId22"/>
    <p:sldId id="856" r:id="rId23"/>
    <p:sldId id="748" r:id="rId24"/>
    <p:sldId id="504" r:id="rId25"/>
    <p:sldId id="747" r:id="rId26"/>
    <p:sldId id="849" r:id="rId27"/>
    <p:sldId id="767" r:id="rId28"/>
    <p:sldId id="850" r:id="rId29"/>
    <p:sldId id="852" r:id="rId30"/>
    <p:sldId id="851" r:id="rId31"/>
    <p:sldId id="853" r:id="rId32"/>
    <p:sldId id="778" r:id="rId33"/>
    <p:sldId id="634" r:id="rId34"/>
    <p:sldId id="750" r:id="rId35"/>
    <p:sldId id="847" r:id="rId36"/>
    <p:sldId id="751" r:id="rId37"/>
    <p:sldId id="857" r:id="rId38"/>
    <p:sldId id="860" r:id="rId39"/>
    <p:sldId id="807" r:id="rId40"/>
  </p:sldIdLst>
  <p:sldSz cx="9144000" cy="6858000" type="screen4x3"/>
  <p:notesSz cx="7023100" cy="9309100"/>
  <p:custShowLst>
    <p:custShow name="Custom Show 1" id="0">
      <p:sldLst/>
    </p:custShow>
  </p:custShowLst>
  <p:defaultTextStyle>
    <a:defPPr>
      <a:defRPr lang="en-US"/>
    </a:defPPr>
    <a:lvl1pPr algn="l" rtl="0" fontAlgn="base">
      <a:spcBef>
        <a:spcPct val="0"/>
      </a:spcBef>
      <a:spcAft>
        <a:spcPct val="0"/>
      </a:spcAft>
      <a:defRPr sz="2000" kern="1200">
        <a:solidFill>
          <a:schemeClr val="tx1"/>
        </a:solidFill>
        <a:latin typeface="Verdana" pitchFamily="34" charset="0"/>
        <a:ea typeface="+mn-ea"/>
        <a:cs typeface="+mn-cs"/>
      </a:defRPr>
    </a:lvl1pPr>
    <a:lvl2pPr marL="457200" algn="l" rtl="0" fontAlgn="base">
      <a:spcBef>
        <a:spcPct val="0"/>
      </a:spcBef>
      <a:spcAft>
        <a:spcPct val="0"/>
      </a:spcAft>
      <a:defRPr sz="2000" kern="1200">
        <a:solidFill>
          <a:schemeClr val="tx1"/>
        </a:solidFill>
        <a:latin typeface="Verdana" pitchFamily="34" charset="0"/>
        <a:ea typeface="+mn-ea"/>
        <a:cs typeface="+mn-cs"/>
      </a:defRPr>
    </a:lvl2pPr>
    <a:lvl3pPr marL="914400" algn="l" rtl="0" fontAlgn="base">
      <a:spcBef>
        <a:spcPct val="0"/>
      </a:spcBef>
      <a:spcAft>
        <a:spcPct val="0"/>
      </a:spcAft>
      <a:defRPr sz="2000" kern="1200">
        <a:solidFill>
          <a:schemeClr val="tx1"/>
        </a:solidFill>
        <a:latin typeface="Verdana" pitchFamily="34" charset="0"/>
        <a:ea typeface="+mn-ea"/>
        <a:cs typeface="+mn-cs"/>
      </a:defRPr>
    </a:lvl3pPr>
    <a:lvl4pPr marL="1371600" algn="l" rtl="0" fontAlgn="base">
      <a:spcBef>
        <a:spcPct val="0"/>
      </a:spcBef>
      <a:spcAft>
        <a:spcPct val="0"/>
      </a:spcAft>
      <a:defRPr sz="2000" kern="1200">
        <a:solidFill>
          <a:schemeClr val="tx1"/>
        </a:solidFill>
        <a:latin typeface="Verdana" pitchFamily="34" charset="0"/>
        <a:ea typeface="+mn-ea"/>
        <a:cs typeface="+mn-cs"/>
      </a:defRPr>
    </a:lvl4pPr>
    <a:lvl5pPr marL="1828800" algn="l" rtl="0" fontAlgn="base">
      <a:spcBef>
        <a:spcPct val="0"/>
      </a:spcBef>
      <a:spcAft>
        <a:spcPct val="0"/>
      </a:spcAft>
      <a:defRPr sz="2000" kern="1200">
        <a:solidFill>
          <a:schemeClr val="tx1"/>
        </a:solidFill>
        <a:latin typeface="Verdana" pitchFamily="34" charset="0"/>
        <a:ea typeface="+mn-ea"/>
        <a:cs typeface="+mn-cs"/>
      </a:defRPr>
    </a:lvl5pPr>
    <a:lvl6pPr marL="2286000" algn="l" defTabSz="914400" rtl="0" eaLnBrk="1" latinLnBrk="0" hangingPunct="1">
      <a:defRPr sz="2000" kern="1200">
        <a:solidFill>
          <a:schemeClr val="tx1"/>
        </a:solidFill>
        <a:latin typeface="Verdana" pitchFamily="34" charset="0"/>
        <a:ea typeface="+mn-ea"/>
        <a:cs typeface="+mn-cs"/>
      </a:defRPr>
    </a:lvl6pPr>
    <a:lvl7pPr marL="2743200" algn="l" defTabSz="914400" rtl="0" eaLnBrk="1" latinLnBrk="0" hangingPunct="1">
      <a:defRPr sz="2000" kern="1200">
        <a:solidFill>
          <a:schemeClr val="tx1"/>
        </a:solidFill>
        <a:latin typeface="Verdana" pitchFamily="34" charset="0"/>
        <a:ea typeface="+mn-ea"/>
        <a:cs typeface="+mn-cs"/>
      </a:defRPr>
    </a:lvl7pPr>
    <a:lvl8pPr marL="3200400" algn="l" defTabSz="914400" rtl="0" eaLnBrk="1" latinLnBrk="0" hangingPunct="1">
      <a:defRPr sz="2000" kern="1200">
        <a:solidFill>
          <a:schemeClr val="tx1"/>
        </a:solidFill>
        <a:latin typeface="Verdana" pitchFamily="34" charset="0"/>
        <a:ea typeface="+mn-ea"/>
        <a:cs typeface="+mn-cs"/>
      </a:defRPr>
    </a:lvl8pPr>
    <a:lvl9pPr marL="3657600" algn="l" defTabSz="914400" rtl="0" eaLnBrk="1" latinLnBrk="0" hangingPunct="1">
      <a:defRPr sz="20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0000CC"/>
    <a:srgbClr val="FF9966"/>
    <a:srgbClr val="66CCFF"/>
    <a:srgbClr val="99FF66"/>
    <a:srgbClr val="FFFF99"/>
    <a:srgbClr val="0000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88" autoAdjust="0"/>
    <p:restoredTop sz="90787" autoAdjust="0"/>
  </p:normalViewPr>
  <p:slideViewPr>
    <p:cSldViewPr>
      <p:cViewPr>
        <p:scale>
          <a:sx n="70" d="100"/>
          <a:sy n="70" d="100"/>
        </p:scale>
        <p:origin x="-1520" y="-584"/>
      </p:cViewPr>
      <p:guideLst>
        <p:guide orient="horz" pos="2160"/>
        <p:guide pos="2880"/>
      </p:guideLst>
    </p:cSldViewPr>
  </p:slideViewPr>
  <p:notesTextViewPr>
    <p:cViewPr>
      <p:scale>
        <a:sx n="100" d="100"/>
        <a:sy n="100" d="100"/>
      </p:scale>
      <p:origin x="0" y="0"/>
    </p:cViewPr>
  </p:notesTextViewPr>
  <p:sorterViewPr>
    <p:cViewPr>
      <p:scale>
        <a:sx n="55" d="100"/>
        <a:sy n="55" d="100"/>
      </p:scale>
      <p:origin x="0" y="0"/>
    </p:cViewPr>
  </p:sorterViewPr>
  <p:notesViewPr>
    <p:cSldViewPr>
      <p:cViewPr varScale="1">
        <p:scale>
          <a:sx n="60" d="100"/>
          <a:sy n="60" d="100"/>
        </p:scale>
        <p:origin x="-1699" y="-8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s>
</file>

<file path=ppt/diagrams/_rels/data3.xml.rels><?xml version="1.0" encoding="UTF-8" standalone="yes"?>
<Relationships xmlns="http://schemas.openxmlformats.org/package/2006/relationships"><Relationship Id="rId1" Type="http://schemas.openxmlformats.org/officeDocument/2006/relationships/image" Target="../media/image48.png"/></Relationships>
</file>

<file path=ppt/diagrams/_rels/data4.xml.rels><?xml version="1.0" encoding="UTF-8" standalone="yes"?>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s>
</file>

<file path=ppt/diagrams/_rels/data5.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58125-F697-0749-8829-50745173863C}" type="doc">
      <dgm:prSet loTypeId="urn:microsoft.com/office/officeart/2005/8/layout/cycle7" loCatId="" qsTypeId="urn:microsoft.com/office/officeart/2005/8/quickstyle/3D3" qsCatId="3D" csTypeId="urn:microsoft.com/office/officeart/2005/8/colors/accent1_2" csCatId="accent1" phldr="1"/>
      <dgm:spPr/>
      <dgm:t>
        <a:bodyPr/>
        <a:lstStyle/>
        <a:p>
          <a:endParaRPr lang="en-US"/>
        </a:p>
      </dgm:t>
    </dgm:pt>
    <dgm:pt modelId="{26AAE035-1E55-FC40-A0EF-16B7B612DF2C}">
      <dgm:prSet phldrT="[Text]"/>
      <dgm:spPr>
        <a:solidFill>
          <a:srgbClr val="3366FF"/>
        </a:solidFill>
      </dgm:spPr>
      <dgm:t>
        <a:bodyPr/>
        <a:lstStyle/>
        <a:p>
          <a:r>
            <a:rPr lang="en-US" b="1" dirty="0" smtClean="0"/>
            <a:t>Ground Measurements</a:t>
          </a:r>
          <a:endParaRPr lang="en-US" b="1" dirty="0"/>
        </a:p>
      </dgm:t>
    </dgm:pt>
    <dgm:pt modelId="{A4FB3BF0-AB54-7046-9A0C-8D898E33D1CC}" type="parTrans" cxnId="{2865BA22-49D5-F744-BC0B-38583F506DC1}">
      <dgm:prSet/>
      <dgm:spPr/>
      <dgm:t>
        <a:bodyPr/>
        <a:lstStyle/>
        <a:p>
          <a:endParaRPr lang="en-US"/>
        </a:p>
      </dgm:t>
    </dgm:pt>
    <dgm:pt modelId="{5FEE8B17-F41C-0A46-A590-8A0AF564A594}" type="sibTrans" cxnId="{2865BA22-49D5-F744-BC0B-38583F506DC1}">
      <dgm:prSet/>
      <dgm:spPr/>
      <dgm:t>
        <a:bodyPr/>
        <a:lstStyle/>
        <a:p>
          <a:endParaRPr lang="en-US"/>
        </a:p>
      </dgm:t>
    </dgm:pt>
    <dgm:pt modelId="{9CB6D025-7BF2-2942-9065-8423DD288FB6}">
      <dgm:prSet phldrT="[Text]"/>
      <dgm:spPr>
        <a:solidFill>
          <a:srgbClr val="FF6600"/>
        </a:solidFill>
      </dgm:spPr>
      <dgm:t>
        <a:bodyPr/>
        <a:lstStyle/>
        <a:p>
          <a:r>
            <a:rPr lang="en-US" b="1" dirty="0" smtClean="0"/>
            <a:t>Models</a:t>
          </a:r>
          <a:endParaRPr lang="en-US" b="1" dirty="0"/>
        </a:p>
      </dgm:t>
    </dgm:pt>
    <dgm:pt modelId="{ED4DF566-AB23-F242-B69C-04F41E0BEA46}" type="parTrans" cxnId="{129B0919-3026-1941-ABF2-2715F0D9BD7D}">
      <dgm:prSet/>
      <dgm:spPr/>
      <dgm:t>
        <a:bodyPr/>
        <a:lstStyle/>
        <a:p>
          <a:endParaRPr lang="en-US"/>
        </a:p>
      </dgm:t>
    </dgm:pt>
    <dgm:pt modelId="{4DF5B643-7516-B64C-AD35-9253345D0A73}" type="sibTrans" cxnId="{129B0919-3026-1941-ABF2-2715F0D9BD7D}">
      <dgm:prSet/>
      <dgm:spPr/>
      <dgm:t>
        <a:bodyPr/>
        <a:lstStyle/>
        <a:p>
          <a:endParaRPr lang="en-US"/>
        </a:p>
      </dgm:t>
    </dgm:pt>
    <dgm:pt modelId="{0A26E7F9-DCBB-4545-929E-49DFD6CAC669}">
      <dgm:prSet phldrT="[Text]"/>
      <dgm:spPr>
        <a:solidFill>
          <a:srgbClr val="00CC00"/>
        </a:solidFill>
      </dgm:spPr>
      <dgm:t>
        <a:bodyPr/>
        <a:lstStyle/>
        <a:p>
          <a:r>
            <a:rPr lang="en-US" b="1" dirty="0" smtClean="0"/>
            <a:t>Air and Space Observations</a:t>
          </a:r>
          <a:endParaRPr lang="en-US" b="1" dirty="0"/>
        </a:p>
      </dgm:t>
    </dgm:pt>
    <dgm:pt modelId="{F11B1850-6FFE-834E-91F2-331C2B18FE9F}" type="parTrans" cxnId="{9FAAF923-F286-FE4F-8723-3F330AFB177D}">
      <dgm:prSet/>
      <dgm:spPr/>
      <dgm:t>
        <a:bodyPr/>
        <a:lstStyle/>
        <a:p>
          <a:endParaRPr lang="en-US"/>
        </a:p>
      </dgm:t>
    </dgm:pt>
    <dgm:pt modelId="{FEDFC2E5-33A9-E840-A8ED-97042F54D4AE}" type="sibTrans" cxnId="{9FAAF923-F286-FE4F-8723-3F330AFB177D}">
      <dgm:prSet/>
      <dgm:spPr/>
      <dgm:t>
        <a:bodyPr/>
        <a:lstStyle/>
        <a:p>
          <a:endParaRPr lang="en-US"/>
        </a:p>
      </dgm:t>
    </dgm:pt>
    <dgm:pt modelId="{E82EA785-C99D-F946-A21E-0A125152EAB3}" type="pres">
      <dgm:prSet presAssocID="{DC558125-F697-0749-8829-50745173863C}" presName="Name0" presStyleCnt="0">
        <dgm:presLayoutVars>
          <dgm:dir/>
          <dgm:resizeHandles val="exact"/>
        </dgm:presLayoutVars>
      </dgm:prSet>
      <dgm:spPr/>
      <dgm:t>
        <a:bodyPr/>
        <a:lstStyle/>
        <a:p>
          <a:endParaRPr lang="en-US"/>
        </a:p>
      </dgm:t>
    </dgm:pt>
    <dgm:pt modelId="{8C53CB36-7BA4-3D4B-807E-9C0E2D6FE628}" type="pres">
      <dgm:prSet presAssocID="{26AAE035-1E55-FC40-A0EF-16B7B612DF2C}" presName="node" presStyleLbl="node1" presStyleIdx="0" presStyleCnt="3">
        <dgm:presLayoutVars>
          <dgm:bulletEnabled val="1"/>
        </dgm:presLayoutVars>
      </dgm:prSet>
      <dgm:spPr/>
      <dgm:t>
        <a:bodyPr/>
        <a:lstStyle/>
        <a:p>
          <a:endParaRPr lang="en-US"/>
        </a:p>
      </dgm:t>
    </dgm:pt>
    <dgm:pt modelId="{24B54B4A-5A8A-6B43-A820-6ECB5783913B}" type="pres">
      <dgm:prSet presAssocID="{5FEE8B17-F41C-0A46-A590-8A0AF564A594}" presName="sibTrans" presStyleLbl="sibTrans2D1" presStyleIdx="0" presStyleCnt="3"/>
      <dgm:spPr/>
      <dgm:t>
        <a:bodyPr/>
        <a:lstStyle/>
        <a:p>
          <a:endParaRPr lang="en-US"/>
        </a:p>
      </dgm:t>
    </dgm:pt>
    <dgm:pt modelId="{AD7AA9D1-93E4-F74D-B0A9-9D724FC70019}" type="pres">
      <dgm:prSet presAssocID="{5FEE8B17-F41C-0A46-A590-8A0AF564A594}" presName="connectorText" presStyleLbl="sibTrans2D1" presStyleIdx="0" presStyleCnt="3"/>
      <dgm:spPr/>
      <dgm:t>
        <a:bodyPr/>
        <a:lstStyle/>
        <a:p>
          <a:endParaRPr lang="en-US"/>
        </a:p>
      </dgm:t>
    </dgm:pt>
    <dgm:pt modelId="{9CC0B386-91E9-CF44-ABC6-4483CE02BAE8}" type="pres">
      <dgm:prSet presAssocID="{9CB6D025-7BF2-2942-9065-8423DD288FB6}" presName="node" presStyleLbl="node1" presStyleIdx="1" presStyleCnt="3">
        <dgm:presLayoutVars>
          <dgm:bulletEnabled val="1"/>
        </dgm:presLayoutVars>
      </dgm:prSet>
      <dgm:spPr/>
      <dgm:t>
        <a:bodyPr/>
        <a:lstStyle/>
        <a:p>
          <a:endParaRPr lang="en-US"/>
        </a:p>
      </dgm:t>
    </dgm:pt>
    <dgm:pt modelId="{D71A06B3-D136-4A4A-A936-309498843FB0}" type="pres">
      <dgm:prSet presAssocID="{4DF5B643-7516-B64C-AD35-9253345D0A73}" presName="sibTrans" presStyleLbl="sibTrans2D1" presStyleIdx="1" presStyleCnt="3"/>
      <dgm:spPr/>
      <dgm:t>
        <a:bodyPr/>
        <a:lstStyle/>
        <a:p>
          <a:endParaRPr lang="en-US"/>
        </a:p>
      </dgm:t>
    </dgm:pt>
    <dgm:pt modelId="{101E9E3E-0D0C-E640-AC91-64394897DF95}" type="pres">
      <dgm:prSet presAssocID="{4DF5B643-7516-B64C-AD35-9253345D0A73}" presName="connectorText" presStyleLbl="sibTrans2D1" presStyleIdx="1" presStyleCnt="3"/>
      <dgm:spPr/>
      <dgm:t>
        <a:bodyPr/>
        <a:lstStyle/>
        <a:p>
          <a:endParaRPr lang="en-US"/>
        </a:p>
      </dgm:t>
    </dgm:pt>
    <dgm:pt modelId="{8D3CAF68-9110-AA41-8027-6798BC0CB93F}" type="pres">
      <dgm:prSet presAssocID="{0A26E7F9-DCBB-4545-929E-49DFD6CAC669}" presName="node" presStyleLbl="node1" presStyleIdx="2" presStyleCnt="3">
        <dgm:presLayoutVars>
          <dgm:bulletEnabled val="1"/>
        </dgm:presLayoutVars>
      </dgm:prSet>
      <dgm:spPr/>
      <dgm:t>
        <a:bodyPr/>
        <a:lstStyle/>
        <a:p>
          <a:endParaRPr lang="en-US"/>
        </a:p>
      </dgm:t>
    </dgm:pt>
    <dgm:pt modelId="{3FD96ED2-F821-A545-AF91-13CFC7A52E39}" type="pres">
      <dgm:prSet presAssocID="{FEDFC2E5-33A9-E840-A8ED-97042F54D4AE}" presName="sibTrans" presStyleLbl="sibTrans2D1" presStyleIdx="2" presStyleCnt="3"/>
      <dgm:spPr/>
      <dgm:t>
        <a:bodyPr/>
        <a:lstStyle/>
        <a:p>
          <a:endParaRPr lang="en-US"/>
        </a:p>
      </dgm:t>
    </dgm:pt>
    <dgm:pt modelId="{D8BF7914-98FC-6E47-AA7B-F2F651E69715}" type="pres">
      <dgm:prSet presAssocID="{FEDFC2E5-33A9-E840-A8ED-97042F54D4AE}" presName="connectorText" presStyleLbl="sibTrans2D1" presStyleIdx="2" presStyleCnt="3"/>
      <dgm:spPr/>
      <dgm:t>
        <a:bodyPr/>
        <a:lstStyle/>
        <a:p>
          <a:endParaRPr lang="en-US"/>
        </a:p>
      </dgm:t>
    </dgm:pt>
  </dgm:ptLst>
  <dgm:cxnLst>
    <dgm:cxn modelId="{FE296040-32B2-C842-B953-5B62C5D51194}" type="presOf" srcId="{FEDFC2E5-33A9-E840-A8ED-97042F54D4AE}" destId="{3FD96ED2-F821-A545-AF91-13CFC7A52E39}" srcOrd="0" destOrd="0" presId="urn:microsoft.com/office/officeart/2005/8/layout/cycle7"/>
    <dgm:cxn modelId="{727D6C81-1CE2-484B-BB77-B832290B2264}" type="presOf" srcId="{DC558125-F697-0749-8829-50745173863C}" destId="{E82EA785-C99D-F946-A21E-0A125152EAB3}" srcOrd="0" destOrd="0" presId="urn:microsoft.com/office/officeart/2005/8/layout/cycle7"/>
    <dgm:cxn modelId="{D6DB9A29-5F2A-FC4C-88AB-0E9B7D6C06D2}" type="presOf" srcId="{5FEE8B17-F41C-0A46-A590-8A0AF564A594}" destId="{AD7AA9D1-93E4-F74D-B0A9-9D724FC70019}" srcOrd="1" destOrd="0" presId="urn:microsoft.com/office/officeart/2005/8/layout/cycle7"/>
    <dgm:cxn modelId="{129B0919-3026-1941-ABF2-2715F0D9BD7D}" srcId="{DC558125-F697-0749-8829-50745173863C}" destId="{9CB6D025-7BF2-2942-9065-8423DD288FB6}" srcOrd="1" destOrd="0" parTransId="{ED4DF566-AB23-F242-B69C-04F41E0BEA46}" sibTransId="{4DF5B643-7516-B64C-AD35-9253345D0A73}"/>
    <dgm:cxn modelId="{9FAAF923-F286-FE4F-8723-3F330AFB177D}" srcId="{DC558125-F697-0749-8829-50745173863C}" destId="{0A26E7F9-DCBB-4545-929E-49DFD6CAC669}" srcOrd="2" destOrd="0" parTransId="{F11B1850-6FFE-834E-91F2-331C2B18FE9F}" sibTransId="{FEDFC2E5-33A9-E840-A8ED-97042F54D4AE}"/>
    <dgm:cxn modelId="{DD2697BA-FA8E-DA4D-A563-EC9A09219C71}" type="presOf" srcId="{FEDFC2E5-33A9-E840-A8ED-97042F54D4AE}" destId="{D8BF7914-98FC-6E47-AA7B-F2F651E69715}" srcOrd="1" destOrd="0" presId="urn:microsoft.com/office/officeart/2005/8/layout/cycle7"/>
    <dgm:cxn modelId="{78264590-909B-5A40-BEEB-D3F8C602B50F}" type="presOf" srcId="{5FEE8B17-F41C-0A46-A590-8A0AF564A594}" destId="{24B54B4A-5A8A-6B43-A820-6ECB5783913B}" srcOrd="0" destOrd="0" presId="urn:microsoft.com/office/officeart/2005/8/layout/cycle7"/>
    <dgm:cxn modelId="{E83A9F74-1DBA-4A49-BF79-17D1C7ED2F88}" type="presOf" srcId="{9CB6D025-7BF2-2942-9065-8423DD288FB6}" destId="{9CC0B386-91E9-CF44-ABC6-4483CE02BAE8}" srcOrd="0" destOrd="0" presId="urn:microsoft.com/office/officeart/2005/8/layout/cycle7"/>
    <dgm:cxn modelId="{36A2A0B8-512A-E84F-9D89-144FA8B91DC2}" type="presOf" srcId="{4DF5B643-7516-B64C-AD35-9253345D0A73}" destId="{101E9E3E-0D0C-E640-AC91-64394897DF95}" srcOrd="1" destOrd="0" presId="urn:microsoft.com/office/officeart/2005/8/layout/cycle7"/>
    <dgm:cxn modelId="{3B510022-77C4-EC49-BE5E-1CB3AC1F501C}" type="presOf" srcId="{0A26E7F9-DCBB-4545-929E-49DFD6CAC669}" destId="{8D3CAF68-9110-AA41-8027-6798BC0CB93F}" srcOrd="0" destOrd="0" presId="urn:microsoft.com/office/officeart/2005/8/layout/cycle7"/>
    <dgm:cxn modelId="{70489B04-3B2D-7446-83F7-AD44AF413ED5}" type="presOf" srcId="{4DF5B643-7516-B64C-AD35-9253345D0A73}" destId="{D71A06B3-D136-4A4A-A936-309498843FB0}" srcOrd="0" destOrd="0" presId="urn:microsoft.com/office/officeart/2005/8/layout/cycle7"/>
    <dgm:cxn modelId="{3815C988-5DA2-0E4E-A0D0-C136C8794B5B}" type="presOf" srcId="{26AAE035-1E55-FC40-A0EF-16B7B612DF2C}" destId="{8C53CB36-7BA4-3D4B-807E-9C0E2D6FE628}" srcOrd="0" destOrd="0" presId="urn:microsoft.com/office/officeart/2005/8/layout/cycle7"/>
    <dgm:cxn modelId="{2865BA22-49D5-F744-BC0B-38583F506DC1}" srcId="{DC558125-F697-0749-8829-50745173863C}" destId="{26AAE035-1E55-FC40-A0EF-16B7B612DF2C}" srcOrd="0" destOrd="0" parTransId="{A4FB3BF0-AB54-7046-9A0C-8D898E33D1CC}" sibTransId="{5FEE8B17-F41C-0A46-A590-8A0AF564A594}"/>
    <dgm:cxn modelId="{F52B78BC-DF3F-154D-B63D-B1B07DC0F4B9}" type="presParOf" srcId="{E82EA785-C99D-F946-A21E-0A125152EAB3}" destId="{8C53CB36-7BA4-3D4B-807E-9C0E2D6FE628}" srcOrd="0" destOrd="0" presId="urn:microsoft.com/office/officeart/2005/8/layout/cycle7"/>
    <dgm:cxn modelId="{BEC1ADD7-24E2-A047-A752-4396E0EF4E7A}" type="presParOf" srcId="{E82EA785-C99D-F946-A21E-0A125152EAB3}" destId="{24B54B4A-5A8A-6B43-A820-6ECB5783913B}" srcOrd="1" destOrd="0" presId="urn:microsoft.com/office/officeart/2005/8/layout/cycle7"/>
    <dgm:cxn modelId="{FBCF66C6-DA16-094D-A554-D9375DCD1B15}" type="presParOf" srcId="{24B54B4A-5A8A-6B43-A820-6ECB5783913B}" destId="{AD7AA9D1-93E4-F74D-B0A9-9D724FC70019}" srcOrd="0" destOrd="0" presId="urn:microsoft.com/office/officeart/2005/8/layout/cycle7"/>
    <dgm:cxn modelId="{894AE9F0-D211-7C4D-9EF2-166259C5CAFC}" type="presParOf" srcId="{E82EA785-C99D-F946-A21E-0A125152EAB3}" destId="{9CC0B386-91E9-CF44-ABC6-4483CE02BAE8}" srcOrd="2" destOrd="0" presId="urn:microsoft.com/office/officeart/2005/8/layout/cycle7"/>
    <dgm:cxn modelId="{FC54344B-54AE-174B-8A7A-76A6ED7A8601}" type="presParOf" srcId="{E82EA785-C99D-F946-A21E-0A125152EAB3}" destId="{D71A06B3-D136-4A4A-A936-309498843FB0}" srcOrd="3" destOrd="0" presId="urn:microsoft.com/office/officeart/2005/8/layout/cycle7"/>
    <dgm:cxn modelId="{FA73024D-5DDE-0249-9E03-56FA76801D25}" type="presParOf" srcId="{D71A06B3-D136-4A4A-A936-309498843FB0}" destId="{101E9E3E-0D0C-E640-AC91-64394897DF95}" srcOrd="0" destOrd="0" presId="urn:microsoft.com/office/officeart/2005/8/layout/cycle7"/>
    <dgm:cxn modelId="{D44FC346-F20C-A94D-9CB3-C318728FEFAB}" type="presParOf" srcId="{E82EA785-C99D-F946-A21E-0A125152EAB3}" destId="{8D3CAF68-9110-AA41-8027-6798BC0CB93F}" srcOrd="4" destOrd="0" presId="urn:microsoft.com/office/officeart/2005/8/layout/cycle7"/>
    <dgm:cxn modelId="{7A72FAD4-98B6-1942-9985-916CA589B535}" type="presParOf" srcId="{E82EA785-C99D-F946-A21E-0A125152EAB3}" destId="{3FD96ED2-F821-A545-AF91-13CFC7A52E39}" srcOrd="5" destOrd="0" presId="urn:microsoft.com/office/officeart/2005/8/layout/cycle7"/>
    <dgm:cxn modelId="{341AE7E3-AB3B-6945-A5CA-8FF54BD69405}" type="presParOf" srcId="{3FD96ED2-F821-A545-AF91-13CFC7A52E39}" destId="{D8BF7914-98FC-6E47-AA7B-F2F651E6971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1AAAD9-A337-4A52-A4BB-FEDF3A7C2F7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5C0FF841-B9B5-4804-9932-5856D6877C73}">
      <dgm:prSet phldrT="[Text]" custT="1"/>
      <dgm:spPr>
        <a:solidFill>
          <a:srgbClr val="008000"/>
        </a:solidFill>
      </dgm:spPr>
      <dgm:t>
        <a:bodyPr/>
        <a:lstStyle/>
        <a:p>
          <a:r>
            <a:rPr lang="en-US" sz="1200" b="1" dirty="0" smtClean="0"/>
            <a:t>Two Variable Method</a:t>
          </a:r>
          <a:endParaRPr lang="en-US" sz="1200" b="1" dirty="0"/>
        </a:p>
      </dgm:t>
    </dgm:pt>
    <dgm:pt modelId="{5401DC2E-CCEE-40A4-A39D-2D0708194132}" type="parTrans" cxnId="{622310D9-8614-490E-B09E-D204C7F686EE}">
      <dgm:prSet/>
      <dgm:spPr/>
      <dgm:t>
        <a:bodyPr/>
        <a:lstStyle/>
        <a:p>
          <a:endParaRPr lang="en-US"/>
        </a:p>
      </dgm:t>
    </dgm:pt>
    <dgm:pt modelId="{EE6ED9A9-CFBA-40DC-B111-4FC2C3D9565C}" type="sibTrans" cxnId="{622310D9-8614-490E-B09E-D204C7F686EE}">
      <dgm:prSet/>
      <dgm:spPr/>
      <dgm:t>
        <a:bodyPr/>
        <a:lstStyle/>
        <a:p>
          <a:endParaRPr lang="en-US"/>
        </a:p>
      </dgm:t>
    </dgm:pt>
    <dgm:pt modelId="{BE740004-0645-418D-B1D8-B54D45E3675F}">
      <dgm:prSet phldrT="[Text]" custT="1"/>
      <dgm:spPr>
        <a:solidFill>
          <a:srgbClr val="FFFF00">
            <a:alpha val="90000"/>
          </a:srgbClr>
        </a:solidFill>
      </dgm:spPr>
      <dgm:t>
        <a:bodyPr/>
        <a:lstStyle/>
        <a:p>
          <a:endParaRPr lang="en-US" sz="2400" b="1" dirty="0"/>
        </a:p>
      </dgm:t>
    </dgm:pt>
    <dgm:pt modelId="{77BDC276-002B-47BC-B1B6-8CAE56B845ED}" type="parTrans" cxnId="{5627D5CE-E353-4E56-A4B8-80D8C05AC4CA}">
      <dgm:prSet/>
      <dgm:spPr/>
      <dgm:t>
        <a:bodyPr/>
        <a:lstStyle/>
        <a:p>
          <a:endParaRPr lang="en-US"/>
        </a:p>
      </dgm:t>
    </dgm:pt>
    <dgm:pt modelId="{9DDE7E27-BAF4-4326-BB35-675843B34BAE}" type="sibTrans" cxnId="{5627D5CE-E353-4E56-A4B8-80D8C05AC4CA}">
      <dgm:prSet/>
      <dgm:spPr/>
      <dgm:t>
        <a:bodyPr/>
        <a:lstStyle/>
        <a:p>
          <a:endParaRPr lang="en-US"/>
        </a:p>
      </dgm:t>
    </dgm:pt>
    <dgm:pt modelId="{BFB1EE81-3365-497B-9878-06171A8446B9}">
      <dgm:prSet phldrT="[Text]" custT="1"/>
      <dgm:spPr>
        <a:solidFill>
          <a:srgbClr val="00B0F0"/>
        </a:solidFill>
        <a:ln>
          <a:solidFill>
            <a:srgbClr val="0070C0"/>
          </a:solidFill>
        </a:ln>
      </dgm:spPr>
      <dgm:t>
        <a:bodyPr/>
        <a:lstStyle/>
        <a:p>
          <a:r>
            <a:rPr lang="en-US" sz="1200" b="1" dirty="0" smtClean="0"/>
            <a:t>Multi-Variable Method</a:t>
          </a:r>
          <a:endParaRPr lang="en-US" sz="1200" b="1" dirty="0"/>
        </a:p>
      </dgm:t>
    </dgm:pt>
    <dgm:pt modelId="{7E8DE677-B6B1-4DCB-A334-0B9B0B5C9469}" type="parTrans" cxnId="{742945BE-6E68-4AC5-9465-CCD5F81683D8}">
      <dgm:prSet/>
      <dgm:spPr/>
      <dgm:t>
        <a:bodyPr/>
        <a:lstStyle/>
        <a:p>
          <a:endParaRPr lang="en-US"/>
        </a:p>
      </dgm:t>
    </dgm:pt>
    <dgm:pt modelId="{C8D1C218-E6AE-42D1-835E-4F4D530B24A3}" type="sibTrans" cxnId="{742945BE-6E68-4AC5-9465-CCD5F81683D8}">
      <dgm:prSet/>
      <dgm:spPr/>
      <dgm:t>
        <a:bodyPr/>
        <a:lstStyle/>
        <a:p>
          <a:endParaRPr lang="en-US"/>
        </a:p>
      </dgm:t>
    </dgm:pt>
    <dgm:pt modelId="{E61DDD0B-A509-496F-B7E6-4040BAD7D6DF}">
      <dgm:prSet phldrT="[Text]" custT="1"/>
      <dgm:spPr>
        <a:solidFill>
          <a:srgbClr val="FF8000"/>
        </a:solidFill>
        <a:ln>
          <a:solidFill>
            <a:srgbClr val="FF8000"/>
          </a:solidFill>
        </a:ln>
      </dgm:spPr>
      <dgm:t>
        <a:bodyPr/>
        <a:lstStyle/>
        <a:p>
          <a:r>
            <a:rPr lang="en-US" sz="1200" b="1" dirty="0" smtClean="0"/>
            <a:t>Artificial Neural Network</a:t>
          </a:r>
          <a:endParaRPr lang="en-US" sz="1200" b="1" dirty="0"/>
        </a:p>
      </dgm:t>
    </dgm:pt>
    <dgm:pt modelId="{A531DCF7-A6C3-4B65-BFED-08A8F7BBB87B}" type="parTrans" cxnId="{9C56A413-B6BF-4CA6-B0E7-A27CE13F8F79}">
      <dgm:prSet/>
      <dgm:spPr/>
      <dgm:t>
        <a:bodyPr/>
        <a:lstStyle/>
        <a:p>
          <a:endParaRPr lang="en-US"/>
        </a:p>
      </dgm:t>
    </dgm:pt>
    <dgm:pt modelId="{6121B6BD-C92B-49DF-B3F9-F62611857DF3}" type="sibTrans" cxnId="{9C56A413-B6BF-4CA6-B0E7-A27CE13F8F79}">
      <dgm:prSet/>
      <dgm:spPr/>
      <dgm:t>
        <a:bodyPr/>
        <a:lstStyle/>
        <a:p>
          <a:endParaRPr lang="en-US"/>
        </a:p>
      </dgm:t>
    </dgm:pt>
    <dgm:pt modelId="{304486BC-438B-47D9-8DCF-B070B1B04A39}">
      <dgm:prSet phldrT="[Text]"/>
      <dgm:spPr/>
      <dgm:t>
        <a:bodyPr/>
        <a:lstStyle/>
        <a:p>
          <a:r>
            <a:rPr lang="en-US" dirty="0" smtClean="0"/>
            <a:t>	</a:t>
          </a:r>
          <a:endParaRPr lang="en-US" dirty="0"/>
        </a:p>
      </dgm:t>
    </dgm:pt>
    <dgm:pt modelId="{714172D2-A7A4-4842-AE13-CCEA143559E9}" type="parTrans" cxnId="{E2FDDEF6-BAD2-4D4A-84CC-9B5CB8FC9CFE}">
      <dgm:prSet/>
      <dgm:spPr/>
      <dgm:t>
        <a:bodyPr/>
        <a:lstStyle/>
        <a:p>
          <a:endParaRPr lang="en-US"/>
        </a:p>
      </dgm:t>
    </dgm:pt>
    <dgm:pt modelId="{D901E50B-4F09-4472-9A88-348BCD46B3A5}" type="sibTrans" cxnId="{E2FDDEF6-BAD2-4D4A-84CC-9B5CB8FC9CFE}">
      <dgm:prSet/>
      <dgm:spPr/>
      <dgm:t>
        <a:bodyPr/>
        <a:lstStyle/>
        <a:p>
          <a:endParaRPr lang="en-US"/>
        </a:p>
      </dgm:t>
    </dgm:pt>
    <dgm:pt modelId="{554022B8-ED87-48B5-899D-CCD98FF4EC81}">
      <dgm:prSet phldrT="[Text]"/>
      <dgm:spPr>
        <a:solidFill>
          <a:srgbClr val="FF0000"/>
        </a:solidFill>
      </dgm:spPr>
      <dgm:t>
        <a:bodyPr/>
        <a:lstStyle/>
        <a:p>
          <a:r>
            <a:rPr lang="en-US" dirty="0" smtClean="0"/>
            <a:t>MSC</a:t>
          </a:r>
          <a:endParaRPr lang="en-US" dirty="0"/>
        </a:p>
      </dgm:t>
    </dgm:pt>
    <dgm:pt modelId="{47847B93-D8DB-4FC0-BC2B-6CA079572777}" type="parTrans" cxnId="{5F88E930-85D0-4E38-8D4A-5EC19F1BA566}">
      <dgm:prSet/>
      <dgm:spPr/>
      <dgm:t>
        <a:bodyPr/>
        <a:lstStyle/>
        <a:p>
          <a:endParaRPr lang="en-US"/>
        </a:p>
      </dgm:t>
    </dgm:pt>
    <dgm:pt modelId="{AE6874C8-3597-407B-94F8-6099E6830BF4}" type="sibTrans" cxnId="{5F88E930-85D0-4E38-8D4A-5EC19F1BA566}">
      <dgm:prSet/>
      <dgm:spPr/>
      <dgm:t>
        <a:bodyPr/>
        <a:lstStyle/>
        <a:p>
          <a:endParaRPr lang="en-US"/>
        </a:p>
      </dgm:t>
    </dgm:pt>
    <dgm:pt modelId="{16307092-859A-4F73-A953-07816C2EDFBA}">
      <dgm:prSet phldrT="[Text]"/>
      <dgm:spPr>
        <a:blipFill rotWithShape="1">
          <a:blip xmlns:r="http://schemas.openxmlformats.org/officeDocument/2006/relationships" r:embed="rId1"/>
          <a:stretch>
            <a:fillRect t="-21233" b="-33562"/>
          </a:stretch>
        </a:blipFill>
      </dgm:spPr>
      <dgm:t>
        <a:bodyPr/>
        <a:lstStyle/>
        <a:p>
          <a:r>
            <a:rPr lang="en-US" dirty="0">
              <a:noFill/>
            </a:rPr>
            <a:t> </a:t>
          </a:r>
        </a:p>
      </dgm:t>
    </dgm:pt>
    <dgm:pt modelId="{8529F040-B0BB-4013-894C-7E618DB94E8F}" type="parTrans" cxnId="{2C6D13BA-6A1E-4F55-A401-BC82E10A83EB}">
      <dgm:prSet/>
      <dgm:spPr/>
      <dgm:t>
        <a:bodyPr/>
        <a:lstStyle/>
        <a:p>
          <a:endParaRPr lang="en-US"/>
        </a:p>
      </dgm:t>
    </dgm:pt>
    <dgm:pt modelId="{9F85F2DB-4E03-4BDF-AC65-27A29874EC9E}" type="sibTrans" cxnId="{2C6D13BA-6A1E-4F55-A401-BC82E10A83EB}">
      <dgm:prSet/>
      <dgm:spPr/>
      <dgm:t>
        <a:bodyPr/>
        <a:lstStyle/>
        <a:p>
          <a:endParaRPr lang="en-US"/>
        </a:p>
      </dgm:t>
    </dgm:pt>
    <dgm:pt modelId="{BEBF69EC-1F61-45DC-8AE9-CC0860CC6150}" type="pres">
      <dgm:prSet presAssocID="{D41AAAD9-A337-4A52-A4BB-FEDF3A7C2F7D}" presName="linearFlow" presStyleCnt="0">
        <dgm:presLayoutVars>
          <dgm:dir/>
          <dgm:animLvl val="lvl"/>
          <dgm:resizeHandles val="exact"/>
        </dgm:presLayoutVars>
      </dgm:prSet>
      <dgm:spPr/>
      <dgm:t>
        <a:bodyPr/>
        <a:lstStyle/>
        <a:p>
          <a:endParaRPr lang="en-US"/>
        </a:p>
      </dgm:t>
    </dgm:pt>
    <dgm:pt modelId="{05B3EF7B-4A7E-4E0E-B1CF-56BE7EA1BCE1}" type="pres">
      <dgm:prSet presAssocID="{5C0FF841-B9B5-4804-9932-5856D6877C73}" presName="composite" presStyleCnt="0"/>
      <dgm:spPr/>
    </dgm:pt>
    <dgm:pt modelId="{9AFA0797-D961-42C5-A95F-FD2838B9E452}" type="pres">
      <dgm:prSet presAssocID="{5C0FF841-B9B5-4804-9932-5856D6877C73}" presName="parentText" presStyleLbl="alignNode1" presStyleIdx="0" presStyleCnt="4">
        <dgm:presLayoutVars>
          <dgm:chMax val="1"/>
          <dgm:bulletEnabled val="1"/>
        </dgm:presLayoutVars>
      </dgm:prSet>
      <dgm:spPr/>
      <dgm:t>
        <a:bodyPr/>
        <a:lstStyle/>
        <a:p>
          <a:endParaRPr lang="en-US"/>
        </a:p>
      </dgm:t>
    </dgm:pt>
    <dgm:pt modelId="{6508AB99-0079-47B4-A423-C0A74FF604C6}" type="pres">
      <dgm:prSet presAssocID="{5C0FF841-B9B5-4804-9932-5856D6877C73}" presName="descendantText" presStyleLbl="alignAcc1" presStyleIdx="0" presStyleCnt="4" custScaleY="106563">
        <dgm:presLayoutVars>
          <dgm:bulletEnabled val="1"/>
        </dgm:presLayoutVars>
      </dgm:prSet>
      <dgm:spPr/>
      <dgm:t>
        <a:bodyPr/>
        <a:lstStyle/>
        <a:p>
          <a:endParaRPr lang="en-US"/>
        </a:p>
      </dgm:t>
    </dgm:pt>
    <dgm:pt modelId="{71E9B3F2-D06B-426B-BFBC-AE8F80BC7B78}" type="pres">
      <dgm:prSet presAssocID="{EE6ED9A9-CFBA-40DC-B111-4FC2C3D9565C}" presName="sp" presStyleCnt="0"/>
      <dgm:spPr/>
    </dgm:pt>
    <dgm:pt modelId="{D47079E3-6C0F-4CB5-8CC9-E025D594E0B7}" type="pres">
      <dgm:prSet presAssocID="{BFB1EE81-3365-497B-9878-06171A8446B9}" presName="composite" presStyleCnt="0"/>
      <dgm:spPr/>
    </dgm:pt>
    <dgm:pt modelId="{393DFF43-3861-4610-90B9-F63C4114C0D0}" type="pres">
      <dgm:prSet presAssocID="{BFB1EE81-3365-497B-9878-06171A8446B9}" presName="parentText" presStyleLbl="alignNode1" presStyleIdx="1" presStyleCnt="4">
        <dgm:presLayoutVars>
          <dgm:chMax val="1"/>
          <dgm:bulletEnabled val="1"/>
        </dgm:presLayoutVars>
      </dgm:prSet>
      <dgm:spPr/>
      <dgm:t>
        <a:bodyPr/>
        <a:lstStyle/>
        <a:p>
          <a:endParaRPr lang="en-US"/>
        </a:p>
      </dgm:t>
    </dgm:pt>
    <dgm:pt modelId="{13CB43E0-AA45-4BB8-90B1-471C0B1E8A8A}" type="pres">
      <dgm:prSet presAssocID="{BFB1EE81-3365-497B-9878-06171A8446B9}" presName="descendantText" presStyleLbl="alignAcc1" presStyleIdx="1" presStyleCnt="4" custLinFactNeighborX="-295" custLinFactNeighborY="7887">
        <dgm:presLayoutVars>
          <dgm:bulletEnabled val="1"/>
        </dgm:presLayoutVars>
      </dgm:prSet>
      <dgm:spPr>
        <a:blipFill rotWithShape="1">
          <a:blip xmlns:r="http://schemas.openxmlformats.org/officeDocument/2006/relationships" r:embed="rId2"/>
          <a:stretch>
            <a:fillRect/>
          </a:stretch>
        </a:blipFill>
      </dgm:spPr>
      <dgm:t>
        <a:bodyPr/>
        <a:lstStyle/>
        <a:p>
          <a:endParaRPr lang="en-US"/>
        </a:p>
      </dgm:t>
    </dgm:pt>
    <dgm:pt modelId="{622FD86E-BFFF-4FBB-A976-A7D32191ADF2}" type="pres">
      <dgm:prSet presAssocID="{C8D1C218-E6AE-42D1-835E-4F4D530B24A3}" presName="sp" presStyleCnt="0"/>
      <dgm:spPr/>
    </dgm:pt>
    <dgm:pt modelId="{A91E2400-EE92-42F5-9007-EEC560D55D48}" type="pres">
      <dgm:prSet presAssocID="{E61DDD0B-A509-496F-B7E6-4040BAD7D6DF}" presName="composite" presStyleCnt="0"/>
      <dgm:spPr/>
    </dgm:pt>
    <dgm:pt modelId="{C539386D-B816-40C4-96FE-88D774FE7164}" type="pres">
      <dgm:prSet presAssocID="{E61DDD0B-A509-496F-B7E6-4040BAD7D6DF}" presName="parentText" presStyleLbl="alignNode1" presStyleIdx="2" presStyleCnt="4">
        <dgm:presLayoutVars>
          <dgm:chMax val="1"/>
          <dgm:bulletEnabled val="1"/>
        </dgm:presLayoutVars>
      </dgm:prSet>
      <dgm:spPr/>
      <dgm:t>
        <a:bodyPr/>
        <a:lstStyle/>
        <a:p>
          <a:endParaRPr lang="en-US"/>
        </a:p>
      </dgm:t>
    </dgm:pt>
    <dgm:pt modelId="{E09AEE8D-3F2C-476C-A2B1-BCE123D2F4E1}" type="pres">
      <dgm:prSet presAssocID="{E61DDD0B-A509-496F-B7E6-4040BAD7D6DF}" presName="descendantText" presStyleLbl="alignAcc1" presStyleIdx="2" presStyleCnt="4">
        <dgm:presLayoutVars>
          <dgm:bulletEnabled val="1"/>
        </dgm:presLayoutVars>
      </dgm:prSet>
      <dgm:spPr/>
      <dgm:t>
        <a:bodyPr/>
        <a:lstStyle/>
        <a:p>
          <a:endParaRPr lang="en-US"/>
        </a:p>
      </dgm:t>
    </dgm:pt>
    <dgm:pt modelId="{F5507568-FBDD-477E-B9E1-1D44FA89B3BA}" type="pres">
      <dgm:prSet presAssocID="{6121B6BD-C92B-49DF-B3F9-F62611857DF3}" presName="sp" presStyleCnt="0"/>
      <dgm:spPr/>
    </dgm:pt>
    <dgm:pt modelId="{76E086B4-29B5-4B45-B236-6633F2D675EE}" type="pres">
      <dgm:prSet presAssocID="{554022B8-ED87-48B5-899D-CCD98FF4EC81}" presName="composite" presStyleCnt="0"/>
      <dgm:spPr/>
    </dgm:pt>
    <dgm:pt modelId="{3E1613F6-B472-4CAA-AF6E-2B1A1B5C6CAC}" type="pres">
      <dgm:prSet presAssocID="{554022B8-ED87-48B5-899D-CCD98FF4EC81}" presName="parentText" presStyleLbl="alignNode1" presStyleIdx="3" presStyleCnt="4">
        <dgm:presLayoutVars>
          <dgm:chMax val="1"/>
          <dgm:bulletEnabled val="1"/>
        </dgm:presLayoutVars>
      </dgm:prSet>
      <dgm:spPr/>
      <dgm:t>
        <a:bodyPr/>
        <a:lstStyle/>
        <a:p>
          <a:endParaRPr lang="en-US"/>
        </a:p>
      </dgm:t>
    </dgm:pt>
    <dgm:pt modelId="{9D0F0D1B-0BB3-48C9-8AE0-2DD5EE09EA3D}" type="pres">
      <dgm:prSet presAssocID="{554022B8-ED87-48B5-899D-CCD98FF4EC81}" presName="descendantText" presStyleLbl="alignAcc1" presStyleIdx="3" presStyleCnt="4">
        <dgm:presLayoutVars>
          <dgm:bulletEnabled val="1"/>
        </dgm:presLayoutVars>
      </dgm:prSet>
      <dgm:spPr/>
      <dgm:t>
        <a:bodyPr/>
        <a:lstStyle/>
        <a:p>
          <a:endParaRPr lang="en-US"/>
        </a:p>
      </dgm:t>
    </dgm:pt>
  </dgm:ptLst>
  <dgm:cxnLst>
    <dgm:cxn modelId="{FDB1C8AA-5FCE-43DD-A44F-6363605DFDE1}" type="presOf" srcId="{304486BC-438B-47D9-8DCF-B070B1B04A39}" destId="{E09AEE8D-3F2C-476C-A2B1-BCE123D2F4E1}" srcOrd="0" destOrd="0" presId="urn:microsoft.com/office/officeart/2005/8/layout/chevron2"/>
    <dgm:cxn modelId="{5F88E930-85D0-4E38-8D4A-5EC19F1BA566}" srcId="{D41AAAD9-A337-4A52-A4BB-FEDF3A7C2F7D}" destId="{554022B8-ED87-48B5-899D-CCD98FF4EC81}" srcOrd="3" destOrd="0" parTransId="{47847B93-D8DB-4FC0-BC2B-6CA079572777}" sibTransId="{AE6874C8-3597-407B-94F8-6099E6830BF4}"/>
    <dgm:cxn modelId="{AC06220D-2A6E-407E-8934-4D8C30CE6E60}" type="presOf" srcId="{5C0FF841-B9B5-4804-9932-5856D6877C73}" destId="{9AFA0797-D961-42C5-A95F-FD2838B9E452}" srcOrd="0" destOrd="0" presId="urn:microsoft.com/office/officeart/2005/8/layout/chevron2"/>
    <dgm:cxn modelId="{622310D9-8614-490E-B09E-D204C7F686EE}" srcId="{D41AAAD9-A337-4A52-A4BB-FEDF3A7C2F7D}" destId="{5C0FF841-B9B5-4804-9932-5856D6877C73}" srcOrd="0" destOrd="0" parTransId="{5401DC2E-CCEE-40A4-A39D-2D0708194132}" sibTransId="{EE6ED9A9-CFBA-40DC-B111-4FC2C3D9565C}"/>
    <dgm:cxn modelId="{2C6D13BA-6A1E-4F55-A401-BC82E10A83EB}" srcId="{554022B8-ED87-48B5-899D-CCD98FF4EC81}" destId="{16307092-859A-4F73-A953-07816C2EDFBA}" srcOrd="0" destOrd="0" parTransId="{8529F040-B0BB-4013-894C-7E618DB94E8F}" sibTransId="{9F85F2DB-4E03-4BDF-AC65-27A29874EC9E}"/>
    <dgm:cxn modelId="{742945BE-6E68-4AC5-9465-CCD5F81683D8}" srcId="{D41AAAD9-A337-4A52-A4BB-FEDF3A7C2F7D}" destId="{BFB1EE81-3365-497B-9878-06171A8446B9}" srcOrd="1" destOrd="0" parTransId="{7E8DE677-B6B1-4DCB-A334-0B9B0B5C9469}" sibTransId="{C8D1C218-E6AE-42D1-835E-4F4D530B24A3}"/>
    <dgm:cxn modelId="{2F25424E-E8E6-406C-9AFA-A2F28A0126E5}" type="presOf" srcId="{554022B8-ED87-48B5-899D-CCD98FF4EC81}" destId="{3E1613F6-B472-4CAA-AF6E-2B1A1B5C6CAC}" srcOrd="0" destOrd="0" presId="urn:microsoft.com/office/officeart/2005/8/layout/chevron2"/>
    <dgm:cxn modelId="{5627D5CE-E353-4E56-A4B8-80D8C05AC4CA}" srcId="{5C0FF841-B9B5-4804-9932-5856D6877C73}" destId="{BE740004-0645-418D-B1D8-B54D45E3675F}" srcOrd="0" destOrd="0" parTransId="{77BDC276-002B-47BC-B1B6-8CAE56B845ED}" sibTransId="{9DDE7E27-BAF4-4326-BB35-675843B34BAE}"/>
    <dgm:cxn modelId="{4F48FEE8-668A-45B2-95CA-0E6A0F13130E}" type="presOf" srcId="{BFB1EE81-3365-497B-9878-06171A8446B9}" destId="{393DFF43-3861-4610-90B9-F63C4114C0D0}" srcOrd="0" destOrd="0" presId="urn:microsoft.com/office/officeart/2005/8/layout/chevron2"/>
    <dgm:cxn modelId="{283AF7E0-FCF9-4F7D-B9CA-4B012FC6F048}" type="presOf" srcId="{D41AAAD9-A337-4A52-A4BB-FEDF3A7C2F7D}" destId="{BEBF69EC-1F61-45DC-8AE9-CC0860CC6150}" srcOrd="0" destOrd="0" presId="urn:microsoft.com/office/officeart/2005/8/layout/chevron2"/>
    <dgm:cxn modelId="{87728740-5293-4CA5-8F12-057C9B446B0B}" type="presOf" srcId="{16307092-859A-4F73-A953-07816C2EDFBA}" destId="{9D0F0D1B-0BB3-48C9-8AE0-2DD5EE09EA3D}" srcOrd="0" destOrd="0" presId="urn:microsoft.com/office/officeart/2005/8/layout/chevron2"/>
    <dgm:cxn modelId="{9C56A413-B6BF-4CA6-B0E7-A27CE13F8F79}" srcId="{D41AAAD9-A337-4A52-A4BB-FEDF3A7C2F7D}" destId="{E61DDD0B-A509-496F-B7E6-4040BAD7D6DF}" srcOrd="2" destOrd="0" parTransId="{A531DCF7-A6C3-4B65-BFED-08A8F7BBB87B}" sibTransId="{6121B6BD-C92B-49DF-B3F9-F62611857DF3}"/>
    <dgm:cxn modelId="{B2AC91C9-4E05-43F4-B99C-0BE70ABB97DB}" type="presOf" srcId="{BE740004-0645-418D-B1D8-B54D45E3675F}" destId="{6508AB99-0079-47B4-A423-C0A74FF604C6}" srcOrd="0" destOrd="0" presId="urn:microsoft.com/office/officeart/2005/8/layout/chevron2"/>
    <dgm:cxn modelId="{E2FDDEF6-BAD2-4D4A-84CC-9B5CB8FC9CFE}" srcId="{E61DDD0B-A509-496F-B7E6-4040BAD7D6DF}" destId="{304486BC-438B-47D9-8DCF-B070B1B04A39}" srcOrd="0" destOrd="0" parTransId="{714172D2-A7A4-4842-AE13-CCEA143559E9}" sibTransId="{D901E50B-4F09-4472-9A88-348BCD46B3A5}"/>
    <dgm:cxn modelId="{FD8E47DD-35B9-46D2-8CA4-EB2988077DFD}" type="presOf" srcId="{E61DDD0B-A509-496F-B7E6-4040BAD7D6DF}" destId="{C539386D-B816-40C4-96FE-88D774FE7164}" srcOrd="0" destOrd="0" presId="urn:microsoft.com/office/officeart/2005/8/layout/chevron2"/>
    <dgm:cxn modelId="{6C4B374F-862A-4AF9-AE01-5E151A86D98A}" type="presParOf" srcId="{BEBF69EC-1F61-45DC-8AE9-CC0860CC6150}" destId="{05B3EF7B-4A7E-4E0E-B1CF-56BE7EA1BCE1}" srcOrd="0" destOrd="0" presId="urn:microsoft.com/office/officeart/2005/8/layout/chevron2"/>
    <dgm:cxn modelId="{45358E6E-D0C4-449D-BED5-2A7B8720E542}" type="presParOf" srcId="{05B3EF7B-4A7E-4E0E-B1CF-56BE7EA1BCE1}" destId="{9AFA0797-D961-42C5-A95F-FD2838B9E452}" srcOrd="0" destOrd="0" presId="urn:microsoft.com/office/officeart/2005/8/layout/chevron2"/>
    <dgm:cxn modelId="{72E6A435-4DA4-46E0-BBC6-325FEDEFBC0F}" type="presParOf" srcId="{05B3EF7B-4A7E-4E0E-B1CF-56BE7EA1BCE1}" destId="{6508AB99-0079-47B4-A423-C0A74FF604C6}" srcOrd="1" destOrd="0" presId="urn:microsoft.com/office/officeart/2005/8/layout/chevron2"/>
    <dgm:cxn modelId="{D2008057-8787-4896-865B-9771F1F2ADEE}" type="presParOf" srcId="{BEBF69EC-1F61-45DC-8AE9-CC0860CC6150}" destId="{71E9B3F2-D06B-426B-BFBC-AE8F80BC7B78}" srcOrd="1" destOrd="0" presId="urn:microsoft.com/office/officeart/2005/8/layout/chevron2"/>
    <dgm:cxn modelId="{015383A5-B97E-4DE1-9ABB-F90F967425E6}" type="presParOf" srcId="{BEBF69EC-1F61-45DC-8AE9-CC0860CC6150}" destId="{D47079E3-6C0F-4CB5-8CC9-E025D594E0B7}" srcOrd="2" destOrd="0" presId="urn:microsoft.com/office/officeart/2005/8/layout/chevron2"/>
    <dgm:cxn modelId="{2D1957B3-5054-4753-A83A-28F32884DA46}" type="presParOf" srcId="{D47079E3-6C0F-4CB5-8CC9-E025D594E0B7}" destId="{393DFF43-3861-4610-90B9-F63C4114C0D0}" srcOrd="0" destOrd="0" presId="urn:microsoft.com/office/officeart/2005/8/layout/chevron2"/>
    <dgm:cxn modelId="{390EE9D0-109E-4EE5-B658-910738ABBC2F}" type="presParOf" srcId="{D47079E3-6C0F-4CB5-8CC9-E025D594E0B7}" destId="{13CB43E0-AA45-4BB8-90B1-471C0B1E8A8A}" srcOrd="1" destOrd="0" presId="urn:microsoft.com/office/officeart/2005/8/layout/chevron2"/>
    <dgm:cxn modelId="{2CA9DB8A-A9B9-44EA-BC6E-88C34A26512B}" type="presParOf" srcId="{BEBF69EC-1F61-45DC-8AE9-CC0860CC6150}" destId="{622FD86E-BFFF-4FBB-A976-A7D32191ADF2}" srcOrd="3" destOrd="0" presId="urn:microsoft.com/office/officeart/2005/8/layout/chevron2"/>
    <dgm:cxn modelId="{E76C5D36-9F6F-4A38-94E3-FE37E196CE0E}" type="presParOf" srcId="{BEBF69EC-1F61-45DC-8AE9-CC0860CC6150}" destId="{A91E2400-EE92-42F5-9007-EEC560D55D48}" srcOrd="4" destOrd="0" presId="urn:microsoft.com/office/officeart/2005/8/layout/chevron2"/>
    <dgm:cxn modelId="{DA5E3265-08A3-4873-A24B-2FA16C880294}" type="presParOf" srcId="{A91E2400-EE92-42F5-9007-EEC560D55D48}" destId="{C539386D-B816-40C4-96FE-88D774FE7164}" srcOrd="0" destOrd="0" presId="urn:microsoft.com/office/officeart/2005/8/layout/chevron2"/>
    <dgm:cxn modelId="{4E98C3E6-FD41-4B3C-814E-1D9E876051CE}" type="presParOf" srcId="{A91E2400-EE92-42F5-9007-EEC560D55D48}" destId="{E09AEE8D-3F2C-476C-A2B1-BCE123D2F4E1}" srcOrd="1" destOrd="0" presId="urn:microsoft.com/office/officeart/2005/8/layout/chevron2"/>
    <dgm:cxn modelId="{C59D169E-74C5-49F6-80F8-9A0A50E4B61E}" type="presParOf" srcId="{BEBF69EC-1F61-45DC-8AE9-CC0860CC6150}" destId="{F5507568-FBDD-477E-B9E1-1D44FA89B3BA}" srcOrd="5" destOrd="0" presId="urn:microsoft.com/office/officeart/2005/8/layout/chevron2"/>
    <dgm:cxn modelId="{ED695509-F66E-477F-B953-B2A04C4EF846}" type="presParOf" srcId="{BEBF69EC-1F61-45DC-8AE9-CC0860CC6150}" destId="{76E086B4-29B5-4B45-B236-6633F2D675EE}" srcOrd="6" destOrd="0" presId="urn:microsoft.com/office/officeart/2005/8/layout/chevron2"/>
    <dgm:cxn modelId="{5D29A446-6FF8-407A-A5C6-E86FE0AF999D}" type="presParOf" srcId="{76E086B4-29B5-4B45-B236-6633F2D675EE}" destId="{3E1613F6-B472-4CAA-AF6E-2B1A1B5C6CAC}" srcOrd="0" destOrd="0" presId="urn:microsoft.com/office/officeart/2005/8/layout/chevron2"/>
    <dgm:cxn modelId="{34F3F5AC-3ED9-49C0-B063-4445E583CEDB}" type="presParOf" srcId="{76E086B4-29B5-4B45-B236-6633F2D675EE}" destId="{9D0F0D1B-0BB3-48C9-8AE0-2DD5EE09EA3D}" srcOrd="1" destOrd="0" presId="urn:microsoft.com/office/officeart/2005/8/layout/chevron2"/>
  </dgm:cxnLst>
  <dgm:bg>
    <a:solidFill>
      <a:schemeClr val="accent3"/>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1AAAD9-A337-4A52-A4BB-FEDF3A7C2F7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5C0FF841-B9B5-4804-9932-5856D6877C73}">
      <dgm:prSet phldrT="[Text]" custT="1"/>
      <dgm:spPr>
        <a:solidFill>
          <a:srgbClr val="008000"/>
        </a:solidFill>
      </dgm:spPr>
      <dgm:t>
        <a:bodyPr/>
        <a:lstStyle/>
        <a:p>
          <a:r>
            <a:rPr lang="en-US" sz="1200" b="1" dirty="0" smtClean="0"/>
            <a:t>Two Variable Method</a:t>
          </a:r>
          <a:endParaRPr lang="en-US" sz="1200" b="1" dirty="0"/>
        </a:p>
      </dgm:t>
    </dgm:pt>
    <dgm:pt modelId="{5401DC2E-CCEE-40A4-A39D-2D0708194132}" type="parTrans" cxnId="{622310D9-8614-490E-B09E-D204C7F686EE}">
      <dgm:prSet/>
      <dgm:spPr/>
      <dgm:t>
        <a:bodyPr/>
        <a:lstStyle/>
        <a:p>
          <a:endParaRPr lang="en-US"/>
        </a:p>
      </dgm:t>
    </dgm:pt>
    <dgm:pt modelId="{EE6ED9A9-CFBA-40DC-B111-4FC2C3D9565C}" type="sibTrans" cxnId="{622310D9-8614-490E-B09E-D204C7F686EE}">
      <dgm:prSet/>
      <dgm:spPr/>
      <dgm:t>
        <a:bodyPr/>
        <a:lstStyle/>
        <a:p>
          <a:endParaRPr lang="en-US"/>
        </a:p>
      </dgm:t>
    </dgm:pt>
    <dgm:pt modelId="{BE740004-0645-418D-B1D8-B54D45E3675F}">
      <dgm:prSet phldrT="[Text]" custT="1"/>
      <dgm:spPr/>
      <dgm:t>
        <a:bodyPr/>
        <a:lstStyle/>
        <a:p>
          <a:endParaRPr lang="en-US" sz="2400" b="1" dirty="0"/>
        </a:p>
      </dgm:t>
    </dgm:pt>
    <dgm:pt modelId="{77BDC276-002B-47BC-B1B6-8CAE56B845ED}" type="parTrans" cxnId="{5627D5CE-E353-4E56-A4B8-80D8C05AC4CA}">
      <dgm:prSet/>
      <dgm:spPr/>
      <dgm:t>
        <a:bodyPr/>
        <a:lstStyle/>
        <a:p>
          <a:endParaRPr lang="en-US"/>
        </a:p>
      </dgm:t>
    </dgm:pt>
    <dgm:pt modelId="{9DDE7E27-BAF4-4326-BB35-675843B34BAE}" type="sibTrans" cxnId="{5627D5CE-E353-4E56-A4B8-80D8C05AC4CA}">
      <dgm:prSet/>
      <dgm:spPr/>
      <dgm:t>
        <a:bodyPr/>
        <a:lstStyle/>
        <a:p>
          <a:endParaRPr lang="en-US"/>
        </a:p>
      </dgm:t>
    </dgm:pt>
    <dgm:pt modelId="{BFB1EE81-3365-497B-9878-06171A8446B9}">
      <dgm:prSet phldrT="[Text]" custT="1"/>
      <dgm:spPr>
        <a:solidFill>
          <a:srgbClr val="00B0F0"/>
        </a:solidFill>
        <a:ln>
          <a:solidFill>
            <a:srgbClr val="0070C0"/>
          </a:solidFill>
        </a:ln>
      </dgm:spPr>
      <dgm:t>
        <a:bodyPr/>
        <a:lstStyle/>
        <a:p>
          <a:r>
            <a:rPr lang="en-US" sz="1200" b="1" dirty="0" smtClean="0"/>
            <a:t>Multi-Variable Method</a:t>
          </a:r>
          <a:endParaRPr lang="en-US" sz="1200" b="1" dirty="0"/>
        </a:p>
      </dgm:t>
    </dgm:pt>
    <dgm:pt modelId="{7E8DE677-B6B1-4DCB-A334-0B9B0B5C9469}" type="parTrans" cxnId="{742945BE-6E68-4AC5-9465-CCD5F81683D8}">
      <dgm:prSet/>
      <dgm:spPr/>
      <dgm:t>
        <a:bodyPr/>
        <a:lstStyle/>
        <a:p>
          <a:endParaRPr lang="en-US"/>
        </a:p>
      </dgm:t>
    </dgm:pt>
    <dgm:pt modelId="{C8D1C218-E6AE-42D1-835E-4F4D530B24A3}" type="sibTrans" cxnId="{742945BE-6E68-4AC5-9465-CCD5F81683D8}">
      <dgm:prSet/>
      <dgm:spPr/>
      <dgm:t>
        <a:bodyPr/>
        <a:lstStyle/>
        <a:p>
          <a:endParaRPr lang="en-US"/>
        </a:p>
      </dgm:t>
    </dgm:pt>
    <dgm:pt modelId="{E61DDD0B-A509-496F-B7E6-4040BAD7D6DF}">
      <dgm:prSet phldrT="[Text]" custT="1"/>
      <dgm:spPr>
        <a:solidFill>
          <a:srgbClr val="FF8000"/>
        </a:solidFill>
        <a:ln>
          <a:solidFill>
            <a:srgbClr val="FF8000"/>
          </a:solidFill>
        </a:ln>
      </dgm:spPr>
      <dgm:t>
        <a:bodyPr/>
        <a:lstStyle/>
        <a:p>
          <a:r>
            <a:rPr lang="en-US" sz="1200" b="1" dirty="0" smtClean="0"/>
            <a:t>Artificial Neural Network</a:t>
          </a:r>
          <a:endParaRPr lang="en-US" sz="1200" b="1" dirty="0"/>
        </a:p>
      </dgm:t>
    </dgm:pt>
    <dgm:pt modelId="{A531DCF7-A6C3-4B65-BFED-08A8F7BBB87B}" type="parTrans" cxnId="{9C56A413-B6BF-4CA6-B0E7-A27CE13F8F79}">
      <dgm:prSet/>
      <dgm:spPr/>
      <dgm:t>
        <a:bodyPr/>
        <a:lstStyle/>
        <a:p>
          <a:endParaRPr lang="en-US"/>
        </a:p>
      </dgm:t>
    </dgm:pt>
    <dgm:pt modelId="{6121B6BD-C92B-49DF-B3F9-F62611857DF3}" type="sibTrans" cxnId="{9C56A413-B6BF-4CA6-B0E7-A27CE13F8F79}">
      <dgm:prSet/>
      <dgm:spPr/>
      <dgm:t>
        <a:bodyPr/>
        <a:lstStyle/>
        <a:p>
          <a:endParaRPr lang="en-US"/>
        </a:p>
      </dgm:t>
    </dgm:pt>
    <dgm:pt modelId="{304486BC-438B-47D9-8DCF-B070B1B04A39}">
      <dgm:prSet phldrT="[Text]"/>
      <dgm:spPr/>
      <dgm:t>
        <a:bodyPr/>
        <a:lstStyle/>
        <a:p>
          <a:r>
            <a:rPr lang="en-US" dirty="0" smtClean="0"/>
            <a:t>	</a:t>
          </a:r>
          <a:endParaRPr lang="en-US" dirty="0"/>
        </a:p>
      </dgm:t>
    </dgm:pt>
    <dgm:pt modelId="{714172D2-A7A4-4842-AE13-CCEA143559E9}" type="parTrans" cxnId="{E2FDDEF6-BAD2-4D4A-84CC-9B5CB8FC9CFE}">
      <dgm:prSet/>
      <dgm:spPr/>
      <dgm:t>
        <a:bodyPr/>
        <a:lstStyle/>
        <a:p>
          <a:endParaRPr lang="en-US"/>
        </a:p>
      </dgm:t>
    </dgm:pt>
    <dgm:pt modelId="{D901E50B-4F09-4472-9A88-348BCD46B3A5}" type="sibTrans" cxnId="{E2FDDEF6-BAD2-4D4A-84CC-9B5CB8FC9CFE}">
      <dgm:prSet/>
      <dgm:spPr/>
      <dgm:t>
        <a:bodyPr/>
        <a:lstStyle/>
        <a:p>
          <a:endParaRPr lang="en-US"/>
        </a:p>
      </dgm:t>
    </dgm:pt>
    <dgm:pt modelId="{554022B8-ED87-48B5-899D-CCD98FF4EC81}">
      <dgm:prSet phldrT="[Text]"/>
      <dgm:spPr>
        <a:solidFill>
          <a:srgbClr val="FF0000"/>
        </a:solidFill>
      </dgm:spPr>
      <dgm:t>
        <a:bodyPr/>
        <a:lstStyle/>
        <a:p>
          <a:r>
            <a:rPr lang="en-US" dirty="0" smtClean="0"/>
            <a:t>MSC</a:t>
          </a:r>
          <a:endParaRPr lang="en-US" dirty="0"/>
        </a:p>
      </dgm:t>
    </dgm:pt>
    <dgm:pt modelId="{47847B93-D8DB-4FC0-BC2B-6CA079572777}" type="parTrans" cxnId="{5F88E930-85D0-4E38-8D4A-5EC19F1BA566}">
      <dgm:prSet/>
      <dgm:spPr/>
      <dgm:t>
        <a:bodyPr/>
        <a:lstStyle/>
        <a:p>
          <a:endParaRPr lang="en-US"/>
        </a:p>
      </dgm:t>
    </dgm:pt>
    <dgm:pt modelId="{AE6874C8-3597-407B-94F8-6099E6830BF4}" type="sibTrans" cxnId="{5F88E930-85D0-4E38-8D4A-5EC19F1BA566}">
      <dgm:prSet/>
      <dgm:spPr/>
      <dgm:t>
        <a:bodyPr/>
        <a:lstStyle/>
        <a:p>
          <a:endParaRPr lang="en-US"/>
        </a:p>
      </dgm:t>
    </dgm:pt>
    <dgm:pt modelId="{16307092-859A-4F73-A953-07816C2EDFBA}">
      <dgm:prSet phldrT="[Text]"/>
      <dgm:spPr>
        <a:blipFill rotWithShape="1">
          <a:blip xmlns:r="http://schemas.openxmlformats.org/officeDocument/2006/relationships" r:embed="rId1"/>
          <a:stretch>
            <a:fillRect t="-21233" b="-33562"/>
          </a:stretch>
        </a:blipFill>
      </dgm:spPr>
      <dgm:t>
        <a:bodyPr/>
        <a:lstStyle/>
        <a:p>
          <a:r>
            <a:rPr lang="en-US" dirty="0">
              <a:noFill/>
            </a:rPr>
            <a:t> </a:t>
          </a:r>
        </a:p>
      </dgm:t>
    </dgm:pt>
    <dgm:pt modelId="{8529F040-B0BB-4013-894C-7E618DB94E8F}" type="parTrans" cxnId="{2C6D13BA-6A1E-4F55-A401-BC82E10A83EB}">
      <dgm:prSet/>
      <dgm:spPr/>
      <dgm:t>
        <a:bodyPr/>
        <a:lstStyle/>
        <a:p>
          <a:endParaRPr lang="en-US"/>
        </a:p>
      </dgm:t>
    </dgm:pt>
    <dgm:pt modelId="{9F85F2DB-4E03-4BDF-AC65-27A29874EC9E}" type="sibTrans" cxnId="{2C6D13BA-6A1E-4F55-A401-BC82E10A83EB}">
      <dgm:prSet/>
      <dgm:spPr/>
      <dgm:t>
        <a:bodyPr/>
        <a:lstStyle/>
        <a:p>
          <a:endParaRPr lang="en-US"/>
        </a:p>
      </dgm:t>
    </dgm:pt>
    <dgm:pt modelId="{BEBF69EC-1F61-45DC-8AE9-CC0860CC6150}" type="pres">
      <dgm:prSet presAssocID="{D41AAAD9-A337-4A52-A4BB-FEDF3A7C2F7D}" presName="linearFlow" presStyleCnt="0">
        <dgm:presLayoutVars>
          <dgm:dir/>
          <dgm:animLvl val="lvl"/>
          <dgm:resizeHandles val="exact"/>
        </dgm:presLayoutVars>
      </dgm:prSet>
      <dgm:spPr/>
      <dgm:t>
        <a:bodyPr/>
        <a:lstStyle/>
        <a:p>
          <a:endParaRPr lang="en-US"/>
        </a:p>
      </dgm:t>
    </dgm:pt>
    <dgm:pt modelId="{05B3EF7B-4A7E-4E0E-B1CF-56BE7EA1BCE1}" type="pres">
      <dgm:prSet presAssocID="{5C0FF841-B9B5-4804-9932-5856D6877C73}" presName="composite" presStyleCnt="0"/>
      <dgm:spPr/>
    </dgm:pt>
    <dgm:pt modelId="{9AFA0797-D961-42C5-A95F-FD2838B9E452}" type="pres">
      <dgm:prSet presAssocID="{5C0FF841-B9B5-4804-9932-5856D6877C73}" presName="parentText" presStyleLbl="alignNode1" presStyleIdx="0" presStyleCnt="4">
        <dgm:presLayoutVars>
          <dgm:chMax val="1"/>
          <dgm:bulletEnabled val="1"/>
        </dgm:presLayoutVars>
      </dgm:prSet>
      <dgm:spPr/>
      <dgm:t>
        <a:bodyPr/>
        <a:lstStyle/>
        <a:p>
          <a:endParaRPr lang="en-US"/>
        </a:p>
      </dgm:t>
    </dgm:pt>
    <dgm:pt modelId="{6508AB99-0079-47B4-A423-C0A74FF604C6}" type="pres">
      <dgm:prSet presAssocID="{5C0FF841-B9B5-4804-9932-5856D6877C73}" presName="descendantText" presStyleLbl="alignAcc1" presStyleIdx="0" presStyleCnt="4" custScaleY="106563">
        <dgm:presLayoutVars>
          <dgm:bulletEnabled val="1"/>
        </dgm:presLayoutVars>
      </dgm:prSet>
      <dgm:spPr/>
      <dgm:t>
        <a:bodyPr/>
        <a:lstStyle/>
        <a:p>
          <a:endParaRPr lang="en-US"/>
        </a:p>
      </dgm:t>
    </dgm:pt>
    <dgm:pt modelId="{71E9B3F2-D06B-426B-BFBC-AE8F80BC7B78}" type="pres">
      <dgm:prSet presAssocID="{EE6ED9A9-CFBA-40DC-B111-4FC2C3D9565C}" presName="sp" presStyleCnt="0"/>
      <dgm:spPr/>
    </dgm:pt>
    <dgm:pt modelId="{D47079E3-6C0F-4CB5-8CC9-E025D594E0B7}" type="pres">
      <dgm:prSet presAssocID="{BFB1EE81-3365-497B-9878-06171A8446B9}" presName="composite" presStyleCnt="0"/>
      <dgm:spPr/>
    </dgm:pt>
    <dgm:pt modelId="{393DFF43-3861-4610-90B9-F63C4114C0D0}" type="pres">
      <dgm:prSet presAssocID="{BFB1EE81-3365-497B-9878-06171A8446B9}" presName="parentText" presStyleLbl="alignNode1" presStyleIdx="1" presStyleCnt="4">
        <dgm:presLayoutVars>
          <dgm:chMax val="1"/>
          <dgm:bulletEnabled val="1"/>
        </dgm:presLayoutVars>
      </dgm:prSet>
      <dgm:spPr/>
      <dgm:t>
        <a:bodyPr/>
        <a:lstStyle/>
        <a:p>
          <a:endParaRPr lang="en-US"/>
        </a:p>
      </dgm:t>
    </dgm:pt>
    <dgm:pt modelId="{13CB43E0-AA45-4BB8-90B1-471C0B1E8A8A}" type="pres">
      <dgm:prSet presAssocID="{BFB1EE81-3365-497B-9878-06171A8446B9}" presName="descendantText" presStyleLbl="alignAcc1" presStyleIdx="1" presStyleCnt="4" custLinFactNeighborX="-295" custLinFactNeighborY="7887">
        <dgm:presLayoutVars>
          <dgm:bulletEnabled val="1"/>
        </dgm:presLayoutVars>
      </dgm:prSet>
      <dgm:spPr>
        <a:solidFill>
          <a:srgbClr val="FFFF00"/>
        </a:solidFill>
      </dgm:spPr>
      <dgm:t>
        <a:bodyPr/>
        <a:lstStyle/>
        <a:p>
          <a:endParaRPr lang="en-US"/>
        </a:p>
      </dgm:t>
    </dgm:pt>
    <dgm:pt modelId="{622FD86E-BFFF-4FBB-A976-A7D32191ADF2}" type="pres">
      <dgm:prSet presAssocID="{C8D1C218-E6AE-42D1-835E-4F4D530B24A3}" presName="sp" presStyleCnt="0"/>
      <dgm:spPr/>
    </dgm:pt>
    <dgm:pt modelId="{A91E2400-EE92-42F5-9007-EEC560D55D48}" type="pres">
      <dgm:prSet presAssocID="{E61DDD0B-A509-496F-B7E6-4040BAD7D6DF}" presName="composite" presStyleCnt="0"/>
      <dgm:spPr/>
    </dgm:pt>
    <dgm:pt modelId="{C539386D-B816-40C4-96FE-88D774FE7164}" type="pres">
      <dgm:prSet presAssocID="{E61DDD0B-A509-496F-B7E6-4040BAD7D6DF}" presName="parentText" presStyleLbl="alignNode1" presStyleIdx="2" presStyleCnt="4">
        <dgm:presLayoutVars>
          <dgm:chMax val="1"/>
          <dgm:bulletEnabled val="1"/>
        </dgm:presLayoutVars>
      </dgm:prSet>
      <dgm:spPr/>
      <dgm:t>
        <a:bodyPr/>
        <a:lstStyle/>
        <a:p>
          <a:endParaRPr lang="en-US"/>
        </a:p>
      </dgm:t>
    </dgm:pt>
    <dgm:pt modelId="{E09AEE8D-3F2C-476C-A2B1-BCE123D2F4E1}" type="pres">
      <dgm:prSet presAssocID="{E61DDD0B-A509-496F-B7E6-4040BAD7D6DF}" presName="descendantText" presStyleLbl="alignAcc1" presStyleIdx="2" presStyleCnt="4">
        <dgm:presLayoutVars>
          <dgm:bulletEnabled val="1"/>
        </dgm:presLayoutVars>
      </dgm:prSet>
      <dgm:spPr/>
      <dgm:t>
        <a:bodyPr/>
        <a:lstStyle/>
        <a:p>
          <a:endParaRPr lang="en-US"/>
        </a:p>
      </dgm:t>
    </dgm:pt>
    <dgm:pt modelId="{F5507568-FBDD-477E-B9E1-1D44FA89B3BA}" type="pres">
      <dgm:prSet presAssocID="{6121B6BD-C92B-49DF-B3F9-F62611857DF3}" presName="sp" presStyleCnt="0"/>
      <dgm:spPr/>
    </dgm:pt>
    <dgm:pt modelId="{76E086B4-29B5-4B45-B236-6633F2D675EE}" type="pres">
      <dgm:prSet presAssocID="{554022B8-ED87-48B5-899D-CCD98FF4EC81}" presName="composite" presStyleCnt="0"/>
      <dgm:spPr/>
    </dgm:pt>
    <dgm:pt modelId="{3E1613F6-B472-4CAA-AF6E-2B1A1B5C6CAC}" type="pres">
      <dgm:prSet presAssocID="{554022B8-ED87-48B5-899D-CCD98FF4EC81}" presName="parentText" presStyleLbl="alignNode1" presStyleIdx="3" presStyleCnt="4">
        <dgm:presLayoutVars>
          <dgm:chMax val="1"/>
          <dgm:bulletEnabled val="1"/>
        </dgm:presLayoutVars>
      </dgm:prSet>
      <dgm:spPr/>
      <dgm:t>
        <a:bodyPr/>
        <a:lstStyle/>
        <a:p>
          <a:endParaRPr lang="en-US"/>
        </a:p>
      </dgm:t>
    </dgm:pt>
    <dgm:pt modelId="{9D0F0D1B-0BB3-48C9-8AE0-2DD5EE09EA3D}" type="pres">
      <dgm:prSet presAssocID="{554022B8-ED87-48B5-899D-CCD98FF4EC81}" presName="descendantText" presStyleLbl="alignAcc1" presStyleIdx="3" presStyleCnt="4">
        <dgm:presLayoutVars>
          <dgm:bulletEnabled val="1"/>
        </dgm:presLayoutVars>
      </dgm:prSet>
      <dgm:spPr/>
      <dgm:t>
        <a:bodyPr/>
        <a:lstStyle/>
        <a:p>
          <a:endParaRPr lang="en-US"/>
        </a:p>
      </dgm:t>
    </dgm:pt>
  </dgm:ptLst>
  <dgm:cxnLst>
    <dgm:cxn modelId="{E2FDDEF6-BAD2-4D4A-84CC-9B5CB8FC9CFE}" srcId="{E61DDD0B-A509-496F-B7E6-4040BAD7D6DF}" destId="{304486BC-438B-47D9-8DCF-B070B1B04A39}" srcOrd="0" destOrd="0" parTransId="{714172D2-A7A4-4842-AE13-CCEA143559E9}" sibTransId="{D901E50B-4F09-4472-9A88-348BCD46B3A5}"/>
    <dgm:cxn modelId="{9C56A413-B6BF-4CA6-B0E7-A27CE13F8F79}" srcId="{D41AAAD9-A337-4A52-A4BB-FEDF3A7C2F7D}" destId="{E61DDD0B-A509-496F-B7E6-4040BAD7D6DF}" srcOrd="2" destOrd="0" parTransId="{A531DCF7-A6C3-4B65-BFED-08A8F7BBB87B}" sibTransId="{6121B6BD-C92B-49DF-B3F9-F62611857DF3}"/>
    <dgm:cxn modelId="{CF0298AA-7995-0D45-B3F8-067FE8746584}" type="presOf" srcId="{5C0FF841-B9B5-4804-9932-5856D6877C73}" destId="{9AFA0797-D961-42C5-A95F-FD2838B9E452}" srcOrd="0" destOrd="0" presId="urn:microsoft.com/office/officeart/2005/8/layout/chevron2"/>
    <dgm:cxn modelId="{8D25ED12-2303-BE41-A68E-92C924B0EB50}" type="presOf" srcId="{BE740004-0645-418D-B1D8-B54D45E3675F}" destId="{6508AB99-0079-47B4-A423-C0A74FF604C6}" srcOrd="0" destOrd="0" presId="urn:microsoft.com/office/officeart/2005/8/layout/chevron2"/>
    <dgm:cxn modelId="{350037F6-06B6-E14C-AFFE-BCBD179D926C}" type="presOf" srcId="{E61DDD0B-A509-496F-B7E6-4040BAD7D6DF}" destId="{C539386D-B816-40C4-96FE-88D774FE7164}" srcOrd="0" destOrd="0" presId="urn:microsoft.com/office/officeart/2005/8/layout/chevron2"/>
    <dgm:cxn modelId="{45DC31ED-A62A-2346-AB41-FF1B7746EAE5}" type="presOf" srcId="{D41AAAD9-A337-4A52-A4BB-FEDF3A7C2F7D}" destId="{BEBF69EC-1F61-45DC-8AE9-CC0860CC6150}" srcOrd="0" destOrd="0" presId="urn:microsoft.com/office/officeart/2005/8/layout/chevron2"/>
    <dgm:cxn modelId="{F25D4C5D-BFD5-FF46-AD0F-81B8FAEADD35}" type="presOf" srcId="{554022B8-ED87-48B5-899D-CCD98FF4EC81}" destId="{3E1613F6-B472-4CAA-AF6E-2B1A1B5C6CAC}" srcOrd="0" destOrd="0" presId="urn:microsoft.com/office/officeart/2005/8/layout/chevron2"/>
    <dgm:cxn modelId="{50D245EF-0D8B-6142-AFB2-04D1EA9ADEB6}" type="presOf" srcId="{304486BC-438B-47D9-8DCF-B070B1B04A39}" destId="{E09AEE8D-3F2C-476C-A2B1-BCE123D2F4E1}" srcOrd="0" destOrd="0" presId="urn:microsoft.com/office/officeart/2005/8/layout/chevron2"/>
    <dgm:cxn modelId="{5627D5CE-E353-4E56-A4B8-80D8C05AC4CA}" srcId="{5C0FF841-B9B5-4804-9932-5856D6877C73}" destId="{BE740004-0645-418D-B1D8-B54D45E3675F}" srcOrd="0" destOrd="0" parTransId="{77BDC276-002B-47BC-B1B6-8CAE56B845ED}" sibTransId="{9DDE7E27-BAF4-4326-BB35-675843B34BAE}"/>
    <dgm:cxn modelId="{5F88E930-85D0-4E38-8D4A-5EC19F1BA566}" srcId="{D41AAAD9-A337-4A52-A4BB-FEDF3A7C2F7D}" destId="{554022B8-ED87-48B5-899D-CCD98FF4EC81}" srcOrd="3" destOrd="0" parTransId="{47847B93-D8DB-4FC0-BC2B-6CA079572777}" sibTransId="{AE6874C8-3597-407B-94F8-6099E6830BF4}"/>
    <dgm:cxn modelId="{2C6D13BA-6A1E-4F55-A401-BC82E10A83EB}" srcId="{554022B8-ED87-48B5-899D-CCD98FF4EC81}" destId="{16307092-859A-4F73-A953-07816C2EDFBA}" srcOrd="0" destOrd="0" parTransId="{8529F040-B0BB-4013-894C-7E618DB94E8F}" sibTransId="{9F85F2DB-4E03-4BDF-AC65-27A29874EC9E}"/>
    <dgm:cxn modelId="{2DCA7217-498F-2846-9E41-13CBA01C9F72}" type="presOf" srcId="{BFB1EE81-3365-497B-9878-06171A8446B9}" destId="{393DFF43-3861-4610-90B9-F63C4114C0D0}" srcOrd="0" destOrd="0" presId="urn:microsoft.com/office/officeart/2005/8/layout/chevron2"/>
    <dgm:cxn modelId="{622310D9-8614-490E-B09E-D204C7F686EE}" srcId="{D41AAAD9-A337-4A52-A4BB-FEDF3A7C2F7D}" destId="{5C0FF841-B9B5-4804-9932-5856D6877C73}" srcOrd="0" destOrd="0" parTransId="{5401DC2E-CCEE-40A4-A39D-2D0708194132}" sibTransId="{EE6ED9A9-CFBA-40DC-B111-4FC2C3D9565C}"/>
    <dgm:cxn modelId="{B9CA3108-FAE4-E74E-94B7-10A082156A94}" type="presOf" srcId="{16307092-859A-4F73-A953-07816C2EDFBA}" destId="{9D0F0D1B-0BB3-48C9-8AE0-2DD5EE09EA3D}" srcOrd="0" destOrd="0" presId="urn:microsoft.com/office/officeart/2005/8/layout/chevron2"/>
    <dgm:cxn modelId="{742945BE-6E68-4AC5-9465-CCD5F81683D8}" srcId="{D41AAAD9-A337-4A52-A4BB-FEDF3A7C2F7D}" destId="{BFB1EE81-3365-497B-9878-06171A8446B9}" srcOrd="1" destOrd="0" parTransId="{7E8DE677-B6B1-4DCB-A334-0B9B0B5C9469}" sibTransId="{C8D1C218-E6AE-42D1-835E-4F4D530B24A3}"/>
    <dgm:cxn modelId="{31A3D635-93CF-1848-83F9-11D074CA755A}" type="presParOf" srcId="{BEBF69EC-1F61-45DC-8AE9-CC0860CC6150}" destId="{05B3EF7B-4A7E-4E0E-B1CF-56BE7EA1BCE1}" srcOrd="0" destOrd="0" presId="urn:microsoft.com/office/officeart/2005/8/layout/chevron2"/>
    <dgm:cxn modelId="{B01854BD-ABAD-7B4A-B5A9-DC5198B5C267}" type="presParOf" srcId="{05B3EF7B-4A7E-4E0E-B1CF-56BE7EA1BCE1}" destId="{9AFA0797-D961-42C5-A95F-FD2838B9E452}" srcOrd="0" destOrd="0" presId="urn:microsoft.com/office/officeart/2005/8/layout/chevron2"/>
    <dgm:cxn modelId="{48FC931E-A9F1-0645-BE89-C883DE162789}" type="presParOf" srcId="{05B3EF7B-4A7E-4E0E-B1CF-56BE7EA1BCE1}" destId="{6508AB99-0079-47B4-A423-C0A74FF604C6}" srcOrd="1" destOrd="0" presId="urn:microsoft.com/office/officeart/2005/8/layout/chevron2"/>
    <dgm:cxn modelId="{C70AAEE6-D6EA-014B-9F57-425FB8C9BEE5}" type="presParOf" srcId="{BEBF69EC-1F61-45DC-8AE9-CC0860CC6150}" destId="{71E9B3F2-D06B-426B-BFBC-AE8F80BC7B78}" srcOrd="1" destOrd="0" presId="urn:microsoft.com/office/officeart/2005/8/layout/chevron2"/>
    <dgm:cxn modelId="{C5BBE6A6-441B-3A45-A6FF-F4EF5ED2E737}" type="presParOf" srcId="{BEBF69EC-1F61-45DC-8AE9-CC0860CC6150}" destId="{D47079E3-6C0F-4CB5-8CC9-E025D594E0B7}" srcOrd="2" destOrd="0" presId="urn:microsoft.com/office/officeart/2005/8/layout/chevron2"/>
    <dgm:cxn modelId="{BFCA89AB-7100-154B-ABF7-16271989E479}" type="presParOf" srcId="{D47079E3-6C0F-4CB5-8CC9-E025D594E0B7}" destId="{393DFF43-3861-4610-90B9-F63C4114C0D0}" srcOrd="0" destOrd="0" presId="urn:microsoft.com/office/officeart/2005/8/layout/chevron2"/>
    <dgm:cxn modelId="{5DE1CD04-D030-3841-9139-B5F0F7515739}" type="presParOf" srcId="{D47079E3-6C0F-4CB5-8CC9-E025D594E0B7}" destId="{13CB43E0-AA45-4BB8-90B1-471C0B1E8A8A}" srcOrd="1" destOrd="0" presId="urn:microsoft.com/office/officeart/2005/8/layout/chevron2"/>
    <dgm:cxn modelId="{0F3FBFE5-7EB0-654D-B4E6-6F93BC3A44DD}" type="presParOf" srcId="{BEBF69EC-1F61-45DC-8AE9-CC0860CC6150}" destId="{622FD86E-BFFF-4FBB-A976-A7D32191ADF2}" srcOrd="3" destOrd="0" presId="urn:microsoft.com/office/officeart/2005/8/layout/chevron2"/>
    <dgm:cxn modelId="{576B7851-4A92-6644-BA00-5FF0444BD0D2}" type="presParOf" srcId="{BEBF69EC-1F61-45DC-8AE9-CC0860CC6150}" destId="{A91E2400-EE92-42F5-9007-EEC560D55D48}" srcOrd="4" destOrd="0" presId="urn:microsoft.com/office/officeart/2005/8/layout/chevron2"/>
    <dgm:cxn modelId="{49C1A8EC-210E-9543-AAB0-AC89388DC88E}" type="presParOf" srcId="{A91E2400-EE92-42F5-9007-EEC560D55D48}" destId="{C539386D-B816-40C4-96FE-88D774FE7164}" srcOrd="0" destOrd="0" presId="urn:microsoft.com/office/officeart/2005/8/layout/chevron2"/>
    <dgm:cxn modelId="{28B49501-22F9-E94C-818A-57BEE2DB91DF}" type="presParOf" srcId="{A91E2400-EE92-42F5-9007-EEC560D55D48}" destId="{E09AEE8D-3F2C-476C-A2B1-BCE123D2F4E1}" srcOrd="1" destOrd="0" presId="urn:microsoft.com/office/officeart/2005/8/layout/chevron2"/>
    <dgm:cxn modelId="{3B2667D8-6D8A-1242-861D-55C64A8FBC05}" type="presParOf" srcId="{BEBF69EC-1F61-45DC-8AE9-CC0860CC6150}" destId="{F5507568-FBDD-477E-B9E1-1D44FA89B3BA}" srcOrd="5" destOrd="0" presId="urn:microsoft.com/office/officeart/2005/8/layout/chevron2"/>
    <dgm:cxn modelId="{026990E0-AC25-4A43-815D-51EA420C6460}" type="presParOf" srcId="{BEBF69EC-1F61-45DC-8AE9-CC0860CC6150}" destId="{76E086B4-29B5-4B45-B236-6633F2D675EE}" srcOrd="6" destOrd="0" presId="urn:microsoft.com/office/officeart/2005/8/layout/chevron2"/>
    <dgm:cxn modelId="{52826EAD-9399-DD48-85D4-B56C403C8D60}" type="presParOf" srcId="{76E086B4-29B5-4B45-B236-6633F2D675EE}" destId="{3E1613F6-B472-4CAA-AF6E-2B1A1B5C6CAC}" srcOrd="0" destOrd="0" presId="urn:microsoft.com/office/officeart/2005/8/layout/chevron2"/>
    <dgm:cxn modelId="{C1A184DC-114D-8B4D-A733-3779089E83AF}" type="presParOf" srcId="{76E086B4-29B5-4B45-B236-6633F2D675EE}" destId="{9D0F0D1B-0BB3-48C9-8AE0-2DD5EE09EA3D}" srcOrd="1" destOrd="0" presId="urn:microsoft.com/office/officeart/2005/8/layout/chevron2"/>
  </dgm:cxnLst>
  <dgm:bg>
    <a:solidFill>
      <a:schemeClr val="accent3"/>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1AAAD9-A337-4A52-A4BB-FEDF3A7C2F7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5C0FF841-B9B5-4804-9932-5856D6877C73}">
      <dgm:prSet phldrT="[Text]" custT="1"/>
      <dgm:spPr>
        <a:solidFill>
          <a:srgbClr val="008000"/>
        </a:solidFill>
      </dgm:spPr>
      <dgm:t>
        <a:bodyPr/>
        <a:lstStyle/>
        <a:p>
          <a:r>
            <a:rPr lang="en-US" sz="1200" b="1" dirty="0" smtClean="0"/>
            <a:t>Two Variable Method</a:t>
          </a:r>
          <a:endParaRPr lang="en-US" sz="1200" b="1" dirty="0"/>
        </a:p>
      </dgm:t>
    </dgm:pt>
    <dgm:pt modelId="{5401DC2E-CCEE-40A4-A39D-2D0708194132}" type="parTrans" cxnId="{622310D9-8614-490E-B09E-D204C7F686EE}">
      <dgm:prSet/>
      <dgm:spPr/>
      <dgm:t>
        <a:bodyPr/>
        <a:lstStyle/>
        <a:p>
          <a:endParaRPr lang="en-US"/>
        </a:p>
      </dgm:t>
    </dgm:pt>
    <dgm:pt modelId="{EE6ED9A9-CFBA-40DC-B111-4FC2C3D9565C}" type="sibTrans" cxnId="{622310D9-8614-490E-B09E-D204C7F686EE}">
      <dgm:prSet/>
      <dgm:spPr/>
      <dgm:t>
        <a:bodyPr/>
        <a:lstStyle/>
        <a:p>
          <a:endParaRPr lang="en-US"/>
        </a:p>
      </dgm:t>
    </dgm:pt>
    <dgm:pt modelId="{BE740004-0645-418D-B1D8-B54D45E3675F}">
      <dgm:prSet phldrT="[Text]" custT="1"/>
      <dgm:spPr/>
      <dgm:t>
        <a:bodyPr/>
        <a:lstStyle/>
        <a:p>
          <a:endParaRPr lang="en-US" sz="2400" b="1" dirty="0"/>
        </a:p>
      </dgm:t>
    </dgm:pt>
    <dgm:pt modelId="{77BDC276-002B-47BC-B1B6-8CAE56B845ED}" type="parTrans" cxnId="{5627D5CE-E353-4E56-A4B8-80D8C05AC4CA}">
      <dgm:prSet/>
      <dgm:spPr/>
      <dgm:t>
        <a:bodyPr/>
        <a:lstStyle/>
        <a:p>
          <a:endParaRPr lang="en-US"/>
        </a:p>
      </dgm:t>
    </dgm:pt>
    <dgm:pt modelId="{9DDE7E27-BAF4-4326-BB35-675843B34BAE}" type="sibTrans" cxnId="{5627D5CE-E353-4E56-A4B8-80D8C05AC4CA}">
      <dgm:prSet/>
      <dgm:spPr/>
      <dgm:t>
        <a:bodyPr/>
        <a:lstStyle/>
        <a:p>
          <a:endParaRPr lang="en-US"/>
        </a:p>
      </dgm:t>
    </dgm:pt>
    <dgm:pt modelId="{BFB1EE81-3365-497B-9878-06171A8446B9}">
      <dgm:prSet phldrT="[Text]" custT="1"/>
      <dgm:spPr>
        <a:solidFill>
          <a:srgbClr val="00B0F0"/>
        </a:solidFill>
        <a:ln>
          <a:solidFill>
            <a:srgbClr val="0070C0"/>
          </a:solidFill>
        </a:ln>
      </dgm:spPr>
      <dgm:t>
        <a:bodyPr/>
        <a:lstStyle/>
        <a:p>
          <a:r>
            <a:rPr lang="en-US" sz="1200" b="1" dirty="0" smtClean="0"/>
            <a:t>Multi-Variable Method</a:t>
          </a:r>
          <a:endParaRPr lang="en-US" sz="1200" b="1" dirty="0"/>
        </a:p>
      </dgm:t>
    </dgm:pt>
    <dgm:pt modelId="{7E8DE677-B6B1-4DCB-A334-0B9B0B5C9469}" type="parTrans" cxnId="{742945BE-6E68-4AC5-9465-CCD5F81683D8}">
      <dgm:prSet/>
      <dgm:spPr/>
      <dgm:t>
        <a:bodyPr/>
        <a:lstStyle/>
        <a:p>
          <a:endParaRPr lang="en-US"/>
        </a:p>
      </dgm:t>
    </dgm:pt>
    <dgm:pt modelId="{C8D1C218-E6AE-42D1-835E-4F4D530B24A3}" type="sibTrans" cxnId="{742945BE-6E68-4AC5-9465-CCD5F81683D8}">
      <dgm:prSet/>
      <dgm:spPr/>
      <dgm:t>
        <a:bodyPr/>
        <a:lstStyle/>
        <a:p>
          <a:endParaRPr lang="en-US"/>
        </a:p>
      </dgm:t>
    </dgm:pt>
    <dgm:pt modelId="{E61DDD0B-A509-496F-B7E6-4040BAD7D6DF}">
      <dgm:prSet phldrT="[Text]" custT="1"/>
      <dgm:spPr>
        <a:solidFill>
          <a:srgbClr val="FF8000"/>
        </a:solidFill>
        <a:ln>
          <a:solidFill>
            <a:srgbClr val="FF8000"/>
          </a:solidFill>
        </a:ln>
      </dgm:spPr>
      <dgm:t>
        <a:bodyPr/>
        <a:lstStyle/>
        <a:p>
          <a:r>
            <a:rPr lang="en-US" sz="1200" b="1" dirty="0" smtClean="0"/>
            <a:t>Artificial Neural Network</a:t>
          </a:r>
          <a:endParaRPr lang="en-US" sz="1200" b="1" dirty="0"/>
        </a:p>
      </dgm:t>
    </dgm:pt>
    <dgm:pt modelId="{A531DCF7-A6C3-4B65-BFED-08A8F7BBB87B}" type="parTrans" cxnId="{9C56A413-B6BF-4CA6-B0E7-A27CE13F8F79}">
      <dgm:prSet/>
      <dgm:spPr/>
      <dgm:t>
        <a:bodyPr/>
        <a:lstStyle/>
        <a:p>
          <a:endParaRPr lang="en-US"/>
        </a:p>
      </dgm:t>
    </dgm:pt>
    <dgm:pt modelId="{6121B6BD-C92B-49DF-B3F9-F62611857DF3}" type="sibTrans" cxnId="{9C56A413-B6BF-4CA6-B0E7-A27CE13F8F79}">
      <dgm:prSet/>
      <dgm:spPr/>
      <dgm:t>
        <a:bodyPr/>
        <a:lstStyle/>
        <a:p>
          <a:endParaRPr lang="en-US"/>
        </a:p>
      </dgm:t>
    </dgm:pt>
    <dgm:pt modelId="{304486BC-438B-47D9-8DCF-B070B1B04A39}">
      <dgm:prSet phldrT="[Text]"/>
      <dgm:spPr>
        <a:solidFill>
          <a:srgbClr val="FFFF00">
            <a:alpha val="90000"/>
          </a:srgbClr>
        </a:solidFill>
      </dgm:spPr>
      <dgm:t>
        <a:bodyPr/>
        <a:lstStyle/>
        <a:p>
          <a:r>
            <a:rPr lang="en-US" dirty="0" smtClean="0"/>
            <a:t>	</a:t>
          </a:r>
          <a:endParaRPr lang="en-US" dirty="0"/>
        </a:p>
      </dgm:t>
    </dgm:pt>
    <dgm:pt modelId="{714172D2-A7A4-4842-AE13-CCEA143559E9}" type="parTrans" cxnId="{E2FDDEF6-BAD2-4D4A-84CC-9B5CB8FC9CFE}">
      <dgm:prSet/>
      <dgm:spPr/>
      <dgm:t>
        <a:bodyPr/>
        <a:lstStyle/>
        <a:p>
          <a:endParaRPr lang="en-US"/>
        </a:p>
      </dgm:t>
    </dgm:pt>
    <dgm:pt modelId="{D901E50B-4F09-4472-9A88-348BCD46B3A5}" type="sibTrans" cxnId="{E2FDDEF6-BAD2-4D4A-84CC-9B5CB8FC9CFE}">
      <dgm:prSet/>
      <dgm:spPr/>
      <dgm:t>
        <a:bodyPr/>
        <a:lstStyle/>
        <a:p>
          <a:endParaRPr lang="en-US"/>
        </a:p>
      </dgm:t>
    </dgm:pt>
    <dgm:pt modelId="{554022B8-ED87-48B5-899D-CCD98FF4EC81}">
      <dgm:prSet phldrT="[Text]"/>
      <dgm:spPr>
        <a:solidFill>
          <a:srgbClr val="FF0000"/>
        </a:solidFill>
      </dgm:spPr>
      <dgm:t>
        <a:bodyPr/>
        <a:lstStyle/>
        <a:p>
          <a:r>
            <a:rPr lang="en-US" dirty="0" smtClean="0"/>
            <a:t>MSC</a:t>
          </a:r>
          <a:endParaRPr lang="en-US" dirty="0"/>
        </a:p>
      </dgm:t>
    </dgm:pt>
    <dgm:pt modelId="{47847B93-D8DB-4FC0-BC2B-6CA079572777}" type="parTrans" cxnId="{5F88E930-85D0-4E38-8D4A-5EC19F1BA566}">
      <dgm:prSet/>
      <dgm:spPr/>
      <dgm:t>
        <a:bodyPr/>
        <a:lstStyle/>
        <a:p>
          <a:endParaRPr lang="en-US"/>
        </a:p>
      </dgm:t>
    </dgm:pt>
    <dgm:pt modelId="{AE6874C8-3597-407B-94F8-6099E6830BF4}" type="sibTrans" cxnId="{5F88E930-85D0-4E38-8D4A-5EC19F1BA566}">
      <dgm:prSet/>
      <dgm:spPr/>
      <dgm:t>
        <a:bodyPr/>
        <a:lstStyle/>
        <a:p>
          <a:endParaRPr lang="en-US"/>
        </a:p>
      </dgm:t>
    </dgm:pt>
    <dgm:pt modelId="{16307092-859A-4F73-A953-07816C2EDFBA}">
      <dgm:prSet phldrT="[Text]"/>
      <dgm:spPr>
        <a:blipFill rotWithShape="1">
          <a:blip xmlns:r="http://schemas.openxmlformats.org/officeDocument/2006/relationships" r:embed="rId1"/>
          <a:stretch>
            <a:fillRect t="-21233" b="-33562"/>
          </a:stretch>
        </a:blipFill>
      </dgm:spPr>
      <dgm:t>
        <a:bodyPr/>
        <a:lstStyle/>
        <a:p>
          <a:r>
            <a:rPr lang="en-US" dirty="0">
              <a:noFill/>
            </a:rPr>
            <a:t> </a:t>
          </a:r>
        </a:p>
      </dgm:t>
    </dgm:pt>
    <dgm:pt modelId="{8529F040-B0BB-4013-894C-7E618DB94E8F}" type="parTrans" cxnId="{2C6D13BA-6A1E-4F55-A401-BC82E10A83EB}">
      <dgm:prSet/>
      <dgm:spPr/>
      <dgm:t>
        <a:bodyPr/>
        <a:lstStyle/>
        <a:p>
          <a:endParaRPr lang="en-US"/>
        </a:p>
      </dgm:t>
    </dgm:pt>
    <dgm:pt modelId="{9F85F2DB-4E03-4BDF-AC65-27A29874EC9E}" type="sibTrans" cxnId="{2C6D13BA-6A1E-4F55-A401-BC82E10A83EB}">
      <dgm:prSet/>
      <dgm:spPr/>
      <dgm:t>
        <a:bodyPr/>
        <a:lstStyle/>
        <a:p>
          <a:endParaRPr lang="en-US"/>
        </a:p>
      </dgm:t>
    </dgm:pt>
    <dgm:pt modelId="{BEBF69EC-1F61-45DC-8AE9-CC0860CC6150}" type="pres">
      <dgm:prSet presAssocID="{D41AAAD9-A337-4A52-A4BB-FEDF3A7C2F7D}" presName="linearFlow" presStyleCnt="0">
        <dgm:presLayoutVars>
          <dgm:dir/>
          <dgm:animLvl val="lvl"/>
          <dgm:resizeHandles val="exact"/>
        </dgm:presLayoutVars>
      </dgm:prSet>
      <dgm:spPr/>
      <dgm:t>
        <a:bodyPr/>
        <a:lstStyle/>
        <a:p>
          <a:endParaRPr lang="en-US"/>
        </a:p>
      </dgm:t>
    </dgm:pt>
    <dgm:pt modelId="{05B3EF7B-4A7E-4E0E-B1CF-56BE7EA1BCE1}" type="pres">
      <dgm:prSet presAssocID="{5C0FF841-B9B5-4804-9932-5856D6877C73}" presName="composite" presStyleCnt="0"/>
      <dgm:spPr/>
    </dgm:pt>
    <dgm:pt modelId="{9AFA0797-D961-42C5-A95F-FD2838B9E452}" type="pres">
      <dgm:prSet presAssocID="{5C0FF841-B9B5-4804-9932-5856D6877C73}" presName="parentText" presStyleLbl="alignNode1" presStyleIdx="0" presStyleCnt="4">
        <dgm:presLayoutVars>
          <dgm:chMax val="1"/>
          <dgm:bulletEnabled val="1"/>
        </dgm:presLayoutVars>
      </dgm:prSet>
      <dgm:spPr/>
      <dgm:t>
        <a:bodyPr/>
        <a:lstStyle/>
        <a:p>
          <a:endParaRPr lang="en-US"/>
        </a:p>
      </dgm:t>
    </dgm:pt>
    <dgm:pt modelId="{6508AB99-0079-47B4-A423-C0A74FF604C6}" type="pres">
      <dgm:prSet presAssocID="{5C0FF841-B9B5-4804-9932-5856D6877C73}" presName="descendantText" presStyleLbl="alignAcc1" presStyleIdx="0" presStyleCnt="4" custScaleY="106563">
        <dgm:presLayoutVars>
          <dgm:bulletEnabled val="1"/>
        </dgm:presLayoutVars>
      </dgm:prSet>
      <dgm:spPr/>
      <dgm:t>
        <a:bodyPr/>
        <a:lstStyle/>
        <a:p>
          <a:endParaRPr lang="en-US"/>
        </a:p>
      </dgm:t>
    </dgm:pt>
    <dgm:pt modelId="{71E9B3F2-D06B-426B-BFBC-AE8F80BC7B78}" type="pres">
      <dgm:prSet presAssocID="{EE6ED9A9-CFBA-40DC-B111-4FC2C3D9565C}" presName="sp" presStyleCnt="0"/>
      <dgm:spPr/>
    </dgm:pt>
    <dgm:pt modelId="{D47079E3-6C0F-4CB5-8CC9-E025D594E0B7}" type="pres">
      <dgm:prSet presAssocID="{BFB1EE81-3365-497B-9878-06171A8446B9}" presName="composite" presStyleCnt="0"/>
      <dgm:spPr/>
    </dgm:pt>
    <dgm:pt modelId="{393DFF43-3861-4610-90B9-F63C4114C0D0}" type="pres">
      <dgm:prSet presAssocID="{BFB1EE81-3365-497B-9878-06171A8446B9}" presName="parentText" presStyleLbl="alignNode1" presStyleIdx="1" presStyleCnt="4">
        <dgm:presLayoutVars>
          <dgm:chMax val="1"/>
          <dgm:bulletEnabled val="1"/>
        </dgm:presLayoutVars>
      </dgm:prSet>
      <dgm:spPr/>
      <dgm:t>
        <a:bodyPr/>
        <a:lstStyle/>
        <a:p>
          <a:endParaRPr lang="en-US"/>
        </a:p>
      </dgm:t>
    </dgm:pt>
    <dgm:pt modelId="{13CB43E0-AA45-4BB8-90B1-471C0B1E8A8A}" type="pres">
      <dgm:prSet presAssocID="{BFB1EE81-3365-497B-9878-06171A8446B9}" presName="descendantText" presStyleLbl="alignAcc1" presStyleIdx="1" presStyleCnt="4" custLinFactNeighborX="-295" custLinFactNeighborY="7887">
        <dgm:presLayoutVars>
          <dgm:bulletEnabled val="1"/>
        </dgm:presLayoutVars>
      </dgm:prSet>
      <dgm:spPr>
        <a:blipFill rotWithShape="1">
          <a:blip xmlns:r="http://schemas.openxmlformats.org/officeDocument/2006/relationships" r:embed="rId2"/>
          <a:stretch>
            <a:fillRect/>
          </a:stretch>
        </a:blipFill>
      </dgm:spPr>
      <dgm:t>
        <a:bodyPr/>
        <a:lstStyle/>
        <a:p>
          <a:endParaRPr lang="en-US"/>
        </a:p>
      </dgm:t>
    </dgm:pt>
    <dgm:pt modelId="{622FD86E-BFFF-4FBB-A976-A7D32191ADF2}" type="pres">
      <dgm:prSet presAssocID="{C8D1C218-E6AE-42D1-835E-4F4D530B24A3}" presName="sp" presStyleCnt="0"/>
      <dgm:spPr/>
    </dgm:pt>
    <dgm:pt modelId="{A91E2400-EE92-42F5-9007-EEC560D55D48}" type="pres">
      <dgm:prSet presAssocID="{E61DDD0B-A509-496F-B7E6-4040BAD7D6DF}" presName="composite" presStyleCnt="0"/>
      <dgm:spPr/>
    </dgm:pt>
    <dgm:pt modelId="{C539386D-B816-40C4-96FE-88D774FE7164}" type="pres">
      <dgm:prSet presAssocID="{E61DDD0B-A509-496F-B7E6-4040BAD7D6DF}" presName="parentText" presStyleLbl="alignNode1" presStyleIdx="2" presStyleCnt="4">
        <dgm:presLayoutVars>
          <dgm:chMax val="1"/>
          <dgm:bulletEnabled val="1"/>
        </dgm:presLayoutVars>
      </dgm:prSet>
      <dgm:spPr/>
      <dgm:t>
        <a:bodyPr/>
        <a:lstStyle/>
        <a:p>
          <a:endParaRPr lang="en-US"/>
        </a:p>
      </dgm:t>
    </dgm:pt>
    <dgm:pt modelId="{E09AEE8D-3F2C-476C-A2B1-BCE123D2F4E1}" type="pres">
      <dgm:prSet presAssocID="{E61DDD0B-A509-496F-B7E6-4040BAD7D6DF}" presName="descendantText" presStyleLbl="alignAcc1" presStyleIdx="2" presStyleCnt="4">
        <dgm:presLayoutVars>
          <dgm:bulletEnabled val="1"/>
        </dgm:presLayoutVars>
      </dgm:prSet>
      <dgm:spPr/>
      <dgm:t>
        <a:bodyPr/>
        <a:lstStyle/>
        <a:p>
          <a:endParaRPr lang="en-US"/>
        </a:p>
      </dgm:t>
    </dgm:pt>
    <dgm:pt modelId="{F5507568-FBDD-477E-B9E1-1D44FA89B3BA}" type="pres">
      <dgm:prSet presAssocID="{6121B6BD-C92B-49DF-B3F9-F62611857DF3}" presName="sp" presStyleCnt="0"/>
      <dgm:spPr/>
    </dgm:pt>
    <dgm:pt modelId="{76E086B4-29B5-4B45-B236-6633F2D675EE}" type="pres">
      <dgm:prSet presAssocID="{554022B8-ED87-48B5-899D-CCD98FF4EC81}" presName="composite" presStyleCnt="0"/>
      <dgm:spPr/>
    </dgm:pt>
    <dgm:pt modelId="{3E1613F6-B472-4CAA-AF6E-2B1A1B5C6CAC}" type="pres">
      <dgm:prSet presAssocID="{554022B8-ED87-48B5-899D-CCD98FF4EC81}" presName="parentText" presStyleLbl="alignNode1" presStyleIdx="3" presStyleCnt="4">
        <dgm:presLayoutVars>
          <dgm:chMax val="1"/>
          <dgm:bulletEnabled val="1"/>
        </dgm:presLayoutVars>
      </dgm:prSet>
      <dgm:spPr/>
      <dgm:t>
        <a:bodyPr/>
        <a:lstStyle/>
        <a:p>
          <a:endParaRPr lang="en-US"/>
        </a:p>
      </dgm:t>
    </dgm:pt>
    <dgm:pt modelId="{9D0F0D1B-0BB3-48C9-8AE0-2DD5EE09EA3D}" type="pres">
      <dgm:prSet presAssocID="{554022B8-ED87-48B5-899D-CCD98FF4EC81}" presName="descendantText" presStyleLbl="alignAcc1" presStyleIdx="3" presStyleCnt="4">
        <dgm:presLayoutVars>
          <dgm:bulletEnabled val="1"/>
        </dgm:presLayoutVars>
      </dgm:prSet>
      <dgm:spPr/>
      <dgm:t>
        <a:bodyPr/>
        <a:lstStyle/>
        <a:p>
          <a:endParaRPr lang="en-US"/>
        </a:p>
      </dgm:t>
    </dgm:pt>
  </dgm:ptLst>
  <dgm:cxnLst>
    <dgm:cxn modelId="{FE8FC6C9-14CC-E348-A493-EBDA54E2061B}" type="presOf" srcId="{E61DDD0B-A509-496F-B7E6-4040BAD7D6DF}" destId="{C539386D-B816-40C4-96FE-88D774FE7164}" srcOrd="0" destOrd="0" presId="urn:microsoft.com/office/officeart/2005/8/layout/chevron2"/>
    <dgm:cxn modelId="{E2FDDEF6-BAD2-4D4A-84CC-9B5CB8FC9CFE}" srcId="{E61DDD0B-A509-496F-B7E6-4040BAD7D6DF}" destId="{304486BC-438B-47D9-8DCF-B070B1B04A39}" srcOrd="0" destOrd="0" parTransId="{714172D2-A7A4-4842-AE13-CCEA143559E9}" sibTransId="{D901E50B-4F09-4472-9A88-348BCD46B3A5}"/>
    <dgm:cxn modelId="{9C56A413-B6BF-4CA6-B0E7-A27CE13F8F79}" srcId="{D41AAAD9-A337-4A52-A4BB-FEDF3A7C2F7D}" destId="{E61DDD0B-A509-496F-B7E6-4040BAD7D6DF}" srcOrd="2" destOrd="0" parTransId="{A531DCF7-A6C3-4B65-BFED-08A8F7BBB87B}" sibTransId="{6121B6BD-C92B-49DF-B3F9-F62611857DF3}"/>
    <dgm:cxn modelId="{7D28C7AA-F2C3-AA40-B330-4EBEFB5D7AC7}" type="presOf" srcId="{BE740004-0645-418D-B1D8-B54D45E3675F}" destId="{6508AB99-0079-47B4-A423-C0A74FF604C6}" srcOrd="0" destOrd="0" presId="urn:microsoft.com/office/officeart/2005/8/layout/chevron2"/>
    <dgm:cxn modelId="{8328BD04-46CC-944C-8BA4-4B4F599D6D22}" type="presOf" srcId="{BFB1EE81-3365-497B-9878-06171A8446B9}" destId="{393DFF43-3861-4610-90B9-F63C4114C0D0}" srcOrd="0" destOrd="0" presId="urn:microsoft.com/office/officeart/2005/8/layout/chevron2"/>
    <dgm:cxn modelId="{D87DCC31-ABE1-8142-A04B-CB0851C6F3A2}" type="presOf" srcId="{304486BC-438B-47D9-8DCF-B070B1B04A39}" destId="{E09AEE8D-3F2C-476C-A2B1-BCE123D2F4E1}" srcOrd="0" destOrd="0" presId="urn:microsoft.com/office/officeart/2005/8/layout/chevron2"/>
    <dgm:cxn modelId="{5627D5CE-E353-4E56-A4B8-80D8C05AC4CA}" srcId="{5C0FF841-B9B5-4804-9932-5856D6877C73}" destId="{BE740004-0645-418D-B1D8-B54D45E3675F}" srcOrd="0" destOrd="0" parTransId="{77BDC276-002B-47BC-B1B6-8CAE56B845ED}" sibTransId="{9DDE7E27-BAF4-4326-BB35-675843B34BAE}"/>
    <dgm:cxn modelId="{5F88E930-85D0-4E38-8D4A-5EC19F1BA566}" srcId="{D41AAAD9-A337-4A52-A4BB-FEDF3A7C2F7D}" destId="{554022B8-ED87-48B5-899D-CCD98FF4EC81}" srcOrd="3" destOrd="0" parTransId="{47847B93-D8DB-4FC0-BC2B-6CA079572777}" sibTransId="{AE6874C8-3597-407B-94F8-6099E6830BF4}"/>
    <dgm:cxn modelId="{2C6D13BA-6A1E-4F55-A401-BC82E10A83EB}" srcId="{554022B8-ED87-48B5-899D-CCD98FF4EC81}" destId="{16307092-859A-4F73-A953-07816C2EDFBA}" srcOrd="0" destOrd="0" parTransId="{8529F040-B0BB-4013-894C-7E618DB94E8F}" sibTransId="{9F85F2DB-4E03-4BDF-AC65-27A29874EC9E}"/>
    <dgm:cxn modelId="{3C18905E-D21B-A046-8D95-198FD71033BC}" type="presOf" srcId="{5C0FF841-B9B5-4804-9932-5856D6877C73}" destId="{9AFA0797-D961-42C5-A95F-FD2838B9E452}" srcOrd="0" destOrd="0" presId="urn:microsoft.com/office/officeart/2005/8/layout/chevron2"/>
    <dgm:cxn modelId="{DA1F5DFB-F194-E047-8246-A2CCE19C028F}" type="presOf" srcId="{D41AAAD9-A337-4A52-A4BB-FEDF3A7C2F7D}" destId="{BEBF69EC-1F61-45DC-8AE9-CC0860CC6150}" srcOrd="0" destOrd="0" presId="urn:microsoft.com/office/officeart/2005/8/layout/chevron2"/>
    <dgm:cxn modelId="{622310D9-8614-490E-B09E-D204C7F686EE}" srcId="{D41AAAD9-A337-4A52-A4BB-FEDF3A7C2F7D}" destId="{5C0FF841-B9B5-4804-9932-5856D6877C73}" srcOrd="0" destOrd="0" parTransId="{5401DC2E-CCEE-40A4-A39D-2D0708194132}" sibTransId="{EE6ED9A9-CFBA-40DC-B111-4FC2C3D9565C}"/>
    <dgm:cxn modelId="{9FD8E874-9E47-7445-8CBA-1A59F5C639B2}" type="presOf" srcId="{16307092-859A-4F73-A953-07816C2EDFBA}" destId="{9D0F0D1B-0BB3-48C9-8AE0-2DD5EE09EA3D}" srcOrd="0" destOrd="0" presId="urn:microsoft.com/office/officeart/2005/8/layout/chevron2"/>
    <dgm:cxn modelId="{18E186D2-42CD-6C40-94E4-33026C8EA74D}" type="presOf" srcId="{554022B8-ED87-48B5-899D-CCD98FF4EC81}" destId="{3E1613F6-B472-4CAA-AF6E-2B1A1B5C6CAC}" srcOrd="0" destOrd="0" presId="urn:microsoft.com/office/officeart/2005/8/layout/chevron2"/>
    <dgm:cxn modelId="{742945BE-6E68-4AC5-9465-CCD5F81683D8}" srcId="{D41AAAD9-A337-4A52-A4BB-FEDF3A7C2F7D}" destId="{BFB1EE81-3365-497B-9878-06171A8446B9}" srcOrd="1" destOrd="0" parTransId="{7E8DE677-B6B1-4DCB-A334-0B9B0B5C9469}" sibTransId="{C8D1C218-E6AE-42D1-835E-4F4D530B24A3}"/>
    <dgm:cxn modelId="{71CCC6EB-7A49-FC4B-8AB7-4DA797306BED}" type="presParOf" srcId="{BEBF69EC-1F61-45DC-8AE9-CC0860CC6150}" destId="{05B3EF7B-4A7E-4E0E-B1CF-56BE7EA1BCE1}" srcOrd="0" destOrd="0" presId="urn:microsoft.com/office/officeart/2005/8/layout/chevron2"/>
    <dgm:cxn modelId="{8275344B-C6F5-C643-81D0-4829D106B459}" type="presParOf" srcId="{05B3EF7B-4A7E-4E0E-B1CF-56BE7EA1BCE1}" destId="{9AFA0797-D961-42C5-A95F-FD2838B9E452}" srcOrd="0" destOrd="0" presId="urn:microsoft.com/office/officeart/2005/8/layout/chevron2"/>
    <dgm:cxn modelId="{CE06BF35-5AB4-9649-B332-1CCDB8582488}" type="presParOf" srcId="{05B3EF7B-4A7E-4E0E-B1CF-56BE7EA1BCE1}" destId="{6508AB99-0079-47B4-A423-C0A74FF604C6}" srcOrd="1" destOrd="0" presId="urn:microsoft.com/office/officeart/2005/8/layout/chevron2"/>
    <dgm:cxn modelId="{02BE1C4E-107B-734A-B7F1-A4E02FD02B3A}" type="presParOf" srcId="{BEBF69EC-1F61-45DC-8AE9-CC0860CC6150}" destId="{71E9B3F2-D06B-426B-BFBC-AE8F80BC7B78}" srcOrd="1" destOrd="0" presId="urn:microsoft.com/office/officeart/2005/8/layout/chevron2"/>
    <dgm:cxn modelId="{BFBEFEB2-E4CD-3546-973D-BEF7B8F8CBF6}" type="presParOf" srcId="{BEBF69EC-1F61-45DC-8AE9-CC0860CC6150}" destId="{D47079E3-6C0F-4CB5-8CC9-E025D594E0B7}" srcOrd="2" destOrd="0" presId="urn:microsoft.com/office/officeart/2005/8/layout/chevron2"/>
    <dgm:cxn modelId="{9E034431-C9D9-DE44-8E15-AB35209BCB12}" type="presParOf" srcId="{D47079E3-6C0F-4CB5-8CC9-E025D594E0B7}" destId="{393DFF43-3861-4610-90B9-F63C4114C0D0}" srcOrd="0" destOrd="0" presId="urn:microsoft.com/office/officeart/2005/8/layout/chevron2"/>
    <dgm:cxn modelId="{22A2C962-1642-6746-A5FC-308ED0A2177C}" type="presParOf" srcId="{D47079E3-6C0F-4CB5-8CC9-E025D594E0B7}" destId="{13CB43E0-AA45-4BB8-90B1-471C0B1E8A8A}" srcOrd="1" destOrd="0" presId="urn:microsoft.com/office/officeart/2005/8/layout/chevron2"/>
    <dgm:cxn modelId="{1D879F3E-BD52-564D-9FD5-901A740F0489}" type="presParOf" srcId="{BEBF69EC-1F61-45DC-8AE9-CC0860CC6150}" destId="{622FD86E-BFFF-4FBB-A976-A7D32191ADF2}" srcOrd="3" destOrd="0" presId="urn:microsoft.com/office/officeart/2005/8/layout/chevron2"/>
    <dgm:cxn modelId="{6581DB36-DE68-FB4F-8B36-03DB2CCFFD18}" type="presParOf" srcId="{BEBF69EC-1F61-45DC-8AE9-CC0860CC6150}" destId="{A91E2400-EE92-42F5-9007-EEC560D55D48}" srcOrd="4" destOrd="0" presId="urn:microsoft.com/office/officeart/2005/8/layout/chevron2"/>
    <dgm:cxn modelId="{61AD2A27-B70E-3143-B3F0-B4A1A7DC88B7}" type="presParOf" srcId="{A91E2400-EE92-42F5-9007-EEC560D55D48}" destId="{C539386D-B816-40C4-96FE-88D774FE7164}" srcOrd="0" destOrd="0" presId="urn:microsoft.com/office/officeart/2005/8/layout/chevron2"/>
    <dgm:cxn modelId="{181DB867-2FE8-444B-AB82-03C126988D70}" type="presParOf" srcId="{A91E2400-EE92-42F5-9007-EEC560D55D48}" destId="{E09AEE8D-3F2C-476C-A2B1-BCE123D2F4E1}" srcOrd="1" destOrd="0" presId="urn:microsoft.com/office/officeart/2005/8/layout/chevron2"/>
    <dgm:cxn modelId="{BF1FE8CB-6723-2846-9686-DE70A656984A}" type="presParOf" srcId="{BEBF69EC-1F61-45DC-8AE9-CC0860CC6150}" destId="{F5507568-FBDD-477E-B9E1-1D44FA89B3BA}" srcOrd="5" destOrd="0" presId="urn:microsoft.com/office/officeart/2005/8/layout/chevron2"/>
    <dgm:cxn modelId="{BE9CD47A-57FC-7448-8A14-EE6FA182203C}" type="presParOf" srcId="{BEBF69EC-1F61-45DC-8AE9-CC0860CC6150}" destId="{76E086B4-29B5-4B45-B236-6633F2D675EE}" srcOrd="6" destOrd="0" presId="urn:microsoft.com/office/officeart/2005/8/layout/chevron2"/>
    <dgm:cxn modelId="{AA8FE5D9-5A33-0C44-8741-66D527CC84CF}" type="presParOf" srcId="{76E086B4-29B5-4B45-B236-6633F2D675EE}" destId="{3E1613F6-B472-4CAA-AF6E-2B1A1B5C6CAC}" srcOrd="0" destOrd="0" presId="urn:microsoft.com/office/officeart/2005/8/layout/chevron2"/>
    <dgm:cxn modelId="{B7B9EF60-2F67-2D48-978C-F581DB400668}" type="presParOf" srcId="{76E086B4-29B5-4B45-B236-6633F2D675EE}" destId="{9D0F0D1B-0BB3-48C9-8AE0-2DD5EE09EA3D}" srcOrd="1" destOrd="0" presId="urn:microsoft.com/office/officeart/2005/8/layout/chevron2"/>
  </dgm:cxnLst>
  <dgm:bg>
    <a:solidFill>
      <a:schemeClr val="accent3"/>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1AAAD9-A337-4A52-A4BB-FEDF3A7C2F7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5C0FF841-B9B5-4804-9932-5856D6877C73}">
      <dgm:prSet phldrT="[Text]" custT="1"/>
      <dgm:spPr>
        <a:solidFill>
          <a:srgbClr val="008000"/>
        </a:solidFill>
      </dgm:spPr>
      <dgm:t>
        <a:bodyPr/>
        <a:lstStyle/>
        <a:p>
          <a:r>
            <a:rPr lang="en-US" sz="1200" b="1" dirty="0" smtClean="0"/>
            <a:t>Two Variable Method</a:t>
          </a:r>
          <a:endParaRPr lang="en-US" sz="1200" b="1" dirty="0"/>
        </a:p>
      </dgm:t>
    </dgm:pt>
    <dgm:pt modelId="{5401DC2E-CCEE-40A4-A39D-2D0708194132}" type="parTrans" cxnId="{622310D9-8614-490E-B09E-D204C7F686EE}">
      <dgm:prSet/>
      <dgm:spPr/>
      <dgm:t>
        <a:bodyPr/>
        <a:lstStyle/>
        <a:p>
          <a:endParaRPr lang="en-US"/>
        </a:p>
      </dgm:t>
    </dgm:pt>
    <dgm:pt modelId="{EE6ED9A9-CFBA-40DC-B111-4FC2C3D9565C}" type="sibTrans" cxnId="{622310D9-8614-490E-B09E-D204C7F686EE}">
      <dgm:prSet/>
      <dgm:spPr/>
      <dgm:t>
        <a:bodyPr/>
        <a:lstStyle/>
        <a:p>
          <a:endParaRPr lang="en-US"/>
        </a:p>
      </dgm:t>
    </dgm:pt>
    <dgm:pt modelId="{BE740004-0645-418D-B1D8-B54D45E3675F}">
      <dgm:prSet phldrT="[Text]" custT="1"/>
      <dgm:spPr/>
      <dgm:t>
        <a:bodyPr/>
        <a:lstStyle/>
        <a:p>
          <a:endParaRPr lang="en-US" sz="2400" b="1" dirty="0"/>
        </a:p>
      </dgm:t>
    </dgm:pt>
    <dgm:pt modelId="{77BDC276-002B-47BC-B1B6-8CAE56B845ED}" type="parTrans" cxnId="{5627D5CE-E353-4E56-A4B8-80D8C05AC4CA}">
      <dgm:prSet/>
      <dgm:spPr/>
      <dgm:t>
        <a:bodyPr/>
        <a:lstStyle/>
        <a:p>
          <a:endParaRPr lang="en-US"/>
        </a:p>
      </dgm:t>
    </dgm:pt>
    <dgm:pt modelId="{9DDE7E27-BAF4-4326-BB35-675843B34BAE}" type="sibTrans" cxnId="{5627D5CE-E353-4E56-A4B8-80D8C05AC4CA}">
      <dgm:prSet/>
      <dgm:spPr/>
      <dgm:t>
        <a:bodyPr/>
        <a:lstStyle/>
        <a:p>
          <a:endParaRPr lang="en-US"/>
        </a:p>
      </dgm:t>
    </dgm:pt>
    <dgm:pt modelId="{BFB1EE81-3365-497B-9878-06171A8446B9}">
      <dgm:prSet phldrT="[Text]" custT="1"/>
      <dgm:spPr>
        <a:solidFill>
          <a:srgbClr val="00B0F0"/>
        </a:solidFill>
        <a:ln>
          <a:solidFill>
            <a:srgbClr val="0070C0"/>
          </a:solidFill>
        </a:ln>
      </dgm:spPr>
      <dgm:t>
        <a:bodyPr/>
        <a:lstStyle/>
        <a:p>
          <a:r>
            <a:rPr lang="en-US" sz="1200" b="1" dirty="0" smtClean="0"/>
            <a:t>Multi-Variable Method</a:t>
          </a:r>
          <a:endParaRPr lang="en-US" sz="1200" b="1" dirty="0"/>
        </a:p>
      </dgm:t>
    </dgm:pt>
    <dgm:pt modelId="{7E8DE677-B6B1-4DCB-A334-0B9B0B5C9469}" type="parTrans" cxnId="{742945BE-6E68-4AC5-9465-CCD5F81683D8}">
      <dgm:prSet/>
      <dgm:spPr/>
      <dgm:t>
        <a:bodyPr/>
        <a:lstStyle/>
        <a:p>
          <a:endParaRPr lang="en-US"/>
        </a:p>
      </dgm:t>
    </dgm:pt>
    <dgm:pt modelId="{C8D1C218-E6AE-42D1-835E-4F4D530B24A3}" type="sibTrans" cxnId="{742945BE-6E68-4AC5-9465-CCD5F81683D8}">
      <dgm:prSet/>
      <dgm:spPr/>
      <dgm:t>
        <a:bodyPr/>
        <a:lstStyle/>
        <a:p>
          <a:endParaRPr lang="en-US"/>
        </a:p>
      </dgm:t>
    </dgm:pt>
    <dgm:pt modelId="{E61DDD0B-A509-496F-B7E6-4040BAD7D6DF}">
      <dgm:prSet phldrT="[Text]" custT="1"/>
      <dgm:spPr>
        <a:solidFill>
          <a:srgbClr val="FF8000"/>
        </a:solidFill>
        <a:ln>
          <a:solidFill>
            <a:srgbClr val="FF8000"/>
          </a:solidFill>
        </a:ln>
      </dgm:spPr>
      <dgm:t>
        <a:bodyPr/>
        <a:lstStyle/>
        <a:p>
          <a:r>
            <a:rPr lang="en-US" sz="1200" b="1" dirty="0" smtClean="0"/>
            <a:t>Artificial Neural Network</a:t>
          </a:r>
          <a:endParaRPr lang="en-US" sz="1200" b="1" dirty="0"/>
        </a:p>
      </dgm:t>
    </dgm:pt>
    <dgm:pt modelId="{A531DCF7-A6C3-4B65-BFED-08A8F7BBB87B}" type="parTrans" cxnId="{9C56A413-B6BF-4CA6-B0E7-A27CE13F8F79}">
      <dgm:prSet/>
      <dgm:spPr/>
      <dgm:t>
        <a:bodyPr/>
        <a:lstStyle/>
        <a:p>
          <a:endParaRPr lang="en-US"/>
        </a:p>
      </dgm:t>
    </dgm:pt>
    <dgm:pt modelId="{6121B6BD-C92B-49DF-B3F9-F62611857DF3}" type="sibTrans" cxnId="{9C56A413-B6BF-4CA6-B0E7-A27CE13F8F79}">
      <dgm:prSet/>
      <dgm:spPr/>
      <dgm:t>
        <a:bodyPr/>
        <a:lstStyle/>
        <a:p>
          <a:endParaRPr lang="en-US"/>
        </a:p>
      </dgm:t>
    </dgm:pt>
    <dgm:pt modelId="{304486BC-438B-47D9-8DCF-B070B1B04A39}">
      <dgm:prSet phldrT="[Text]"/>
      <dgm:spPr>
        <a:noFill/>
      </dgm:spPr>
      <dgm:t>
        <a:bodyPr/>
        <a:lstStyle/>
        <a:p>
          <a:r>
            <a:rPr lang="en-US" dirty="0" smtClean="0"/>
            <a:t>	</a:t>
          </a:r>
          <a:endParaRPr lang="en-US" dirty="0"/>
        </a:p>
      </dgm:t>
    </dgm:pt>
    <dgm:pt modelId="{714172D2-A7A4-4842-AE13-CCEA143559E9}" type="parTrans" cxnId="{E2FDDEF6-BAD2-4D4A-84CC-9B5CB8FC9CFE}">
      <dgm:prSet/>
      <dgm:spPr/>
      <dgm:t>
        <a:bodyPr/>
        <a:lstStyle/>
        <a:p>
          <a:endParaRPr lang="en-US"/>
        </a:p>
      </dgm:t>
    </dgm:pt>
    <dgm:pt modelId="{D901E50B-4F09-4472-9A88-348BCD46B3A5}" type="sibTrans" cxnId="{E2FDDEF6-BAD2-4D4A-84CC-9B5CB8FC9CFE}">
      <dgm:prSet/>
      <dgm:spPr/>
      <dgm:t>
        <a:bodyPr/>
        <a:lstStyle/>
        <a:p>
          <a:endParaRPr lang="en-US"/>
        </a:p>
      </dgm:t>
    </dgm:pt>
    <dgm:pt modelId="{554022B8-ED87-48B5-899D-CCD98FF4EC81}">
      <dgm:prSet phldrT="[Text]"/>
      <dgm:spPr>
        <a:solidFill>
          <a:srgbClr val="FF0000"/>
        </a:solidFill>
      </dgm:spPr>
      <dgm:t>
        <a:bodyPr/>
        <a:lstStyle/>
        <a:p>
          <a:r>
            <a:rPr lang="en-US" dirty="0" smtClean="0"/>
            <a:t>MSC</a:t>
          </a:r>
          <a:endParaRPr lang="en-US" dirty="0"/>
        </a:p>
      </dgm:t>
    </dgm:pt>
    <dgm:pt modelId="{47847B93-D8DB-4FC0-BC2B-6CA079572777}" type="parTrans" cxnId="{5F88E930-85D0-4E38-8D4A-5EC19F1BA566}">
      <dgm:prSet/>
      <dgm:spPr/>
      <dgm:t>
        <a:bodyPr/>
        <a:lstStyle/>
        <a:p>
          <a:endParaRPr lang="en-US"/>
        </a:p>
      </dgm:t>
    </dgm:pt>
    <dgm:pt modelId="{AE6874C8-3597-407B-94F8-6099E6830BF4}" type="sibTrans" cxnId="{5F88E930-85D0-4E38-8D4A-5EC19F1BA566}">
      <dgm:prSet/>
      <dgm:spPr/>
      <dgm:t>
        <a:bodyPr/>
        <a:lstStyle/>
        <a:p>
          <a:endParaRPr lang="en-US"/>
        </a:p>
      </dgm:t>
    </dgm:pt>
    <dgm:pt modelId="{16307092-859A-4F73-A953-07816C2EDFBA}">
      <dgm:prSet phldrT="[Text]"/>
      <dgm:spPr>
        <a:solidFill>
          <a:srgbClr val="FFFF00"/>
        </a:solidFill>
      </dgm:spPr>
      <dgm:t>
        <a:bodyPr/>
        <a:lstStyle/>
        <a:p>
          <a:r>
            <a:rPr lang="en-US" dirty="0">
              <a:noFill/>
            </a:rPr>
            <a:t> </a:t>
          </a:r>
        </a:p>
      </dgm:t>
    </dgm:pt>
    <dgm:pt modelId="{8529F040-B0BB-4013-894C-7E618DB94E8F}" type="parTrans" cxnId="{2C6D13BA-6A1E-4F55-A401-BC82E10A83EB}">
      <dgm:prSet/>
      <dgm:spPr/>
      <dgm:t>
        <a:bodyPr/>
        <a:lstStyle/>
        <a:p>
          <a:endParaRPr lang="en-US"/>
        </a:p>
      </dgm:t>
    </dgm:pt>
    <dgm:pt modelId="{9F85F2DB-4E03-4BDF-AC65-27A29874EC9E}" type="sibTrans" cxnId="{2C6D13BA-6A1E-4F55-A401-BC82E10A83EB}">
      <dgm:prSet/>
      <dgm:spPr/>
      <dgm:t>
        <a:bodyPr/>
        <a:lstStyle/>
        <a:p>
          <a:endParaRPr lang="en-US"/>
        </a:p>
      </dgm:t>
    </dgm:pt>
    <dgm:pt modelId="{BEBF69EC-1F61-45DC-8AE9-CC0860CC6150}" type="pres">
      <dgm:prSet presAssocID="{D41AAAD9-A337-4A52-A4BB-FEDF3A7C2F7D}" presName="linearFlow" presStyleCnt="0">
        <dgm:presLayoutVars>
          <dgm:dir/>
          <dgm:animLvl val="lvl"/>
          <dgm:resizeHandles val="exact"/>
        </dgm:presLayoutVars>
      </dgm:prSet>
      <dgm:spPr/>
      <dgm:t>
        <a:bodyPr/>
        <a:lstStyle/>
        <a:p>
          <a:endParaRPr lang="en-US"/>
        </a:p>
      </dgm:t>
    </dgm:pt>
    <dgm:pt modelId="{05B3EF7B-4A7E-4E0E-B1CF-56BE7EA1BCE1}" type="pres">
      <dgm:prSet presAssocID="{5C0FF841-B9B5-4804-9932-5856D6877C73}" presName="composite" presStyleCnt="0"/>
      <dgm:spPr/>
    </dgm:pt>
    <dgm:pt modelId="{9AFA0797-D961-42C5-A95F-FD2838B9E452}" type="pres">
      <dgm:prSet presAssocID="{5C0FF841-B9B5-4804-9932-5856D6877C73}" presName="parentText" presStyleLbl="alignNode1" presStyleIdx="0" presStyleCnt="4">
        <dgm:presLayoutVars>
          <dgm:chMax val="1"/>
          <dgm:bulletEnabled val="1"/>
        </dgm:presLayoutVars>
      </dgm:prSet>
      <dgm:spPr/>
      <dgm:t>
        <a:bodyPr/>
        <a:lstStyle/>
        <a:p>
          <a:endParaRPr lang="en-US"/>
        </a:p>
      </dgm:t>
    </dgm:pt>
    <dgm:pt modelId="{6508AB99-0079-47B4-A423-C0A74FF604C6}" type="pres">
      <dgm:prSet presAssocID="{5C0FF841-B9B5-4804-9932-5856D6877C73}" presName="descendantText" presStyleLbl="alignAcc1" presStyleIdx="0" presStyleCnt="4" custScaleY="106563">
        <dgm:presLayoutVars>
          <dgm:bulletEnabled val="1"/>
        </dgm:presLayoutVars>
      </dgm:prSet>
      <dgm:spPr/>
      <dgm:t>
        <a:bodyPr/>
        <a:lstStyle/>
        <a:p>
          <a:endParaRPr lang="en-US"/>
        </a:p>
      </dgm:t>
    </dgm:pt>
    <dgm:pt modelId="{71E9B3F2-D06B-426B-BFBC-AE8F80BC7B78}" type="pres">
      <dgm:prSet presAssocID="{EE6ED9A9-CFBA-40DC-B111-4FC2C3D9565C}" presName="sp" presStyleCnt="0"/>
      <dgm:spPr/>
    </dgm:pt>
    <dgm:pt modelId="{D47079E3-6C0F-4CB5-8CC9-E025D594E0B7}" type="pres">
      <dgm:prSet presAssocID="{BFB1EE81-3365-497B-9878-06171A8446B9}" presName="composite" presStyleCnt="0"/>
      <dgm:spPr/>
    </dgm:pt>
    <dgm:pt modelId="{393DFF43-3861-4610-90B9-F63C4114C0D0}" type="pres">
      <dgm:prSet presAssocID="{BFB1EE81-3365-497B-9878-06171A8446B9}" presName="parentText" presStyleLbl="alignNode1" presStyleIdx="1" presStyleCnt="4">
        <dgm:presLayoutVars>
          <dgm:chMax val="1"/>
          <dgm:bulletEnabled val="1"/>
        </dgm:presLayoutVars>
      </dgm:prSet>
      <dgm:spPr/>
      <dgm:t>
        <a:bodyPr/>
        <a:lstStyle/>
        <a:p>
          <a:endParaRPr lang="en-US"/>
        </a:p>
      </dgm:t>
    </dgm:pt>
    <dgm:pt modelId="{13CB43E0-AA45-4BB8-90B1-471C0B1E8A8A}" type="pres">
      <dgm:prSet presAssocID="{BFB1EE81-3365-497B-9878-06171A8446B9}" presName="descendantText" presStyleLbl="alignAcc1" presStyleIdx="1" presStyleCnt="4" custLinFactNeighborX="-295" custLinFactNeighborY="7887">
        <dgm:presLayoutVars>
          <dgm:bulletEnabled val="1"/>
        </dgm:presLayoutVars>
      </dgm:prSet>
      <dgm:spPr>
        <a:blipFill rotWithShape="1">
          <a:blip xmlns:r="http://schemas.openxmlformats.org/officeDocument/2006/relationships" r:embed="rId1"/>
          <a:stretch>
            <a:fillRect/>
          </a:stretch>
        </a:blipFill>
      </dgm:spPr>
      <dgm:t>
        <a:bodyPr/>
        <a:lstStyle/>
        <a:p>
          <a:endParaRPr lang="en-US"/>
        </a:p>
      </dgm:t>
    </dgm:pt>
    <dgm:pt modelId="{622FD86E-BFFF-4FBB-A976-A7D32191ADF2}" type="pres">
      <dgm:prSet presAssocID="{C8D1C218-E6AE-42D1-835E-4F4D530B24A3}" presName="sp" presStyleCnt="0"/>
      <dgm:spPr/>
    </dgm:pt>
    <dgm:pt modelId="{A91E2400-EE92-42F5-9007-EEC560D55D48}" type="pres">
      <dgm:prSet presAssocID="{E61DDD0B-A509-496F-B7E6-4040BAD7D6DF}" presName="composite" presStyleCnt="0"/>
      <dgm:spPr/>
    </dgm:pt>
    <dgm:pt modelId="{C539386D-B816-40C4-96FE-88D774FE7164}" type="pres">
      <dgm:prSet presAssocID="{E61DDD0B-A509-496F-B7E6-4040BAD7D6DF}" presName="parentText" presStyleLbl="alignNode1" presStyleIdx="2" presStyleCnt="4">
        <dgm:presLayoutVars>
          <dgm:chMax val="1"/>
          <dgm:bulletEnabled val="1"/>
        </dgm:presLayoutVars>
      </dgm:prSet>
      <dgm:spPr/>
      <dgm:t>
        <a:bodyPr/>
        <a:lstStyle/>
        <a:p>
          <a:endParaRPr lang="en-US"/>
        </a:p>
      </dgm:t>
    </dgm:pt>
    <dgm:pt modelId="{E09AEE8D-3F2C-476C-A2B1-BCE123D2F4E1}" type="pres">
      <dgm:prSet presAssocID="{E61DDD0B-A509-496F-B7E6-4040BAD7D6DF}" presName="descendantText" presStyleLbl="alignAcc1" presStyleIdx="2" presStyleCnt="4">
        <dgm:presLayoutVars>
          <dgm:bulletEnabled val="1"/>
        </dgm:presLayoutVars>
      </dgm:prSet>
      <dgm:spPr/>
      <dgm:t>
        <a:bodyPr/>
        <a:lstStyle/>
        <a:p>
          <a:endParaRPr lang="en-US"/>
        </a:p>
      </dgm:t>
    </dgm:pt>
    <dgm:pt modelId="{F5507568-FBDD-477E-B9E1-1D44FA89B3BA}" type="pres">
      <dgm:prSet presAssocID="{6121B6BD-C92B-49DF-B3F9-F62611857DF3}" presName="sp" presStyleCnt="0"/>
      <dgm:spPr/>
    </dgm:pt>
    <dgm:pt modelId="{76E086B4-29B5-4B45-B236-6633F2D675EE}" type="pres">
      <dgm:prSet presAssocID="{554022B8-ED87-48B5-899D-CCD98FF4EC81}" presName="composite" presStyleCnt="0"/>
      <dgm:spPr/>
    </dgm:pt>
    <dgm:pt modelId="{3E1613F6-B472-4CAA-AF6E-2B1A1B5C6CAC}" type="pres">
      <dgm:prSet presAssocID="{554022B8-ED87-48B5-899D-CCD98FF4EC81}" presName="parentText" presStyleLbl="alignNode1" presStyleIdx="3" presStyleCnt="4">
        <dgm:presLayoutVars>
          <dgm:chMax val="1"/>
          <dgm:bulletEnabled val="1"/>
        </dgm:presLayoutVars>
      </dgm:prSet>
      <dgm:spPr/>
      <dgm:t>
        <a:bodyPr/>
        <a:lstStyle/>
        <a:p>
          <a:endParaRPr lang="en-US"/>
        </a:p>
      </dgm:t>
    </dgm:pt>
    <dgm:pt modelId="{9D0F0D1B-0BB3-48C9-8AE0-2DD5EE09EA3D}" type="pres">
      <dgm:prSet presAssocID="{554022B8-ED87-48B5-899D-CCD98FF4EC81}" presName="descendantText" presStyleLbl="alignAcc1" presStyleIdx="3" presStyleCnt="4">
        <dgm:presLayoutVars>
          <dgm:bulletEnabled val="1"/>
        </dgm:presLayoutVars>
      </dgm:prSet>
      <dgm:spPr/>
      <dgm:t>
        <a:bodyPr/>
        <a:lstStyle/>
        <a:p>
          <a:endParaRPr lang="en-US"/>
        </a:p>
      </dgm:t>
    </dgm:pt>
  </dgm:ptLst>
  <dgm:cxnLst>
    <dgm:cxn modelId="{B588DF69-F005-F246-B7B9-9F20F2A8E7D0}" type="presOf" srcId="{BFB1EE81-3365-497B-9878-06171A8446B9}" destId="{393DFF43-3861-4610-90B9-F63C4114C0D0}" srcOrd="0" destOrd="0" presId="urn:microsoft.com/office/officeart/2005/8/layout/chevron2"/>
    <dgm:cxn modelId="{8D034DC7-6325-D440-9F7F-1F9901DA697C}" type="presOf" srcId="{5C0FF841-B9B5-4804-9932-5856D6877C73}" destId="{9AFA0797-D961-42C5-A95F-FD2838B9E452}" srcOrd="0" destOrd="0" presId="urn:microsoft.com/office/officeart/2005/8/layout/chevron2"/>
    <dgm:cxn modelId="{CC8BDC96-8419-CE49-BC3E-6D8099EE203D}" type="presOf" srcId="{E61DDD0B-A509-496F-B7E6-4040BAD7D6DF}" destId="{C539386D-B816-40C4-96FE-88D774FE7164}" srcOrd="0" destOrd="0" presId="urn:microsoft.com/office/officeart/2005/8/layout/chevron2"/>
    <dgm:cxn modelId="{760E730A-CAC2-4541-90E6-9A7FE223F75F}" type="presOf" srcId="{304486BC-438B-47D9-8DCF-B070B1B04A39}" destId="{E09AEE8D-3F2C-476C-A2B1-BCE123D2F4E1}" srcOrd="0" destOrd="0" presId="urn:microsoft.com/office/officeart/2005/8/layout/chevron2"/>
    <dgm:cxn modelId="{5F88E930-85D0-4E38-8D4A-5EC19F1BA566}" srcId="{D41AAAD9-A337-4A52-A4BB-FEDF3A7C2F7D}" destId="{554022B8-ED87-48B5-899D-CCD98FF4EC81}" srcOrd="3" destOrd="0" parTransId="{47847B93-D8DB-4FC0-BC2B-6CA079572777}" sibTransId="{AE6874C8-3597-407B-94F8-6099E6830BF4}"/>
    <dgm:cxn modelId="{622310D9-8614-490E-B09E-D204C7F686EE}" srcId="{D41AAAD9-A337-4A52-A4BB-FEDF3A7C2F7D}" destId="{5C0FF841-B9B5-4804-9932-5856D6877C73}" srcOrd="0" destOrd="0" parTransId="{5401DC2E-CCEE-40A4-A39D-2D0708194132}" sibTransId="{EE6ED9A9-CFBA-40DC-B111-4FC2C3D9565C}"/>
    <dgm:cxn modelId="{2C6D13BA-6A1E-4F55-A401-BC82E10A83EB}" srcId="{554022B8-ED87-48B5-899D-CCD98FF4EC81}" destId="{16307092-859A-4F73-A953-07816C2EDFBA}" srcOrd="0" destOrd="0" parTransId="{8529F040-B0BB-4013-894C-7E618DB94E8F}" sibTransId="{9F85F2DB-4E03-4BDF-AC65-27A29874EC9E}"/>
    <dgm:cxn modelId="{742945BE-6E68-4AC5-9465-CCD5F81683D8}" srcId="{D41AAAD9-A337-4A52-A4BB-FEDF3A7C2F7D}" destId="{BFB1EE81-3365-497B-9878-06171A8446B9}" srcOrd="1" destOrd="0" parTransId="{7E8DE677-B6B1-4DCB-A334-0B9B0B5C9469}" sibTransId="{C8D1C218-E6AE-42D1-835E-4F4D530B24A3}"/>
    <dgm:cxn modelId="{5627D5CE-E353-4E56-A4B8-80D8C05AC4CA}" srcId="{5C0FF841-B9B5-4804-9932-5856D6877C73}" destId="{BE740004-0645-418D-B1D8-B54D45E3675F}" srcOrd="0" destOrd="0" parTransId="{77BDC276-002B-47BC-B1B6-8CAE56B845ED}" sibTransId="{9DDE7E27-BAF4-4326-BB35-675843B34BAE}"/>
    <dgm:cxn modelId="{04080326-6D0E-1744-AD04-BCBB50769AEA}" type="presOf" srcId="{BE740004-0645-418D-B1D8-B54D45E3675F}" destId="{6508AB99-0079-47B4-A423-C0A74FF604C6}" srcOrd="0" destOrd="0" presId="urn:microsoft.com/office/officeart/2005/8/layout/chevron2"/>
    <dgm:cxn modelId="{34A7EAF9-F169-0342-81FA-6CADE638B5C3}" type="presOf" srcId="{554022B8-ED87-48B5-899D-CCD98FF4EC81}" destId="{3E1613F6-B472-4CAA-AF6E-2B1A1B5C6CAC}" srcOrd="0" destOrd="0" presId="urn:microsoft.com/office/officeart/2005/8/layout/chevron2"/>
    <dgm:cxn modelId="{9C56A413-B6BF-4CA6-B0E7-A27CE13F8F79}" srcId="{D41AAAD9-A337-4A52-A4BB-FEDF3A7C2F7D}" destId="{E61DDD0B-A509-496F-B7E6-4040BAD7D6DF}" srcOrd="2" destOrd="0" parTransId="{A531DCF7-A6C3-4B65-BFED-08A8F7BBB87B}" sibTransId="{6121B6BD-C92B-49DF-B3F9-F62611857DF3}"/>
    <dgm:cxn modelId="{E2FDDEF6-BAD2-4D4A-84CC-9B5CB8FC9CFE}" srcId="{E61DDD0B-A509-496F-B7E6-4040BAD7D6DF}" destId="{304486BC-438B-47D9-8DCF-B070B1B04A39}" srcOrd="0" destOrd="0" parTransId="{714172D2-A7A4-4842-AE13-CCEA143559E9}" sibTransId="{D901E50B-4F09-4472-9A88-348BCD46B3A5}"/>
    <dgm:cxn modelId="{E8632E2A-A057-A447-AB69-EB4D01606364}" type="presOf" srcId="{D41AAAD9-A337-4A52-A4BB-FEDF3A7C2F7D}" destId="{BEBF69EC-1F61-45DC-8AE9-CC0860CC6150}" srcOrd="0" destOrd="0" presId="urn:microsoft.com/office/officeart/2005/8/layout/chevron2"/>
    <dgm:cxn modelId="{1FBD81DB-93D2-1F42-9CD3-214FF07D600E}" type="presOf" srcId="{16307092-859A-4F73-A953-07816C2EDFBA}" destId="{9D0F0D1B-0BB3-48C9-8AE0-2DD5EE09EA3D}" srcOrd="0" destOrd="0" presId="urn:microsoft.com/office/officeart/2005/8/layout/chevron2"/>
    <dgm:cxn modelId="{8D14FCF3-797E-ED44-95F1-4C62B84CED32}" type="presParOf" srcId="{BEBF69EC-1F61-45DC-8AE9-CC0860CC6150}" destId="{05B3EF7B-4A7E-4E0E-B1CF-56BE7EA1BCE1}" srcOrd="0" destOrd="0" presId="urn:microsoft.com/office/officeart/2005/8/layout/chevron2"/>
    <dgm:cxn modelId="{001B73C0-7E28-2A45-8245-27ADE3025218}" type="presParOf" srcId="{05B3EF7B-4A7E-4E0E-B1CF-56BE7EA1BCE1}" destId="{9AFA0797-D961-42C5-A95F-FD2838B9E452}" srcOrd="0" destOrd="0" presId="urn:microsoft.com/office/officeart/2005/8/layout/chevron2"/>
    <dgm:cxn modelId="{C6BA6ADD-564B-374A-9067-8ADA427BE287}" type="presParOf" srcId="{05B3EF7B-4A7E-4E0E-B1CF-56BE7EA1BCE1}" destId="{6508AB99-0079-47B4-A423-C0A74FF604C6}" srcOrd="1" destOrd="0" presId="urn:microsoft.com/office/officeart/2005/8/layout/chevron2"/>
    <dgm:cxn modelId="{3AC6E26F-F0CA-4248-854D-C585C0C300DE}" type="presParOf" srcId="{BEBF69EC-1F61-45DC-8AE9-CC0860CC6150}" destId="{71E9B3F2-D06B-426B-BFBC-AE8F80BC7B78}" srcOrd="1" destOrd="0" presId="urn:microsoft.com/office/officeart/2005/8/layout/chevron2"/>
    <dgm:cxn modelId="{E2B01D31-01CF-1445-98D6-71B2938724BC}" type="presParOf" srcId="{BEBF69EC-1F61-45DC-8AE9-CC0860CC6150}" destId="{D47079E3-6C0F-4CB5-8CC9-E025D594E0B7}" srcOrd="2" destOrd="0" presId="urn:microsoft.com/office/officeart/2005/8/layout/chevron2"/>
    <dgm:cxn modelId="{F582F546-30FB-1F47-BA24-59F0A87B959B}" type="presParOf" srcId="{D47079E3-6C0F-4CB5-8CC9-E025D594E0B7}" destId="{393DFF43-3861-4610-90B9-F63C4114C0D0}" srcOrd="0" destOrd="0" presId="urn:microsoft.com/office/officeart/2005/8/layout/chevron2"/>
    <dgm:cxn modelId="{3E4A182F-E52D-DC42-BD7B-558C0CBD48BD}" type="presParOf" srcId="{D47079E3-6C0F-4CB5-8CC9-E025D594E0B7}" destId="{13CB43E0-AA45-4BB8-90B1-471C0B1E8A8A}" srcOrd="1" destOrd="0" presId="urn:microsoft.com/office/officeart/2005/8/layout/chevron2"/>
    <dgm:cxn modelId="{DBF34112-41BF-B14F-B149-0C9FCD09C1AD}" type="presParOf" srcId="{BEBF69EC-1F61-45DC-8AE9-CC0860CC6150}" destId="{622FD86E-BFFF-4FBB-A976-A7D32191ADF2}" srcOrd="3" destOrd="0" presId="urn:microsoft.com/office/officeart/2005/8/layout/chevron2"/>
    <dgm:cxn modelId="{FD4A3BBE-2A26-C24E-B8F6-4858D5D22DA0}" type="presParOf" srcId="{BEBF69EC-1F61-45DC-8AE9-CC0860CC6150}" destId="{A91E2400-EE92-42F5-9007-EEC560D55D48}" srcOrd="4" destOrd="0" presId="urn:microsoft.com/office/officeart/2005/8/layout/chevron2"/>
    <dgm:cxn modelId="{345F152A-7852-E147-83F9-6ED982A3FD3D}" type="presParOf" srcId="{A91E2400-EE92-42F5-9007-EEC560D55D48}" destId="{C539386D-B816-40C4-96FE-88D774FE7164}" srcOrd="0" destOrd="0" presId="urn:microsoft.com/office/officeart/2005/8/layout/chevron2"/>
    <dgm:cxn modelId="{0B55C537-09A4-F04D-8EA7-783E6DD4B02D}" type="presParOf" srcId="{A91E2400-EE92-42F5-9007-EEC560D55D48}" destId="{E09AEE8D-3F2C-476C-A2B1-BCE123D2F4E1}" srcOrd="1" destOrd="0" presId="urn:microsoft.com/office/officeart/2005/8/layout/chevron2"/>
    <dgm:cxn modelId="{9AFA2CA6-567D-C543-BB62-51C01899C582}" type="presParOf" srcId="{BEBF69EC-1F61-45DC-8AE9-CC0860CC6150}" destId="{F5507568-FBDD-477E-B9E1-1D44FA89B3BA}" srcOrd="5" destOrd="0" presId="urn:microsoft.com/office/officeart/2005/8/layout/chevron2"/>
    <dgm:cxn modelId="{6FDED0F0-5618-0F4A-9E12-CEF61C86E721}" type="presParOf" srcId="{BEBF69EC-1F61-45DC-8AE9-CC0860CC6150}" destId="{76E086B4-29B5-4B45-B236-6633F2D675EE}" srcOrd="6" destOrd="0" presId="urn:microsoft.com/office/officeart/2005/8/layout/chevron2"/>
    <dgm:cxn modelId="{333CF86E-ACD0-2448-9C7A-F9F7F84CB6E1}" type="presParOf" srcId="{76E086B4-29B5-4B45-B236-6633F2D675EE}" destId="{3E1613F6-B472-4CAA-AF6E-2B1A1B5C6CAC}" srcOrd="0" destOrd="0" presId="urn:microsoft.com/office/officeart/2005/8/layout/chevron2"/>
    <dgm:cxn modelId="{D196B97A-8219-6040-A378-A50E8469D160}" type="presParOf" srcId="{76E086B4-29B5-4B45-B236-6633F2D675EE}" destId="{9D0F0D1B-0BB3-48C9-8AE0-2DD5EE09EA3D}" srcOrd="1" destOrd="0" presId="urn:microsoft.com/office/officeart/2005/8/layout/chevron2"/>
  </dgm:cxnLst>
  <dgm:bg>
    <a:solidFill>
      <a:schemeClr val="accent3"/>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3CB36-7BA4-3D4B-807E-9C0E2D6FE628}">
      <dsp:nvSpPr>
        <dsp:cNvPr id="0" name=""/>
        <dsp:cNvSpPr/>
      </dsp:nvSpPr>
      <dsp:spPr>
        <a:xfrm>
          <a:off x="2678069" y="1175"/>
          <a:ext cx="2644861" cy="1322430"/>
        </a:xfrm>
        <a:prstGeom prst="roundRect">
          <a:avLst>
            <a:gd name="adj" fmla="val 10000"/>
          </a:avLst>
        </a:prstGeom>
        <a:solidFill>
          <a:srgbClr val="3366FF"/>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Ground Measurements</a:t>
          </a:r>
          <a:endParaRPr lang="en-US" sz="2200" b="1" kern="1200" dirty="0"/>
        </a:p>
      </dsp:txBody>
      <dsp:txXfrm>
        <a:off x="2716802" y="39908"/>
        <a:ext cx="2567395" cy="1244964"/>
      </dsp:txXfrm>
    </dsp:sp>
    <dsp:sp modelId="{24B54B4A-5A8A-6B43-A820-6ECB5783913B}">
      <dsp:nvSpPr>
        <dsp:cNvPr id="0" name=""/>
        <dsp:cNvSpPr/>
      </dsp:nvSpPr>
      <dsp:spPr>
        <a:xfrm rot="3600000">
          <a:off x="4403622" y="2321274"/>
          <a:ext cx="1376495" cy="462850"/>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542477" y="2413844"/>
        <a:ext cx="1098785" cy="277710"/>
      </dsp:txXfrm>
    </dsp:sp>
    <dsp:sp modelId="{9CC0B386-91E9-CF44-ABC6-4483CE02BAE8}">
      <dsp:nvSpPr>
        <dsp:cNvPr id="0" name=""/>
        <dsp:cNvSpPr/>
      </dsp:nvSpPr>
      <dsp:spPr>
        <a:xfrm>
          <a:off x="4860809" y="3781793"/>
          <a:ext cx="2644861" cy="1322430"/>
        </a:xfrm>
        <a:prstGeom prst="roundRect">
          <a:avLst>
            <a:gd name="adj" fmla="val 10000"/>
          </a:avLst>
        </a:prstGeom>
        <a:solidFill>
          <a:srgbClr val="FF66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Models</a:t>
          </a:r>
          <a:endParaRPr lang="en-US" sz="2200" b="1" kern="1200" dirty="0"/>
        </a:p>
      </dsp:txBody>
      <dsp:txXfrm>
        <a:off x="4899542" y="3820526"/>
        <a:ext cx="2567395" cy="1244964"/>
      </dsp:txXfrm>
    </dsp:sp>
    <dsp:sp modelId="{D71A06B3-D136-4A4A-A936-309498843FB0}">
      <dsp:nvSpPr>
        <dsp:cNvPr id="0" name=""/>
        <dsp:cNvSpPr/>
      </dsp:nvSpPr>
      <dsp:spPr>
        <a:xfrm rot="10800000">
          <a:off x="3312252" y="4211583"/>
          <a:ext cx="1376495" cy="462850"/>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3451107" y="4304153"/>
        <a:ext cx="1098785" cy="277710"/>
      </dsp:txXfrm>
    </dsp:sp>
    <dsp:sp modelId="{8D3CAF68-9110-AA41-8027-6798BC0CB93F}">
      <dsp:nvSpPr>
        <dsp:cNvPr id="0" name=""/>
        <dsp:cNvSpPr/>
      </dsp:nvSpPr>
      <dsp:spPr>
        <a:xfrm>
          <a:off x="495328" y="3781793"/>
          <a:ext cx="2644861" cy="1322430"/>
        </a:xfrm>
        <a:prstGeom prst="roundRect">
          <a:avLst>
            <a:gd name="adj" fmla="val 10000"/>
          </a:avLst>
        </a:prstGeom>
        <a:solidFill>
          <a:srgbClr val="00CC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Air and Space Observations</a:t>
          </a:r>
          <a:endParaRPr lang="en-US" sz="2200" b="1" kern="1200" dirty="0"/>
        </a:p>
      </dsp:txBody>
      <dsp:txXfrm>
        <a:off x="534061" y="3820526"/>
        <a:ext cx="2567395" cy="1244964"/>
      </dsp:txXfrm>
    </dsp:sp>
    <dsp:sp modelId="{3FD96ED2-F821-A545-AF91-13CFC7A52E39}">
      <dsp:nvSpPr>
        <dsp:cNvPr id="0" name=""/>
        <dsp:cNvSpPr/>
      </dsp:nvSpPr>
      <dsp:spPr>
        <a:xfrm rot="18000000">
          <a:off x="2220881" y="2321274"/>
          <a:ext cx="1376495" cy="462850"/>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359736" y="2413844"/>
        <a:ext cx="1098785" cy="277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A0797-D961-42C5-A95F-FD2838B9E452}">
      <dsp:nvSpPr>
        <dsp:cNvPr id="0" name=""/>
        <dsp:cNvSpPr/>
      </dsp:nvSpPr>
      <dsp:spPr>
        <a:xfrm rot="5400000">
          <a:off x="-200415" y="235724"/>
          <a:ext cx="1336100" cy="935270"/>
        </a:xfrm>
        <a:prstGeom prst="chevron">
          <a:avLst/>
        </a:prstGeom>
        <a:solidFill>
          <a:srgbClr val="008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Two Variable Method</a:t>
          </a:r>
          <a:endParaRPr lang="en-US" sz="1200" b="1" kern="1200" dirty="0"/>
        </a:p>
      </dsp:txBody>
      <dsp:txXfrm rot="-5400000">
        <a:off x="0" y="502944"/>
        <a:ext cx="935270" cy="400830"/>
      </dsp:txXfrm>
    </dsp:sp>
    <dsp:sp modelId="{6508AB99-0079-47B4-A423-C0A74FF604C6}">
      <dsp:nvSpPr>
        <dsp:cNvPr id="0" name=""/>
        <dsp:cNvSpPr/>
      </dsp:nvSpPr>
      <dsp:spPr>
        <a:xfrm rot="5400000">
          <a:off x="4005160" y="-3063094"/>
          <a:ext cx="925949" cy="7065729"/>
        </a:xfrm>
        <a:prstGeom prst="round2SameRect">
          <a:avLst/>
        </a:prstGeom>
        <a:solidFill>
          <a:srgbClr val="FFFF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b="1" kern="1200" dirty="0"/>
        </a:p>
      </dsp:txBody>
      <dsp:txXfrm rot="-5400000">
        <a:off x="935271" y="51996"/>
        <a:ext cx="7020528" cy="835547"/>
      </dsp:txXfrm>
    </dsp:sp>
    <dsp:sp modelId="{393DFF43-3861-4610-90B9-F63C4114C0D0}">
      <dsp:nvSpPr>
        <dsp:cNvPr id="0" name=""/>
        <dsp:cNvSpPr/>
      </dsp:nvSpPr>
      <dsp:spPr>
        <a:xfrm rot="5400000">
          <a:off x="-200415" y="1427322"/>
          <a:ext cx="1336100" cy="935270"/>
        </a:xfrm>
        <a:prstGeom prst="chevron">
          <a:avLst/>
        </a:prstGeom>
        <a:solidFill>
          <a:srgbClr val="00B0F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Multi-Variable Method</a:t>
          </a:r>
          <a:endParaRPr lang="en-US" sz="1200" b="1" kern="1200" dirty="0"/>
        </a:p>
      </dsp:txBody>
      <dsp:txXfrm rot="-5400000">
        <a:off x="0" y="1694542"/>
        <a:ext cx="935270" cy="400830"/>
      </dsp:txXfrm>
    </dsp:sp>
    <dsp:sp modelId="{13CB43E0-AA45-4BB8-90B1-471C0B1E8A8A}">
      <dsp:nvSpPr>
        <dsp:cNvPr id="0" name=""/>
        <dsp:cNvSpPr/>
      </dsp:nvSpPr>
      <dsp:spPr>
        <a:xfrm rot="5400000">
          <a:off x="4013058" y="-1803228"/>
          <a:ext cx="868465" cy="7065729"/>
        </a:xfrm>
        <a:prstGeom prst="round2SameRect">
          <a:avLst/>
        </a:prstGeom>
        <a:blipFill rotWithShape="1">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39386D-B816-40C4-96FE-88D774FE7164}">
      <dsp:nvSpPr>
        <dsp:cNvPr id="0" name=""/>
        <dsp:cNvSpPr/>
      </dsp:nvSpPr>
      <dsp:spPr>
        <a:xfrm rot="5400000">
          <a:off x="-200415" y="2618920"/>
          <a:ext cx="1336100" cy="935270"/>
        </a:xfrm>
        <a:prstGeom prst="chevron">
          <a:avLst/>
        </a:prstGeom>
        <a:solidFill>
          <a:srgbClr val="FF8000"/>
        </a:solidFill>
        <a:ln w="25400" cap="flat" cmpd="sng" algn="ctr">
          <a:solidFill>
            <a:srgbClr val="FF8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Artificial Neural Network</a:t>
          </a:r>
          <a:endParaRPr lang="en-US" sz="1200" b="1" kern="1200" dirty="0"/>
        </a:p>
      </dsp:txBody>
      <dsp:txXfrm rot="-5400000">
        <a:off x="0" y="2886140"/>
        <a:ext cx="935270" cy="400830"/>
      </dsp:txXfrm>
    </dsp:sp>
    <dsp:sp modelId="{E09AEE8D-3F2C-476C-A2B1-BCE123D2F4E1}">
      <dsp:nvSpPr>
        <dsp:cNvPr id="0" name=""/>
        <dsp:cNvSpPr/>
      </dsp:nvSpPr>
      <dsp:spPr>
        <a:xfrm rot="5400000">
          <a:off x="4033902" y="-680126"/>
          <a:ext cx="868465" cy="706572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2712" tIns="32385" rIns="32385" bIns="32385" numCol="1" spcCol="1270" anchor="ctr" anchorCtr="0">
          <a:noAutofit/>
        </a:bodyPr>
        <a:lstStyle/>
        <a:p>
          <a:pPr marL="285750" lvl="1" indent="-285750" algn="l" defTabSz="2266950">
            <a:lnSpc>
              <a:spcPct val="90000"/>
            </a:lnSpc>
            <a:spcBef>
              <a:spcPct val="0"/>
            </a:spcBef>
            <a:spcAft>
              <a:spcPct val="15000"/>
            </a:spcAft>
            <a:buChar char="••"/>
          </a:pPr>
          <a:r>
            <a:rPr lang="en-US" sz="5100" kern="1200" dirty="0" smtClean="0"/>
            <a:t>	</a:t>
          </a:r>
          <a:endParaRPr lang="en-US" sz="5100" kern="1200" dirty="0"/>
        </a:p>
      </dsp:txBody>
      <dsp:txXfrm rot="-5400000">
        <a:off x="935271" y="2460900"/>
        <a:ext cx="7023334" cy="783675"/>
      </dsp:txXfrm>
    </dsp:sp>
    <dsp:sp modelId="{3E1613F6-B472-4CAA-AF6E-2B1A1B5C6CAC}">
      <dsp:nvSpPr>
        <dsp:cNvPr id="0" name=""/>
        <dsp:cNvSpPr/>
      </dsp:nvSpPr>
      <dsp:spPr>
        <a:xfrm rot="5400000">
          <a:off x="-200415" y="3810518"/>
          <a:ext cx="1336100" cy="935270"/>
        </a:xfrm>
        <a:prstGeom prst="chevron">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MSC</a:t>
          </a:r>
          <a:endParaRPr lang="en-US" sz="2600" kern="1200" dirty="0"/>
        </a:p>
      </dsp:txBody>
      <dsp:txXfrm rot="-5400000">
        <a:off x="0" y="4077738"/>
        <a:ext cx="935270" cy="400830"/>
      </dsp:txXfrm>
    </dsp:sp>
    <dsp:sp modelId="{9D0F0D1B-0BB3-48C9-8AE0-2DD5EE09EA3D}">
      <dsp:nvSpPr>
        <dsp:cNvPr id="0" name=""/>
        <dsp:cNvSpPr/>
      </dsp:nvSpPr>
      <dsp:spPr>
        <a:xfrm rot="5400000">
          <a:off x="4033902" y="511471"/>
          <a:ext cx="868465" cy="7065729"/>
        </a:xfrm>
        <a:prstGeom prst="round2SameRect">
          <a:avLst/>
        </a:prstGeom>
        <a:blipFill rotWithShape="1">
          <a:blip xmlns:r="http://schemas.openxmlformats.org/officeDocument/2006/relationships" r:embed="rId2"/>
          <a:stretch>
            <a:fillRect t="-21233" b="-33562"/>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2712" tIns="32385" rIns="32385" bIns="32385" numCol="1" spcCol="1270" anchor="ctr" anchorCtr="0">
          <a:noAutofit/>
        </a:bodyPr>
        <a:lstStyle/>
        <a:p>
          <a:pPr marL="285750" lvl="1" indent="-285750" algn="l" defTabSz="2266950">
            <a:lnSpc>
              <a:spcPct val="90000"/>
            </a:lnSpc>
            <a:spcBef>
              <a:spcPct val="0"/>
            </a:spcBef>
            <a:spcAft>
              <a:spcPct val="15000"/>
            </a:spcAft>
            <a:buChar char="••"/>
          </a:pPr>
          <a:r>
            <a:rPr lang="en-US" sz="5100" kern="1200" dirty="0">
              <a:noFill/>
            </a:rPr>
            <a:t> </a:t>
          </a:r>
        </a:p>
      </dsp:txBody>
      <dsp:txXfrm rot="-5400000">
        <a:off x="935271" y="3652498"/>
        <a:ext cx="7023334" cy="783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0" tIns="45781" rIns="91560" bIns="45781"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193539" name="Rectangle 3"/>
          <p:cNvSpPr>
            <a:spLocks noGrp="1" noChangeArrowheads="1"/>
          </p:cNvSpPr>
          <p:nvPr>
            <p:ph type="dt" sz="quarter" idx="1"/>
          </p:nvPr>
        </p:nvSpPr>
        <p:spPr bwMode="auto">
          <a:xfrm>
            <a:off x="3978275"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0" tIns="45781" rIns="91560" bIns="45781"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93540" name="Rectangle 4"/>
          <p:cNvSpPr>
            <a:spLocks noGrp="1" noChangeArrowheads="1"/>
          </p:cNvSpPr>
          <p:nvPr>
            <p:ph type="ftr" sz="quarter" idx="2"/>
          </p:nvPr>
        </p:nvSpPr>
        <p:spPr bwMode="auto">
          <a:xfrm>
            <a:off x="0" y="8842375"/>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0" tIns="45781" rIns="91560" bIns="45781"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193541" name="Rectangle 5"/>
          <p:cNvSpPr>
            <a:spLocks noGrp="1" noChangeArrowheads="1"/>
          </p:cNvSpPr>
          <p:nvPr>
            <p:ph type="sldNum" sz="quarter" idx="3"/>
          </p:nvPr>
        </p:nvSpPr>
        <p:spPr bwMode="auto">
          <a:xfrm>
            <a:off x="3978275" y="8842375"/>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0" tIns="45781" rIns="91560" bIns="45781" numCol="1" anchor="b" anchorCtr="0" compatLnSpc="1">
            <a:prstTxWarp prst="textNoShape">
              <a:avLst/>
            </a:prstTxWarp>
          </a:bodyPr>
          <a:lstStyle>
            <a:lvl1pPr algn="r" eaLnBrk="1" hangingPunct="1">
              <a:defRPr sz="1200">
                <a:latin typeface="Arial" charset="0"/>
              </a:defRPr>
            </a:lvl1pPr>
          </a:lstStyle>
          <a:p>
            <a:pPr>
              <a:defRPr/>
            </a:pPr>
            <a:fld id="{6B55B2BA-A042-477D-A8B8-89E6484AF07A}" type="slidenum">
              <a:rPr lang="en-US"/>
              <a:pPr>
                <a:defRPr/>
              </a:pPr>
              <a:t>‹#›</a:t>
            </a:fld>
            <a:endParaRPr lang="en-US"/>
          </a:p>
        </p:txBody>
      </p:sp>
    </p:spTree>
    <p:extLst>
      <p:ext uri="{BB962C8B-B14F-4D97-AF65-F5344CB8AC3E}">
        <p14:creationId xmlns:p14="http://schemas.microsoft.com/office/powerpoint/2010/main" val="3648841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1" tIns="46651" rIns="93301" bIns="46651" numCol="1" anchor="t" anchorCtr="0" compatLnSpc="1">
            <a:prstTxWarp prst="textNoShape">
              <a:avLst/>
            </a:prstTxWarp>
          </a:bodyPr>
          <a:lstStyle>
            <a:lvl1pPr algn="l" defTabSz="930081" eaLnBrk="1" hangingPunct="1">
              <a:defRPr sz="1200">
                <a:latin typeface="Arial" charset="0"/>
              </a:defRPr>
            </a:lvl1pPr>
          </a:lstStyle>
          <a:p>
            <a:pPr>
              <a:defRPr/>
            </a:pPr>
            <a:endParaRPr lang="en-US"/>
          </a:p>
        </p:txBody>
      </p:sp>
      <p:sp>
        <p:nvSpPr>
          <p:cNvPr id="6147" name="Rectangle 3"/>
          <p:cNvSpPr>
            <a:spLocks noGrp="1" noChangeArrowheads="1"/>
          </p:cNvSpPr>
          <p:nvPr>
            <p:ph type="dt" idx="1"/>
          </p:nvPr>
        </p:nvSpPr>
        <p:spPr bwMode="auto">
          <a:xfrm>
            <a:off x="3978275"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1" tIns="46651" rIns="93301" bIns="46651" numCol="1" anchor="t" anchorCtr="0" compatLnSpc="1">
            <a:prstTxWarp prst="textNoShape">
              <a:avLst/>
            </a:prstTxWarp>
          </a:bodyPr>
          <a:lstStyle>
            <a:lvl1pPr algn="r" defTabSz="930081" eaLnBrk="1" hangingPunct="1">
              <a:defRPr sz="1200">
                <a:latin typeface="Arial" charset="0"/>
              </a:defRPr>
            </a:lvl1pPr>
          </a:lstStyle>
          <a:p>
            <a:pPr>
              <a:defRPr/>
            </a:pPr>
            <a:endParaRPr lang="en-US"/>
          </a:p>
        </p:txBody>
      </p:sp>
      <p:sp>
        <p:nvSpPr>
          <p:cNvPr id="62468"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703263" y="4422775"/>
            <a:ext cx="5616575"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1" tIns="46651" rIns="93301" bIns="466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42375"/>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1" tIns="46651" rIns="93301" bIns="46651" numCol="1" anchor="b" anchorCtr="0" compatLnSpc="1">
            <a:prstTxWarp prst="textNoShape">
              <a:avLst/>
            </a:prstTxWarp>
          </a:bodyPr>
          <a:lstStyle>
            <a:lvl1pPr algn="l" defTabSz="930081" eaLnBrk="1" hangingPunct="1">
              <a:defRPr sz="120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3978275" y="8842375"/>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01" tIns="46651" rIns="93301" bIns="46651" numCol="1" anchor="b" anchorCtr="0" compatLnSpc="1">
            <a:prstTxWarp prst="textNoShape">
              <a:avLst/>
            </a:prstTxWarp>
          </a:bodyPr>
          <a:lstStyle>
            <a:lvl1pPr algn="r" defTabSz="930081" eaLnBrk="1" hangingPunct="1">
              <a:defRPr sz="1200">
                <a:latin typeface="Arial" charset="0"/>
              </a:defRPr>
            </a:lvl1pPr>
          </a:lstStyle>
          <a:p>
            <a:pPr>
              <a:defRPr/>
            </a:pPr>
            <a:fld id="{2FDFDA8E-0279-496A-9D5B-CE82F05DE0CF}" type="slidenum">
              <a:rPr lang="en-US"/>
              <a:pPr>
                <a:defRPr/>
              </a:pPr>
              <a:t>‹#›</a:t>
            </a:fld>
            <a:endParaRPr lang="en-US"/>
          </a:p>
        </p:txBody>
      </p:sp>
    </p:spTree>
    <p:extLst>
      <p:ext uri="{BB962C8B-B14F-4D97-AF65-F5344CB8AC3E}">
        <p14:creationId xmlns:p14="http://schemas.microsoft.com/office/powerpoint/2010/main" val="16611013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ln>
            <a:miter lim="800000"/>
            <a:headEnd/>
            <a:tailEnd/>
          </a:ln>
        </p:spPr>
        <p:txBody>
          <a:bodyPr/>
          <a:lstStyle/>
          <a:p>
            <a:fld id="{0FD14ED8-8F51-4FED-B631-816AB35737BD}" type="slidenum">
              <a:rPr lang="en-US"/>
              <a:pPr/>
              <a:t>1</a:t>
            </a:fld>
            <a:endParaRPr lang="en-US"/>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EA66347-7BF8-4D4A-AB14-88B25B998E3B}" type="slidenum">
              <a:rPr lang="en-US"/>
              <a:pPr/>
              <a:t>17</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spcBef>
                <a:spcPct val="0"/>
              </a:spcBef>
            </a:pPr>
            <a:r>
              <a:rPr lang="en-US" dirty="0" smtClean="0">
                <a:latin typeface="Arial" charset="0"/>
                <a:ea typeface="ＭＳ Ｐゴシック" pitchFamily="8" charset="-128"/>
              </a:rPr>
              <a:t>There are many satellites capable of global and partial global measurements each day.  Here you can see visually the product call AOD (Aerosol Optical Depth) which is an optical measurement of total column aerosol.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dirty="0" smtClean="0">
              <a:latin typeface="Arial" pitchFamily="34" charset="0"/>
              <a:ea typeface="ＭＳ Ｐゴシック" pitchFamily="34" charset="-128"/>
            </a:endParaRPr>
          </a:p>
        </p:txBody>
      </p:sp>
      <p:sp>
        <p:nvSpPr>
          <p:cNvPr id="54276" name="Slide Number Placeholder 3"/>
          <p:cNvSpPr>
            <a:spLocks noGrp="1"/>
          </p:cNvSpPr>
          <p:nvPr>
            <p:ph type="sldNum" sz="quarter" idx="5"/>
          </p:nvPr>
        </p:nvSpPr>
        <p:spPr>
          <a:noFill/>
        </p:spPr>
        <p:txBody>
          <a:bodyPr/>
          <a:lstStyle/>
          <a:p>
            <a:fld id="{0E6BE6CF-32B1-4D2C-889C-A907D64FBC10}" type="slidenum">
              <a:rPr lang="en-US" smtClean="0">
                <a:latin typeface="Arial" pitchFamily="34" charset="0"/>
                <a:ea typeface="ＭＳ Ｐゴシック" pitchFamily="34" charset="-128"/>
              </a:rPr>
              <a:pPr/>
              <a:t>18</a:t>
            </a:fld>
            <a:endParaRPr lang="en-US"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84E90B-40F0-41D4-AB89-3D3CE422E1BB}" type="slidenum">
              <a:rPr lang="en-US"/>
              <a:pPr/>
              <a:t>20</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E6CE24-BA33-47C8-A8C6-6B07743CA687}" type="slidenum">
              <a:rPr lang="en-US"/>
              <a:pPr/>
              <a:t>21</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C8094DB-C070-4593-BE48-C79DEF7408D5}" type="slidenum">
              <a:rPr lang="en-US" smtClean="0"/>
              <a:pPr>
                <a:defRPr/>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latin typeface="Arial" charset="0"/>
              <a:ea typeface="ＭＳ Ｐゴシック" charset="-128"/>
            </a:endParaRPr>
          </a:p>
        </p:txBody>
      </p:sp>
      <p:sp>
        <p:nvSpPr>
          <p:cNvPr id="92164" name="Slide Number Placeholder 3"/>
          <p:cNvSpPr>
            <a:spLocks noGrp="1"/>
          </p:cNvSpPr>
          <p:nvPr>
            <p:ph type="sldNum" sz="quarter" idx="5"/>
          </p:nvPr>
        </p:nvSpPr>
        <p:spPr>
          <a:noFill/>
        </p:spPr>
        <p:txBody>
          <a:bodyPr/>
          <a:lstStyle/>
          <a:p>
            <a:fld id="{9FFF8C16-934E-496A-99E1-52BE5CCD3856}" type="slidenum">
              <a:rPr lang="en-US"/>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US" smtClean="0"/>
          </a:p>
        </p:txBody>
      </p:sp>
      <p:sp>
        <p:nvSpPr>
          <p:cNvPr id="68612" name="Slide Number Placeholder 3"/>
          <p:cNvSpPr>
            <a:spLocks noGrp="1"/>
          </p:cNvSpPr>
          <p:nvPr>
            <p:ph type="sldNum" sz="quarter" idx="5"/>
          </p:nvPr>
        </p:nvSpPr>
        <p:spPr>
          <a:noFill/>
        </p:spPr>
        <p:txBody>
          <a:bodyPr/>
          <a:lstStyle>
            <a:lvl1pPr algn="ctr" defTabSz="928688" eaLnBrk="0" hangingPunct="0">
              <a:defRPr sz="2000">
                <a:solidFill>
                  <a:schemeClr val="tx1"/>
                </a:solidFill>
                <a:latin typeface="Verdana" pitchFamily="34" charset="0"/>
              </a:defRPr>
            </a:lvl1pPr>
            <a:lvl2pPr marL="742950" indent="-285750" algn="ctr" defTabSz="928688" eaLnBrk="0" hangingPunct="0">
              <a:defRPr sz="2000">
                <a:solidFill>
                  <a:schemeClr val="tx1"/>
                </a:solidFill>
                <a:latin typeface="Verdana" pitchFamily="34" charset="0"/>
              </a:defRPr>
            </a:lvl2pPr>
            <a:lvl3pPr marL="1143000" indent="-228600" algn="ctr" defTabSz="928688" eaLnBrk="0" hangingPunct="0">
              <a:defRPr sz="2000">
                <a:solidFill>
                  <a:schemeClr val="tx1"/>
                </a:solidFill>
                <a:latin typeface="Verdana" pitchFamily="34" charset="0"/>
              </a:defRPr>
            </a:lvl3pPr>
            <a:lvl4pPr marL="1600200" indent="-228600" algn="ctr" defTabSz="928688" eaLnBrk="0" hangingPunct="0">
              <a:defRPr sz="2000">
                <a:solidFill>
                  <a:schemeClr val="tx1"/>
                </a:solidFill>
                <a:latin typeface="Verdana" pitchFamily="34" charset="0"/>
              </a:defRPr>
            </a:lvl4pPr>
            <a:lvl5pPr marL="2057400" indent="-228600" algn="ctr" defTabSz="928688" eaLnBrk="0" hangingPunct="0">
              <a:defRPr sz="2000">
                <a:solidFill>
                  <a:schemeClr val="tx1"/>
                </a:solidFill>
                <a:latin typeface="Verdana" pitchFamily="34" charset="0"/>
              </a:defRPr>
            </a:lvl5pPr>
            <a:lvl6pPr marL="2514600" indent="-228600" algn="ctr" defTabSz="928688" eaLnBrk="0" fontAlgn="base" hangingPunct="0">
              <a:spcBef>
                <a:spcPct val="0"/>
              </a:spcBef>
              <a:spcAft>
                <a:spcPct val="0"/>
              </a:spcAft>
              <a:defRPr sz="2000">
                <a:solidFill>
                  <a:schemeClr val="tx1"/>
                </a:solidFill>
                <a:latin typeface="Verdana" pitchFamily="34" charset="0"/>
              </a:defRPr>
            </a:lvl6pPr>
            <a:lvl7pPr marL="2971800" indent="-228600" algn="ctr" defTabSz="928688" eaLnBrk="0" fontAlgn="base" hangingPunct="0">
              <a:spcBef>
                <a:spcPct val="0"/>
              </a:spcBef>
              <a:spcAft>
                <a:spcPct val="0"/>
              </a:spcAft>
              <a:defRPr sz="2000">
                <a:solidFill>
                  <a:schemeClr val="tx1"/>
                </a:solidFill>
                <a:latin typeface="Verdana" pitchFamily="34" charset="0"/>
              </a:defRPr>
            </a:lvl7pPr>
            <a:lvl8pPr marL="3429000" indent="-228600" algn="ctr" defTabSz="928688" eaLnBrk="0" fontAlgn="base" hangingPunct="0">
              <a:spcBef>
                <a:spcPct val="0"/>
              </a:spcBef>
              <a:spcAft>
                <a:spcPct val="0"/>
              </a:spcAft>
              <a:defRPr sz="2000">
                <a:solidFill>
                  <a:schemeClr val="tx1"/>
                </a:solidFill>
                <a:latin typeface="Verdana" pitchFamily="34" charset="0"/>
              </a:defRPr>
            </a:lvl8pPr>
            <a:lvl9pPr marL="3886200" indent="-228600" algn="ctr" defTabSz="928688" eaLnBrk="0" fontAlgn="base" hangingPunct="0">
              <a:spcBef>
                <a:spcPct val="0"/>
              </a:spcBef>
              <a:spcAft>
                <a:spcPct val="0"/>
              </a:spcAft>
              <a:defRPr sz="2000">
                <a:solidFill>
                  <a:schemeClr val="tx1"/>
                </a:solidFill>
                <a:latin typeface="Verdana" pitchFamily="34" charset="0"/>
              </a:defRPr>
            </a:lvl9pPr>
          </a:lstStyle>
          <a:p>
            <a:pPr algn="r" eaLnBrk="1" hangingPunct="1"/>
            <a:fld id="{C0C1022B-25E9-4E9D-91F8-5C239775D674}" type="slidenum">
              <a:rPr lang="en-US" sz="1200" smtClean="0">
                <a:latin typeface="Arial" charset="0"/>
              </a:rPr>
              <a:pPr algn="r" eaLnBrk="1" hangingPunct="1"/>
              <a:t>24</a:t>
            </a:fld>
            <a:endParaRPr lang="en-US" sz="1200"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latin typeface="Arial" charset="0"/>
              <a:ea typeface="ＭＳ Ｐゴシック" charset="-128"/>
            </a:endParaRPr>
          </a:p>
        </p:txBody>
      </p:sp>
      <p:sp>
        <p:nvSpPr>
          <p:cNvPr id="92164" name="Slide Number Placeholder 3"/>
          <p:cNvSpPr>
            <a:spLocks noGrp="1"/>
          </p:cNvSpPr>
          <p:nvPr>
            <p:ph type="sldNum" sz="quarter" idx="5"/>
          </p:nvPr>
        </p:nvSpPr>
        <p:spPr>
          <a:noFill/>
        </p:spPr>
        <p:txBody>
          <a:bodyPr/>
          <a:lstStyle/>
          <a:p>
            <a:fld id="{9FFF8C16-934E-496A-99E1-52BE5CCD3856}" type="slidenum">
              <a:rPr lang="en-US"/>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lgn="ctr" defTabSz="928688" eaLnBrk="0" hangingPunct="0">
              <a:defRPr sz="2000">
                <a:solidFill>
                  <a:schemeClr val="tx1"/>
                </a:solidFill>
                <a:latin typeface="Verdana" pitchFamily="34" charset="0"/>
              </a:defRPr>
            </a:lvl1pPr>
            <a:lvl2pPr marL="742950" indent="-285750" algn="ctr" defTabSz="928688" eaLnBrk="0" hangingPunct="0">
              <a:defRPr sz="2000">
                <a:solidFill>
                  <a:schemeClr val="tx1"/>
                </a:solidFill>
                <a:latin typeface="Verdana" pitchFamily="34" charset="0"/>
              </a:defRPr>
            </a:lvl2pPr>
            <a:lvl3pPr marL="1143000" indent="-228600" algn="ctr" defTabSz="928688" eaLnBrk="0" hangingPunct="0">
              <a:defRPr sz="2000">
                <a:solidFill>
                  <a:schemeClr val="tx1"/>
                </a:solidFill>
                <a:latin typeface="Verdana" pitchFamily="34" charset="0"/>
              </a:defRPr>
            </a:lvl3pPr>
            <a:lvl4pPr marL="1600200" indent="-228600" algn="ctr" defTabSz="928688" eaLnBrk="0" hangingPunct="0">
              <a:defRPr sz="2000">
                <a:solidFill>
                  <a:schemeClr val="tx1"/>
                </a:solidFill>
                <a:latin typeface="Verdana" pitchFamily="34" charset="0"/>
              </a:defRPr>
            </a:lvl4pPr>
            <a:lvl5pPr marL="2057400" indent="-228600" algn="ctr" defTabSz="928688" eaLnBrk="0" hangingPunct="0">
              <a:defRPr sz="2000">
                <a:solidFill>
                  <a:schemeClr val="tx1"/>
                </a:solidFill>
                <a:latin typeface="Verdana" pitchFamily="34" charset="0"/>
              </a:defRPr>
            </a:lvl5pPr>
            <a:lvl6pPr marL="2514600" indent="-228600" algn="ctr" defTabSz="928688" eaLnBrk="0" fontAlgn="base" hangingPunct="0">
              <a:spcBef>
                <a:spcPct val="0"/>
              </a:spcBef>
              <a:spcAft>
                <a:spcPct val="0"/>
              </a:spcAft>
              <a:defRPr sz="2000">
                <a:solidFill>
                  <a:schemeClr val="tx1"/>
                </a:solidFill>
                <a:latin typeface="Verdana" pitchFamily="34" charset="0"/>
              </a:defRPr>
            </a:lvl6pPr>
            <a:lvl7pPr marL="2971800" indent="-228600" algn="ctr" defTabSz="928688" eaLnBrk="0" fontAlgn="base" hangingPunct="0">
              <a:spcBef>
                <a:spcPct val="0"/>
              </a:spcBef>
              <a:spcAft>
                <a:spcPct val="0"/>
              </a:spcAft>
              <a:defRPr sz="2000">
                <a:solidFill>
                  <a:schemeClr val="tx1"/>
                </a:solidFill>
                <a:latin typeface="Verdana" pitchFamily="34" charset="0"/>
              </a:defRPr>
            </a:lvl7pPr>
            <a:lvl8pPr marL="3429000" indent="-228600" algn="ctr" defTabSz="928688" eaLnBrk="0" fontAlgn="base" hangingPunct="0">
              <a:spcBef>
                <a:spcPct val="0"/>
              </a:spcBef>
              <a:spcAft>
                <a:spcPct val="0"/>
              </a:spcAft>
              <a:defRPr sz="2000">
                <a:solidFill>
                  <a:schemeClr val="tx1"/>
                </a:solidFill>
                <a:latin typeface="Verdana" pitchFamily="34" charset="0"/>
              </a:defRPr>
            </a:lvl8pPr>
            <a:lvl9pPr marL="3886200" indent="-228600" algn="ctr" defTabSz="928688" eaLnBrk="0" fontAlgn="base" hangingPunct="0">
              <a:spcBef>
                <a:spcPct val="0"/>
              </a:spcBef>
              <a:spcAft>
                <a:spcPct val="0"/>
              </a:spcAft>
              <a:defRPr sz="2000">
                <a:solidFill>
                  <a:schemeClr val="tx1"/>
                </a:solidFill>
                <a:latin typeface="Verdana" pitchFamily="34" charset="0"/>
              </a:defRPr>
            </a:lvl9pPr>
          </a:lstStyle>
          <a:p>
            <a:pPr algn="r" eaLnBrk="1" hangingPunct="1"/>
            <a:fld id="{9F3C4781-DB93-4C1B-B944-E259E9888877}" type="slidenum">
              <a:rPr lang="en-US" sz="1200" smtClean="0">
                <a:solidFill>
                  <a:srgbClr val="000000"/>
                </a:solidFill>
                <a:latin typeface="Arial" charset="0"/>
              </a:rPr>
              <a:pPr algn="r" eaLnBrk="1" hangingPunct="1"/>
              <a:t>27</a:t>
            </a:fld>
            <a:endParaRPr lang="en-US" sz="1200" smtClean="0">
              <a:solidFill>
                <a:srgbClr val="000000"/>
              </a:solidFill>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latin typeface="Arial" charset="0"/>
              <a:ea typeface="ＭＳ Ｐゴシック" charset="-128"/>
            </a:endParaRPr>
          </a:p>
        </p:txBody>
      </p:sp>
      <p:sp>
        <p:nvSpPr>
          <p:cNvPr id="92164" name="Slide Number Placeholder 3"/>
          <p:cNvSpPr>
            <a:spLocks noGrp="1"/>
          </p:cNvSpPr>
          <p:nvPr>
            <p:ph type="sldNum" sz="quarter" idx="5"/>
          </p:nvPr>
        </p:nvSpPr>
        <p:spPr>
          <a:noFill/>
        </p:spPr>
        <p:txBody>
          <a:bodyPr/>
          <a:lstStyle/>
          <a:p>
            <a:fld id="{9FFF8C16-934E-496A-99E1-52BE5CCD3856}" type="slidenum">
              <a:rPr lang="en-US"/>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473304-E4CE-3E41-8383-FB4619A4D120}" type="slidenum">
              <a:rPr lang="en-US"/>
              <a:pPr/>
              <a:t>2</a:t>
            </a:fld>
            <a:endParaRPr lang="en-US"/>
          </a:p>
        </p:txBody>
      </p:sp>
      <p:sp>
        <p:nvSpPr>
          <p:cNvPr id="215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6F62FD-0751-9F42-8DC3-E6DDE86B296C}" type="slidenum">
              <a:rPr lang="en-US"/>
              <a:pPr/>
              <a:t>29</a:t>
            </a:fld>
            <a:endParaRPr lang="en-US"/>
          </a:p>
        </p:txBody>
      </p:sp>
      <p:sp>
        <p:nvSpPr>
          <p:cNvPr id="88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lgn="ctr" defTabSz="928579" eaLnBrk="0" hangingPunct="0">
              <a:defRPr sz="2000">
                <a:solidFill>
                  <a:schemeClr val="tx1"/>
                </a:solidFill>
                <a:latin typeface="Verdana" pitchFamily="34" charset="0"/>
              </a:defRPr>
            </a:lvl1pPr>
            <a:lvl2pPr marL="742862" indent="-285716" algn="ctr" defTabSz="928579" eaLnBrk="0" hangingPunct="0">
              <a:defRPr sz="2000">
                <a:solidFill>
                  <a:schemeClr val="tx1"/>
                </a:solidFill>
                <a:latin typeface="Verdana" pitchFamily="34" charset="0"/>
              </a:defRPr>
            </a:lvl2pPr>
            <a:lvl3pPr marL="1142865" indent="-228573" algn="ctr" defTabSz="928579" eaLnBrk="0" hangingPunct="0">
              <a:defRPr sz="2000">
                <a:solidFill>
                  <a:schemeClr val="tx1"/>
                </a:solidFill>
                <a:latin typeface="Verdana" pitchFamily="34" charset="0"/>
              </a:defRPr>
            </a:lvl3pPr>
            <a:lvl4pPr marL="1600011" indent="-228573" algn="ctr" defTabSz="928579" eaLnBrk="0" hangingPunct="0">
              <a:defRPr sz="2000">
                <a:solidFill>
                  <a:schemeClr val="tx1"/>
                </a:solidFill>
                <a:latin typeface="Verdana" pitchFamily="34" charset="0"/>
              </a:defRPr>
            </a:lvl4pPr>
            <a:lvl5pPr marL="2057157" indent="-228573" algn="ctr" defTabSz="928579" eaLnBrk="0" hangingPunct="0">
              <a:defRPr sz="2000">
                <a:solidFill>
                  <a:schemeClr val="tx1"/>
                </a:solidFill>
                <a:latin typeface="Verdana" pitchFamily="34" charset="0"/>
              </a:defRPr>
            </a:lvl5pPr>
            <a:lvl6pPr marL="2514303" indent="-228573" algn="ctr" defTabSz="928579" eaLnBrk="0" fontAlgn="base" hangingPunct="0">
              <a:spcBef>
                <a:spcPct val="0"/>
              </a:spcBef>
              <a:spcAft>
                <a:spcPct val="0"/>
              </a:spcAft>
              <a:defRPr sz="2000">
                <a:solidFill>
                  <a:schemeClr val="tx1"/>
                </a:solidFill>
                <a:latin typeface="Verdana" pitchFamily="34" charset="0"/>
              </a:defRPr>
            </a:lvl6pPr>
            <a:lvl7pPr marL="2971448" indent="-228573" algn="ctr" defTabSz="928579" eaLnBrk="0" fontAlgn="base" hangingPunct="0">
              <a:spcBef>
                <a:spcPct val="0"/>
              </a:spcBef>
              <a:spcAft>
                <a:spcPct val="0"/>
              </a:spcAft>
              <a:defRPr sz="2000">
                <a:solidFill>
                  <a:schemeClr val="tx1"/>
                </a:solidFill>
                <a:latin typeface="Verdana" pitchFamily="34" charset="0"/>
              </a:defRPr>
            </a:lvl7pPr>
            <a:lvl8pPr marL="3428594" indent="-228573" algn="ctr" defTabSz="928579" eaLnBrk="0" fontAlgn="base" hangingPunct="0">
              <a:spcBef>
                <a:spcPct val="0"/>
              </a:spcBef>
              <a:spcAft>
                <a:spcPct val="0"/>
              </a:spcAft>
              <a:defRPr sz="2000">
                <a:solidFill>
                  <a:schemeClr val="tx1"/>
                </a:solidFill>
                <a:latin typeface="Verdana" pitchFamily="34" charset="0"/>
              </a:defRPr>
            </a:lvl8pPr>
            <a:lvl9pPr marL="3885741" indent="-228573" algn="ctr" defTabSz="928579" eaLnBrk="0" fontAlgn="base" hangingPunct="0">
              <a:spcBef>
                <a:spcPct val="0"/>
              </a:spcBef>
              <a:spcAft>
                <a:spcPct val="0"/>
              </a:spcAft>
              <a:defRPr sz="2000">
                <a:solidFill>
                  <a:schemeClr val="tx1"/>
                </a:solidFill>
                <a:latin typeface="Verdana" pitchFamily="34" charset="0"/>
              </a:defRPr>
            </a:lvl9pPr>
          </a:lstStyle>
          <a:p>
            <a:pPr algn="r" eaLnBrk="1" hangingPunct="1"/>
            <a:fld id="{534456AB-5E46-43FF-A22B-68F39B702421}" type="slidenum">
              <a:rPr lang="en-US" sz="1200">
                <a:latin typeface="Arial" charset="0"/>
              </a:rPr>
              <a:pPr algn="r" eaLnBrk="1" hangingPunct="1"/>
              <a:t>30</a:t>
            </a:fld>
            <a:endParaRPr lang="en-US" sz="1200" dirty="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latin typeface="Arial" charset="0"/>
              <a:ea typeface="ＭＳ Ｐゴシック" charset="-128"/>
            </a:endParaRPr>
          </a:p>
        </p:txBody>
      </p:sp>
      <p:sp>
        <p:nvSpPr>
          <p:cNvPr id="92164" name="Slide Number Placeholder 3"/>
          <p:cNvSpPr>
            <a:spLocks noGrp="1"/>
          </p:cNvSpPr>
          <p:nvPr>
            <p:ph type="sldNum" sz="quarter" idx="5"/>
          </p:nvPr>
        </p:nvSpPr>
        <p:spPr>
          <a:noFill/>
        </p:spPr>
        <p:txBody>
          <a:bodyPr/>
          <a:lstStyle/>
          <a:p>
            <a:fld id="{9FFF8C16-934E-496A-99E1-52BE5CCD3856}" type="slidenum">
              <a:rPr lang="en-US"/>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US" smtClean="0"/>
          </a:p>
        </p:txBody>
      </p:sp>
      <p:sp>
        <p:nvSpPr>
          <p:cNvPr id="95236" name="Slide Number Placeholder 3"/>
          <p:cNvSpPr>
            <a:spLocks noGrp="1"/>
          </p:cNvSpPr>
          <p:nvPr>
            <p:ph type="sldNum" sz="quarter" idx="5"/>
          </p:nvPr>
        </p:nvSpPr>
        <p:spPr>
          <a:noFill/>
        </p:spPr>
        <p:txBody>
          <a:bodyPr/>
          <a:lstStyle>
            <a:lvl1pPr algn="ctr" defTabSz="928593" eaLnBrk="0" hangingPunct="0">
              <a:defRPr sz="2000">
                <a:solidFill>
                  <a:schemeClr val="tx1"/>
                </a:solidFill>
                <a:latin typeface="Verdana" pitchFamily="34" charset="0"/>
              </a:defRPr>
            </a:lvl1pPr>
            <a:lvl2pPr marL="742874" indent="-285721" algn="ctr" defTabSz="928593" eaLnBrk="0" hangingPunct="0">
              <a:defRPr sz="2000">
                <a:solidFill>
                  <a:schemeClr val="tx1"/>
                </a:solidFill>
                <a:latin typeface="Verdana" pitchFamily="34" charset="0"/>
              </a:defRPr>
            </a:lvl2pPr>
            <a:lvl3pPr marL="1142883" indent="-228576" algn="ctr" defTabSz="928593" eaLnBrk="0" hangingPunct="0">
              <a:defRPr sz="2000">
                <a:solidFill>
                  <a:schemeClr val="tx1"/>
                </a:solidFill>
                <a:latin typeface="Verdana" pitchFamily="34" charset="0"/>
              </a:defRPr>
            </a:lvl3pPr>
            <a:lvl4pPr marL="1600036" indent="-228576" algn="ctr" defTabSz="928593" eaLnBrk="0" hangingPunct="0">
              <a:defRPr sz="2000">
                <a:solidFill>
                  <a:schemeClr val="tx1"/>
                </a:solidFill>
                <a:latin typeface="Verdana" pitchFamily="34" charset="0"/>
              </a:defRPr>
            </a:lvl4pPr>
            <a:lvl5pPr marL="2057189" indent="-228576" algn="ctr" defTabSz="928593" eaLnBrk="0" hangingPunct="0">
              <a:defRPr sz="2000">
                <a:solidFill>
                  <a:schemeClr val="tx1"/>
                </a:solidFill>
                <a:latin typeface="Verdana" pitchFamily="34" charset="0"/>
              </a:defRPr>
            </a:lvl5pPr>
            <a:lvl6pPr marL="2514343" indent="-228576" algn="ctr" defTabSz="928593" eaLnBrk="0" fontAlgn="base" hangingPunct="0">
              <a:spcBef>
                <a:spcPct val="0"/>
              </a:spcBef>
              <a:spcAft>
                <a:spcPct val="0"/>
              </a:spcAft>
              <a:defRPr sz="2000">
                <a:solidFill>
                  <a:schemeClr val="tx1"/>
                </a:solidFill>
                <a:latin typeface="Verdana" pitchFamily="34" charset="0"/>
              </a:defRPr>
            </a:lvl6pPr>
            <a:lvl7pPr marL="2971496" indent="-228576" algn="ctr" defTabSz="928593" eaLnBrk="0" fontAlgn="base" hangingPunct="0">
              <a:spcBef>
                <a:spcPct val="0"/>
              </a:spcBef>
              <a:spcAft>
                <a:spcPct val="0"/>
              </a:spcAft>
              <a:defRPr sz="2000">
                <a:solidFill>
                  <a:schemeClr val="tx1"/>
                </a:solidFill>
                <a:latin typeface="Verdana" pitchFamily="34" charset="0"/>
              </a:defRPr>
            </a:lvl7pPr>
            <a:lvl8pPr marL="3428649" indent="-228576" algn="ctr" defTabSz="928593" eaLnBrk="0" fontAlgn="base" hangingPunct="0">
              <a:spcBef>
                <a:spcPct val="0"/>
              </a:spcBef>
              <a:spcAft>
                <a:spcPct val="0"/>
              </a:spcAft>
              <a:defRPr sz="2000">
                <a:solidFill>
                  <a:schemeClr val="tx1"/>
                </a:solidFill>
                <a:latin typeface="Verdana" pitchFamily="34" charset="0"/>
              </a:defRPr>
            </a:lvl8pPr>
            <a:lvl9pPr marL="3885802" indent="-228576" algn="ctr" defTabSz="928593" eaLnBrk="0" fontAlgn="base" hangingPunct="0">
              <a:spcBef>
                <a:spcPct val="0"/>
              </a:spcBef>
              <a:spcAft>
                <a:spcPct val="0"/>
              </a:spcAft>
              <a:defRPr sz="2000">
                <a:solidFill>
                  <a:schemeClr val="tx1"/>
                </a:solidFill>
                <a:latin typeface="Verdana" pitchFamily="34" charset="0"/>
              </a:defRPr>
            </a:lvl9pPr>
          </a:lstStyle>
          <a:p>
            <a:pPr algn="r" eaLnBrk="1" hangingPunct="1"/>
            <a:fld id="{F528DC19-7749-4689-87BC-8D437992CA8B}" type="slidenum">
              <a:rPr lang="en-US" sz="1200" smtClean="0">
                <a:latin typeface="Arial" charset="0"/>
              </a:rPr>
              <a:pPr algn="r" eaLnBrk="1" hangingPunct="1"/>
              <a:t>33</a:t>
            </a:fld>
            <a:endParaRPr lang="en-US" sz="1200" dirty="0"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3C380-80E4-4F87-8888-3C80066E4159}" type="slidenum">
              <a:rPr lang="en-US"/>
              <a:pPr/>
              <a:t>34</a:t>
            </a:fld>
            <a:endParaRPr 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888E845-6C2F-4616-8C03-7F39CE6CD0D6}" type="slidenum">
              <a:rPr lang="en-US" altLang="zh-CN" smtClean="0"/>
              <a:pPr>
                <a:defRPr/>
              </a:pPr>
              <a:t>37</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E56004D9-F783-4EA3-9D3E-2089E6544BB0}" type="slidenum">
              <a:rPr lang="en-US" altLang="zh-CN"/>
              <a:pPr/>
              <a:t>38</a:t>
            </a:fld>
            <a:endParaRPr lang="en-US" altLang="zh-CN"/>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b="1"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endParaRPr lang="en-US" smtClean="0"/>
          </a:p>
        </p:txBody>
      </p:sp>
      <p:sp>
        <p:nvSpPr>
          <p:cNvPr id="72708" name="Slide Number Placeholder 3"/>
          <p:cNvSpPr>
            <a:spLocks noGrp="1"/>
          </p:cNvSpPr>
          <p:nvPr>
            <p:ph type="sldNum" sz="quarter" idx="5"/>
          </p:nvPr>
        </p:nvSpPr>
        <p:spPr>
          <a:noFill/>
        </p:spPr>
        <p:txBody>
          <a:bodyPr/>
          <a:lstStyle>
            <a:lvl1pPr algn="ctr" defTabSz="928579" eaLnBrk="0" hangingPunct="0">
              <a:defRPr sz="2000">
                <a:solidFill>
                  <a:schemeClr val="tx1"/>
                </a:solidFill>
                <a:latin typeface="Verdana" pitchFamily="34" charset="0"/>
              </a:defRPr>
            </a:lvl1pPr>
            <a:lvl2pPr marL="742862" indent="-285716" algn="ctr" defTabSz="928579" eaLnBrk="0" hangingPunct="0">
              <a:defRPr sz="2000">
                <a:solidFill>
                  <a:schemeClr val="tx1"/>
                </a:solidFill>
                <a:latin typeface="Verdana" pitchFamily="34" charset="0"/>
              </a:defRPr>
            </a:lvl2pPr>
            <a:lvl3pPr marL="1142865" indent="-228573" algn="ctr" defTabSz="928579" eaLnBrk="0" hangingPunct="0">
              <a:defRPr sz="2000">
                <a:solidFill>
                  <a:schemeClr val="tx1"/>
                </a:solidFill>
                <a:latin typeface="Verdana" pitchFamily="34" charset="0"/>
              </a:defRPr>
            </a:lvl3pPr>
            <a:lvl4pPr marL="1600011" indent="-228573" algn="ctr" defTabSz="928579" eaLnBrk="0" hangingPunct="0">
              <a:defRPr sz="2000">
                <a:solidFill>
                  <a:schemeClr val="tx1"/>
                </a:solidFill>
                <a:latin typeface="Verdana" pitchFamily="34" charset="0"/>
              </a:defRPr>
            </a:lvl4pPr>
            <a:lvl5pPr marL="2057157" indent="-228573" algn="ctr" defTabSz="928579" eaLnBrk="0" hangingPunct="0">
              <a:defRPr sz="2000">
                <a:solidFill>
                  <a:schemeClr val="tx1"/>
                </a:solidFill>
                <a:latin typeface="Verdana" pitchFamily="34" charset="0"/>
              </a:defRPr>
            </a:lvl5pPr>
            <a:lvl6pPr marL="2514303" indent="-228573" algn="ctr" defTabSz="928579" eaLnBrk="0" fontAlgn="base" hangingPunct="0">
              <a:spcBef>
                <a:spcPct val="0"/>
              </a:spcBef>
              <a:spcAft>
                <a:spcPct val="0"/>
              </a:spcAft>
              <a:defRPr sz="2000">
                <a:solidFill>
                  <a:schemeClr val="tx1"/>
                </a:solidFill>
                <a:latin typeface="Verdana" pitchFamily="34" charset="0"/>
              </a:defRPr>
            </a:lvl6pPr>
            <a:lvl7pPr marL="2971448" indent="-228573" algn="ctr" defTabSz="928579" eaLnBrk="0" fontAlgn="base" hangingPunct="0">
              <a:spcBef>
                <a:spcPct val="0"/>
              </a:spcBef>
              <a:spcAft>
                <a:spcPct val="0"/>
              </a:spcAft>
              <a:defRPr sz="2000">
                <a:solidFill>
                  <a:schemeClr val="tx1"/>
                </a:solidFill>
                <a:latin typeface="Verdana" pitchFamily="34" charset="0"/>
              </a:defRPr>
            </a:lvl7pPr>
            <a:lvl8pPr marL="3428594" indent="-228573" algn="ctr" defTabSz="928579" eaLnBrk="0" fontAlgn="base" hangingPunct="0">
              <a:spcBef>
                <a:spcPct val="0"/>
              </a:spcBef>
              <a:spcAft>
                <a:spcPct val="0"/>
              </a:spcAft>
              <a:defRPr sz="2000">
                <a:solidFill>
                  <a:schemeClr val="tx1"/>
                </a:solidFill>
                <a:latin typeface="Verdana" pitchFamily="34" charset="0"/>
              </a:defRPr>
            </a:lvl8pPr>
            <a:lvl9pPr marL="3885741" indent="-228573" algn="ctr" defTabSz="928579" eaLnBrk="0" fontAlgn="base" hangingPunct="0">
              <a:spcBef>
                <a:spcPct val="0"/>
              </a:spcBef>
              <a:spcAft>
                <a:spcPct val="0"/>
              </a:spcAft>
              <a:defRPr sz="2000">
                <a:solidFill>
                  <a:schemeClr val="tx1"/>
                </a:solidFill>
                <a:latin typeface="Verdana" pitchFamily="34" charset="0"/>
              </a:defRPr>
            </a:lvl9pPr>
          </a:lstStyle>
          <a:p>
            <a:pPr algn="r" eaLnBrk="1" hangingPunct="1"/>
            <a:fld id="{55E4C98D-07F5-41B5-A5EA-6755C4567907}" type="slidenum">
              <a:rPr lang="en-US" sz="1200">
                <a:latin typeface="Arial" charset="0"/>
              </a:rPr>
              <a:pPr algn="r" eaLnBrk="1" hangingPunct="1"/>
              <a:t>39</a:t>
            </a:fld>
            <a:endParaRPr lang="en-US" sz="1200"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2FF94D-C762-F148-A18F-85C2AA07131D}" type="slidenum">
              <a:rPr lang="en-US"/>
              <a:pPr/>
              <a:t>4</a:t>
            </a:fld>
            <a:endParaRPr lang="en-US"/>
          </a:p>
        </p:txBody>
      </p:sp>
      <p:sp>
        <p:nvSpPr>
          <p:cNvPr id="252930" name="Rectangle 2"/>
          <p:cNvSpPr>
            <a:spLocks noGrp="1" noRot="1" noChangeAspect="1" noChangeArrowheads="1" noTextEdit="1"/>
          </p:cNvSpPr>
          <p:nvPr>
            <p:ph type="sldImg"/>
          </p:nvPr>
        </p:nvSpPr>
        <p:spPr>
          <a:xfrm>
            <a:off x="1184275" y="700088"/>
            <a:ext cx="4654550" cy="3490912"/>
          </a:xfrm>
          <a:ln/>
          <a:extLst>
            <a:ext uri="{FAA26D3D-D897-4be2-8F04-BA451C77F1D7}">
              <ma14:placeholderFlag xmlns:ma14="http://schemas.microsoft.com/office/mac/drawingml/2011/main" val="1"/>
            </a:ext>
          </a:extLst>
        </p:spPr>
      </p:sp>
      <p:sp>
        <p:nvSpPr>
          <p:cNvPr id="252931" name="Rectangle 3"/>
          <p:cNvSpPr>
            <a:spLocks noGrp="1" noChangeArrowheads="1"/>
          </p:cNvSpPr>
          <p:nvPr>
            <p:ph type="body" idx="1"/>
          </p:nvPr>
        </p:nvSpPr>
        <p:spPr>
          <a:xfrm>
            <a:off x="702946" y="4422459"/>
            <a:ext cx="5617208" cy="418718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will not discuss why air quality monitoring</a:t>
            </a:r>
            <a:r>
              <a:rPr lang="en-US" baseline="0" dirty="0" smtClean="0"/>
              <a:t> is required --- it has been discussed in great details during at this forum and I am assuming we all aware of its important for both health &amp; climate aspects.</a:t>
            </a:r>
            <a:endParaRPr lang="en-US" dirty="0"/>
          </a:p>
        </p:txBody>
      </p:sp>
      <p:sp>
        <p:nvSpPr>
          <p:cNvPr id="4" name="Slide Number Placeholder 3"/>
          <p:cNvSpPr>
            <a:spLocks noGrp="1"/>
          </p:cNvSpPr>
          <p:nvPr>
            <p:ph type="sldNum" sz="quarter" idx="10"/>
          </p:nvPr>
        </p:nvSpPr>
        <p:spPr/>
        <p:txBody>
          <a:bodyPr/>
          <a:lstStyle/>
          <a:p>
            <a:pPr>
              <a:defRPr/>
            </a:pPr>
            <a:fld id="{2FDFDA8E-0279-496A-9D5B-CE82F05DE0CF}"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algn="just"/>
            <a:r>
              <a:rPr lang="en-US" smtClean="0">
                <a:latin typeface="Times New Roman" pitchFamily="8" charset="0"/>
                <a:ea typeface="ＭＳ Ｐゴシック" pitchFamily="8" charset="-128"/>
                <a:cs typeface="Times New Roman" pitchFamily="8" charset="0"/>
              </a:rPr>
              <a:t>“the art, science, and technology of obtaining reliable information about physical objects and the environment, through the process of recording, measuring and interpreting imagery and digital representations of energy patterns derived from noncontact sensor systems”. (Cowell 1997).</a:t>
            </a:r>
          </a:p>
          <a:p>
            <a:pPr algn="just"/>
            <a:endParaRPr lang="en-US" smtClean="0">
              <a:latin typeface="Times New Roman" pitchFamily="8" charset="0"/>
              <a:ea typeface="ＭＳ Ｐゴシック" pitchFamily="8" charset="-128"/>
              <a:cs typeface="Times New Roman" pitchFamily="8" charset="0"/>
            </a:endParaRPr>
          </a:p>
          <a:p>
            <a:pPr algn="just"/>
            <a:r>
              <a:rPr lang="en-US" smtClean="0">
                <a:latin typeface="Times New Roman" pitchFamily="8" charset="0"/>
                <a:ea typeface="ＭＳ Ｐゴシック" pitchFamily="8" charset="-128"/>
                <a:cs typeface="Times New Roman" pitchFamily="8" charset="0"/>
              </a:rPr>
              <a:t>A remote sensing instrument collects information about an object or phenomenon within the IFOV of the sensor system without being in direct physical contact with it. The sensor is located on a suborbital or satellite platform.</a:t>
            </a:r>
          </a:p>
          <a:p>
            <a:endParaRPr lang="en-US" smtClean="0">
              <a:latin typeface="Arial" charset="0"/>
              <a:ea typeface="ＭＳ Ｐゴシック" pitchFamily="8" charset="-128"/>
            </a:endParaRPr>
          </a:p>
        </p:txBody>
      </p:sp>
      <p:sp>
        <p:nvSpPr>
          <p:cNvPr id="86020" name="Slide Number Placeholder 3"/>
          <p:cNvSpPr>
            <a:spLocks noGrp="1"/>
          </p:cNvSpPr>
          <p:nvPr>
            <p:ph type="sldNum" sz="quarter" idx="5"/>
          </p:nvPr>
        </p:nvSpPr>
        <p:spPr>
          <a:noFill/>
        </p:spPr>
        <p:txBody>
          <a:bodyPr/>
          <a:lstStyle/>
          <a:p>
            <a:fld id="{9C8E4AC8-E889-4451-850A-D713EE24EB64}" type="slidenum">
              <a:rPr lang="en-US"/>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will not discuss why air quality monitoring</a:t>
            </a:r>
            <a:r>
              <a:rPr lang="en-US" baseline="0" dirty="0" smtClean="0"/>
              <a:t> is required --- it has been discussed in great details during at this forum and I am assuming we all aware of its important for both health &amp; climate aspects.</a:t>
            </a:r>
            <a:endParaRPr lang="en-US" dirty="0"/>
          </a:p>
        </p:txBody>
      </p:sp>
      <p:sp>
        <p:nvSpPr>
          <p:cNvPr id="4" name="Slide Number Placeholder 3"/>
          <p:cNvSpPr>
            <a:spLocks noGrp="1"/>
          </p:cNvSpPr>
          <p:nvPr>
            <p:ph type="sldNum" sz="quarter" idx="10"/>
          </p:nvPr>
        </p:nvSpPr>
        <p:spPr/>
        <p:txBody>
          <a:bodyPr/>
          <a:lstStyle/>
          <a:p>
            <a:pPr>
              <a:defRPr/>
            </a:pPr>
            <a:fld id="{2FDFDA8E-0279-496A-9D5B-CE82F05DE0CF}" type="slidenum">
              <a:rPr lang="en-US" smtClean="0"/>
              <a:pPr>
                <a:defRPr/>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Ground sensors give us by far the most accurate measurements of ground level pollutants.  The ground sensor networks (not a complete list of all ground stations globally) are indicated by the colored dots on the upper image.  The image on the lower right shows population density.  You can see that several areas of the globe with significant populations have almost no monitors at all.  In addition most of the sensors in India and China are measuring calculating PM 2.5 from PM 10 measurements.  One important thing to note is that even in the U.S., the most completely instrumented country in the world, 2400 out of 3100 counties (31% of total population) have no PM monitoring.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Ground sensors give us by far the most accurate measurements of ground level pollutants.  The ground sensor networks (not a complete list of all ground stations globally) are indicated by the colored dots on the upper image.  The image on the lower right shows population density.  You can see that several areas of the globe with significant populations have almost no monitors at all.  In addition most of the sensors in India and China are measuring calculating PM 2.5 from PM 10 measurements.  One important thing to note is that even in the U.S., the most completely instrumented country in the world, 2400 out of 3100 counties (31% of total population) have no PM monitoring.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lgn="ctr" defTabSz="928579" eaLnBrk="0" hangingPunct="0">
              <a:defRPr sz="2000">
                <a:solidFill>
                  <a:schemeClr val="tx1"/>
                </a:solidFill>
                <a:latin typeface="Verdana" pitchFamily="34" charset="0"/>
              </a:defRPr>
            </a:lvl1pPr>
            <a:lvl2pPr marL="742862" indent="-285716" algn="ctr" defTabSz="928579" eaLnBrk="0" hangingPunct="0">
              <a:defRPr sz="2000">
                <a:solidFill>
                  <a:schemeClr val="tx1"/>
                </a:solidFill>
                <a:latin typeface="Verdana" pitchFamily="34" charset="0"/>
              </a:defRPr>
            </a:lvl2pPr>
            <a:lvl3pPr marL="1142865" indent="-228573" algn="ctr" defTabSz="928579" eaLnBrk="0" hangingPunct="0">
              <a:defRPr sz="2000">
                <a:solidFill>
                  <a:schemeClr val="tx1"/>
                </a:solidFill>
                <a:latin typeface="Verdana" pitchFamily="34" charset="0"/>
              </a:defRPr>
            </a:lvl3pPr>
            <a:lvl4pPr marL="1600011" indent="-228573" algn="ctr" defTabSz="928579" eaLnBrk="0" hangingPunct="0">
              <a:defRPr sz="2000">
                <a:solidFill>
                  <a:schemeClr val="tx1"/>
                </a:solidFill>
                <a:latin typeface="Verdana" pitchFamily="34" charset="0"/>
              </a:defRPr>
            </a:lvl4pPr>
            <a:lvl5pPr marL="2057157" indent="-228573" algn="ctr" defTabSz="928579" eaLnBrk="0" hangingPunct="0">
              <a:defRPr sz="2000">
                <a:solidFill>
                  <a:schemeClr val="tx1"/>
                </a:solidFill>
                <a:latin typeface="Verdana" pitchFamily="34" charset="0"/>
              </a:defRPr>
            </a:lvl5pPr>
            <a:lvl6pPr marL="2514303" indent="-228573" algn="ctr" defTabSz="928579" eaLnBrk="0" fontAlgn="base" hangingPunct="0">
              <a:spcBef>
                <a:spcPct val="0"/>
              </a:spcBef>
              <a:spcAft>
                <a:spcPct val="0"/>
              </a:spcAft>
              <a:defRPr sz="2000">
                <a:solidFill>
                  <a:schemeClr val="tx1"/>
                </a:solidFill>
                <a:latin typeface="Verdana" pitchFamily="34" charset="0"/>
              </a:defRPr>
            </a:lvl6pPr>
            <a:lvl7pPr marL="2971448" indent="-228573" algn="ctr" defTabSz="928579" eaLnBrk="0" fontAlgn="base" hangingPunct="0">
              <a:spcBef>
                <a:spcPct val="0"/>
              </a:spcBef>
              <a:spcAft>
                <a:spcPct val="0"/>
              </a:spcAft>
              <a:defRPr sz="2000">
                <a:solidFill>
                  <a:schemeClr val="tx1"/>
                </a:solidFill>
                <a:latin typeface="Verdana" pitchFamily="34" charset="0"/>
              </a:defRPr>
            </a:lvl7pPr>
            <a:lvl8pPr marL="3428594" indent="-228573" algn="ctr" defTabSz="928579" eaLnBrk="0" fontAlgn="base" hangingPunct="0">
              <a:spcBef>
                <a:spcPct val="0"/>
              </a:spcBef>
              <a:spcAft>
                <a:spcPct val="0"/>
              </a:spcAft>
              <a:defRPr sz="2000">
                <a:solidFill>
                  <a:schemeClr val="tx1"/>
                </a:solidFill>
                <a:latin typeface="Verdana" pitchFamily="34" charset="0"/>
              </a:defRPr>
            </a:lvl8pPr>
            <a:lvl9pPr marL="3885741" indent="-228573" algn="ctr" defTabSz="928579" eaLnBrk="0" fontAlgn="base" hangingPunct="0">
              <a:spcBef>
                <a:spcPct val="0"/>
              </a:spcBef>
              <a:spcAft>
                <a:spcPct val="0"/>
              </a:spcAft>
              <a:defRPr sz="2000">
                <a:solidFill>
                  <a:schemeClr val="tx1"/>
                </a:solidFill>
                <a:latin typeface="Verdana" pitchFamily="34" charset="0"/>
              </a:defRPr>
            </a:lvl9pPr>
          </a:lstStyle>
          <a:p>
            <a:pPr algn="r" eaLnBrk="1" hangingPunct="1"/>
            <a:fld id="{5747F5A3-144B-4F21-A76F-10C8A4DB4472}" type="slidenum">
              <a:rPr lang="en-US" sz="1200" smtClean="0">
                <a:latin typeface="Arial" charset="0"/>
              </a:rPr>
              <a:pPr algn="r" eaLnBrk="1" hangingPunct="1"/>
              <a:t>16</a:t>
            </a:fld>
            <a:endParaRPr lang="en-US" sz="1200" dirty="0" smtClean="0">
              <a:latin typeface="Arial"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50178" name="Rectangle 2"/>
          <p:cNvSpPr>
            <a:spLocks noGrp="1" noChangeArrowheads="1"/>
          </p:cNvSpPr>
          <p:nvPr>
            <p:ph type="ctrTitle"/>
          </p:nvPr>
        </p:nvSpPr>
        <p:spPr>
          <a:xfrm>
            <a:off x="685800" y="990600"/>
            <a:ext cx="7772400" cy="1371600"/>
          </a:xfrm>
        </p:spPr>
        <p:txBody>
          <a:bodyPr/>
          <a:lstStyle>
            <a:lvl1pPr>
              <a:defRPr sz="4000"/>
            </a:lvl1pPr>
          </a:lstStyle>
          <a:p>
            <a:pPr lvl="0"/>
            <a:r>
              <a:rPr lang="en-US" noProof="0" smtClean="0"/>
              <a:t>Click to edit Master title style</a:t>
            </a:r>
          </a:p>
        </p:txBody>
      </p:sp>
      <p:sp>
        <p:nvSpPr>
          <p:cNvPr id="50179"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n-US" noProof="0" smtClean="0"/>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77590F0-DF16-45E2-9440-1D60FDDBD1D7}" type="slidenum">
              <a:rPr lang="en-US"/>
              <a:pPr>
                <a:defRPr/>
              </a:pPr>
              <a:t>‹#›</a:t>
            </a:fld>
            <a:endParaRPr lang="en-US"/>
          </a:p>
        </p:txBody>
      </p:sp>
    </p:spTree>
    <p:extLst>
      <p:ext uri="{BB962C8B-B14F-4D97-AF65-F5344CB8AC3E}">
        <p14:creationId xmlns:p14="http://schemas.microsoft.com/office/powerpoint/2010/main" val="116637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4AB13A5-6ED5-46C2-9B86-8CACA21B910E}" type="slidenum">
              <a:rPr lang="en-US"/>
              <a:pPr>
                <a:defRPr/>
              </a:pPr>
              <a:t>‹#›</a:t>
            </a:fld>
            <a:endParaRPr lang="en-US"/>
          </a:p>
        </p:txBody>
      </p:sp>
    </p:spTree>
    <p:extLst>
      <p:ext uri="{BB962C8B-B14F-4D97-AF65-F5344CB8AC3E}">
        <p14:creationId xmlns:p14="http://schemas.microsoft.com/office/powerpoint/2010/main" val="2554656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4D28AAA-ABFC-4FE4-A0FB-0824B83509E7}" type="slidenum">
              <a:rPr lang="en-US"/>
              <a:pPr>
                <a:defRPr/>
              </a:pPr>
              <a:t>‹#›</a:t>
            </a:fld>
            <a:endParaRPr lang="en-US"/>
          </a:p>
        </p:txBody>
      </p:sp>
    </p:spTree>
    <p:extLst>
      <p:ext uri="{BB962C8B-B14F-4D97-AF65-F5344CB8AC3E}">
        <p14:creationId xmlns:p14="http://schemas.microsoft.com/office/powerpoint/2010/main" val="62784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0232D3F-FB28-41B0-B6E9-18724D3B5CDB}" type="slidenum">
              <a:rPr lang="en-US"/>
              <a:pPr>
                <a:defRPr/>
              </a:pPr>
              <a:t>‹#›</a:t>
            </a:fld>
            <a:endParaRPr lang="en-US"/>
          </a:p>
        </p:txBody>
      </p:sp>
    </p:spTree>
    <p:extLst>
      <p:ext uri="{BB962C8B-B14F-4D97-AF65-F5344CB8AC3E}">
        <p14:creationId xmlns:p14="http://schemas.microsoft.com/office/powerpoint/2010/main" val="3954471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3438" y="17526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3438" y="39624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C6D2E95D-A598-43DB-AE65-0560EDF22D9D}" type="slidenum">
              <a:rPr lang="en-US"/>
              <a:pPr>
                <a:defRPr/>
              </a:pPr>
              <a:t>‹#›</a:t>
            </a:fld>
            <a:endParaRPr lang="en-US"/>
          </a:p>
        </p:txBody>
      </p:sp>
    </p:spTree>
    <p:extLst>
      <p:ext uri="{BB962C8B-B14F-4D97-AF65-F5344CB8AC3E}">
        <p14:creationId xmlns:p14="http://schemas.microsoft.com/office/powerpoint/2010/main" val="546704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66738" y="1752600"/>
            <a:ext cx="8001000" cy="4267200"/>
          </a:xfrm>
        </p:spPr>
        <p:txBody>
          <a:bodyPr/>
          <a:lstStyle/>
          <a:p>
            <a:pPr lvl="0"/>
            <a:endParaRPr lang="en-US" noProof="0" smtClean="0"/>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8994296-33D6-455F-A539-5A0053A99DDC}" type="slidenum">
              <a:rPr lang="en-US"/>
              <a:pPr>
                <a:defRPr/>
              </a:pPr>
              <a:t>‹#›</a:t>
            </a:fld>
            <a:endParaRPr lang="en-US"/>
          </a:p>
        </p:txBody>
      </p:sp>
    </p:spTree>
    <p:extLst>
      <p:ext uri="{BB962C8B-B14F-4D97-AF65-F5344CB8AC3E}">
        <p14:creationId xmlns:p14="http://schemas.microsoft.com/office/powerpoint/2010/main" val="414623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04605AD-36F4-4E18-AA2B-0D07E11B8F02}" type="slidenum">
              <a:rPr lang="en-US"/>
              <a:pPr>
                <a:defRPr/>
              </a:pPr>
              <a:t>‹#›</a:t>
            </a:fld>
            <a:endParaRPr lang="en-US"/>
          </a:p>
        </p:txBody>
      </p:sp>
    </p:spTree>
    <p:extLst>
      <p:ext uri="{BB962C8B-B14F-4D97-AF65-F5344CB8AC3E}">
        <p14:creationId xmlns:p14="http://schemas.microsoft.com/office/powerpoint/2010/main" val="366651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71A98B8-9863-42A4-A94F-36DC9518DECF}" type="slidenum">
              <a:rPr lang="en-US"/>
              <a:pPr>
                <a:defRPr/>
              </a:pPr>
              <a:t>‹#›</a:t>
            </a:fld>
            <a:endParaRPr lang="en-US"/>
          </a:p>
        </p:txBody>
      </p:sp>
    </p:spTree>
    <p:extLst>
      <p:ext uri="{BB962C8B-B14F-4D97-AF65-F5344CB8AC3E}">
        <p14:creationId xmlns:p14="http://schemas.microsoft.com/office/powerpoint/2010/main" val="370382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5DB52C-6D4F-403B-8500-BDABEE5E691F}" type="slidenum">
              <a:rPr lang="en-US"/>
              <a:pPr>
                <a:defRPr/>
              </a:pPr>
              <a:t>‹#›</a:t>
            </a:fld>
            <a:endParaRPr lang="en-US"/>
          </a:p>
        </p:txBody>
      </p:sp>
    </p:spTree>
    <p:extLst>
      <p:ext uri="{BB962C8B-B14F-4D97-AF65-F5344CB8AC3E}">
        <p14:creationId xmlns:p14="http://schemas.microsoft.com/office/powerpoint/2010/main" val="197306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456761F6-7956-4CB5-8C41-3EB56020FEB3}" type="slidenum">
              <a:rPr lang="en-US"/>
              <a:pPr>
                <a:defRPr/>
              </a:pPr>
              <a:t>‹#›</a:t>
            </a:fld>
            <a:endParaRPr lang="en-US"/>
          </a:p>
        </p:txBody>
      </p:sp>
    </p:spTree>
    <p:extLst>
      <p:ext uri="{BB962C8B-B14F-4D97-AF65-F5344CB8AC3E}">
        <p14:creationId xmlns:p14="http://schemas.microsoft.com/office/powerpoint/2010/main" val="1926694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4C2425FD-15B1-4D1A-A371-76A434E6EFC3}" type="slidenum">
              <a:rPr lang="en-US"/>
              <a:pPr>
                <a:defRPr/>
              </a:pPr>
              <a:t>‹#›</a:t>
            </a:fld>
            <a:endParaRPr lang="en-US"/>
          </a:p>
        </p:txBody>
      </p:sp>
    </p:spTree>
    <p:extLst>
      <p:ext uri="{BB962C8B-B14F-4D97-AF65-F5344CB8AC3E}">
        <p14:creationId xmlns:p14="http://schemas.microsoft.com/office/powerpoint/2010/main" val="1759445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64647AF5-4039-475A-BE3C-E335DA5FE28F}" type="slidenum">
              <a:rPr lang="en-US"/>
              <a:pPr>
                <a:defRPr/>
              </a:pPr>
              <a:t>‹#›</a:t>
            </a:fld>
            <a:endParaRPr lang="en-US"/>
          </a:p>
        </p:txBody>
      </p:sp>
    </p:spTree>
    <p:extLst>
      <p:ext uri="{BB962C8B-B14F-4D97-AF65-F5344CB8AC3E}">
        <p14:creationId xmlns:p14="http://schemas.microsoft.com/office/powerpoint/2010/main" val="2791829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B2A774A-9C22-47F2-BE83-FE4E1765D88F}" type="slidenum">
              <a:rPr lang="en-US"/>
              <a:pPr>
                <a:defRPr/>
              </a:pPr>
              <a:t>‹#›</a:t>
            </a:fld>
            <a:endParaRPr lang="en-US"/>
          </a:p>
        </p:txBody>
      </p:sp>
    </p:spTree>
    <p:extLst>
      <p:ext uri="{BB962C8B-B14F-4D97-AF65-F5344CB8AC3E}">
        <p14:creationId xmlns:p14="http://schemas.microsoft.com/office/powerpoint/2010/main" val="87038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BB949D5-FE1F-40ED-A325-FFB6BE872490}" type="slidenum">
              <a:rPr lang="en-US"/>
              <a:pPr>
                <a:defRPr/>
              </a:pPr>
              <a:t>‹#›</a:t>
            </a:fld>
            <a:endParaRPr lang="en-US"/>
          </a:p>
        </p:txBody>
      </p:sp>
    </p:spTree>
    <p:extLst>
      <p:ext uri="{BB962C8B-B14F-4D97-AF65-F5344CB8AC3E}">
        <p14:creationId xmlns:p14="http://schemas.microsoft.com/office/powerpoint/2010/main" val="3511719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8"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a:p>
        </p:txBody>
      </p:sp>
      <p:sp>
        <p:nvSpPr>
          <p:cNvPr id="49159"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endParaRPr lang="en-US"/>
          </a:p>
        </p:txBody>
      </p:sp>
      <p:sp>
        <p:nvSpPr>
          <p:cNvPr id="49160"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ADDB05F-77DB-49C8-A871-84715ED3D5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34.png"/><Relationship Id="rId5" Type="http://schemas.openxmlformats.org/officeDocument/2006/relationships/oleObject" Target="???" TargetMode="External"/><Relationship Id="rId6"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1" Type="http://schemas.openxmlformats.org/officeDocument/2006/relationships/image" Target="../media/image11.jpeg"/><Relationship Id="rId12"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png"/><Relationship Id="rId10" Type="http://schemas.openxmlformats.org/officeDocument/2006/relationships/hyperlink" Target="http://www.asianews.it/files/img/2077_ASIA%20-%20pollution%20(150%20x%20112).jp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46.wmf"/><Relationship Id="rId6" Type="http://schemas.openxmlformats.org/officeDocument/2006/relationships/image" Target="../media/image4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50.png"/><Relationship Id="rId9" Type="http://schemas.openxmlformats.org/officeDocument/2006/relationships/image" Target="../media/image51.emf"/><Relationship Id="rId10"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50.png"/><Relationship Id="rId9" Type="http://schemas.openxmlformats.org/officeDocument/2006/relationships/image" Target="../media/image51.emf"/><Relationship Id="rId10"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50.png"/><Relationship Id="rId9" Type="http://schemas.openxmlformats.org/officeDocument/2006/relationships/image" Target="../media/image51.emf"/><Relationship Id="rId10"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6.jpeg"/></Relationships>
</file>

<file path=ppt/slides/_rels/slide3.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jpeg"/><Relationship Id="rId13"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3.jpe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50.png"/><Relationship Id="rId9" Type="http://schemas.openxmlformats.org/officeDocument/2006/relationships/image" Target="../media/image51.emf"/><Relationship Id="rId10"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60.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13.jpeg"/><Relationship Id="rId8" Type="http://schemas.openxmlformats.org/officeDocument/2006/relationships/image" Target="../media/image20.jpeg"/><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bwMode="auto">
          <a:xfrm>
            <a:off x="0" y="0"/>
            <a:ext cx="9144000" cy="335280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14" name="Rectangle 13"/>
          <p:cNvSpPr/>
          <p:nvPr/>
        </p:nvSpPr>
        <p:spPr bwMode="auto">
          <a:xfrm>
            <a:off x="0" y="4572000"/>
            <a:ext cx="9144000" cy="2209800"/>
          </a:xfrm>
          <a:prstGeom prst="rect">
            <a:avLst/>
          </a:prstGeom>
          <a:solidFill>
            <a:srgbClr val="FF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16387" name="Text Box 4"/>
          <p:cNvSpPr txBox="1">
            <a:spLocks noChangeArrowheads="1"/>
          </p:cNvSpPr>
          <p:nvPr/>
        </p:nvSpPr>
        <p:spPr bwMode="auto">
          <a:xfrm>
            <a:off x="7257" y="4848761"/>
            <a:ext cx="5715000" cy="1323439"/>
          </a:xfrm>
          <a:prstGeom prst="rect">
            <a:avLst/>
          </a:prstGeom>
          <a:noFill/>
          <a:ln w="9525">
            <a:noFill/>
            <a:miter lim="800000"/>
            <a:headEnd/>
            <a:tailEnd/>
          </a:ln>
        </p:spPr>
        <p:txBody>
          <a:bodyPr wrap="square">
            <a:spAutoFit/>
          </a:bodyPr>
          <a:lstStyle/>
          <a:p>
            <a:r>
              <a:rPr lang="en-US" b="1" dirty="0" smtClean="0">
                <a:cs typeface="Arial" charset="0"/>
              </a:rPr>
              <a:t>Pawan Gupta</a:t>
            </a:r>
          </a:p>
          <a:p>
            <a:endParaRPr lang="en-US" dirty="0" smtClean="0">
              <a:cs typeface="Arial" charset="0"/>
            </a:endParaRPr>
          </a:p>
          <a:p>
            <a:r>
              <a:rPr lang="en-US" dirty="0" smtClean="0">
                <a:cs typeface="Arial" charset="0"/>
              </a:rPr>
              <a:t>NASA Goddard Space Flight Center</a:t>
            </a:r>
          </a:p>
          <a:p>
            <a:r>
              <a:rPr lang="en-US" dirty="0" smtClean="0">
                <a:cs typeface="Arial" charset="0"/>
              </a:rPr>
              <a:t>GESTAR/USRA</a:t>
            </a:r>
          </a:p>
        </p:txBody>
      </p:sp>
      <p:pic>
        <p:nvPicPr>
          <p:cNvPr id="16388" name="Picture 5" descr="NASA Meatball"/>
          <p:cNvPicPr>
            <a:picLocks noChangeAspect="1" noChangeArrowheads="1"/>
          </p:cNvPicPr>
          <p:nvPr/>
        </p:nvPicPr>
        <p:blipFill>
          <a:blip r:embed="rId3" cstate="print"/>
          <a:srcRect/>
          <a:stretch>
            <a:fillRect/>
          </a:stretch>
        </p:blipFill>
        <p:spPr bwMode="auto">
          <a:xfrm>
            <a:off x="8078787" y="5029200"/>
            <a:ext cx="1065213" cy="904875"/>
          </a:xfrm>
          <a:prstGeom prst="rect">
            <a:avLst/>
          </a:prstGeom>
          <a:noFill/>
          <a:ln w="9525">
            <a:noFill/>
            <a:miter lim="800000"/>
            <a:headEnd/>
            <a:tailEnd/>
          </a:ln>
        </p:spPr>
      </p:pic>
      <p:sp>
        <p:nvSpPr>
          <p:cNvPr id="16389" name="TextBox 5"/>
          <p:cNvSpPr txBox="1">
            <a:spLocks noChangeArrowheads="1"/>
          </p:cNvSpPr>
          <p:nvPr/>
        </p:nvSpPr>
        <p:spPr bwMode="auto">
          <a:xfrm>
            <a:off x="4495800" y="4876800"/>
            <a:ext cx="3810000" cy="1477328"/>
          </a:xfrm>
          <a:prstGeom prst="rect">
            <a:avLst/>
          </a:prstGeom>
          <a:noFill/>
          <a:ln w="9525">
            <a:noFill/>
            <a:miter lim="800000"/>
            <a:headEnd/>
            <a:tailEnd/>
          </a:ln>
        </p:spPr>
        <p:txBody>
          <a:bodyPr wrap="square">
            <a:spAutoFit/>
          </a:bodyPr>
          <a:lstStyle/>
          <a:p>
            <a:pPr algn="ctr">
              <a:spcAft>
                <a:spcPts val="600"/>
              </a:spcAft>
            </a:pPr>
            <a:r>
              <a:rPr lang="en-US" sz="1600" b="1" dirty="0" smtClean="0">
                <a:solidFill>
                  <a:srgbClr val="FF6600"/>
                </a:solidFill>
                <a:cs typeface="Arial" charset="0"/>
              </a:rPr>
              <a:t>ARSET</a:t>
            </a:r>
            <a:endParaRPr lang="en-US" sz="1600" b="1" dirty="0">
              <a:solidFill>
                <a:srgbClr val="FF6600"/>
              </a:solidFill>
              <a:cs typeface="Arial" charset="0"/>
            </a:endParaRPr>
          </a:p>
          <a:p>
            <a:pPr algn="ctr">
              <a:spcAft>
                <a:spcPts val="600"/>
              </a:spcAft>
            </a:pPr>
            <a:r>
              <a:rPr lang="en-US" sz="1600" b="1" dirty="0" smtClean="0">
                <a:solidFill>
                  <a:srgbClr val="CC6600"/>
                </a:solidFill>
                <a:cs typeface="Arial" charset="0"/>
              </a:rPr>
              <a:t>A</a:t>
            </a:r>
            <a:r>
              <a:rPr lang="en-US" sz="1600" b="1" dirty="0" smtClean="0">
                <a:solidFill>
                  <a:srgbClr val="000000"/>
                </a:solidFill>
                <a:cs typeface="Arial" charset="0"/>
              </a:rPr>
              <a:t>pplied</a:t>
            </a:r>
            <a:r>
              <a:rPr lang="en-US" sz="1600" b="1" dirty="0" smtClean="0">
                <a:cs typeface="Arial" charset="0"/>
              </a:rPr>
              <a:t> </a:t>
            </a:r>
            <a:r>
              <a:rPr lang="en-US" sz="1600" b="1" dirty="0">
                <a:solidFill>
                  <a:srgbClr val="CC6600"/>
                </a:solidFill>
                <a:cs typeface="Arial" charset="0"/>
              </a:rPr>
              <a:t>R</a:t>
            </a:r>
            <a:r>
              <a:rPr lang="en-US" sz="1600" b="1" dirty="0">
                <a:solidFill>
                  <a:srgbClr val="000000"/>
                </a:solidFill>
                <a:cs typeface="Arial" charset="0"/>
              </a:rPr>
              <a:t>emote</a:t>
            </a:r>
            <a:r>
              <a:rPr lang="en-US" sz="1600" b="1" dirty="0">
                <a:cs typeface="Arial" charset="0"/>
              </a:rPr>
              <a:t> </a:t>
            </a:r>
            <a:r>
              <a:rPr lang="en-US" sz="1600" b="1" dirty="0" err="1" smtClean="0">
                <a:solidFill>
                  <a:srgbClr val="FF9966"/>
                </a:solidFill>
                <a:cs typeface="Arial" charset="0"/>
              </a:rPr>
              <a:t>SE</a:t>
            </a:r>
            <a:r>
              <a:rPr lang="en-US" sz="1600" b="1" dirty="0" err="1" smtClean="0">
                <a:solidFill>
                  <a:srgbClr val="000000"/>
                </a:solidFill>
                <a:cs typeface="Arial" charset="0"/>
              </a:rPr>
              <a:t>nsing</a:t>
            </a:r>
            <a:r>
              <a:rPr lang="en-US" sz="1600" b="1" dirty="0" smtClean="0">
                <a:solidFill>
                  <a:srgbClr val="0000CC"/>
                </a:solidFill>
                <a:cs typeface="Arial" charset="0"/>
              </a:rPr>
              <a:t> </a:t>
            </a:r>
            <a:r>
              <a:rPr lang="en-US" sz="1600" b="1" dirty="0" smtClean="0">
                <a:solidFill>
                  <a:srgbClr val="CC6600"/>
                </a:solidFill>
                <a:cs typeface="Arial" charset="0"/>
              </a:rPr>
              <a:t>T</a:t>
            </a:r>
            <a:r>
              <a:rPr lang="en-US" sz="1600" b="1" dirty="0" smtClean="0">
                <a:solidFill>
                  <a:srgbClr val="000000"/>
                </a:solidFill>
                <a:cs typeface="Arial" charset="0"/>
              </a:rPr>
              <a:t>raining</a:t>
            </a:r>
            <a:endParaRPr lang="en-US" sz="1600" b="1" dirty="0">
              <a:solidFill>
                <a:srgbClr val="000000"/>
              </a:solidFill>
              <a:cs typeface="Arial" charset="0"/>
            </a:endParaRPr>
          </a:p>
          <a:p>
            <a:pPr algn="ctr"/>
            <a:endParaRPr lang="en-US" sz="1600" b="1" dirty="0">
              <a:solidFill>
                <a:srgbClr val="0000CC"/>
              </a:solidFill>
              <a:cs typeface="Arial" charset="0"/>
            </a:endParaRPr>
          </a:p>
          <a:p>
            <a:pPr algn="ctr"/>
            <a:r>
              <a:rPr lang="en-US" sz="1600" dirty="0">
                <a:cs typeface="Arial" charset="0"/>
              </a:rPr>
              <a:t>A project of NASA Applied </a:t>
            </a:r>
            <a:r>
              <a:rPr lang="en-US" sz="1600" dirty="0" smtClean="0">
                <a:cs typeface="Arial" charset="0"/>
              </a:rPr>
              <a:t>Sciences</a:t>
            </a:r>
            <a:endParaRPr lang="en-US" sz="1600" dirty="0">
              <a:latin typeface="Calibri" pitchFamily="1" charset="0"/>
            </a:endParaRPr>
          </a:p>
        </p:txBody>
      </p:sp>
      <p:pic>
        <p:nvPicPr>
          <p:cNvPr id="3" name="Picture 2"/>
          <p:cNvPicPr>
            <a:picLocks noChangeAspect="1"/>
          </p:cNvPicPr>
          <p:nvPr/>
        </p:nvPicPr>
        <p:blipFill>
          <a:blip r:embed="rId4"/>
          <a:stretch>
            <a:fillRect/>
          </a:stretch>
        </p:blipFill>
        <p:spPr>
          <a:xfrm>
            <a:off x="311233" y="353290"/>
            <a:ext cx="4285013" cy="2770909"/>
          </a:xfrm>
          <a:prstGeom prst="rect">
            <a:avLst/>
          </a:prstGeom>
          <a:ln w="76200" cmpd="sng">
            <a:solidFill>
              <a:srgbClr val="FF0000"/>
            </a:solidFill>
          </a:ln>
        </p:spPr>
      </p:pic>
      <p:pic>
        <p:nvPicPr>
          <p:cNvPr id="4" name="Picture 3"/>
          <p:cNvPicPr>
            <a:picLocks noChangeAspect="1"/>
          </p:cNvPicPr>
          <p:nvPr/>
        </p:nvPicPr>
        <p:blipFill>
          <a:blip r:embed="rId5"/>
          <a:stretch>
            <a:fillRect/>
          </a:stretch>
        </p:blipFill>
        <p:spPr>
          <a:xfrm>
            <a:off x="4821382" y="353291"/>
            <a:ext cx="4017818" cy="2770909"/>
          </a:xfrm>
          <a:prstGeom prst="rect">
            <a:avLst/>
          </a:prstGeom>
          <a:ln w="76200" cmpd="sng">
            <a:solidFill>
              <a:srgbClr val="FF0000"/>
            </a:solidFill>
          </a:ln>
        </p:spPr>
      </p:pic>
      <p:sp>
        <p:nvSpPr>
          <p:cNvPr id="5" name="TextBox 4"/>
          <p:cNvSpPr txBox="1"/>
          <p:nvPr/>
        </p:nvSpPr>
        <p:spPr>
          <a:xfrm>
            <a:off x="1066800" y="3342382"/>
            <a:ext cx="7620000" cy="1077218"/>
          </a:xfrm>
          <a:prstGeom prst="rect">
            <a:avLst/>
          </a:prstGeom>
          <a:noFill/>
        </p:spPr>
        <p:txBody>
          <a:bodyPr wrap="square" rtlCol="0">
            <a:spAutoFit/>
          </a:bodyPr>
          <a:lstStyle/>
          <a:p>
            <a:pPr algn="ctr"/>
            <a:r>
              <a:rPr lang="en-US" sz="3200" b="1" dirty="0" smtClean="0"/>
              <a:t>Satellite Remote Sensing of Surface Air Quality</a:t>
            </a:r>
            <a:endParaRPr lang="en-US" sz="3200" b="1" dirty="0"/>
          </a:p>
        </p:txBody>
      </p:sp>
      <p:sp>
        <p:nvSpPr>
          <p:cNvPr id="2" name="Rectangle 1"/>
          <p:cNvSpPr/>
          <p:nvPr/>
        </p:nvSpPr>
        <p:spPr>
          <a:xfrm>
            <a:off x="152400" y="6229290"/>
            <a:ext cx="3503383" cy="400110"/>
          </a:xfrm>
          <a:prstGeom prst="rect">
            <a:avLst/>
          </a:prstGeom>
        </p:spPr>
        <p:txBody>
          <a:bodyPr wrap="none">
            <a:spAutoFit/>
          </a:bodyPr>
          <a:lstStyle/>
          <a:p>
            <a:r>
              <a:rPr lang="en-US" dirty="0"/>
              <a:t>(</a:t>
            </a:r>
            <a:r>
              <a:rPr lang="en-US" dirty="0" err="1">
                <a:solidFill>
                  <a:srgbClr val="C00000"/>
                </a:solidFill>
              </a:rPr>
              <a:t>pawan.gupta@nasa.gov</a:t>
            </a:r>
            <a:r>
              <a:rPr lang="en-US" dirty="0"/>
              <a:t>)</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1"/>
            <a:ext cx="8001000" cy="685799"/>
          </a:xfrm>
        </p:spPr>
        <p:txBody>
          <a:bodyPr/>
          <a:lstStyle/>
          <a:p>
            <a:pPr algn="ctr"/>
            <a:r>
              <a:rPr lang="en-US" b="1" dirty="0" smtClean="0"/>
              <a:t>Remote Sensing Cont…</a:t>
            </a:r>
            <a:endParaRPr lang="en-US" b="1" dirty="0"/>
          </a:p>
        </p:txBody>
      </p:sp>
      <p:sp>
        <p:nvSpPr>
          <p:cNvPr id="4" name="Rectangle 3"/>
          <p:cNvSpPr/>
          <p:nvPr/>
        </p:nvSpPr>
        <p:spPr bwMode="auto">
          <a:xfrm>
            <a:off x="228600" y="2362200"/>
            <a:ext cx="1828800" cy="3886200"/>
          </a:xfrm>
          <a:prstGeom prst="rect">
            <a:avLst/>
          </a:prstGeom>
          <a:solidFill>
            <a:srgbClr val="99FF66"/>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5" name="TextBox 4"/>
          <p:cNvSpPr txBox="1"/>
          <p:nvPr/>
        </p:nvSpPr>
        <p:spPr>
          <a:xfrm>
            <a:off x="304800" y="2895600"/>
            <a:ext cx="1600200" cy="1323439"/>
          </a:xfrm>
          <a:prstGeom prst="rect">
            <a:avLst/>
          </a:prstGeom>
          <a:noFill/>
        </p:spPr>
        <p:txBody>
          <a:bodyPr wrap="square" rtlCol="0">
            <a:spAutoFit/>
          </a:bodyPr>
          <a:lstStyle/>
          <a:p>
            <a:pPr algn="ctr"/>
            <a:r>
              <a:rPr lang="en-US" b="1" dirty="0" smtClean="0"/>
              <a:t>Satellite measured spectral radiance</a:t>
            </a:r>
            <a:endParaRPr lang="en-US" b="1" dirty="0"/>
          </a:p>
        </p:txBody>
      </p:sp>
      <p:sp>
        <p:nvSpPr>
          <p:cNvPr id="10" name="Rectangle 9"/>
          <p:cNvSpPr/>
          <p:nvPr/>
        </p:nvSpPr>
        <p:spPr bwMode="auto">
          <a:xfrm>
            <a:off x="2514600" y="2362200"/>
            <a:ext cx="1828800" cy="3886200"/>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11" name="Rectangle 10"/>
          <p:cNvSpPr/>
          <p:nvPr/>
        </p:nvSpPr>
        <p:spPr bwMode="auto">
          <a:xfrm>
            <a:off x="4648200" y="2362200"/>
            <a:ext cx="1828800" cy="3886200"/>
          </a:xfrm>
          <a:prstGeom prst="rect">
            <a:avLst/>
          </a:prstGeom>
          <a:solidFill>
            <a:srgbClr val="66CC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12" name="Rectangle 11"/>
          <p:cNvSpPr/>
          <p:nvPr/>
        </p:nvSpPr>
        <p:spPr bwMode="auto">
          <a:xfrm>
            <a:off x="6858000" y="2362200"/>
            <a:ext cx="1828800" cy="3886200"/>
          </a:xfrm>
          <a:prstGeom prst="rect">
            <a:avLst/>
          </a:prstGeom>
          <a:solidFill>
            <a:srgbClr val="FF9966"/>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a:off x="2514600" y="2895600"/>
            <a:ext cx="1828800" cy="1477328"/>
          </a:xfrm>
          <a:prstGeom prst="rect">
            <a:avLst/>
          </a:prstGeom>
          <a:noFill/>
        </p:spPr>
        <p:txBody>
          <a:bodyPr wrap="square" rtlCol="0">
            <a:spAutoFit/>
          </a:bodyPr>
          <a:lstStyle/>
          <a:p>
            <a:pPr algn="ctr"/>
            <a:r>
              <a:rPr lang="en-US" sz="1800" b="1" dirty="0" smtClean="0"/>
              <a:t>A priority information &amp; Radiative Transfer Theory</a:t>
            </a:r>
            <a:endParaRPr lang="en-US" sz="1800" b="1" dirty="0"/>
          </a:p>
        </p:txBody>
      </p:sp>
      <p:sp>
        <p:nvSpPr>
          <p:cNvPr id="9" name="TextBox 8"/>
          <p:cNvSpPr txBox="1"/>
          <p:nvPr/>
        </p:nvSpPr>
        <p:spPr>
          <a:xfrm>
            <a:off x="4724400" y="2971800"/>
            <a:ext cx="1676400" cy="707886"/>
          </a:xfrm>
          <a:prstGeom prst="rect">
            <a:avLst/>
          </a:prstGeom>
          <a:noFill/>
        </p:spPr>
        <p:txBody>
          <a:bodyPr wrap="square" rtlCol="0">
            <a:spAutoFit/>
          </a:bodyPr>
          <a:lstStyle/>
          <a:p>
            <a:pPr algn="ctr"/>
            <a:r>
              <a:rPr lang="en-US" b="1" dirty="0" smtClean="0"/>
              <a:t>Retrieval Algorithm</a:t>
            </a:r>
            <a:endParaRPr lang="en-US" b="1" dirty="0"/>
          </a:p>
        </p:txBody>
      </p:sp>
      <p:sp>
        <p:nvSpPr>
          <p:cNvPr id="13" name="TextBox 12"/>
          <p:cNvSpPr txBox="1"/>
          <p:nvPr/>
        </p:nvSpPr>
        <p:spPr>
          <a:xfrm>
            <a:off x="6906904" y="2819400"/>
            <a:ext cx="1752600" cy="923330"/>
          </a:xfrm>
          <a:prstGeom prst="rect">
            <a:avLst/>
          </a:prstGeom>
          <a:noFill/>
        </p:spPr>
        <p:txBody>
          <a:bodyPr wrap="square" rtlCol="0">
            <a:spAutoFit/>
          </a:bodyPr>
          <a:lstStyle/>
          <a:p>
            <a:pPr algn="ctr"/>
            <a:r>
              <a:rPr lang="en-US" sz="1800" b="1" dirty="0" smtClean="0"/>
              <a:t>Geophysical Parameters</a:t>
            </a:r>
          </a:p>
          <a:p>
            <a:pPr algn="ctr"/>
            <a:endParaRPr lang="en-US" sz="1800" b="1" dirty="0"/>
          </a:p>
        </p:txBody>
      </p:sp>
      <p:sp>
        <p:nvSpPr>
          <p:cNvPr id="15" name="Rectangle 14"/>
          <p:cNvSpPr/>
          <p:nvPr/>
        </p:nvSpPr>
        <p:spPr bwMode="auto">
          <a:xfrm>
            <a:off x="6858000" y="4495800"/>
            <a:ext cx="1828800" cy="1752600"/>
          </a:xfrm>
          <a:prstGeom prst="rect">
            <a:avLst/>
          </a:prstGeom>
          <a:solidFill>
            <a:srgbClr val="00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14" name="TextBox 13"/>
          <p:cNvSpPr txBox="1"/>
          <p:nvPr/>
        </p:nvSpPr>
        <p:spPr>
          <a:xfrm>
            <a:off x="6858000" y="5152032"/>
            <a:ext cx="1856096" cy="646331"/>
          </a:xfrm>
          <a:prstGeom prst="rect">
            <a:avLst/>
          </a:prstGeom>
          <a:noFill/>
        </p:spPr>
        <p:txBody>
          <a:bodyPr wrap="square" rtlCol="0">
            <a:spAutoFit/>
          </a:bodyPr>
          <a:lstStyle/>
          <a:p>
            <a:pPr algn="ctr"/>
            <a:r>
              <a:rPr lang="en-US" sz="1800" b="1" dirty="0" smtClean="0"/>
              <a:t>Applications</a:t>
            </a:r>
          </a:p>
          <a:p>
            <a:pPr algn="ctr"/>
            <a:endParaRPr lang="en-US" sz="1800" b="1" dirty="0"/>
          </a:p>
        </p:txBody>
      </p:sp>
      <p:sp>
        <p:nvSpPr>
          <p:cNvPr id="16" name="Curved Down Arrow 15"/>
          <p:cNvSpPr/>
          <p:nvPr/>
        </p:nvSpPr>
        <p:spPr bwMode="auto">
          <a:xfrm>
            <a:off x="1524000" y="1600200"/>
            <a:ext cx="1600200" cy="762000"/>
          </a:xfrm>
          <a:prstGeom prst="curvedDownArrow">
            <a:avLst/>
          </a:prstGeom>
          <a:solidFill>
            <a:schemeClr val="accent2"/>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17" name="Curved Down Arrow 16"/>
          <p:cNvSpPr/>
          <p:nvPr/>
        </p:nvSpPr>
        <p:spPr bwMode="auto">
          <a:xfrm>
            <a:off x="3886200" y="1600200"/>
            <a:ext cx="1600200" cy="762000"/>
          </a:xfrm>
          <a:prstGeom prst="curvedDownArrow">
            <a:avLst/>
          </a:prstGeom>
          <a:solidFill>
            <a:schemeClr val="accent2"/>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18" name="Curved Down Arrow 17"/>
          <p:cNvSpPr/>
          <p:nvPr/>
        </p:nvSpPr>
        <p:spPr bwMode="auto">
          <a:xfrm>
            <a:off x="5943600" y="1600200"/>
            <a:ext cx="1600200" cy="762000"/>
          </a:xfrm>
          <a:prstGeom prst="curvedDownArrow">
            <a:avLst/>
          </a:prstGeom>
          <a:solidFill>
            <a:schemeClr val="accent2"/>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19" name="Down Arrow 18"/>
          <p:cNvSpPr/>
          <p:nvPr/>
        </p:nvSpPr>
        <p:spPr bwMode="auto">
          <a:xfrm>
            <a:off x="7391400" y="3886200"/>
            <a:ext cx="762000" cy="1143000"/>
          </a:xfrm>
          <a:prstGeom prst="downArrow">
            <a:avLst/>
          </a:prstGeom>
          <a:noFill/>
          <a:ln w="5715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22" name="Left-Right Arrow 21"/>
          <p:cNvSpPr/>
          <p:nvPr/>
        </p:nvSpPr>
        <p:spPr bwMode="auto">
          <a:xfrm>
            <a:off x="228600" y="5867400"/>
            <a:ext cx="8458200" cy="304800"/>
          </a:xfrm>
          <a:prstGeom prst="leftRightArrow">
            <a:avLst/>
          </a:prstGeom>
          <a:solidFill>
            <a:srgbClr val="0000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The satellites of NASA's A-Train"/>
          <p:cNvPicPr>
            <a:picLocks noChangeAspect="1" noChangeArrowheads="1"/>
          </p:cNvPicPr>
          <p:nvPr/>
        </p:nvPicPr>
        <p:blipFill>
          <a:blip r:embed="rId2" cstate="print"/>
          <a:srcRect/>
          <a:stretch>
            <a:fillRect/>
          </a:stretch>
        </p:blipFill>
        <p:spPr bwMode="auto">
          <a:xfrm>
            <a:off x="76200" y="1447800"/>
            <a:ext cx="8957553" cy="5181600"/>
          </a:xfrm>
          <a:prstGeom prst="rect">
            <a:avLst/>
          </a:prstGeom>
          <a:noFill/>
        </p:spPr>
      </p:pic>
      <p:sp>
        <p:nvSpPr>
          <p:cNvPr id="5" name="TextBox 4"/>
          <p:cNvSpPr txBox="1"/>
          <p:nvPr/>
        </p:nvSpPr>
        <p:spPr>
          <a:xfrm>
            <a:off x="990600" y="457200"/>
            <a:ext cx="7772400" cy="707886"/>
          </a:xfrm>
          <a:prstGeom prst="rect">
            <a:avLst/>
          </a:prstGeom>
          <a:noFill/>
        </p:spPr>
        <p:txBody>
          <a:bodyPr wrap="square" rtlCol="0">
            <a:spAutoFit/>
          </a:bodyPr>
          <a:lstStyle/>
          <a:p>
            <a:pPr algn="ctr"/>
            <a:r>
              <a:rPr lang="en-US" b="1" dirty="0" smtClean="0"/>
              <a:t>Number of Satellites making daily observations of Earth-Atmosphere and Ocean Globally  </a:t>
            </a:r>
            <a:endParaRPr lang="en-US" b="1" dirty="0"/>
          </a:p>
        </p:txBody>
      </p:sp>
      <p:cxnSp>
        <p:nvCxnSpPr>
          <p:cNvPr id="7" name="Straight Connector 6"/>
          <p:cNvCxnSpPr/>
          <p:nvPr/>
        </p:nvCxnSpPr>
        <p:spPr bwMode="auto">
          <a:xfrm flipH="1">
            <a:off x="1066800" y="3124200"/>
            <a:ext cx="457200" cy="838200"/>
          </a:xfrm>
          <a:prstGeom prst="line">
            <a:avLst/>
          </a:prstGeom>
          <a:noFill/>
          <a:ln w="5715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1066800" y="3124200"/>
            <a:ext cx="533400" cy="762000"/>
          </a:xfrm>
          <a:prstGeom prst="line">
            <a:avLst/>
          </a:prstGeom>
          <a:noFill/>
          <a:ln w="5715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eoimages.gsfc.nasa.gov/images/imagerecords/76000/76674/global_vir_2011328_lrg.jpg"/>
          <p:cNvPicPr>
            <a:picLocks noChangeAspect="1" noChangeArrowheads="1"/>
          </p:cNvPicPr>
          <p:nvPr/>
        </p:nvPicPr>
        <p:blipFill>
          <a:blip r:embed="rId2" cstate="print"/>
          <a:srcRect/>
          <a:stretch>
            <a:fillRect/>
          </a:stretch>
        </p:blipFill>
        <p:spPr bwMode="auto">
          <a:xfrm>
            <a:off x="1066800" y="27296"/>
            <a:ext cx="7086600" cy="3238500"/>
          </a:xfrm>
          <a:prstGeom prst="rect">
            <a:avLst/>
          </a:prstGeom>
          <a:noFill/>
        </p:spPr>
      </p:pic>
      <p:pic>
        <p:nvPicPr>
          <p:cNvPr id="191492" name="Picture 4" descr="http://upload.wikimedia.org/wikipedia/commons/thumb/b/ba/The_earth_at_night.jpg/1280px-The_earth_at_night.jpg"/>
          <p:cNvPicPr>
            <a:picLocks noChangeAspect="1" noChangeArrowheads="1"/>
          </p:cNvPicPr>
          <p:nvPr/>
        </p:nvPicPr>
        <p:blipFill>
          <a:blip r:embed="rId3" cstate="print"/>
          <a:srcRect/>
          <a:stretch>
            <a:fillRect/>
          </a:stretch>
        </p:blipFill>
        <p:spPr bwMode="auto">
          <a:xfrm>
            <a:off x="1066800" y="3276600"/>
            <a:ext cx="7086600" cy="3543301"/>
          </a:xfrm>
          <a:prstGeom prst="rect">
            <a:avLst/>
          </a:prstGeom>
          <a:noFill/>
        </p:spPr>
      </p:pic>
      <p:sp>
        <p:nvSpPr>
          <p:cNvPr id="6" name="TextBox 5"/>
          <p:cNvSpPr txBox="1"/>
          <p:nvPr/>
        </p:nvSpPr>
        <p:spPr>
          <a:xfrm>
            <a:off x="1080448" y="2764808"/>
            <a:ext cx="1524000" cy="400110"/>
          </a:xfrm>
          <a:prstGeom prst="rect">
            <a:avLst/>
          </a:prstGeom>
          <a:noFill/>
        </p:spPr>
        <p:txBody>
          <a:bodyPr wrap="square" rtlCol="0">
            <a:spAutoFit/>
          </a:bodyPr>
          <a:lstStyle/>
          <a:p>
            <a:r>
              <a:rPr lang="en-US" b="1" dirty="0" smtClean="0">
                <a:solidFill>
                  <a:schemeClr val="bg1"/>
                </a:solidFill>
              </a:rPr>
              <a:t>Day Time</a:t>
            </a:r>
            <a:endParaRPr lang="en-US" b="1" dirty="0">
              <a:solidFill>
                <a:schemeClr val="bg1"/>
              </a:solidFill>
            </a:endParaRPr>
          </a:p>
        </p:txBody>
      </p:sp>
      <p:sp>
        <p:nvSpPr>
          <p:cNvPr id="7" name="TextBox 6"/>
          <p:cNvSpPr txBox="1"/>
          <p:nvPr/>
        </p:nvSpPr>
        <p:spPr>
          <a:xfrm>
            <a:off x="1143000" y="5715000"/>
            <a:ext cx="990600" cy="707886"/>
          </a:xfrm>
          <a:prstGeom prst="rect">
            <a:avLst/>
          </a:prstGeom>
          <a:noFill/>
        </p:spPr>
        <p:txBody>
          <a:bodyPr wrap="square" rtlCol="0">
            <a:spAutoFit/>
          </a:bodyPr>
          <a:lstStyle/>
          <a:p>
            <a:r>
              <a:rPr lang="en-US" b="1" dirty="0" smtClean="0">
                <a:solidFill>
                  <a:schemeClr val="bg1"/>
                </a:solidFill>
              </a:rPr>
              <a:t>Night Time</a:t>
            </a:r>
            <a:endParaRPr lang="en-US" b="1" dirty="0">
              <a:solidFill>
                <a:schemeClr val="bg1"/>
              </a:solidFill>
            </a:endParaRPr>
          </a:p>
        </p:txBody>
      </p:sp>
      <p:sp>
        <p:nvSpPr>
          <p:cNvPr id="8" name="TextBox 7"/>
          <p:cNvSpPr txBox="1"/>
          <p:nvPr/>
        </p:nvSpPr>
        <p:spPr>
          <a:xfrm>
            <a:off x="1080448" y="29794"/>
            <a:ext cx="1219200" cy="400110"/>
          </a:xfrm>
          <a:prstGeom prst="rect">
            <a:avLst/>
          </a:prstGeom>
          <a:noFill/>
        </p:spPr>
        <p:txBody>
          <a:bodyPr wrap="square" rtlCol="0">
            <a:spAutoFit/>
          </a:bodyPr>
          <a:lstStyle/>
          <a:p>
            <a:r>
              <a:rPr lang="en-US" b="1" dirty="0" smtClean="0">
                <a:solidFill>
                  <a:schemeClr val="bg1"/>
                </a:solidFill>
              </a:rPr>
              <a:t>VIIRS</a:t>
            </a:r>
            <a:endParaRPr lang="en-US" b="1" dirty="0">
              <a:solidFill>
                <a:schemeClr val="bg1"/>
              </a:solidFill>
            </a:endParaRPr>
          </a:p>
        </p:txBody>
      </p:sp>
      <p:sp>
        <p:nvSpPr>
          <p:cNvPr id="9" name="TextBox 8"/>
          <p:cNvSpPr txBox="1"/>
          <p:nvPr/>
        </p:nvSpPr>
        <p:spPr>
          <a:xfrm rot="16200000">
            <a:off x="-1414479" y="2840192"/>
            <a:ext cx="3949870" cy="707886"/>
          </a:xfrm>
          <a:prstGeom prst="rect">
            <a:avLst/>
          </a:prstGeom>
          <a:noFill/>
        </p:spPr>
        <p:txBody>
          <a:bodyPr wrap="square" rtlCol="0">
            <a:spAutoFit/>
          </a:bodyPr>
          <a:lstStyle/>
          <a:p>
            <a:pPr algn="ctr"/>
            <a:r>
              <a:rPr lang="en-US" b="1" dirty="0" smtClean="0"/>
              <a:t>What you get from satellite ? </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14600"/>
            <a:ext cx="7907077" cy="1597025"/>
          </a:xfrm>
        </p:spPr>
        <p:txBody>
          <a:bodyPr/>
          <a:lstStyle/>
          <a:p>
            <a:pPr algn="ctr"/>
            <a:r>
              <a:rPr lang="en-US" b="1" dirty="0" smtClean="0">
                <a:solidFill>
                  <a:schemeClr val="tx1"/>
                </a:solidFill>
              </a:rPr>
              <a:t>Why Satellites </a:t>
            </a:r>
            <a:br>
              <a:rPr lang="en-US" b="1" dirty="0" smtClean="0">
                <a:solidFill>
                  <a:schemeClr val="tx1"/>
                </a:solidFill>
              </a:rPr>
            </a:br>
            <a:r>
              <a:rPr lang="en-US" b="1" dirty="0" smtClean="0">
                <a:solidFill>
                  <a:schemeClr val="tx1"/>
                </a:solidFill>
              </a:rPr>
              <a:t>for </a:t>
            </a:r>
            <a:br>
              <a:rPr lang="en-US" b="1" dirty="0" smtClean="0">
                <a:solidFill>
                  <a:schemeClr val="tx1"/>
                </a:solidFill>
              </a:rPr>
            </a:br>
            <a:r>
              <a:rPr lang="en-US" b="1" dirty="0" smtClean="0">
                <a:solidFill>
                  <a:schemeClr val="tx1"/>
                </a:solidFill>
              </a:rPr>
              <a:t>Air Quality Monitoring ?</a:t>
            </a:r>
            <a:endParaRPr lang="en-US" b="1" dirty="0">
              <a:solidFill>
                <a:schemeClr val="tx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21036" r="2318" b="12900"/>
          <a:stretch>
            <a:fillRect/>
          </a:stretch>
        </p:blipFill>
        <p:spPr bwMode="auto">
          <a:xfrm>
            <a:off x="27021" y="646570"/>
            <a:ext cx="6930327" cy="379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6082" name="Object 2"/>
          <p:cNvGraphicFramePr>
            <a:graphicFrameLocks noChangeAspect="1"/>
          </p:cNvGraphicFramePr>
          <p:nvPr/>
        </p:nvGraphicFramePr>
        <p:xfrm>
          <a:off x="3674367" y="3572799"/>
          <a:ext cx="5407576" cy="3213317"/>
        </p:xfrm>
        <a:graphic>
          <a:graphicData uri="http://schemas.openxmlformats.org/presentationml/2006/ole">
            <mc:AlternateContent xmlns:mc="http://schemas.openxmlformats.org/markup-compatibility/2006">
              <mc:Choice xmlns:v="urn:schemas-microsoft-com:vml" Requires="v">
                <p:oleObj spid="_x0000_s37939" name="Document" r:id="rId5" imgW="5410001" imgH="2158921" progId="Word.Document.12">
                  <p:link updateAutomatic="1"/>
                </p:oleObj>
              </mc:Choice>
              <mc:Fallback>
                <p:oleObj name="Document" r:id="rId5" imgW="5410001" imgH="2158921" progId="Word.Document.12">
                  <p:link updateAutomatic="1"/>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4367" y="3572799"/>
                        <a:ext cx="5407576" cy="3213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Rectangle 15"/>
          <p:cNvSpPr>
            <a:spLocks noChangeArrowheads="1"/>
          </p:cNvSpPr>
          <p:nvPr/>
        </p:nvSpPr>
        <p:spPr bwMode="auto">
          <a:xfrm>
            <a:off x="609600" y="79375"/>
            <a:ext cx="8001000" cy="606425"/>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b"/>
          <a:lstStyle/>
          <a:p>
            <a:pPr>
              <a:defRPr/>
            </a:pPr>
            <a:r>
              <a:rPr lang="en-US" sz="3000" b="1" dirty="0">
                <a:solidFill>
                  <a:schemeClr val="bg1"/>
                </a:solidFill>
              </a:rPr>
              <a:t>Global Status of PM2.5 Monitoring</a:t>
            </a:r>
          </a:p>
        </p:txBody>
      </p:sp>
      <p:sp>
        <p:nvSpPr>
          <p:cNvPr id="8" name="TextBox 7"/>
          <p:cNvSpPr txBox="1"/>
          <p:nvPr/>
        </p:nvSpPr>
        <p:spPr>
          <a:xfrm>
            <a:off x="6934200" y="1600200"/>
            <a:ext cx="2057400" cy="923330"/>
          </a:xfrm>
          <a:prstGeom prst="rect">
            <a:avLst/>
          </a:prstGeom>
          <a:noFill/>
        </p:spPr>
        <p:txBody>
          <a:bodyPr wrap="square" rtlCol="0">
            <a:spAutoFit/>
          </a:bodyPr>
          <a:lstStyle/>
          <a:p>
            <a:pPr algn="r"/>
            <a:r>
              <a:rPr lang="en-US" sz="1800" b="1" dirty="0" smtClean="0"/>
              <a:t>Ground Sensor Network</a:t>
            </a:r>
            <a:endParaRPr lang="en-US" sz="1800" b="1" dirty="0"/>
          </a:p>
        </p:txBody>
      </p:sp>
      <p:sp>
        <p:nvSpPr>
          <p:cNvPr id="9" name="TextBox 8"/>
          <p:cNvSpPr txBox="1"/>
          <p:nvPr/>
        </p:nvSpPr>
        <p:spPr>
          <a:xfrm>
            <a:off x="990600" y="5257800"/>
            <a:ext cx="2057400" cy="646331"/>
          </a:xfrm>
          <a:prstGeom prst="rect">
            <a:avLst/>
          </a:prstGeom>
          <a:noFill/>
        </p:spPr>
        <p:txBody>
          <a:bodyPr wrap="square" rtlCol="0">
            <a:spAutoFit/>
          </a:bodyPr>
          <a:lstStyle/>
          <a:p>
            <a:pPr algn="r"/>
            <a:r>
              <a:rPr lang="en-US" sz="1800" b="1" dirty="0" smtClean="0"/>
              <a:t>Population Density</a:t>
            </a:r>
            <a:endParaRPr lang="en-US" sz="1800" b="1" dirty="0"/>
          </a:p>
        </p:txBody>
      </p:sp>
      <p:cxnSp>
        <p:nvCxnSpPr>
          <p:cNvPr id="11" name="Straight Arrow Connector 10"/>
          <p:cNvCxnSpPr/>
          <p:nvPr/>
        </p:nvCxnSpPr>
        <p:spPr bwMode="auto">
          <a:xfrm>
            <a:off x="3048000" y="5562600"/>
            <a:ext cx="990600" cy="0"/>
          </a:xfrm>
          <a:prstGeom prst="straightConnector1">
            <a:avLst/>
          </a:prstGeom>
          <a:noFill/>
          <a:ln w="571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H="1">
            <a:off x="6781800" y="1981200"/>
            <a:ext cx="990600" cy="0"/>
          </a:xfrm>
          <a:prstGeom prst="straightConnector1">
            <a:avLst/>
          </a:prstGeom>
          <a:noFill/>
          <a:ln w="571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bwMode="auto">
          <a:xfrm>
            <a:off x="0" y="3276600"/>
            <a:ext cx="3733800" cy="1219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3" name="TextBox 2"/>
          <p:cNvSpPr txBox="1"/>
          <p:nvPr/>
        </p:nvSpPr>
        <p:spPr>
          <a:xfrm>
            <a:off x="533400" y="3429000"/>
            <a:ext cx="2819400" cy="1015663"/>
          </a:xfrm>
          <a:prstGeom prst="rect">
            <a:avLst/>
          </a:prstGeom>
          <a:noFill/>
        </p:spPr>
        <p:txBody>
          <a:bodyPr wrap="square" rtlCol="0">
            <a:spAutoFit/>
          </a:bodyPr>
          <a:lstStyle/>
          <a:p>
            <a:pPr algn="ctr"/>
            <a:r>
              <a:rPr lang="en-US" b="1" i="1" dirty="0" smtClean="0"/>
              <a:t>Not complete network but representative</a:t>
            </a:r>
            <a:endParaRPr lang="en-US" b="1" i="1" dirty="0"/>
          </a:p>
        </p:txBody>
      </p:sp>
    </p:spTree>
    <p:extLst>
      <p:ext uri="{BB962C8B-B14F-4D97-AF65-F5344CB8AC3E}">
        <p14:creationId xmlns:p14="http://schemas.microsoft.com/office/powerpoint/2010/main" val="3072337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5"/>
          <p:cNvSpPr>
            <a:spLocks noChangeArrowheads="1"/>
          </p:cNvSpPr>
          <p:nvPr/>
        </p:nvSpPr>
        <p:spPr bwMode="auto">
          <a:xfrm>
            <a:off x="609600" y="228600"/>
            <a:ext cx="8001000" cy="606425"/>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b"/>
          <a:lstStyle/>
          <a:p>
            <a:pPr>
              <a:defRPr/>
            </a:pPr>
            <a:r>
              <a:rPr lang="en-US" sz="3000" b="1" dirty="0">
                <a:solidFill>
                  <a:schemeClr val="bg1"/>
                </a:solidFill>
              </a:rPr>
              <a:t>Global Status of PM2.5 Monitoring</a:t>
            </a:r>
          </a:p>
        </p:txBody>
      </p:sp>
      <p:sp>
        <p:nvSpPr>
          <p:cNvPr id="17" name="Text Box 2"/>
          <p:cNvSpPr txBox="1">
            <a:spLocks noChangeArrowheads="1"/>
          </p:cNvSpPr>
          <p:nvPr/>
        </p:nvSpPr>
        <p:spPr bwMode="auto">
          <a:xfrm>
            <a:off x="838200" y="5715000"/>
            <a:ext cx="7391400" cy="584775"/>
          </a:xfrm>
          <a:prstGeom prst="rect">
            <a:avLst/>
          </a:prstGeom>
          <a:solidFill>
            <a:srgbClr val="00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ctr" eaLnBrk="0" hangingPunct="0">
              <a:defRPr sz="2000">
                <a:solidFill>
                  <a:schemeClr val="tx1"/>
                </a:solidFill>
                <a:latin typeface="Verdana" pitchFamily="34" charset="0"/>
              </a:defRPr>
            </a:lvl1pPr>
            <a:lvl2pPr marL="465138" indent="-2349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lvl="1" eaLnBrk="1" hangingPunct="1">
              <a:spcBef>
                <a:spcPct val="50000"/>
              </a:spcBef>
              <a:buClr>
                <a:srgbClr val="FF0000"/>
              </a:buClr>
            </a:pPr>
            <a:r>
              <a:rPr lang="en-US" sz="3200" b="1" dirty="0" smtClean="0">
                <a:latin typeface="Times New Roman" pitchFamily="18" charset="0"/>
              </a:rPr>
              <a:t>Can be use satellites</a:t>
            </a:r>
            <a:r>
              <a:rPr lang="en-US" sz="3200" b="1" dirty="0">
                <a:latin typeface="Times New Roman" pitchFamily="18" charset="0"/>
              </a:rPr>
              <a:t>?  </a:t>
            </a:r>
          </a:p>
        </p:txBody>
      </p:sp>
      <p:sp>
        <p:nvSpPr>
          <p:cNvPr id="18" name="TextBox 17"/>
          <p:cNvSpPr txBox="1"/>
          <p:nvPr/>
        </p:nvSpPr>
        <p:spPr>
          <a:xfrm>
            <a:off x="609600" y="1295400"/>
            <a:ext cx="8001000" cy="3785652"/>
          </a:xfrm>
          <a:prstGeom prst="rect">
            <a:avLst/>
          </a:prstGeom>
          <a:solidFill>
            <a:srgbClr val="FF0000"/>
          </a:solidFill>
          <a:ln w="28575">
            <a:solidFill>
              <a:srgbClr val="0000CC"/>
            </a:solidFill>
          </a:ln>
        </p:spPr>
        <p:txBody>
          <a:bodyPr wrap="square" rtlCol="0">
            <a:spAutoFit/>
          </a:bodyPr>
          <a:lstStyle/>
          <a:p>
            <a:pPr marL="457200" indent="-457200" eaLnBrk="1" hangingPunct="1">
              <a:buFont typeface="Wingdings" pitchFamily="2" charset="2"/>
              <a:buChar char="q"/>
            </a:pPr>
            <a:endParaRPr lang="en-US" b="1" dirty="0" smtClean="0">
              <a:solidFill>
                <a:schemeClr val="bg1"/>
              </a:solidFill>
              <a:latin typeface="Arial Black" pitchFamily="34" charset="0"/>
            </a:endParaRPr>
          </a:p>
          <a:p>
            <a:pPr lvl="1" indent="-457200">
              <a:buFont typeface="Wingdings" pitchFamily="2" charset="2"/>
              <a:buChar char="q"/>
            </a:pPr>
            <a:r>
              <a:rPr lang="en-US" b="1" dirty="0" smtClean="0">
                <a:solidFill>
                  <a:schemeClr val="bg1"/>
                </a:solidFill>
                <a:latin typeface="Arial Black" pitchFamily="34" charset="0"/>
              </a:rPr>
              <a:t>Spatial distribution of air pollution from existing ground  network does not support high population density.</a:t>
            </a:r>
          </a:p>
          <a:p>
            <a:pPr lvl="1" indent="-457200"/>
            <a:endParaRPr lang="en-US" b="1" dirty="0" smtClean="0">
              <a:solidFill>
                <a:schemeClr val="bg1"/>
              </a:solidFill>
              <a:latin typeface="Arial Black" pitchFamily="34" charset="0"/>
            </a:endParaRPr>
          </a:p>
          <a:p>
            <a:pPr lvl="1" indent="-457200">
              <a:buFont typeface="Wingdings" pitchFamily="2" charset="2"/>
              <a:buChar char="q"/>
            </a:pPr>
            <a:r>
              <a:rPr lang="en-US" b="1" dirty="0" smtClean="0">
                <a:solidFill>
                  <a:schemeClr val="bg1"/>
                </a:solidFill>
                <a:latin typeface="Arial Black" pitchFamily="34" charset="0"/>
              </a:rPr>
              <a:t>Surface measurements are not cost effective </a:t>
            </a:r>
          </a:p>
          <a:p>
            <a:pPr lvl="1" indent="-457200">
              <a:buFont typeface="Wingdings" pitchFamily="2" charset="2"/>
              <a:buChar char="q"/>
            </a:pPr>
            <a:endParaRPr lang="en-US" b="1" dirty="0" smtClean="0">
              <a:solidFill>
                <a:schemeClr val="bg1"/>
              </a:solidFill>
              <a:latin typeface="Arial Black" pitchFamily="34" charset="0"/>
            </a:endParaRPr>
          </a:p>
          <a:p>
            <a:pPr lvl="1" indent="-457200">
              <a:buFont typeface="Wingdings" pitchFamily="2" charset="2"/>
              <a:buChar char="q"/>
            </a:pPr>
            <a:r>
              <a:rPr lang="en-US" b="1" dirty="0" smtClean="0">
                <a:solidFill>
                  <a:schemeClr val="bg1"/>
                </a:solidFill>
                <a:latin typeface="Arial Black" pitchFamily="34" charset="0"/>
              </a:rPr>
              <a:t>Many countries do not have PM2.5 mass measurements</a:t>
            </a:r>
          </a:p>
          <a:p>
            <a:pPr lvl="1" indent="-457200">
              <a:buFont typeface="Wingdings" pitchFamily="2" charset="2"/>
              <a:buChar char="q"/>
            </a:pPr>
            <a:endParaRPr lang="en-US" b="1" dirty="0" smtClean="0">
              <a:solidFill>
                <a:schemeClr val="bg1"/>
              </a:solidFill>
              <a:latin typeface="Arial Black" pitchFamily="34" charset="0"/>
            </a:endParaRPr>
          </a:p>
          <a:p>
            <a:pPr marL="457200" indent="-457200" eaLnBrk="1" hangingPunct="1">
              <a:buFont typeface="Wingdings" pitchFamily="2" charset="2"/>
              <a:buChar char="q"/>
            </a:pPr>
            <a:r>
              <a:rPr lang="en-US" b="1" dirty="0" smtClean="0">
                <a:solidFill>
                  <a:schemeClr val="bg1"/>
                </a:solidFill>
                <a:latin typeface="Arial Black" pitchFamily="34" charset="0"/>
              </a:rPr>
              <a:t>In the US, 31% of total population have no PM monitoring. </a:t>
            </a:r>
          </a:p>
        </p:txBody>
      </p:sp>
    </p:spTree>
    <p:extLst>
      <p:ext uri="{BB962C8B-B14F-4D97-AF65-F5344CB8AC3E}">
        <p14:creationId xmlns:p14="http://schemas.microsoft.com/office/powerpoint/2010/main" val="30723378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2000"/>
                                        <p:tgtEl>
                                          <p:spTgt spid="1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2000"/>
                                        <p:tgtEl>
                                          <p:spTgt spid="1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bg/>
                                          </p:spTgt>
                                        </p:tgtEl>
                                        <p:attrNameLst>
                                          <p:attrName>style.visibility</p:attrName>
                                        </p:attrNameLst>
                                      </p:cBhvr>
                                      <p:to>
                                        <p:strVal val="visible"/>
                                      </p:to>
                                    </p:set>
                                    <p:animEffect transition="in" filter="fade">
                                      <p:cBhvr>
                                        <p:cTn id="13" dur="2000"/>
                                        <p:tgtEl>
                                          <p:spTgt spid="18">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xEl>
                                              <p:pRg st="1" end="1"/>
                                            </p:txEl>
                                          </p:spTgt>
                                        </p:tgtEl>
                                        <p:attrNameLst>
                                          <p:attrName>style.visibility</p:attrName>
                                        </p:attrNameLst>
                                      </p:cBhvr>
                                      <p:to>
                                        <p:strVal val="visible"/>
                                      </p:to>
                                    </p:set>
                                    <p:animEffect transition="in" filter="fade">
                                      <p:cBhvr>
                                        <p:cTn id="16" dur="2000"/>
                                        <p:tgtEl>
                                          <p:spTgt spid="18">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fade">
                                      <p:cBhvr>
                                        <p:cTn id="19" dur="2000"/>
                                        <p:tgtEl>
                                          <p:spTgt spid="18">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xEl>
                                              <p:pRg st="5" end="5"/>
                                            </p:txEl>
                                          </p:spTgt>
                                        </p:tgtEl>
                                        <p:attrNameLst>
                                          <p:attrName>style.visibility</p:attrName>
                                        </p:attrNameLst>
                                      </p:cBhvr>
                                      <p:to>
                                        <p:strVal val="visible"/>
                                      </p:to>
                                    </p:set>
                                    <p:animEffect transition="in" filter="fade">
                                      <p:cBhvr>
                                        <p:cTn id="22" dur="2000"/>
                                        <p:tgtEl>
                                          <p:spTgt spid="18">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xEl>
                                              <p:pRg st="7" end="7"/>
                                            </p:txEl>
                                          </p:spTgt>
                                        </p:tgtEl>
                                        <p:attrNameLst>
                                          <p:attrName>style.visibility</p:attrName>
                                        </p:attrNameLst>
                                      </p:cBhvr>
                                      <p:to>
                                        <p:strVal val="visible"/>
                                      </p:to>
                                    </p:set>
                                    <p:animEffect transition="in" filter="fade">
                                      <p:cBhvr>
                                        <p:cTn id="25" dur="20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P spid="18"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46"/>
          <p:cNvSpPr>
            <a:spLocks noChangeArrowheads="1"/>
          </p:cNvSpPr>
          <p:nvPr/>
        </p:nvSpPr>
        <p:spPr bwMode="auto">
          <a:xfrm>
            <a:off x="152400" y="35256"/>
            <a:ext cx="8686800" cy="91440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200" b="1" dirty="0" smtClean="0">
                <a:solidFill>
                  <a:schemeClr val="bg1"/>
                </a:solidFill>
                <a:latin typeface="Times New Roman" pitchFamily="18" charset="0"/>
              </a:rPr>
              <a:t>Environmental Agencies &amp; Public Looking for…</a:t>
            </a:r>
            <a:endParaRPr lang="en-US" sz="3200" b="1" dirty="0">
              <a:solidFill>
                <a:schemeClr val="bg1"/>
              </a:solidFill>
              <a:latin typeface="Times New Roman" pitchFamily="18" charset="0"/>
            </a:endParaRPr>
          </a:p>
        </p:txBody>
      </p:sp>
      <p:grpSp>
        <p:nvGrpSpPr>
          <p:cNvPr id="2" name="Group 50"/>
          <p:cNvGrpSpPr>
            <a:grpSpLocks/>
          </p:cNvGrpSpPr>
          <p:nvPr/>
        </p:nvGrpSpPr>
        <p:grpSpPr bwMode="auto">
          <a:xfrm>
            <a:off x="0" y="4419600"/>
            <a:ext cx="5807075" cy="2438400"/>
            <a:chOff x="2096" y="2544"/>
            <a:chExt cx="3658" cy="1296"/>
          </a:xfrm>
        </p:grpSpPr>
        <p:grpSp>
          <p:nvGrpSpPr>
            <p:cNvPr id="3" name="Group 51"/>
            <p:cNvGrpSpPr>
              <a:grpSpLocks/>
            </p:cNvGrpSpPr>
            <p:nvPr/>
          </p:nvGrpSpPr>
          <p:grpSpPr bwMode="auto">
            <a:xfrm>
              <a:off x="2096" y="2544"/>
              <a:ext cx="2944" cy="1284"/>
              <a:chOff x="32" y="2832"/>
              <a:chExt cx="2944" cy="1284"/>
            </a:xfrm>
          </p:grpSpPr>
          <p:pic>
            <p:nvPicPr>
              <p:cNvPr id="58378"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 y="2832"/>
                <a:ext cx="2944" cy="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9" name="Text Box 54"/>
              <p:cNvSpPr txBox="1">
                <a:spLocks noChangeArrowheads="1"/>
              </p:cNvSpPr>
              <p:nvPr/>
            </p:nvSpPr>
            <p:spPr bwMode="auto">
              <a:xfrm>
                <a:off x="1344" y="2928"/>
                <a:ext cx="1616"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a:spcBef>
                    <a:spcPct val="50000"/>
                  </a:spcBef>
                </a:pPr>
                <a:r>
                  <a:rPr lang="en-US" b="1" dirty="0"/>
                  <a:t>WHO			</a:t>
                </a:r>
              </a:p>
            </p:txBody>
          </p:sp>
        </p:grpSp>
        <p:sp>
          <p:nvSpPr>
            <p:cNvPr id="58376" name="Rectangle 56"/>
            <p:cNvSpPr>
              <a:spLocks noChangeArrowheads="1"/>
            </p:cNvSpPr>
            <p:nvPr/>
          </p:nvSpPr>
          <p:spPr bwMode="auto">
            <a:xfrm>
              <a:off x="2106" y="3312"/>
              <a:ext cx="3648" cy="528"/>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p>
          </p:txBody>
        </p:sp>
      </p:grpSp>
      <p:sp>
        <p:nvSpPr>
          <p:cNvPr id="58373" name="Text Box 49"/>
          <p:cNvSpPr txBox="1">
            <a:spLocks noChangeArrowheads="1"/>
          </p:cNvSpPr>
          <p:nvPr/>
        </p:nvSpPr>
        <p:spPr bwMode="auto">
          <a:xfrm>
            <a:off x="142875" y="5867400"/>
            <a:ext cx="4343400" cy="9429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a:buFontTx/>
              <a:buChar char="•"/>
            </a:pPr>
            <a:r>
              <a:rPr lang="en-US" sz="1400" b="1"/>
              <a:t>Public</a:t>
            </a:r>
          </a:p>
          <a:p>
            <a:pPr algn="l">
              <a:buFontTx/>
              <a:buChar char="•"/>
            </a:pPr>
            <a:r>
              <a:rPr lang="en-US" sz="1400" b="1"/>
              <a:t>Decision/Policy Makers</a:t>
            </a:r>
          </a:p>
          <a:p>
            <a:pPr algn="l">
              <a:buFontTx/>
              <a:buChar char="•"/>
            </a:pPr>
            <a:r>
              <a:rPr lang="en-US" sz="1400" b="1"/>
              <a:t>Media</a:t>
            </a:r>
          </a:p>
          <a:p>
            <a:pPr algn="l">
              <a:buFontTx/>
              <a:buChar char="•"/>
            </a:pPr>
            <a:r>
              <a:rPr lang="en-US" sz="1400" b="1"/>
              <a:t>Researchers</a:t>
            </a:r>
          </a:p>
        </p:txBody>
      </p:sp>
      <p:sp>
        <p:nvSpPr>
          <p:cNvPr id="55" name="TextBox 54"/>
          <p:cNvSpPr txBox="1"/>
          <p:nvPr/>
        </p:nvSpPr>
        <p:spPr>
          <a:xfrm>
            <a:off x="4724400" y="4495800"/>
            <a:ext cx="4114800" cy="1015663"/>
          </a:xfrm>
          <a:prstGeom prst="rect">
            <a:avLst/>
          </a:prstGeom>
          <a:solidFill>
            <a:srgbClr val="008000"/>
          </a:solidFill>
        </p:spPr>
        <p:txBody>
          <a:bodyPr wrap="square" rtlCol="0">
            <a:spAutoFit/>
          </a:bodyPr>
          <a:lstStyle/>
          <a:p>
            <a:r>
              <a:rPr lang="en-US" b="1" dirty="0" smtClean="0"/>
              <a:t>India</a:t>
            </a:r>
          </a:p>
          <a:p>
            <a:r>
              <a:rPr lang="en-US" b="1" dirty="0" smtClean="0"/>
              <a:t>40 µgm</a:t>
            </a:r>
            <a:r>
              <a:rPr lang="en-US" b="1" baseline="30000" dirty="0" smtClean="0"/>
              <a:t>-3</a:t>
            </a:r>
            <a:r>
              <a:rPr lang="en-US" b="1" dirty="0" smtClean="0"/>
              <a:t> – Annual mean</a:t>
            </a:r>
          </a:p>
          <a:p>
            <a:r>
              <a:rPr lang="en-US" b="1" dirty="0" smtClean="0"/>
              <a:t>60 µgm</a:t>
            </a:r>
            <a:r>
              <a:rPr lang="en-US" b="1" baseline="30000" dirty="0" smtClean="0"/>
              <a:t>-3</a:t>
            </a:r>
            <a:r>
              <a:rPr lang="en-US" b="1" dirty="0" smtClean="0"/>
              <a:t> – 24 hour mean</a:t>
            </a:r>
            <a:endParaRPr lang="en-US" b="1" dirty="0"/>
          </a:p>
        </p:txBody>
      </p:sp>
      <p:grpSp>
        <p:nvGrpSpPr>
          <p:cNvPr id="4" name="Group 55"/>
          <p:cNvGrpSpPr/>
          <p:nvPr/>
        </p:nvGrpSpPr>
        <p:grpSpPr>
          <a:xfrm>
            <a:off x="152400" y="1066800"/>
            <a:ext cx="8686800" cy="3295651"/>
            <a:chOff x="152400" y="1066800"/>
            <a:chExt cx="8686800" cy="3295651"/>
          </a:xfrm>
        </p:grpSpPr>
        <p:pic>
          <p:nvPicPr>
            <p:cNvPr id="217090" name="Picture 2" descr="http://www.earthzine.org/wp-content/uploads/2010/01/Airquality.jpg"/>
            <p:cNvPicPr>
              <a:picLocks noChangeAspect="1" noChangeArrowheads="1"/>
            </p:cNvPicPr>
            <p:nvPr/>
          </p:nvPicPr>
          <p:blipFill>
            <a:blip r:embed="rId4" cstate="print"/>
            <a:srcRect/>
            <a:stretch>
              <a:fillRect/>
            </a:stretch>
          </p:blipFill>
          <p:spPr bwMode="auto">
            <a:xfrm>
              <a:off x="152400" y="1066800"/>
              <a:ext cx="7620000" cy="3277834"/>
            </a:xfrm>
            <a:prstGeom prst="rect">
              <a:avLst/>
            </a:prstGeom>
            <a:noFill/>
            <a:ln>
              <a:solidFill>
                <a:schemeClr val="accent2"/>
              </a:solidFill>
            </a:ln>
          </p:spPr>
        </p:pic>
        <p:pic>
          <p:nvPicPr>
            <p:cNvPr id="217092" name="Picture 4" descr="http://4.bp.blogspot.com/-SQBStkm56uI/VEMnIV4Hy7I/AAAAAAAAD9w/Bim2Oji2aKs/s1600/Air%2BQuality%2BIndex%2Bfor%2BIndian%2BCities.jpg"/>
            <p:cNvPicPr>
              <a:picLocks noChangeAspect="1" noChangeArrowheads="1"/>
            </p:cNvPicPr>
            <p:nvPr/>
          </p:nvPicPr>
          <p:blipFill>
            <a:blip r:embed="rId5" cstate="print"/>
            <a:srcRect/>
            <a:stretch>
              <a:fillRect/>
            </a:stretch>
          </p:blipFill>
          <p:spPr bwMode="auto">
            <a:xfrm>
              <a:off x="3200400" y="1066800"/>
              <a:ext cx="5638800" cy="3295651"/>
            </a:xfrm>
            <a:prstGeom prst="rect">
              <a:avLst/>
            </a:prstGeom>
            <a:noFill/>
            <a:ln>
              <a:solidFill>
                <a:schemeClr val="accent2"/>
              </a:solidFill>
            </a:ln>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9" name="Picture 2"/>
          <p:cNvPicPr>
            <a:picLocks noChangeAspect="1" noChangeArrowheads="1"/>
          </p:cNvPicPr>
          <p:nvPr/>
        </p:nvPicPr>
        <p:blipFill>
          <a:blip r:embed="rId3" cstate="print"/>
          <a:srcRect/>
          <a:stretch>
            <a:fillRect/>
          </a:stretch>
        </p:blipFill>
        <p:spPr bwMode="auto">
          <a:xfrm>
            <a:off x="518604" y="1367051"/>
            <a:ext cx="6918662" cy="3830431"/>
          </a:xfrm>
          <a:prstGeom prst="rect">
            <a:avLst/>
          </a:prstGeom>
          <a:noFill/>
          <a:ln w="28575">
            <a:solidFill>
              <a:schemeClr val="tx1"/>
            </a:solidFill>
            <a:miter lim="800000"/>
            <a:headEnd/>
            <a:tailEnd/>
          </a:ln>
        </p:spPr>
      </p:pic>
      <p:sp>
        <p:nvSpPr>
          <p:cNvPr id="19458" name="Rectangle 2"/>
          <p:cNvSpPr>
            <a:spLocks noGrp="1" noChangeArrowheads="1"/>
          </p:cNvSpPr>
          <p:nvPr>
            <p:ph type="title"/>
          </p:nvPr>
        </p:nvSpPr>
        <p:spPr>
          <a:xfrm>
            <a:off x="1676400" y="152400"/>
            <a:ext cx="6400800" cy="639173"/>
          </a:xfrm>
          <a:solidFill>
            <a:srgbClr val="00B050"/>
          </a:solidFill>
        </p:spPr>
        <p:txBody>
          <a:bodyPr/>
          <a:lstStyle/>
          <a:p>
            <a:pPr algn="ctr" eaLnBrk="1" hangingPunct="1"/>
            <a:r>
              <a:rPr lang="en-US" b="1" dirty="0" smtClean="0"/>
              <a:t>Aerosols </a:t>
            </a:r>
            <a:r>
              <a:rPr lang="en-US" sz="3200" b="1" dirty="0" smtClean="0"/>
              <a:t>from satellite</a:t>
            </a:r>
          </a:p>
        </p:txBody>
      </p:sp>
      <p:sp>
        <p:nvSpPr>
          <p:cNvPr id="19459" name="Rectangle 3"/>
          <p:cNvSpPr>
            <a:spLocks noGrp="1" noChangeArrowheads="1"/>
          </p:cNvSpPr>
          <p:nvPr>
            <p:ph type="body" idx="1"/>
          </p:nvPr>
        </p:nvSpPr>
        <p:spPr>
          <a:xfrm>
            <a:off x="171736" y="5726376"/>
            <a:ext cx="8839200" cy="1087438"/>
          </a:xfrm>
          <a:solidFill>
            <a:schemeClr val="tx1"/>
          </a:solidFill>
        </p:spPr>
        <p:txBody>
          <a:bodyPr/>
          <a:lstStyle/>
          <a:p>
            <a:pPr marL="571500" indent="-571500" eaLnBrk="1" hangingPunct="1">
              <a:buFont typeface="Wingdings" pitchFamily="8" charset="2"/>
              <a:buNone/>
            </a:pPr>
            <a:r>
              <a:rPr lang="en-US" sz="2400" b="1" dirty="0" smtClean="0">
                <a:solidFill>
                  <a:schemeClr val="bg1"/>
                </a:solidFill>
              </a:rPr>
              <a:t>	Several satellites provide state-of-art aerosol measurements over global region on daily basis  </a:t>
            </a:r>
          </a:p>
        </p:txBody>
      </p:sp>
      <p:sp>
        <p:nvSpPr>
          <p:cNvPr id="19477" name="Text Box 37"/>
          <p:cNvSpPr txBox="1">
            <a:spLocks noChangeArrowheads="1"/>
          </p:cNvSpPr>
          <p:nvPr/>
        </p:nvSpPr>
        <p:spPr bwMode="auto">
          <a:xfrm>
            <a:off x="1678676" y="896205"/>
            <a:ext cx="4107976" cy="369332"/>
          </a:xfrm>
          <a:prstGeom prst="rect">
            <a:avLst/>
          </a:prstGeom>
          <a:noFill/>
          <a:ln w="9525">
            <a:noFill/>
            <a:miter lim="800000"/>
            <a:headEnd/>
            <a:tailEnd/>
          </a:ln>
        </p:spPr>
        <p:txBody>
          <a:bodyPr wrap="square">
            <a:spAutoFit/>
          </a:bodyPr>
          <a:lstStyle/>
          <a:p>
            <a:pPr algn="ctr" eaLnBrk="1" hangingPunct="1">
              <a:spcBef>
                <a:spcPct val="50000"/>
              </a:spcBef>
            </a:pPr>
            <a:r>
              <a:rPr lang="en-US" sz="1800" b="1" dirty="0">
                <a:latin typeface="Calibri" pitchFamily="8" charset="0"/>
              </a:rPr>
              <a:t>Aerosol Optical </a:t>
            </a:r>
            <a:r>
              <a:rPr lang="en-US" sz="1800" b="1" dirty="0" smtClean="0">
                <a:latin typeface="Calibri" pitchFamily="8" charset="0"/>
              </a:rPr>
              <a:t>Thickness MODIS AQUA</a:t>
            </a:r>
            <a:endParaRPr lang="en-US" sz="1800" b="1" dirty="0">
              <a:latin typeface="Calibri" pitchFamily="8" charset="0"/>
            </a:endParaRPr>
          </a:p>
        </p:txBody>
      </p:sp>
      <p:sp>
        <p:nvSpPr>
          <p:cNvPr id="40" name="TextBox 39"/>
          <p:cNvSpPr txBox="1"/>
          <p:nvPr/>
        </p:nvSpPr>
        <p:spPr>
          <a:xfrm>
            <a:off x="600473" y="2524833"/>
            <a:ext cx="1456927" cy="400110"/>
          </a:xfrm>
          <a:prstGeom prst="rect">
            <a:avLst/>
          </a:prstGeom>
          <a:noFill/>
        </p:spPr>
        <p:txBody>
          <a:bodyPr wrap="square" rtlCol="0">
            <a:spAutoFit/>
          </a:bodyPr>
          <a:lstStyle/>
          <a:p>
            <a:pPr algn="ctr"/>
            <a:r>
              <a:rPr lang="en-US" sz="2000" b="1" dirty="0" smtClean="0"/>
              <a:t>Winter</a:t>
            </a:r>
            <a:endParaRPr lang="en-US" sz="2000" b="1" dirty="0"/>
          </a:p>
        </p:txBody>
      </p:sp>
      <p:sp>
        <p:nvSpPr>
          <p:cNvPr id="41" name="TextBox 40"/>
          <p:cNvSpPr txBox="1"/>
          <p:nvPr/>
        </p:nvSpPr>
        <p:spPr>
          <a:xfrm>
            <a:off x="4096633" y="2513457"/>
            <a:ext cx="1237367" cy="400110"/>
          </a:xfrm>
          <a:prstGeom prst="rect">
            <a:avLst/>
          </a:prstGeom>
          <a:noFill/>
        </p:spPr>
        <p:txBody>
          <a:bodyPr wrap="square" rtlCol="0">
            <a:spAutoFit/>
          </a:bodyPr>
          <a:lstStyle/>
          <a:p>
            <a:pPr algn="ctr"/>
            <a:r>
              <a:rPr lang="en-US" sz="2000" b="1" dirty="0" smtClean="0"/>
              <a:t>Spring</a:t>
            </a:r>
            <a:endParaRPr lang="en-US" sz="2000" b="1" dirty="0"/>
          </a:p>
        </p:txBody>
      </p:sp>
      <p:sp>
        <p:nvSpPr>
          <p:cNvPr id="42" name="TextBox 41"/>
          <p:cNvSpPr txBox="1"/>
          <p:nvPr/>
        </p:nvSpPr>
        <p:spPr>
          <a:xfrm>
            <a:off x="602745" y="4478769"/>
            <a:ext cx="1607055" cy="400110"/>
          </a:xfrm>
          <a:prstGeom prst="rect">
            <a:avLst/>
          </a:prstGeom>
          <a:noFill/>
        </p:spPr>
        <p:txBody>
          <a:bodyPr wrap="square" rtlCol="0">
            <a:spAutoFit/>
          </a:bodyPr>
          <a:lstStyle/>
          <a:p>
            <a:pPr algn="ctr"/>
            <a:r>
              <a:rPr lang="en-US" sz="2000" b="1" dirty="0" smtClean="0"/>
              <a:t>Summer</a:t>
            </a:r>
            <a:endParaRPr lang="en-US" sz="2000" b="1" dirty="0"/>
          </a:p>
        </p:txBody>
      </p:sp>
      <p:sp>
        <p:nvSpPr>
          <p:cNvPr id="43" name="TextBox 42"/>
          <p:cNvSpPr txBox="1"/>
          <p:nvPr/>
        </p:nvSpPr>
        <p:spPr>
          <a:xfrm>
            <a:off x="3905501" y="4519683"/>
            <a:ext cx="1037229" cy="400110"/>
          </a:xfrm>
          <a:prstGeom prst="rect">
            <a:avLst/>
          </a:prstGeom>
          <a:noFill/>
        </p:spPr>
        <p:txBody>
          <a:bodyPr wrap="square" rtlCol="0">
            <a:spAutoFit/>
          </a:bodyPr>
          <a:lstStyle/>
          <a:p>
            <a:pPr algn="ctr"/>
            <a:r>
              <a:rPr lang="en-US" sz="2000" b="1" dirty="0" smtClean="0"/>
              <a:t>Fall</a:t>
            </a:r>
            <a:endParaRPr lang="en-US" sz="2000" b="1" dirty="0"/>
          </a:p>
        </p:txBody>
      </p:sp>
      <p:grpSp>
        <p:nvGrpSpPr>
          <p:cNvPr id="2" name="Group 27"/>
          <p:cNvGrpSpPr/>
          <p:nvPr/>
        </p:nvGrpSpPr>
        <p:grpSpPr>
          <a:xfrm>
            <a:off x="0" y="733543"/>
            <a:ext cx="9075760" cy="4977999"/>
            <a:chOff x="0" y="733543"/>
            <a:chExt cx="9075760" cy="4977999"/>
          </a:xfrm>
        </p:grpSpPr>
        <p:sp>
          <p:nvSpPr>
            <p:cNvPr id="19461" name="Oval 21"/>
            <p:cNvSpPr>
              <a:spLocks noChangeArrowheads="1"/>
            </p:cNvSpPr>
            <p:nvPr/>
          </p:nvSpPr>
          <p:spPr bwMode="auto">
            <a:xfrm>
              <a:off x="5496635" y="4210334"/>
              <a:ext cx="609600" cy="266132"/>
            </a:xfrm>
            <a:prstGeom prst="ellipse">
              <a:avLst/>
            </a:prstGeom>
            <a:noFill/>
            <a:ln w="28575">
              <a:solidFill>
                <a:schemeClr val="tx1"/>
              </a:solidFill>
              <a:round/>
              <a:headEnd/>
              <a:tailEnd/>
            </a:ln>
          </p:spPr>
          <p:txBody>
            <a:bodyPr wrap="none" anchor="ctr"/>
            <a:lstStyle/>
            <a:p>
              <a:pPr algn="ctr" eaLnBrk="1" hangingPunct="1"/>
              <a:endParaRPr lang="en-US" sz="1800">
                <a:latin typeface="Calibri" pitchFamily="8" charset="0"/>
              </a:endParaRPr>
            </a:p>
          </p:txBody>
        </p:sp>
        <p:sp>
          <p:nvSpPr>
            <p:cNvPr id="19462" name="Oval 22"/>
            <p:cNvSpPr>
              <a:spLocks noChangeArrowheads="1"/>
            </p:cNvSpPr>
            <p:nvPr/>
          </p:nvSpPr>
          <p:spPr bwMode="auto">
            <a:xfrm>
              <a:off x="1843155" y="3930556"/>
              <a:ext cx="1104761" cy="347449"/>
            </a:xfrm>
            <a:prstGeom prst="ellipse">
              <a:avLst/>
            </a:prstGeom>
            <a:noFill/>
            <a:ln w="28575">
              <a:solidFill>
                <a:schemeClr val="tx1"/>
              </a:solidFill>
              <a:round/>
              <a:headEnd/>
              <a:tailEnd/>
            </a:ln>
          </p:spPr>
          <p:txBody>
            <a:bodyPr wrap="none" anchor="ctr"/>
            <a:lstStyle/>
            <a:p>
              <a:pPr algn="ctr" eaLnBrk="1" hangingPunct="1"/>
              <a:endParaRPr lang="en-US" sz="1800">
                <a:latin typeface="Calibri" pitchFamily="8" charset="0"/>
              </a:endParaRPr>
            </a:p>
          </p:txBody>
        </p:sp>
        <p:sp>
          <p:nvSpPr>
            <p:cNvPr id="19463" name="Oval 23"/>
            <p:cNvSpPr>
              <a:spLocks noChangeArrowheads="1"/>
            </p:cNvSpPr>
            <p:nvPr/>
          </p:nvSpPr>
          <p:spPr bwMode="auto">
            <a:xfrm>
              <a:off x="6359857" y="1665028"/>
              <a:ext cx="777922" cy="527708"/>
            </a:xfrm>
            <a:prstGeom prst="ellipse">
              <a:avLst/>
            </a:prstGeom>
            <a:noFill/>
            <a:ln w="28575">
              <a:solidFill>
                <a:schemeClr val="tx1"/>
              </a:solidFill>
              <a:round/>
              <a:headEnd/>
              <a:tailEnd/>
            </a:ln>
          </p:spPr>
          <p:txBody>
            <a:bodyPr wrap="none" anchor="ctr"/>
            <a:lstStyle/>
            <a:p>
              <a:pPr algn="ctr" eaLnBrk="1" hangingPunct="1"/>
              <a:endParaRPr lang="en-US" sz="1800" dirty="0">
                <a:latin typeface="Calibri" pitchFamily="8" charset="0"/>
              </a:endParaRPr>
            </a:p>
          </p:txBody>
        </p:sp>
        <p:sp>
          <p:nvSpPr>
            <p:cNvPr id="19464" name="Oval 24"/>
            <p:cNvSpPr>
              <a:spLocks noChangeArrowheads="1"/>
            </p:cNvSpPr>
            <p:nvPr/>
          </p:nvSpPr>
          <p:spPr bwMode="auto">
            <a:xfrm>
              <a:off x="1367024" y="3845288"/>
              <a:ext cx="381000" cy="228600"/>
            </a:xfrm>
            <a:prstGeom prst="ellipse">
              <a:avLst/>
            </a:prstGeom>
            <a:noFill/>
            <a:ln w="28575">
              <a:solidFill>
                <a:schemeClr val="tx1"/>
              </a:solidFill>
              <a:round/>
              <a:headEnd/>
              <a:tailEnd/>
            </a:ln>
          </p:spPr>
          <p:txBody>
            <a:bodyPr wrap="none" anchor="ctr"/>
            <a:lstStyle/>
            <a:p>
              <a:pPr algn="ctr" eaLnBrk="1" hangingPunct="1"/>
              <a:endParaRPr lang="en-US" sz="1800">
                <a:latin typeface="Calibri" pitchFamily="8" charset="0"/>
              </a:endParaRPr>
            </a:p>
          </p:txBody>
        </p:sp>
        <p:sp>
          <p:nvSpPr>
            <p:cNvPr id="19465" name="Text Box 25"/>
            <p:cNvSpPr txBox="1">
              <a:spLocks noChangeArrowheads="1"/>
            </p:cNvSpPr>
            <p:nvPr/>
          </p:nvSpPr>
          <p:spPr bwMode="auto">
            <a:xfrm>
              <a:off x="123960" y="5070192"/>
              <a:ext cx="1524000" cy="641350"/>
            </a:xfrm>
            <a:prstGeom prst="rect">
              <a:avLst/>
            </a:prstGeom>
            <a:solidFill>
              <a:schemeClr val="bg1"/>
            </a:solidFill>
            <a:ln w="28575">
              <a:solidFill>
                <a:schemeClr val="tx1"/>
              </a:solidFill>
              <a:miter lim="800000"/>
              <a:headEnd/>
              <a:tailEnd/>
            </a:ln>
          </p:spPr>
          <p:txBody>
            <a:bodyPr>
              <a:spAutoFit/>
            </a:bodyPr>
            <a:lstStyle/>
            <a:p>
              <a:pPr eaLnBrk="1" hangingPunct="1">
                <a:spcBef>
                  <a:spcPct val="50000"/>
                </a:spcBef>
              </a:pPr>
              <a:r>
                <a:rPr lang="en-US" sz="1800" b="1">
                  <a:solidFill>
                    <a:schemeClr val="accent2"/>
                  </a:solidFill>
                  <a:latin typeface="Calibri" pitchFamily="8" charset="0"/>
                </a:rPr>
                <a:t>Haze &amp; Pollution</a:t>
              </a:r>
            </a:p>
          </p:txBody>
        </p:sp>
        <p:sp>
          <p:nvSpPr>
            <p:cNvPr id="19466" name="Text Box 26"/>
            <p:cNvSpPr txBox="1">
              <a:spLocks noChangeArrowheads="1"/>
            </p:cNvSpPr>
            <p:nvPr/>
          </p:nvSpPr>
          <p:spPr bwMode="auto">
            <a:xfrm>
              <a:off x="7551760" y="3040134"/>
              <a:ext cx="1524000" cy="641350"/>
            </a:xfrm>
            <a:prstGeom prst="rect">
              <a:avLst/>
            </a:prstGeom>
            <a:noFill/>
            <a:ln w="28575">
              <a:solidFill>
                <a:schemeClr val="tx1"/>
              </a:solidFill>
              <a:miter lim="800000"/>
              <a:headEnd/>
              <a:tailEnd/>
            </a:ln>
          </p:spPr>
          <p:txBody>
            <a:bodyPr>
              <a:spAutoFit/>
            </a:bodyPr>
            <a:lstStyle/>
            <a:p>
              <a:pPr eaLnBrk="1" hangingPunct="1">
                <a:spcBef>
                  <a:spcPct val="50000"/>
                </a:spcBef>
              </a:pPr>
              <a:r>
                <a:rPr lang="en-US" sz="1800" b="1">
                  <a:solidFill>
                    <a:schemeClr val="accent2"/>
                  </a:solidFill>
                  <a:latin typeface="Calibri" pitchFamily="8" charset="0"/>
                </a:rPr>
                <a:t>Pollution &amp; dust</a:t>
              </a:r>
            </a:p>
          </p:txBody>
        </p:sp>
        <p:sp>
          <p:nvSpPr>
            <p:cNvPr id="19467" name="Text Box 27"/>
            <p:cNvSpPr txBox="1">
              <a:spLocks noChangeArrowheads="1"/>
            </p:cNvSpPr>
            <p:nvPr/>
          </p:nvSpPr>
          <p:spPr bwMode="auto">
            <a:xfrm>
              <a:off x="3421039" y="5307844"/>
              <a:ext cx="1066800" cy="366713"/>
            </a:xfrm>
            <a:prstGeom prst="rect">
              <a:avLst/>
            </a:prstGeom>
            <a:noFill/>
            <a:ln w="28575">
              <a:solidFill>
                <a:schemeClr val="tx1"/>
              </a:solidFill>
              <a:miter lim="800000"/>
              <a:headEnd/>
              <a:tailEnd/>
            </a:ln>
          </p:spPr>
          <p:txBody>
            <a:bodyPr>
              <a:spAutoFit/>
            </a:bodyPr>
            <a:lstStyle/>
            <a:p>
              <a:pPr eaLnBrk="1" hangingPunct="1">
                <a:spcBef>
                  <a:spcPct val="50000"/>
                </a:spcBef>
              </a:pPr>
              <a:r>
                <a:rPr lang="en-US" sz="1800" b="1">
                  <a:solidFill>
                    <a:schemeClr val="accent2"/>
                  </a:solidFill>
                  <a:latin typeface="Calibri" pitchFamily="8" charset="0"/>
                </a:rPr>
                <a:t>Dust</a:t>
              </a:r>
            </a:p>
          </p:txBody>
        </p:sp>
        <p:sp>
          <p:nvSpPr>
            <p:cNvPr id="19468" name="Text Box 28"/>
            <p:cNvSpPr txBox="1">
              <a:spLocks noChangeArrowheads="1"/>
            </p:cNvSpPr>
            <p:nvPr/>
          </p:nvSpPr>
          <p:spPr bwMode="auto">
            <a:xfrm>
              <a:off x="0" y="733543"/>
              <a:ext cx="1295400" cy="641350"/>
            </a:xfrm>
            <a:prstGeom prst="rect">
              <a:avLst/>
            </a:prstGeom>
            <a:noFill/>
            <a:ln w="28575">
              <a:solidFill>
                <a:schemeClr val="tx1"/>
              </a:solidFill>
              <a:miter lim="800000"/>
              <a:headEnd/>
              <a:tailEnd/>
            </a:ln>
          </p:spPr>
          <p:txBody>
            <a:bodyPr>
              <a:spAutoFit/>
            </a:bodyPr>
            <a:lstStyle/>
            <a:p>
              <a:pPr eaLnBrk="1" hangingPunct="1">
                <a:spcBef>
                  <a:spcPct val="50000"/>
                </a:spcBef>
              </a:pPr>
              <a:r>
                <a:rPr lang="en-US" sz="1800" b="1">
                  <a:solidFill>
                    <a:schemeClr val="accent2"/>
                  </a:solidFill>
                  <a:latin typeface="Calibri" pitchFamily="8" charset="0"/>
                </a:rPr>
                <a:t>Biomass Burning</a:t>
              </a:r>
            </a:p>
          </p:txBody>
        </p:sp>
        <p:sp>
          <p:nvSpPr>
            <p:cNvPr id="19469" name="Oval 29"/>
            <p:cNvSpPr>
              <a:spLocks noChangeArrowheads="1"/>
            </p:cNvSpPr>
            <p:nvPr/>
          </p:nvSpPr>
          <p:spPr bwMode="auto">
            <a:xfrm>
              <a:off x="2022142" y="2069910"/>
              <a:ext cx="570932" cy="413983"/>
            </a:xfrm>
            <a:prstGeom prst="ellipse">
              <a:avLst/>
            </a:prstGeom>
            <a:noFill/>
            <a:ln w="28575">
              <a:solidFill>
                <a:schemeClr val="tx1"/>
              </a:solidFill>
              <a:round/>
              <a:headEnd/>
              <a:tailEnd/>
            </a:ln>
          </p:spPr>
          <p:txBody>
            <a:bodyPr wrap="none" anchor="ctr"/>
            <a:lstStyle/>
            <a:p>
              <a:pPr algn="ctr" eaLnBrk="1" hangingPunct="1"/>
              <a:endParaRPr lang="en-US" sz="1800">
                <a:latin typeface="Calibri" pitchFamily="8" charset="0"/>
              </a:endParaRPr>
            </a:p>
          </p:txBody>
        </p:sp>
        <p:sp>
          <p:nvSpPr>
            <p:cNvPr id="19470" name="Oval 30"/>
            <p:cNvSpPr>
              <a:spLocks noChangeArrowheads="1"/>
            </p:cNvSpPr>
            <p:nvPr/>
          </p:nvSpPr>
          <p:spPr bwMode="auto">
            <a:xfrm>
              <a:off x="5012140" y="4267200"/>
              <a:ext cx="381000" cy="228600"/>
            </a:xfrm>
            <a:prstGeom prst="ellipse">
              <a:avLst/>
            </a:prstGeom>
            <a:noFill/>
            <a:ln w="28575">
              <a:solidFill>
                <a:schemeClr val="tx1"/>
              </a:solidFill>
              <a:round/>
              <a:headEnd/>
              <a:tailEnd/>
            </a:ln>
          </p:spPr>
          <p:txBody>
            <a:bodyPr wrap="none" anchor="ctr"/>
            <a:lstStyle/>
            <a:p>
              <a:pPr algn="ctr" eaLnBrk="1" hangingPunct="1"/>
              <a:endParaRPr lang="en-US" sz="1800">
                <a:latin typeface="Calibri" pitchFamily="8" charset="0"/>
              </a:endParaRPr>
            </a:p>
          </p:txBody>
        </p:sp>
        <p:sp>
          <p:nvSpPr>
            <p:cNvPr id="19471" name="Line 31"/>
            <p:cNvSpPr>
              <a:spLocks noChangeShapeType="1"/>
            </p:cNvSpPr>
            <p:nvPr/>
          </p:nvSpPr>
          <p:spPr bwMode="auto">
            <a:xfrm flipH="1" flipV="1">
              <a:off x="6105104" y="4485565"/>
              <a:ext cx="1551290" cy="359389"/>
            </a:xfrm>
            <a:prstGeom prst="line">
              <a:avLst/>
            </a:prstGeom>
            <a:noFill/>
            <a:ln w="28575">
              <a:solidFill>
                <a:schemeClr val="tx1"/>
              </a:solidFill>
              <a:round/>
              <a:headEnd/>
              <a:tailEnd type="triangle" w="med" len="med"/>
            </a:ln>
          </p:spPr>
          <p:txBody>
            <a:bodyPr/>
            <a:lstStyle/>
            <a:p>
              <a:endParaRPr lang="en-US"/>
            </a:p>
          </p:txBody>
        </p:sp>
        <p:sp>
          <p:nvSpPr>
            <p:cNvPr id="19472" name="Line 32"/>
            <p:cNvSpPr>
              <a:spLocks noChangeShapeType="1"/>
            </p:cNvSpPr>
            <p:nvPr/>
          </p:nvSpPr>
          <p:spPr bwMode="auto">
            <a:xfrm flipH="1" flipV="1">
              <a:off x="5357882" y="4583372"/>
              <a:ext cx="2202977" cy="466299"/>
            </a:xfrm>
            <a:prstGeom prst="line">
              <a:avLst/>
            </a:prstGeom>
            <a:noFill/>
            <a:ln w="28575">
              <a:solidFill>
                <a:schemeClr val="tx1"/>
              </a:solidFill>
              <a:round/>
              <a:headEnd/>
              <a:tailEnd type="triangle" w="med" len="med"/>
            </a:ln>
          </p:spPr>
          <p:txBody>
            <a:bodyPr/>
            <a:lstStyle/>
            <a:p>
              <a:endParaRPr lang="en-US"/>
            </a:p>
          </p:txBody>
        </p:sp>
        <p:sp>
          <p:nvSpPr>
            <p:cNvPr id="19473" name="Line 33"/>
            <p:cNvSpPr>
              <a:spLocks noChangeShapeType="1"/>
            </p:cNvSpPr>
            <p:nvPr/>
          </p:nvSpPr>
          <p:spPr bwMode="auto">
            <a:xfrm>
              <a:off x="1078173" y="1173706"/>
              <a:ext cx="996288" cy="873458"/>
            </a:xfrm>
            <a:prstGeom prst="line">
              <a:avLst/>
            </a:prstGeom>
            <a:noFill/>
            <a:ln w="28575">
              <a:solidFill>
                <a:schemeClr val="tx1"/>
              </a:solidFill>
              <a:round/>
              <a:headEnd/>
              <a:tailEnd type="triangle" w="med" len="med"/>
            </a:ln>
          </p:spPr>
          <p:txBody>
            <a:bodyPr/>
            <a:lstStyle/>
            <a:p>
              <a:endParaRPr lang="en-US"/>
            </a:p>
          </p:txBody>
        </p:sp>
        <p:sp>
          <p:nvSpPr>
            <p:cNvPr id="19474" name="Line 34"/>
            <p:cNvSpPr>
              <a:spLocks noChangeShapeType="1"/>
            </p:cNvSpPr>
            <p:nvPr/>
          </p:nvSpPr>
          <p:spPr bwMode="auto">
            <a:xfrm flipH="1" flipV="1">
              <a:off x="2229133" y="4335438"/>
              <a:ext cx="1278342" cy="918950"/>
            </a:xfrm>
            <a:prstGeom prst="line">
              <a:avLst/>
            </a:prstGeom>
            <a:noFill/>
            <a:ln w="28575">
              <a:solidFill>
                <a:schemeClr val="tx1"/>
              </a:solidFill>
              <a:round/>
              <a:headEnd/>
              <a:tailEnd type="triangle" w="med" len="med"/>
            </a:ln>
          </p:spPr>
          <p:txBody>
            <a:bodyPr/>
            <a:lstStyle/>
            <a:p>
              <a:endParaRPr lang="en-US"/>
            </a:p>
          </p:txBody>
        </p:sp>
        <p:sp>
          <p:nvSpPr>
            <p:cNvPr id="19475" name="Line 35"/>
            <p:cNvSpPr>
              <a:spLocks noChangeShapeType="1"/>
            </p:cNvSpPr>
            <p:nvPr/>
          </p:nvSpPr>
          <p:spPr bwMode="auto">
            <a:xfrm flipH="1" flipV="1">
              <a:off x="6851173" y="2060811"/>
              <a:ext cx="1105469" cy="914400"/>
            </a:xfrm>
            <a:prstGeom prst="line">
              <a:avLst/>
            </a:prstGeom>
            <a:noFill/>
            <a:ln w="28575">
              <a:solidFill>
                <a:schemeClr val="tx1"/>
              </a:solidFill>
              <a:round/>
              <a:headEnd/>
              <a:tailEnd type="triangle" w="med" len="med"/>
            </a:ln>
          </p:spPr>
          <p:txBody>
            <a:bodyPr/>
            <a:lstStyle/>
            <a:p>
              <a:endParaRPr lang="en-US"/>
            </a:p>
          </p:txBody>
        </p:sp>
        <p:sp>
          <p:nvSpPr>
            <p:cNvPr id="19476" name="Line 36"/>
            <p:cNvSpPr>
              <a:spLocks noChangeShapeType="1"/>
            </p:cNvSpPr>
            <p:nvPr/>
          </p:nvSpPr>
          <p:spPr bwMode="auto">
            <a:xfrm flipV="1">
              <a:off x="1204408" y="4135271"/>
              <a:ext cx="228607" cy="917857"/>
            </a:xfrm>
            <a:prstGeom prst="line">
              <a:avLst/>
            </a:prstGeom>
            <a:noFill/>
            <a:ln w="28575">
              <a:solidFill>
                <a:schemeClr val="tx1"/>
              </a:solidFill>
              <a:round/>
              <a:headEnd/>
              <a:tailEnd type="triangle" w="med" len="med"/>
            </a:ln>
          </p:spPr>
          <p:txBody>
            <a:bodyPr/>
            <a:lstStyle/>
            <a:p>
              <a:endParaRPr lang="en-US"/>
            </a:p>
          </p:txBody>
        </p:sp>
        <p:sp>
          <p:nvSpPr>
            <p:cNvPr id="44" name="Text Box 28"/>
            <p:cNvSpPr txBox="1">
              <a:spLocks noChangeArrowheads="1"/>
            </p:cNvSpPr>
            <p:nvPr/>
          </p:nvSpPr>
          <p:spPr bwMode="auto">
            <a:xfrm>
              <a:off x="7631373" y="4952976"/>
              <a:ext cx="1295400" cy="641350"/>
            </a:xfrm>
            <a:prstGeom prst="rect">
              <a:avLst/>
            </a:prstGeom>
            <a:noFill/>
            <a:ln w="28575">
              <a:solidFill>
                <a:schemeClr val="tx1"/>
              </a:solidFill>
              <a:miter lim="800000"/>
              <a:headEnd/>
              <a:tailEnd/>
            </a:ln>
          </p:spPr>
          <p:txBody>
            <a:bodyPr>
              <a:spAutoFit/>
            </a:bodyPr>
            <a:lstStyle/>
            <a:p>
              <a:pPr eaLnBrk="1" hangingPunct="1">
                <a:spcBef>
                  <a:spcPct val="50000"/>
                </a:spcBef>
              </a:pPr>
              <a:r>
                <a:rPr lang="en-US" sz="1800" b="1">
                  <a:solidFill>
                    <a:schemeClr val="accent2"/>
                  </a:solidFill>
                  <a:latin typeface="Calibri" pitchFamily="8" charset="0"/>
                </a:rPr>
                <a:t>Biomass Burning</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p:cNvSpPr>
            <a:spLocks noGrp="1"/>
          </p:cNvSpPr>
          <p:nvPr>
            <p:ph type="title"/>
          </p:nvPr>
        </p:nvSpPr>
        <p:spPr>
          <a:xfrm>
            <a:off x="609600" y="76200"/>
            <a:ext cx="7772400" cy="685800"/>
          </a:xfrm>
        </p:spPr>
        <p:txBody>
          <a:bodyPr/>
          <a:lstStyle/>
          <a:p>
            <a:pPr algn="ctr"/>
            <a:r>
              <a:rPr lang="en-US" sz="3200" b="1" dirty="0" smtClean="0"/>
              <a:t>Aerosol Optical Depth</a:t>
            </a:r>
          </a:p>
        </p:txBody>
      </p:sp>
      <p:sp>
        <p:nvSpPr>
          <p:cNvPr id="1029" name="Rectangle 5"/>
          <p:cNvSpPr>
            <a:spLocks noChangeArrowheads="1"/>
          </p:cNvSpPr>
          <p:nvPr/>
        </p:nvSpPr>
        <p:spPr bwMode="auto">
          <a:xfrm>
            <a:off x="4419600" y="1143000"/>
            <a:ext cx="4419600" cy="1894734"/>
          </a:xfrm>
          <a:prstGeom prst="rect">
            <a:avLst/>
          </a:prstGeom>
          <a:solidFill>
            <a:srgbClr val="FFFFFF"/>
          </a:solidFill>
          <a:ln w="9525">
            <a:solidFill>
              <a:schemeClr val="accent2"/>
            </a:solidFill>
            <a:miter lim="800000"/>
            <a:headEnd/>
            <a:tailEnd/>
          </a:ln>
        </p:spPr>
        <p:txBody>
          <a:bodyPr lIns="253920" tIns="31740" bIns="15870" anchor="ctr">
            <a:spAutoFit/>
          </a:bodyPr>
          <a:lstStyle/>
          <a:p>
            <a:r>
              <a:rPr lang="en-US" b="1" dirty="0">
                <a:solidFill>
                  <a:srgbClr val="000000"/>
                </a:solidFill>
                <a:latin typeface="Times New Roman" pitchFamily="18" charset="0"/>
                <a:cs typeface="Times New Roman" pitchFamily="18" charset="0"/>
              </a:rPr>
              <a:t>The optical depth expresses the quantity of light removed from a beam by </a:t>
            </a:r>
            <a:r>
              <a:rPr lang="en-US" b="1" dirty="0">
                <a:solidFill>
                  <a:srgbClr val="000099"/>
                </a:solidFill>
                <a:latin typeface="Times New Roman" pitchFamily="18" charset="0"/>
                <a:cs typeface="Times New Roman" pitchFamily="18" charset="0"/>
              </a:rPr>
              <a:t>scattering</a:t>
            </a:r>
            <a:r>
              <a:rPr lang="en-US" b="1" dirty="0">
                <a:solidFill>
                  <a:srgbClr val="000000"/>
                </a:solidFill>
                <a:latin typeface="Times New Roman" pitchFamily="18" charset="0"/>
                <a:cs typeface="Times New Roman" pitchFamily="18" charset="0"/>
              </a:rPr>
              <a:t> or </a:t>
            </a:r>
            <a:r>
              <a:rPr lang="en-US" b="1" dirty="0">
                <a:solidFill>
                  <a:srgbClr val="000099"/>
                </a:solidFill>
                <a:latin typeface="Times New Roman" pitchFamily="18" charset="0"/>
                <a:cs typeface="Times New Roman" pitchFamily="18" charset="0"/>
              </a:rPr>
              <a:t>absorption</a:t>
            </a:r>
            <a:r>
              <a:rPr lang="en-US" b="1" dirty="0">
                <a:solidFill>
                  <a:srgbClr val="000000"/>
                </a:solidFill>
                <a:latin typeface="Times New Roman" pitchFamily="18" charset="0"/>
                <a:cs typeface="Times New Roman" pitchFamily="18" charset="0"/>
              </a:rPr>
              <a:t> </a:t>
            </a:r>
            <a:r>
              <a:rPr lang="en-US" b="1" dirty="0" smtClean="0">
                <a:solidFill>
                  <a:srgbClr val="000000"/>
                </a:solidFill>
                <a:latin typeface="Times New Roman" pitchFamily="18" charset="0"/>
                <a:cs typeface="Times New Roman" pitchFamily="18" charset="0"/>
              </a:rPr>
              <a:t>by aerosols during </a:t>
            </a:r>
            <a:r>
              <a:rPr lang="en-US" b="1" dirty="0">
                <a:solidFill>
                  <a:srgbClr val="000000"/>
                </a:solidFill>
                <a:latin typeface="Times New Roman" pitchFamily="18" charset="0"/>
                <a:cs typeface="Times New Roman" pitchFamily="18" charset="0"/>
              </a:rPr>
              <a:t>its path through </a:t>
            </a:r>
            <a:r>
              <a:rPr lang="en-US" b="1" dirty="0" smtClean="0">
                <a:solidFill>
                  <a:srgbClr val="000000"/>
                </a:solidFill>
                <a:latin typeface="Times New Roman" pitchFamily="18" charset="0"/>
                <a:cs typeface="Times New Roman" pitchFamily="18" charset="0"/>
              </a:rPr>
              <a:t>the atmosphere</a:t>
            </a:r>
            <a:endParaRPr lang="en-US" b="1" dirty="0">
              <a:solidFill>
                <a:srgbClr val="000000"/>
              </a:solidFill>
              <a:latin typeface="Times New Roman" pitchFamily="18" charset="0"/>
              <a:cs typeface="Times New Roman" pitchFamily="18" charset="0"/>
            </a:endParaRPr>
          </a:p>
          <a:p>
            <a:pPr eaLnBrk="0" hangingPunct="0"/>
            <a:endParaRPr lang="en-US" b="1" dirty="0">
              <a:solidFill>
                <a:srgbClr val="000000"/>
              </a:solidFill>
              <a:latin typeface="Times New Roman" pitchFamily="18" charset="0"/>
              <a:cs typeface="Times New Roman" pitchFamily="18" charset="0"/>
            </a:endParaRPr>
          </a:p>
        </p:txBody>
      </p:sp>
      <p:sp>
        <p:nvSpPr>
          <p:cNvPr id="1030" name="Rectangle 11"/>
          <p:cNvSpPr>
            <a:spLocks noChangeArrowheads="1"/>
          </p:cNvSpPr>
          <p:nvPr/>
        </p:nvSpPr>
        <p:spPr bwMode="auto">
          <a:xfrm>
            <a:off x="304800" y="1905000"/>
            <a:ext cx="3810000" cy="3733800"/>
          </a:xfrm>
          <a:prstGeom prst="rect">
            <a:avLst/>
          </a:prstGeom>
          <a:solidFill>
            <a:schemeClr val="accent1"/>
          </a:solidFill>
          <a:ln w="9525">
            <a:noFill/>
            <a:round/>
            <a:headEnd/>
            <a:tailEnd/>
          </a:ln>
        </p:spPr>
        <p:txBody>
          <a:bodyPr/>
          <a:lstStyle/>
          <a:p>
            <a:pPr eaLnBrk="0" hangingPunct="0"/>
            <a:endParaRPr lang="en-US"/>
          </a:p>
        </p:txBody>
      </p:sp>
      <p:pic>
        <p:nvPicPr>
          <p:cNvPr id="1031" name="Picture 3" descr="cimel_gsfc0403"/>
          <p:cNvPicPr>
            <a:picLocks noChangeAspect="1" noChangeArrowheads="1"/>
          </p:cNvPicPr>
          <p:nvPr/>
        </p:nvPicPr>
        <p:blipFill>
          <a:blip r:embed="rId3" cstate="print"/>
          <a:srcRect l="4375"/>
          <a:stretch>
            <a:fillRect/>
          </a:stretch>
        </p:blipFill>
        <p:spPr bwMode="auto">
          <a:xfrm>
            <a:off x="304800" y="4495800"/>
            <a:ext cx="1524000" cy="1108075"/>
          </a:xfrm>
          <a:prstGeom prst="rect">
            <a:avLst/>
          </a:prstGeom>
          <a:noFill/>
          <a:ln w="9525">
            <a:noFill/>
            <a:miter lim="800000"/>
            <a:headEnd/>
            <a:tailEnd/>
          </a:ln>
        </p:spPr>
      </p:pic>
      <p:sp>
        <p:nvSpPr>
          <p:cNvPr id="1032" name="Line 4"/>
          <p:cNvSpPr>
            <a:spLocks noChangeShapeType="1"/>
          </p:cNvSpPr>
          <p:nvPr/>
        </p:nvSpPr>
        <p:spPr bwMode="auto">
          <a:xfrm flipH="1">
            <a:off x="1371600" y="1905000"/>
            <a:ext cx="1828800" cy="2895600"/>
          </a:xfrm>
          <a:prstGeom prst="line">
            <a:avLst/>
          </a:prstGeom>
          <a:noFill/>
          <a:ln w="28575">
            <a:solidFill>
              <a:schemeClr val="tx2"/>
            </a:solidFill>
            <a:round/>
            <a:headEnd/>
            <a:tailEnd/>
          </a:ln>
        </p:spPr>
        <p:txBody>
          <a:bodyPr wrap="none" anchor="ctr"/>
          <a:lstStyle/>
          <a:p>
            <a:endParaRPr lang="en-US"/>
          </a:p>
        </p:txBody>
      </p:sp>
      <p:sp>
        <p:nvSpPr>
          <p:cNvPr id="1033" name="Oval 5"/>
          <p:cNvSpPr>
            <a:spLocks noChangeArrowheads="1"/>
          </p:cNvSpPr>
          <p:nvPr/>
        </p:nvSpPr>
        <p:spPr bwMode="auto">
          <a:xfrm>
            <a:off x="3276600" y="1219200"/>
            <a:ext cx="609600" cy="609600"/>
          </a:xfrm>
          <a:prstGeom prst="ellipse">
            <a:avLst/>
          </a:prstGeom>
          <a:solidFill>
            <a:srgbClr val="FFC000"/>
          </a:solidFill>
          <a:ln w="9525">
            <a:solidFill>
              <a:srgbClr val="FFC000"/>
            </a:solidFill>
            <a:round/>
            <a:headEnd/>
            <a:tailEnd/>
          </a:ln>
        </p:spPr>
        <p:txBody>
          <a:bodyPr wrap="none" anchor="ctr"/>
          <a:lstStyle/>
          <a:p>
            <a:pPr algn="ctr" eaLnBrk="0" hangingPunct="0"/>
            <a:endParaRPr lang="en-US">
              <a:solidFill>
                <a:srgbClr val="FFFC98"/>
              </a:solidFill>
            </a:endParaRPr>
          </a:p>
        </p:txBody>
      </p:sp>
      <p:sp>
        <p:nvSpPr>
          <p:cNvPr id="1034" name="Line 10"/>
          <p:cNvSpPr>
            <a:spLocks noChangeShapeType="1"/>
          </p:cNvSpPr>
          <p:nvPr/>
        </p:nvSpPr>
        <p:spPr bwMode="auto">
          <a:xfrm flipH="1">
            <a:off x="3048000" y="2133600"/>
            <a:ext cx="228600" cy="381000"/>
          </a:xfrm>
          <a:prstGeom prst="line">
            <a:avLst/>
          </a:prstGeom>
          <a:noFill/>
          <a:ln w="28575">
            <a:solidFill>
              <a:schemeClr val="tx1"/>
            </a:solidFill>
            <a:round/>
            <a:headEnd/>
            <a:tailEnd type="triangle" w="med" len="med"/>
          </a:ln>
        </p:spPr>
        <p:txBody>
          <a:bodyPr wrap="none" anchor="ctr"/>
          <a:lstStyle/>
          <a:p>
            <a:endParaRPr lang="en-US"/>
          </a:p>
        </p:txBody>
      </p:sp>
      <p:cxnSp>
        <p:nvCxnSpPr>
          <p:cNvPr id="1037" name="Straight Connector 22"/>
          <p:cNvCxnSpPr>
            <a:cxnSpLocks noChangeShapeType="1"/>
          </p:cNvCxnSpPr>
          <p:nvPr/>
        </p:nvCxnSpPr>
        <p:spPr bwMode="auto">
          <a:xfrm>
            <a:off x="304800" y="5662613"/>
            <a:ext cx="3886200" cy="0"/>
          </a:xfrm>
          <a:prstGeom prst="line">
            <a:avLst/>
          </a:prstGeom>
          <a:noFill/>
          <a:ln w="76200" cmpd="dbl">
            <a:solidFill>
              <a:srgbClr val="008000"/>
            </a:solidFill>
            <a:round/>
            <a:headEnd/>
            <a:tailEnd/>
          </a:ln>
        </p:spPr>
      </p:cxnSp>
      <p:sp>
        <p:nvSpPr>
          <p:cNvPr id="1038" name="TextBox 23"/>
          <p:cNvSpPr txBox="1">
            <a:spLocks noChangeArrowheads="1"/>
          </p:cNvSpPr>
          <p:nvPr/>
        </p:nvSpPr>
        <p:spPr bwMode="auto">
          <a:xfrm>
            <a:off x="304800" y="5791200"/>
            <a:ext cx="1314450" cy="461963"/>
          </a:xfrm>
          <a:prstGeom prst="rect">
            <a:avLst/>
          </a:prstGeom>
          <a:noFill/>
          <a:ln w="9525">
            <a:noFill/>
            <a:miter lim="800000"/>
            <a:headEnd/>
            <a:tailEnd/>
          </a:ln>
        </p:spPr>
        <p:txBody>
          <a:bodyPr wrap="none">
            <a:spAutoFit/>
          </a:bodyPr>
          <a:lstStyle/>
          <a:p>
            <a:pPr eaLnBrk="0" hangingPunct="0"/>
            <a:r>
              <a:rPr lang="en-US" b="1"/>
              <a:t>Surface</a:t>
            </a:r>
          </a:p>
        </p:txBody>
      </p:sp>
      <p:sp>
        <p:nvSpPr>
          <p:cNvPr id="1039" name="TextBox 24"/>
          <p:cNvSpPr txBox="1">
            <a:spLocks noChangeArrowheads="1"/>
          </p:cNvSpPr>
          <p:nvPr/>
        </p:nvSpPr>
        <p:spPr bwMode="auto">
          <a:xfrm>
            <a:off x="2819400" y="838200"/>
            <a:ext cx="765175" cy="461963"/>
          </a:xfrm>
          <a:prstGeom prst="rect">
            <a:avLst/>
          </a:prstGeom>
          <a:noFill/>
          <a:ln w="9525">
            <a:noFill/>
            <a:miter lim="800000"/>
            <a:headEnd/>
            <a:tailEnd/>
          </a:ln>
        </p:spPr>
        <p:txBody>
          <a:bodyPr wrap="none">
            <a:spAutoFit/>
          </a:bodyPr>
          <a:lstStyle/>
          <a:p>
            <a:pPr eaLnBrk="0" hangingPunct="0"/>
            <a:r>
              <a:rPr lang="en-US" b="1"/>
              <a:t>Sun</a:t>
            </a:r>
          </a:p>
        </p:txBody>
      </p:sp>
      <p:sp>
        <p:nvSpPr>
          <p:cNvPr id="1040" name="TextBox 25"/>
          <p:cNvSpPr txBox="1">
            <a:spLocks noChangeArrowheads="1"/>
          </p:cNvSpPr>
          <p:nvPr/>
        </p:nvSpPr>
        <p:spPr bwMode="auto">
          <a:xfrm>
            <a:off x="381000" y="1981200"/>
            <a:ext cx="1981200" cy="461963"/>
          </a:xfrm>
          <a:prstGeom prst="rect">
            <a:avLst/>
          </a:prstGeom>
          <a:noFill/>
          <a:ln w="9525">
            <a:noFill/>
            <a:miter lim="800000"/>
            <a:headEnd/>
            <a:tailEnd/>
          </a:ln>
        </p:spPr>
        <p:txBody>
          <a:bodyPr wrap="none">
            <a:spAutoFit/>
          </a:bodyPr>
          <a:lstStyle/>
          <a:p>
            <a:pPr eaLnBrk="0" hangingPunct="0"/>
            <a:r>
              <a:rPr lang="en-US" b="1"/>
              <a:t>Atmosphere</a:t>
            </a:r>
          </a:p>
        </p:txBody>
      </p:sp>
      <p:pic>
        <p:nvPicPr>
          <p:cNvPr id="1041" name="Picture 10" descr="http://www.nerc.ac.uk/images/photos/lp-clouds2.jpg"/>
          <p:cNvPicPr>
            <a:picLocks noChangeAspect="1" noChangeArrowheads="1"/>
          </p:cNvPicPr>
          <p:nvPr/>
        </p:nvPicPr>
        <p:blipFill>
          <a:blip r:embed="rId4" cstate="print"/>
          <a:srcRect/>
          <a:stretch>
            <a:fillRect/>
          </a:stretch>
        </p:blipFill>
        <p:spPr bwMode="auto">
          <a:xfrm>
            <a:off x="762000" y="2895600"/>
            <a:ext cx="1066800" cy="473075"/>
          </a:xfrm>
          <a:prstGeom prst="rect">
            <a:avLst/>
          </a:prstGeom>
          <a:noFill/>
          <a:ln w="9525">
            <a:noFill/>
            <a:miter lim="800000"/>
            <a:headEnd/>
            <a:tailEnd/>
          </a:ln>
        </p:spPr>
      </p:pic>
      <p:pic>
        <p:nvPicPr>
          <p:cNvPr id="1042" name="Picture 12" descr="http://images.brisbanetimes.com.au/2011/09/08/2612469/clouds_729-420x0.jpg"/>
          <p:cNvPicPr>
            <a:picLocks noChangeAspect="1" noChangeArrowheads="1"/>
          </p:cNvPicPr>
          <p:nvPr/>
        </p:nvPicPr>
        <p:blipFill>
          <a:blip r:embed="rId5" cstate="print"/>
          <a:srcRect/>
          <a:stretch>
            <a:fillRect/>
          </a:stretch>
        </p:blipFill>
        <p:spPr bwMode="auto">
          <a:xfrm>
            <a:off x="2362200" y="3048000"/>
            <a:ext cx="1181100" cy="762000"/>
          </a:xfrm>
          <a:prstGeom prst="rect">
            <a:avLst/>
          </a:prstGeom>
          <a:noFill/>
          <a:ln w="9525">
            <a:noFill/>
            <a:miter lim="800000"/>
            <a:headEnd/>
            <a:tailEnd/>
          </a:ln>
        </p:spPr>
      </p:pic>
      <p:sp>
        <p:nvSpPr>
          <p:cNvPr id="1043" name="Flowchart: Connector 33"/>
          <p:cNvSpPr>
            <a:spLocks noChangeArrowheads="1"/>
          </p:cNvSpPr>
          <p:nvPr/>
        </p:nvSpPr>
        <p:spPr bwMode="auto">
          <a:xfrm>
            <a:off x="1782763" y="3962400"/>
            <a:ext cx="46037" cy="46038"/>
          </a:xfrm>
          <a:prstGeom prst="flowChartConnector">
            <a:avLst/>
          </a:prstGeom>
          <a:solidFill>
            <a:srgbClr val="C00000"/>
          </a:solidFill>
          <a:ln w="9525">
            <a:solidFill>
              <a:schemeClr val="tx1"/>
            </a:solidFill>
            <a:round/>
            <a:headEnd/>
            <a:tailEnd/>
          </a:ln>
        </p:spPr>
        <p:txBody>
          <a:bodyPr/>
          <a:lstStyle/>
          <a:p>
            <a:pPr eaLnBrk="0" hangingPunct="0"/>
            <a:endParaRPr lang="en-US"/>
          </a:p>
        </p:txBody>
      </p:sp>
      <p:sp>
        <p:nvSpPr>
          <p:cNvPr id="1044" name="Oval 34"/>
          <p:cNvSpPr>
            <a:spLocks noChangeArrowheads="1"/>
          </p:cNvSpPr>
          <p:nvPr/>
        </p:nvSpPr>
        <p:spPr bwMode="auto">
          <a:xfrm>
            <a:off x="1630363" y="4038600"/>
            <a:ext cx="46037" cy="76200"/>
          </a:xfrm>
          <a:prstGeom prst="ellipse">
            <a:avLst/>
          </a:prstGeom>
          <a:solidFill>
            <a:srgbClr val="C00000"/>
          </a:solidFill>
          <a:ln w="9525">
            <a:solidFill>
              <a:schemeClr val="tx1"/>
            </a:solidFill>
            <a:round/>
            <a:headEnd/>
            <a:tailEnd/>
          </a:ln>
        </p:spPr>
        <p:txBody>
          <a:bodyPr/>
          <a:lstStyle/>
          <a:p>
            <a:pPr eaLnBrk="0" hangingPunct="0"/>
            <a:endParaRPr lang="en-US"/>
          </a:p>
        </p:txBody>
      </p:sp>
      <p:sp>
        <p:nvSpPr>
          <p:cNvPr id="1045" name="Oval 35"/>
          <p:cNvSpPr>
            <a:spLocks noChangeArrowheads="1"/>
          </p:cNvSpPr>
          <p:nvPr/>
        </p:nvSpPr>
        <p:spPr bwMode="auto">
          <a:xfrm>
            <a:off x="1905000" y="4114800"/>
            <a:ext cx="46038" cy="76200"/>
          </a:xfrm>
          <a:prstGeom prst="ellipse">
            <a:avLst/>
          </a:prstGeom>
          <a:solidFill>
            <a:srgbClr val="C00000"/>
          </a:solidFill>
          <a:ln w="9525">
            <a:solidFill>
              <a:schemeClr val="tx1"/>
            </a:solidFill>
            <a:round/>
            <a:headEnd/>
            <a:tailEnd/>
          </a:ln>
        </p:spPr>
        <p:txBody>
          <a:bodyPr/>
          <a:lstStyle/>
          <a:p>
            <a:pPr eaLnBrk="0" hangingPunct="0"/>
            <a:endParaRPr lang="en-US"/>
          </a:p>
        </p:txBody>
      </p:sp>
      <p:sp>
        <p:nvSpPr>
          <p:cNvPr id="1046" name="Oval 36"/>
          <p:cNvSpPr>
            <a:spLocks noChangeArrowheads="1"/>
          </p:cNvSpPr>
          <p:nvPr/>
        </p:nvSpPr>
        <p:spPr bwMode="auto">
          <a:xfrm>
            <a:off x="1676400" y="3611563"/>
            <a:ext cx="76200" cy="46037"/>
          </a:xfrm>
          <a:prstGeom prst="ellipse">
            <a:avLst/>
          </a:prstGeom>
          <a:solidFill>
            <a:srgbClr val="C00000"/>
          </a:solidFill>
          <a:ln w="9525">
            <a:solidFill>
              <a:schemeClr val="tx1"/>
            </a:solidFill>
            <a:round/>
            <a:headEnd/>
            <a:tailEnd/>
          </a:ln>
        </p:spPr>
        <p:txBody>
          <a:bodyPr/>
          <a:lstStyle/>
          <a:p>
            <a:pPr eaLnBrk="0" hangingPunct="0"/>
            <a:endParaRPr lang="en-US"/>
          </a:p>
        </p:txBody>
      </p:sp>
      <p:sp>
        <p:nvSpPr>
          <p:cNvPr id="1047" name="Oval 37"/>
          <p:cNvSpPr>
            <a:spLocks noChangeArrowheads="1"/>
          </p:cNvSpPr>
          <p:nvPr/>
        </p:nvSpPr>
        <p:spPr bwMode="auto">
          <a:xfrm>
            <a:off x="1828800" y="3763963"/>
            <a:ext cx="76200" cy="46037"/>
          </a:xfrm>
          <a:prstGeom prst="ellipse">
            <a:avLst/>
          </a:prstGeom>
          <a:solidFill>
            <a:srgbClr val="C00000"/>
          </a:solidFill>
          <a:ln w="9525">
            <a:solidFill>
              <a:schemeClr val="tx1"/>
            </a:solidFill>
            <a:round/>
            <a:headEnd/>
            <a:tailEnd/>
          </a:ln>
        </p:spPr>
        <p:txBody>
          <a:bodyPr/>
          <a:lstStyle/>
          <a:p>
            <a:pPr eaLnBrk="0" hangingPunct="0"/>
            <a:endParaRPr lang="en-US"/>
          </a:p>
        </p:txBody>
      </p:sp>
      <p:sp>
        <p:nvSpPr>
          <p:cNvPr id="1048" name="Oval 38"/>
          <p:cNvSpPr>
            <a:spLocks noChangeArrowheads="1"/>
          </p:cNvSpPr>
          <p:nvPr/>
        </p:nvSpPr>
        <p:spPr bwMode="auto">
          <a:xfrm>
            <a:off x="1981200" y="3916363"/>
            <a:ext cx="76200" cy="46037"/>
          </a:xfrm>
          <a:prstGeom prst="ellipse">
            <a:avLst/>
          </a:prstGeom>
          <a:solidFill>
            <a:srgbClr val="C00000"/>
          </a:solidFill>
          <a:ln w="9525">
            <a:solidFill>
              <a:schemeClr val="tx1"/>
            </a:solidFill>
            <a:round/>
            <a:headEnd/>
            <a:tailEnd/>
          </a:ln>
        </p:spPr>
        <p:txBody>
          <a:bodyPr/>
          <a:lstStyle/>
          <a:p>
            <a:pPr eaLnBrk="0" hangingPunct="0"/>
            <a:endParaRPr lang="en-US"/>
          </a:p>
        </p:txBody>
      </p:sp>
      <p:sp>
        <p:nvSpPr>
          <p:cNvPr id="1049" name="Oval 39"/>
          <p:cNvSpPr>
            <a:spLocks noChangeArrowheads="1"/>
          </p:cNvSpPr>
          <p:nvPr/>
        </p:nvSpPr>
        <p:spPr bwMode="auto">
          <a:xfrm>
            <a:off x="2133600" y="4068763"/>
            <a:ext cx="76200" cy="46037"/>
          </a:xfrm>
          <a:prstGeom prst="ellipse">
            <a:avLst/>
          </a:prstGeom>
          <a:solidFill>
            <a:srgbClr val="C00000"/>
          </a:solidFill>
          <a:ln w="9525">
            <a:solidFill>
              <a:schemeClr val="tx1"/>
            </a:solidFill>
            <a:round/>
            <a:headEnd/>
            <a:tailEnd/>
          </a:ln>
        </p:spPr>
        <p:txBody>
          <a:bodyPr/>
          <a:lstStyle/>
          <a:p>
            <a:pPr eaLnBrk="0" hangingPunct="0"/>
            <a:endParaRPr lang="en-US"/>
          </a:p>
        </p:txBody>
      </p:sp>
      <p:sp>
        <p:nvSpPr>
          <p:cNvPr id="1050" name="Flowchart: Connector 40"/>
          <p:cNvSpPr>
            <a:spLocks noChangeArrowheads="1"/>
          </p:cNvSpPr>
          <p:nvPr/>
        </p:nvSpPr>
        <p:spPr bwMode="auto">
          <a:xfrm>
            <a:off x="1600200" y="3810000"/>
            <a:ext cx="46038" cy="46038"/>
          </a:xfrm>
          <a:prstGeom prst="flowChartConnector">
            <a:avLst/>
          </a:prstGeom>
          <a:solidFill>
            <a:srgbClr val="C00000"/>
          </a:solidFill>
          <a:ln w="9525">
            <a:solidFill>
              <a:schemeClr val="tx1"/>
            </a:solidFill>
            <a:round/>
            <a:headEnd/>
            <a:tailEnd/>
          </a:ln>
        </p:spPr>
        <p:txBody>
          <a:bodyPr/>
          <a:lstStyle/>
          <a:p>
            <a:pPr eaLnBrk="0" hangingPunct="0"/>
            <a:endParaRPr lang="en-US"/>
          </a:p>
        </p:txBody>
      </p:sp>
      <p:sp>
        <p:nvSpPr>
          <p:cNvPr id="1051" name="Flowchart: Connector 41"/>
          <p:cNvSpPr>
            <a:spLocks noChangeArrowheads="1"/>
          </p:cNvSpPr>
          <p:nvPr/>
        </p:nvSpPr>
        <p:spPr bwMode="auto">
          <a:xfrm>
            <a:off x="1782763" y="4221163"/>
            <a:ext cx="46037" cy="46037"/>
          </a:xfrm>
          <a:prstGeom prst="flowChartConnector">
            <a:avLst/>
          </a:prstGeom>
          <a:solidFill>
            <a:srgbClr val="C00000"/>
          </a:solidFill>
          <a:ln w="9525">
            <a:solidFill>
              <a:schemeClr val="tx1"/>
            </a:solidFill>
            <a:round/>
            <a:headEnd/>
            <a:tailEnd/>
          </a:ln>
        </p:spPr>
        <p:txBody>
          <a:bodyPr/>
          <a:lstStyle/>
          <a:p>
            <a:pPr eaLnBrk="0" hangingPunct="0"/>
            <a:endParaRPr lang="en-US"/>
          </a:p>
        </p:txBody>
      </p:sp>
      <p:sp>
        <p:nvSpPr>
          <p:cNvPr id="1052" name="Flowchart: Connector 42"/>
          <p:cNvSpPr>
            <a:spLocks noChangeArrowheads="1"/>
          </p:cNvSpPr>
          <p:nvPr/>
        </p:nvSpPr>
        <p:spPr bwMode="auto">
          <a:xfrm>
            <a:off x="1935163" y="3581400"/>
            <a:ext cx="46037" cy="46038"/>
          </a:xfrm>
          <a:prstGeom prst="flowChartConnector">
            <a:avLst/>
          </a:prstGeom>
          <a:solidFill>
            <a:srgbClr val="C00000"/>
          </a:solidFill>
          <a:ln w="9525">
            <a:solidFill>
              <a:schemeClr val="tx1"/>
            </a:solidFill>
            <a:round/>
            <a:headEnd/>
            <a:tailEnd/>
          </a:ln>
        </p:spPr>
        <p:txBody>
          <a:bodyPr/>
          <a:lstStyle/>
          <a:p>
            <a:pPr eaLnBrk="0" hangingPunct="0"/>
            <a:endParaRPr lang="en-US"/>
          </a:p>
        </p:txBody>
      </p:sp>
      <p:sp>
        <p:nvSpPr>
          <p:cNvPr id="1053" name="Flowchart: Connector 43"/>
          <p:cNvSpPr>
            <a:spLocks noChangeArrowheads="1"/>
          </p:cNvSpPr>
          <p:nvPr/>
        </p:nvSpPr>
        <p:spPr bwMode="auto">
          <a:xfrm>
            <a:off x="2163763" y="3810000"/>
            <a:ext cx="46037" cy="46038"/>
          </a:xfrm>
          <a:prstGeom prst="flowChartConnector">
            <a:avLst/>
          </a:prstGeom>
          <a:solidFill>
            <a:srgbClr val="C00000"/>
          </a:solidFill>
          <a:ln w="9525">
            <a:solidFill>
              <a:schemeClr val="tx1"/>
            </a:solidFill>
            <a:round/>
            <a:headEnd/>
            <a:tailEnd/>
          </a:ln>
        </p:spPr>
        <p:txBody>
          <a:bodyPr/>
          <a:lstStyle/>
          <a:p>
            <a:pPr eaLnBrk="0" hangingPunct="0"/>
            <a:endParaRPr lang="en-US"/>
          </a:p>
        </p:txBody>
      </p:sp>
      <p:sp>
        <p:nvSpPr>
          <p:cNvPr id="1054" name="Flowchart: Connector 44"/>
          <p:cNvSpPr>
            <a:spLocks noChangeArrowheads="1"/>
          </p:cNvSpPr>
          <p:nvPr/>
        </p:nvSpPr>
        <p:spPr bwMode="auto">
          <a:xfrm>
            <a:off x="1935163" y="3429000"/>
            <a:ext cx="46037" cy="46038"/>
          </a:xfrm>
          <a:prstGeom prst="flowChartConnector">
            <a:avLst/>
          </a:prstGeom>
          <a:solidFill>
            <a:srgbClr val="C00000"/>
          </a:solidFill>
          <a:ln w="9525">
            <a:solidFill>
              <a:schemeClr val="tx1"/>
            </a:solidFill>
            <a:round/>
            <a:headEnd/>
            <a:tailEnd/>
          </a:ln>
        </p:spPr>
        <p:txBody>
          <a:bodyPr/>
          <a:lstStyle/>
          <a:p>
            <a:pPr eaLnBrk="0" hangingPunct="0"/>
            <a:endParaRPr lang="en-US"/>
          </a:p>
        </p:txBody>
      </p:sp>
      <p:sp>
        <p:nvSpPr>
          <p:cNvPr id="1055" name="Flowchart: Connector 45"/>
          <p:cNvSpPr>
            <a:spLocks noChangeArrowheads="1"/>
          </p:cNvSpPr>
          <p:nvPr/>
        </p:nvSpPr>
        <p:spPr bwMode="auto">
          <a:xfrm>
            <a:off x="2316163" y="4038600"/>
            <a:ext cx="46037" cy="46038"/>
          </a:xfrm>
          <a:prstGeom prst="flowChartConnector">
            <a:avLst/>
          </a:prstGeom>
          <a:solidFill>
            <a:srgbClr val="C00000"/>
          </a:solidFill>
          <a:ln w="9525">
            <a:solidFill>
              <a:schemeClr val="tx1"/>
            </a:solidFill>
            <a:round/>
            <a:headEnd/>
            <a:tailEnd/>
          </a:ln>
        </p:spPr>
        <p:txBody>
          <a:bodyPr/>
          <a:lstStyle/>
          <a:p>
            <a:pPr eaLnBrk="0" hangingPunct="0"/>
            <a:endParaRPr lang="en-US"/>
          </a:p>
        </p:txBody>
      </p:sp>
      <p:sp>
        <p:nvSpPr>
          <p:cNvPr id="1056" name="Flowchart: Connector 46"/>
          <p:cNvSpPr>
            <a:spLocks noChangeArrowheads="1"/>
          </p:cNvSpPr>
          <p:nvPr/>
        </p:nvSpPr>
        <p:spPr bwMode="auto">
          <a:xfrm>
            <a:off x="2163763" y="4297363"/>
            <a:ext cx="46037" cy="46037"/>
          </a:xfrm>
          <a:prstGeom prst="flowChartConnector">
            <a:avLst/>
          </a:prstGeom>
          <a:solidFill>
            <a:srgbClr val="C00000"/>
          </a:solidFill>
          <a:ln w="9525">
            <a:solidFill>
              <a:schemeClr val="tx1"/>
            </a:solidFill>
            <a:round/>
            <a:headEnd/>
            <a:tailEnd/>
          </a:ln>
        </p:spPr>
        <p:txBody>
          <a:bodyPr/>
          <a:lstStyle/>
          <a:p>
            <a:pPr eaLnBrk="0" hangingPunct="0"/>
            <a:endParaRPr lang="en-US"/>
          </a:p>
        </p:txBody>
      </p:sp>
      <p:sp>
        <p:nvSpPr>
          <p:cNvPr id="1057" name="Flowchart: Connector 47"/>
          <p:cNvSpPr>
            <a:spLocks noChangeArrowheads="1"/>
          </p:cNvSpPr>
          <p:nvPr/>
        </p:nvSpPr>
        <p:spPr bwMode="auto">
          <a:xfrm>
            <a:off x="2087563" y="2819400"/>
            <a:ext cx="46037" cy="46038"/>
          </a:xfrm>
          <a:prstGeom prst="flowChartConnector">
            <a:avLst/>
          </a:prstGeom>
          <a:solidFill>
            <a:srgbClr val="C00000"/>
          </a:solidFill>
          <a:ln w="9525">
            <a:solidFill>
              <a:schemeClr val="tx1"/>
            </a:solidFill>
            <a:round/>
            <a:headEnd/>
            <a:tailEnd/>
          </a:ln>
        </p:spPr>
        <p:txBody>
          <a:bodyPr/>
          <a:lstStyle/>
          <a:p>
            <a:pPr eaLnBrk="0" hangingPunct="0"/>
            <a:endParaRPr lang="en-US"/>
          </a:p>
        </p:txBody>
      </p:sp>
      <p:sp>
        <p:nvSpPr>
          <p:cNvPr id="1058" name="Flowchart: Connector 48"/>
          <p:cNvSpPr>
            <a:spLocks noChangeArrowheads="1"/>
          </p:cNvSpPr>
          <p:nvPr/>
        </p:nvSpPr>
        <p:spPr bwMode="auto">
          <a:xfrm>
            <a:off x="1935163" y="2667000"/>
            <a:ext cx="46037" cy="46038"/>
          </a:xfrm>
          <a:prstGeom prst="flowChartConnector">
            <a:avLst/>
          </a:prstGeom>
          <a:solidFill>
            <a:srgbClr val="C00000"/>
          </a:solidFill>
          <a:ln w="9525">
            <a:solidFill>
              <a:schemeClr val="tx1"/>
            </a:solidFill>
            <a:round/>
            <a:headEnd/>
            <a:tailEnd/>
          </a:ln>
        </p:spPr>
        <p:txBody>
          <a:bodyPr/>
          <a:lstStyle/>
          <a:p>
            <a:pPr eaLnBrk="0" hangingPunct="0"/>
            <a:endParaRPr lang="en-US"/>
          </a:p>
        </p:txBody>
      </p:sp>
      <p:sp>
        <p:nvSpPr>
          <p:cNvPr id="1059" name="Flowchart: Connector 49"/>
          <p:cNvSpPr>
            <a:spLocks noChangeArrowheads="1"/>
          </p:cNvSpPr>
          <p:nvPr/>
        </p:nvSpPr>
        <p:spPr bwMode="auto">
          <a:xfrm>
            <a:off x="685800" y="4038600"/>
            <a:ext cx="46038" cy="46038"/>
          </a:xfrm>
          <a:prstGeom prst="flowChartConnector">
            <a:avLst/>
          </a:prstGeom>
          <a:solidFill>
            <a:srgbClr val="C00000"/>
          </a:solidFill>
          <a:ln w="9525">
            <a:solidFill>
              <a:schemeClr val="tx1"/>
            </a:solidFill>
            <a:round/>
            <a:headEnd/>
            <a:tailEnd/>
          </a:ln>
        </p:spPr>
        <p:txBody>
          <a:bodyPr/>
          <a:lstStyle/>
          <a:p>
            <a:pPr eaLnBrk="0" hangingPunct="0"/>
            <a:endParaRPr lang="en-US"/>
          </a:p>
        </p:txBody>
      </p:sp>
      <p:sp>
        <p:nvSpPr>
          <p:cNvPr id="1060" name="Flowchart: Connector 50"/>
          <p:cNvSpPr>
            <a:spLocks noChangeArrowheads="1"/>
          </p:cNvSpPr>
          <p:nvPr/>
        </p:nvSpPr>
        <p:spPr bwMode="auto">
          <a:xfrm>
            <a:off x="1935163" y="4144963"/>
            <a:ext cx="46037" cy="46037"/>
          </a:xfrm>
          <a:prstGeom prst="flowChartConnector">
            <a:avLst/>
          </a:prstGeom>
          <a:solidFill>
            <a:srgbClr val="C00000"/>
          </a:solidFill>
          <a:ln w="9525">
            <a:solidFill>
              <a:schemeClr val="tx1"/>
            </a:solidFill>
            <a:round/>
            <a:headEnd/>
            <a:tailEnd/>
          </a:ln>
        </p:spPr>
        <p:txBody>
          <a:bodyPr/>
          <a:lstStyle/>
          <a:p>
            <a:pPr eaLnBrk="0" hangingPunct="0"/>
            <a:endParaRPr lang="en-US"/>
          </a:p>
        </p:txBody>
      </p:sp>
      <p:pic>
        <p:nvPicPr>
          <p:cNvPr id="1061" name="Picture 8" descr="http://www.uprm.edu/bio-optics/images/microtops2.jpg"/>
          <p:cNvPicPr>
            <a:picLocks noChangeAspect="1" noChangeArrowheads="1"/>
          </p:cNvPicPr>
          <p:nvPr/>
        </p:nvPicPr>
        <p:blipFill>
          <a:blip r:embed="rId6" cstate="print"/>
          <a:srcRect/>
          <a:stretch>
            <a:fillRect/>
          </a:stretch>
        </p:blipFill>
        <p:spPr bwMode="auto">
          <a:xfrm>
            <a:off x="2514600" y="4191000"/>
            <a:ext cx="1676400" cy="2462213"/>
          </a:xfrm>
          <a:prstGeom prst="rect">
            <a:avLst/>
          </a:prstGeom>
          <a:noFill/>
          <a:ln w="9525">
            <a:noFill/>
            <a:miter lim="800000"/>
            <a:headEnd/>
            <a:tailEnd/>
          </a:ln>
        </p:spPr>
      </p:pic>
      <p:sp>
        <p:nvSpPr>
          <p:cNvPr id="37" name="Rectangle 36"/>
          <p:cNvSpPr/>
          <p:nvPr/>
        </p:nvSpPr>
        <p:spPr>
          <a:xfrm>
            <a:off x="4419600" y="3124200"/>
            <a:ext cx="4419600" cy="3170099"/>
          </a:xfrm>
          <a:prstGeom prst="rect">
            <a:avLst/>
          </a:prstGeom>
          <a:ln>
            <a:solidFill>
              <a:schemeClr val="accent2"/>
            </a:solidFill>
          </a:ln>
        </p:spPr>
        <p:txBody>
          <a:bodyPr wrap="square">
            <a:spAutoFit/>
          </a:bodyPr>
          <a:lstStyle/>
          <a:p>
            <a:pPr eaLnBrk="0" hangingPunct="0"/>
            <a:r>
              <a:rPr lang="en-US" b="1" dirty="0" smtClean="0">
                <a:solidFill>
                  <a:srgbClr val="0000CC"/>
                </a:solidFill>
                <a:latin typeface="Trebuchet MS" pitchFamily="34" charset="0"/>
              </a:rPr>
              <a:t>These optical measurements of light extinction are used to represent </a:t>
            </a:r>
            <a:r>
              <a:rPr lang="en-US" b="1" u="sng" dirty="0" smtClean="0">
                <a:solidFill>
                  <a:srgbClr val="C00000"/>
                </a:solidFill>
                <a:latin typeface="Trebuchet MS" pitchFamily="34" charset="0"/>
              </a:rPr>
              <a:t>aerosols  (particulate) amount in the entire column of the atmosphere.</a:t>
            </a:r>
          </a:p>
          <a:p>
            <a:pPr eaLnBrk="0" hangingPunct="0"/>
            <a:endParaRPr lang="en-US" dirty="0" smtClean="0">
              <a:latin typeface="Trebuchet MS" pitchFamily="34" charset="0"/>
            </a:endParaRPr>
          </a:p>
          <a:p>
            <a:pPr eaLnBrk="0" hangingPunct="0"/>
            <a:endParaRPr lang="en-US" dirty="0" smtClean="0">
              <a:latin typeface="Trebuchet MS" pitchFamily="34" charset="0"/>
            </a:endParaRPr>
          </a:p>
          <a:p>
            <a:pPr eaLnBrk="0" hangingPunct="0"/>
            <a:endParaRPr lang="en-US" dirty="0" smtClean="0">
              <a:latin typeface="Trebuchet MS" pitchFamily="34" charset="0"/>
            </a:endParaRPr>
          </a:p>
          <a:p>
            <a:pPr eaLnBrk="0" hangingPunct="0">
              <a:buFontTx/>
              <a:buChar char="•"/>
            </a:pPr>
            <a:r>
              <a:rPr lang="en-US" dirty="0" smtClean="0">
                <a:latin typeface="Trebuchet MS" pitchFamily="34" charset="0"/>
              </a:rPr>
              <a:t>AOD - Aerosol </a:t>
            </a:r>
            <a:r>
              <a:rPr lang="en-US" dirty="0" smtClean="0">
                <a:solidFill>
                  <a:srgbClr val="FF0000"/>
                </a:solidFill>
                <a:latin typeface="Trebuchet MS" pitchFamily="34" charset="0"/>
              </a:rPr>
              <a:t>Optical</a:t>
            </a:r>
            <a:r>
              <a:rPr lang="en-US" dirty="0" smtClean="0">
                <a:latin typeface="Trebuchet MS" pitchFamily="34" charset="0"/>
              </a:rPr>
              <a:t> Depth</a:t>
            </a:r>
          </a:p>
          <a:p>
            <a:pPr eaLnBrk="0" hangingPunct="0">
              <a:buFontTx/>
              <a:buChar char="•"/>
            </a:pPr>
            <a:r>
              <a:rPr lang="en-US" dirty="0" smtClean="0">
                <a:latin typeface="Trebuchet MS" pitchFamily="34" charset="0"/>
              </a:rPr>
              <a:t>AOT - Aerosol </a:t>
            </a:r>
            <a:r>
              <a:rPr lang="en-US" dirty="0" smtClean="0">
                <a:solidFill>
                  <a:srgbClr val="FF0000"/>
                </a:solidFill>
                <a:latin typeface="Trebuchet MS" pitchFamily="34" charset="0"/>
              </a:rPr>
              <a:t>Optical</a:t>
            </a:r>
            <a:r>
              <a:rPr lang="en-US" dirty="0" smtClean="0">
                <a:latin typeface="Trebuchet MS" pitchFamily="34" charset="0"/>
              </a:rPr>
              <a:t> Thickness</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001000" cy="3657600"/>
          </a:xfrm>
        </p:spPr>
        <p:txBody>
          <a:bodyPr/>
          <a:lstStyle/>
          <a:p>
            <a:pPr algn="ctr"/>
            <a:r>
              <a:rPr lang="en-US" b="1" dirty="0" smtClean="0">
                <a:solidFill>
                  <a:schemeClr val="tx1"/>
                </a:solidFill>
              </a:rPr>
              <a:t>Aerosol Optical Depth</a:t>
            </a:r>
            <a:br>
              <a:rPr lang="en-US" b="1" dirty="0" smtClean="0">
                <a:solidFill>
                  <a:schemeClr val="tx1"/>
                </a:solidFill>
              </a:rPr>
            </a:br>
            <a:r>
              <a:rPr lang="en-US" b="1" dirty="0">
                <a:solidFill>
                  <a:schemeClr val="tx1"/>
                </a:solidFill>
              </a:rPr>
              <a:t/>
            </a:r>
            <a:br>
              <a:rPr lang="en-US" b="1" dirty="0">
                <a:solidFill>
                  <a:schemeClr val="tx1"/>
                </a:solidFill>
              </a:rPr>
            </a:br>
            <a:r>
              <a:rPr lang="en-US" b="1" dirty="0" smtClean="0">
                <a:solidFill>
                  <a:schemeClr val="tx1"/>
                </a:solidFill>
              </a:rPr>
              <a:t>to</a:t>
            </a:r>
            <a:br>
              <a:rPr lang="en-US" b="1" dirty="0" smtClean="0">
                <a:solidFill>
                  <a:schemeClr val="tx1"/>
                </a:solidFill>
              </a:rPr>
            </a:br>
            <a:r>
              <a:rPr lang="en-US" b="1" dirty="0">
                <a:solidFill>
                  <a:schemeClr val="tx1"/>
                </a:solidFill>
              </a:rPr>
              <a:t/>
            </a:r>
            <a:br>
              <a:rPr lang="en-US" b="1" dirty="0">
                <a:solidFill>
                  <a:schemeClr val="tx1"/>
                </a:solidFill>
              </a:rPr>
            </a:br>
            <a:r>
              <a:rPr lang="en-US" b="1" dirty="0" smtClean="0">
                <a:solidFill>
                  <a:schemeClr val="tx1"/>
                </a:solidFill>
              </a:rPr>
              <a:t>Surface Particulate Matter </a:t>
            </a:r>
            <a:endParaRPr lang="en-US" b="1" dirty="0">
              <a:solidFill>
                <a:schemeClr val="tx1"/>
              </a:solidFill>
            </a:endParaRPr>
          </a:p>
        </p:txBody>
      </p:sp>
    </p:spTree>
    <p:extLst>
      <p:ext uri="{BB962C8B-B14F-4D97-AF65-F5344CB8AC3E}">
        <p14:creationId xmlns:p14="http://schemas.microsoft.com/office/powerpoint/2010/main" val="7850845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descr="biomassbu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22098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214033" name="Picture 17" descr="PersianGu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76400"/>
            <a:ext cx="1598613" cy="2012950"/>
          </a:xfrm>
          <a:prstGeom prst="rect">
            <a:avLst/>
          </a:prstGeom>
          <a:noFill/>
          <a:extLst>
            <a:ext uri="{909E8E84-426E-40dd-AFC4-6F175D3DCCD1}">
              <a14:hiddenFill xmlns:a14="http://schemas.microsoft.com/office/drawing/2010/main">
                <a:solidFill>
                  <a:srgbClr val="FFFFFF"/>
                </a:solidFill>
              </a14:hiddenFill>
            </a:ext>
          </a:extLst>
        </p:spPr>
      </p:pic>
      <p:pic>
        <p:nvPicPr>
          <p:cNvPr id="214018" name="Picture 2" descr="Aerosol cre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7900" y="1143000"/>
            <a:ext cx="3017838" cy="3276600"/>
          </a:xfrm>
          <a:prstGeom prst="rect">
            <a:avLst/>
          </a:prstGeom>
          <a:noFill/>
          <a:extLst>
            <a:ext uri="{909E8E84-426E-40dd-AFC4-6F175D3DCCD1}">
              <a14:hiddenFill xmlns:a14="http://schemas.microsoft.com/office/drawing/2010/main">
                <a:solidFill>
                  <a:srgbClr val="FFFFFF"/>
                </a:solidFill>
              </a14:hiddenFill>
            </a:ext>
          </a:extLst>
        </p:spPr>
      </p:pic>
      <p:sp>
        <p:nvSpPr>
          <p:cNvPr id="214019" name="Rectangle 3"/>
          <p:cNvSpPr>
            <a:spLocks noGrp="1" noChangeArrowheads="1"/>
          </p:cNvSpPr>
          <p:nvPr>
            <p:ph type="ctrTitle"/>
          </p:nvPr>
        </p:nvSpPr>
        <p:spPr>
          <a:xfrm>
            <a:off x="228600" y="152400"/>
            <a:ext cx="4267200" cy="685800"/>
          </a:xfrm>
        </p:spPr>
        <p:txBody>
          <a:bodyPr/>
          <a:lstStyle/>
          <a:p>
            <a:r>
              <a:rPr lang="en-US" sz="3200" b="1"/>
              <a:t>Pollution Sources</a:t>
            </a:r>
          </a:p>
        </p:txBody>
      </p:sp>
      <p:pic>
        <p:nvPicPr>
          <p:cNvPr id="214022" name="Picture 6" descr="A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171700"/>
            <a:ext cx="15367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14023" name="Picture 7" descr="AL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048000"/>
            <a:ext cx="182086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14025" name="Picture 9" descr="A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2971800"/>
            <a:ext cx="1757363"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1402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228600"/>
            <a:ext cx="2362200"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4028" name="Picture 12" descr="2077_ASIA%20-%20pollution%20(150%20x%20112)">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810000"/>
            <a:ext cx="2362200" cy="1765300"/>
          </a:xfrm>
          <a:prstGeom prst="rect">
            <a:avLst/>
          </a:prstGeom>
          <a:noFill/>
          <a:extLst>
            <a:ext uri="{909E8E84-426E-40dd-AFC4-6F175D3DCCD1}">
              <a14:hiddenFill xmlns:a14="http://schemas.microsoft.com/office/drawing/2010/main">
                <a:solidFill>
                  <a:srgbClr val="FFFFFF"/>
                </a:solidFill>
              </a14:hiddenFill>
            </a:ext>
          </a:extLst>
        </p:spPr>
      </p:pic>
      <p:sp>
        <p:nvSpPr>
          <p:cNvPr id="214029" name="WordArt 13"/>
          <p:cNvSpPr>
            <a:spLocks noChangeArrowheads="1" noChangeShapeType="1" noTextEdit="1"/>
          </p:cNvSpPr>
          <p:nvPr/>
        </p:nvSpPr>
        <p:spPr bwMode="auto">
          <a:xfrm>
            <a:off x="6858000" y="1828800"/>
            <a:ext cx="1771650" cy="361950"/>
          </a:xfrm>
          <a:prstGeom prst="rect">
            <a:avLst/>
          </a:prstGeom>
        </p:spPr>
        <p:txBody>
          <a:bodyPr wrap="none" fromWordArt="1">
            <a:prstTxWarp prst="textPlain">
              <a:avLst>
                <a:gd name="adj" fmla="val 50000"/>
              </a:avLst>
            </a:prstTxWarp>
          </a:bodyPr>
          <a:lstStyle/>
          <a:p>
            <a:r>
              <a:rPr lang="en-US" i="1" kern="10">
                <a:ln w="9525">
                  <a:solidFill>
                    <a:srgbClr val="000000"/>
                  </a:solidFill>
                  <a:round/>
                  <a:headEnd/>
                  <a:tailEnd/>
                </a:ln>
                <a:solidFill>
                  <a:srgbClr val="FF0000"/>
                </a:solidFill>
                <a:effectLst>
                  <a:outerShdw blurRad="63500" dist="38099" dir="2700000" algn="ctr" rotWithShape="0">
                    <a:srgbClr val="000000">
                      <a:alpha val="80000"/>
                    </a:srgbClr>
                  </a:outerShdw>
                </a:effectLst>
                <a:latin typeface="Arial Black"/>
                <a:ea typeface="Arial Black"/>
                <a:cs typeface="Arial Black"/>
              </a:rPr>
              <a:t>Mt. Pinatubo</a:t>
            </a:r>
          </a:p>
        </p:txBody>
      </p:sp>
      <p:sp>
        <p:nvSpPr>
          <p:cNvPr id="214030" name="WordArt 14"/>
          <p:cNvSpPr>
            <a:spLocks noChangeArrowheads="1" noChangeShapeType="1" noTextEdit="1"/>
          </p:cNvSpPr>
          <p:nvPr/>
        </p:nvSpPr>
        <p:spPr bwMode="auto">
          <a:xfrm>
            <a:off x="1066800" y="3429000"/>
            <a:ext cx="762000" cy="228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n-US" sz="1800" kern="10">
                <a:ln w="9525">
                  <a:solidFill>
                    <a:srgbClr val="000000"/>
                  </a:solidFill>
                  <a:round/>
                  <a:headEnd/>
                  <a:tailEnd/>
                </a:ln>
                <a:solidFill>
                  <a:srgbClr val="FF0000"/>
                </a:solidFill>
                <a:latin typeface="Arial Black"/>
                <a:ea typeface="Arial Black"/>
                <a:cs typeface="Arial Black"/>
              </a:rPr>
              <a:t>Dust</a:t>
            </a:r>
          </a:p>
        </p:txBody>
      </p:sp>
      <p:pic>
        <p:nvPicPr>
          <p:cNvPr id="214024" name="Picture 8" descr="AL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5600" y="3810000"/>
            <a:ext cx="1631950" cy="1981200"/>
          </a:xfrm>
          <a:prstGeom prst="rect">
            <a:avLst/>
          </a:prstGeom>
          <a:noFill/>
          <a:extLst>
            <a:ext uri="{909E8E84-426E-40dd-AFC4-6F175D3DCCD1}">
              <a14:hiddenFill xmlns:a14="http://schemas.microsoft.com/office/drawing/2010/main">
                <a:solidFill>
                  <a:srgbClr val="FFFFFF"/>
                </a:solidFill>
              </a14:hiddenFill>
            </a:ext>
          </a:extLst>
        </p:spPr>
      </p:pic>
      <p:sp>
        <p:nvSpPr>
          <p:cNvPr id="214031" name="Text Box 15"/>
          <p:cNvSpPr txBox="1">
            <a:spLocks noChangeArrowheads="1"/>
          </p:cNvSpPr>
          <p:nvPr/>
        </p:nvSpPr>
        <p:spPr bwMode="auto">
          <a:xfrm>
            <a:off x="152400" y="6019800"/>
            <a:ext cx="876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800"/>
          </a:p>
        </p:txBody>
      </p:sp>
      <p:sp>
        <p:nvSpPr>
          <p:cNvPr id="214032" name="Text Box 16"/>
          <p:cNvSpPr txBox="1">
            <a:spLocks noChangeArrowheads="1"/>
          </p:cNvSpPr>
          <p:nvPr/>
        </p:nvSpPr>
        <p:spPr bwMode="auto">
          <a:xfrm>
            <a:off x="152400" y="6024850"/>
            <a:ext cx="8839200" cy="528350"/>
          </a:xfrm>
          <a:prstGeom prst="rect">
            <a:avLst/>
          </a:prstGeom>
          <a:solidFill>
            <a:srgbClr val="CCFFCC"/>
          </a:solidFill>
          <a:ln>
            <a:solidFill>
              <a:srgbClr val="A3B2C1"/>
            </a:solidFill>
          </a:ln>
          <a:effectLst/>
          <a:extLst/>
        </p:spPr>
        <p:txBody>
          <a:bodyPr>
            <a:spAutoFit/>
          </a:bodyPr>
          <a:lstStyle/>
          <a:p>
            <a:pPr algn="ctr">
              <a:lnSpc>
                <a:spcPct val="150000"/>
              </a:lnSpc>
            </a:pPr>
            <a:r>
              <a:rPr lang="en-US" b="1" dirty="0"/>
              <a:t>Atmospheric aerosols are highly variable in space and </a:t>
            </a:r>
            <a:r>
              <a:rPr lang="en-US" b="1" dirty="0" smtClean="0"/>
              <a:t>time</a:t>
            </a:r>
            <a:endParaRPr lang="en-US" b="1" dirty="0"/>
          </a:p>
        </p:txBody>
      </p:sp>
    </p:spTree>
    <p:extLst>
      <p:ext uri="{BB962C8B-B14F-4D97-AF65-F5344CB8AC3E}">
        <p14:creationId xmlns:p14="http://schemas.microsoft.com/office/powerpoint/2010/main" val="37442173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http://wordlesstech.com/wp-content/uploads/2012/02/Blue-Marble-VIIRS-Earth-image-behind-the-scenes-2.jpg"/>
          <p:cNvPicPr>
            <a:picLocks noChangeAspect="1" noChangeArrowheads="1"/>
          </p:cNvPicPr>
          <p:nvPr/>
        </p:nvPicPr>
        <p:blipFill>
          <a:blip r:embed="rId3" cstate="print"/>
          <a:srcRect b="46429"/>
          <a:stretch>
            <a:fillRect/>
          </a:stretch>
        </p:blipFill>
        <p:spPr bwMode="auto">
          <a:xfrm>
            <a:off x="990600" y="3733800"/>
            <a:ext cx="6019800" cy="2362200"/>
          </a:xfrm>
          <a:prstGeom prst="rect">
            <a:avLst/>
          </a:prstGeom>
          <a:noFill/>
        </p:spPr>
      </p:pic>
      <p:sp>
        <p:nvSpPr>
          <p:cNvPr id="44" name="Moon 43"/>
          <p:cNvSpPr/>
          <p:nvPr/>
        </p:nvSpPr>
        <p:spPr bwMode="auto">
          <a:xfrm rot="5400000">
            <a:off x="2705100" y="1409700"/>
            <a:ext cx="2590800" cy="4953000"/>
          </a:xfrm>
          <a:prstGeom prst="moon">
            <a:avLst/>
          </a:prstGeom>
          <a:gradFill>
            <a:gsLst>
              <a:gs pos="0">
                <a:srgbClr val="000082"/>
              </a:gs>
              <a:gs pos="30000">
                <a:srgbClr val="66008F"/>
              </a:gs>
              <a:gs pos="64999">
                <a:srgbClr val="BA0066"/>
              </a:gs>
              <a:gs pos="89999">
                <a:srgbClr val="FF0000"/>
              </a:gs>
              <a:gs pos="100000">
                <a:srgbClr val="FF8200"/>
              </a:gs>
            </a:gsLst>
            <a:lin ang="5400000" scaled="0"/>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cxnSp>
        <p:nvCxnSpPr>
          <p:cNvPr id="46" name="Straight Connector 45"/>
          <p:cNvCxnSpPr/>
          <p:nvPr/>
        </p:nvCxnSpPr>
        <p:spPr bwMode="auto">
          <a:xfrm flipV="1">
            <a:off x="762000" y="2438400"/>
            <a:ext cx="6858000" cy="76200"/>
          </a:xfrm>
          <a:prstGeom prst="line">
            <a:avLst/>
          </a:prstGeom>
          <a:noFill/>
          <a:ln w="571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Box 46"/>
          <p:cNvSpPr txBox="1"/>
          <p:nvPr/>
        </p:nvSpPr>
        <p:spPr>
          <a:xfrm>
            <a:off x="3886200" y="1905000"/>
            <a:ext cx="3733800" cy="400110"/>
          </a:xfrm>
          <a:prstGeom prst="rect">
            <a:avLst/>
          </a:prstGeom>
          <a:noFill/>
        </p:spPr>
        <p:txBody>
          <a:bodyPr wrap="square" rtlCol="0">
            <a:spAutoFit/>
          </a:bodyPr>
          <a:lstStyle/>
          <a:p>
            <a:r>
              <a:rPr lang="en-US" b="1" dirty="0" smtClean="0"/>
              <a:t>To of the Atmosphere</a:t>
            </a:r>
            <a:endParaRPr lang="en-US" b="1" dirty="0"/>
          </a:p>
        </p:txBody>
      </p:sp>
      <p:sp>
        <p:nvSpPr>
          <p:cNvPr id="48" name="Can 47"/>
          <p:cNvSpPr/>
          <p:nvPr/>
        </p:nvSpPr>
        <p:spPr bwMode="auto">
          <a:xfrm>
            <a:off x="2362200" y="2438400"/>
            <a:ext cx="381000" cy="2209800"/>
          </a:xfrm>
          <a:prstGeom prst="can">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cxnSp>
        <p:nvCxnSpPr>
          <p:cNvPr id="50" name="Straight Arrow Connector 49"/>
          <p:cNvCxnSpPr/>
          <p:nvPr/>
        </p:nvCxnSpPr>
        <p:spPr bwMode="auto">
          <a:xfrm>
            <a:off x="1295400" y="3048000"/>
            <a:ext cx="1066800" cy="0"/>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Arrow Connector 51"/>
          <p:cNvCxnSpPr/>
          <p:nvPr/>
        </p:nvCxnSpPr>
        <p:spPr bwMode="auto">
          <a:xfrm flipH="1">
            <a:off x="2743200" y="3048000"/>
            <a:ext cx="2971800" cy="0"/>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TextBox 53"/>
          <p:cNvSpPr txBox="1"/>
          <p:nvPr/>
        </p:nvSpPr>
        <p:spPr>
          <a:xfrm>
            <a:off x="0" y="2590800"/>
            <a:ext cx="1981200" cy="1015663"/>
          </a:xfrm>
          <a:prstGeom prst="rect">
            <a:avLst/>
          </a:prstGeom>
          <a:noFill/>
        </p:spPr>
        <p:txBody>
          <a:bodyPr wrap="square" rtlCol="0">
            <a:spAutoFit/>
          </a:bodyPr>
          <a:lstStyle/>
          <a:p>
            <a:r>
              <a:rPr lang="en-US" b="1" dirty="0" smtClean="0"/>
              <a:t>10 km</a:t>
            </a:r>
            <a:r>
              <a:rPr lang="en-US" b="1" baseline="30000" dirty="0" smtClean="0"/>
              <a:t>2</a:t>
            </a:r>
            <a:r>
              <a:rPr lang="en-US" b="1" dirty="0" smtClean="0"/>
              <a:t> Vertical Column </a:t>
            </a:r>
            <a:endParaRPr lang="en-US" b="1" dirty="0"/>
          </a:p>
        </p:txBody>
      </p:sp>
      <p:cxnSp>
        <p:nvCxnSpPr>
          <p:cNvPr id="56" name="Straight Connector 55"/>
          <p:cNvCxnSpPr/>
          <p:nvPr/>
        </p:nvCxnSpPr>
        <p:spPr bwMode="auto">
          <a:xfrm flipV="1">
            <a:off x="685800" y="4150425"/>
            <a:ext cx="6858000" cy="76200"/>
          </a:xfrm>
          <a:prstGeom prst="line">
            <a:avLst/>
          </a:prstGeom>
          <a:noFill/>
          <a:ln w="571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flipV="1">
            <a:off x="685800" y="4572000"/>
            <a:ext cx="6858000" cy="76200"/>
          </a:xfrm>
          <a:prstGeom prst="line">
            <a:avLst/>
          </a:prstGeom>
          <a:noFill/>
          <a:ln w="57150" cap="flat" cmpd="sng" algn="ctr">
            <a:solidFill>
              <a:srgbClr val="00CC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TextBox 58"/>
          <p:cNvSpPr txBox="1"/>
          <p:nvPr/>
        </p:nvSpPr>
        <p:spPr>
          <a:xfrm>
            <a:off x="2209800" y="4724400"/>
            <a:ext cx="3733800" cy="400110"/>
          </a:xfrm>
          <a:prstGeom prst="rect">
            <a:avLst/>
          </a:prstGeom>
          <a:noFill/>
        </p:spPr>
        <p:txBody>
          <a:bodyPr wrap="square" rtlCol="0">
            <a:spAutoFit/>
          </a:bodyPr>
          <a:lstStyle/>
          <a:p>
            <a:r>
              <a:rPr lang="en-US" b="1" dirty="0" smtClean="0"/>
              <a:t>Earth Surface</a:t>
            </a:r>
            <a:endParaRPr lang="en-US" b="1" dirty="0"/>
          </a:p>
        </p:txBody>
      </p:sp>
      <p:sp>
        <p:nvSpPr>
          <p:cNvPr id="60" name="TextBox 59"/>
          <p:cNvSpPr txBox="1"/>
          <p:nvPr/>
        </p:nvSpPr>
        <p:spPr>
          <a:xfrm>
            <a:off x="6934200" y="3962400"/>
            <a:ext cx="2057400" cy="707886"/>
          </a:xfrm>
          <a:prstGeom prst="rect">
            <a:avLst/>
          </a:prstGeom>
          <a:noFill/>
        </p:spPr>
        <p:txBody>
          <a:bodyPr wrap="square" rtlCol="0">
            <a:spAutoFit/>
          </a:bodyPr>
          <a:lstStyle/>
          <a:p>
            <a:pPr algn="r"/>
            <a:r>
              <a:rPr lang="en-US" b="1" dirty="0" smtClean="0"/>
              <a:t>Surface Layer</a:t>
            </a:r>
            <a:endParaRPr lang="en-US" b="1" dirty="0"/>
          </a:p>
        </p:txBody>
      </p:sp>
      <p:sp>
        <p:nvSpPr>
          <p:cNvPr id="61" name="Can 60"/>
          <p:cNvSpPr/>
          <p:nvPr/>
        </p:nvSpPr>
        <p:spPr bwMode="auto">
          <a:xfrm>
            <a:off x="2478975" y="4243450"/>
            <a:ext cx="176150" cy="328550"/>
          </a:xfrm>
          <a:prstGeom prst="can">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62" name="TextBox 61"/>
          <p:cNvSpPr txBox="1"/>
          <p:nvPr/>
        </p:nvSpPr>
        <p:spPr>
          <a:xfrm>
            <a:off x="1066800" y="5334000"/>
            <a:ext cx="3810000" cy="707886"/>
          </a:xfrm>
          <a:prstGeom prst="rect">
            <a:avLst/>
          </a:prstGeom>
          <a:solidFill>
            <a:schemeClr val="bg1"/>
          </a:solidFill>
        </p:spPr>
        <p:txBody>
          <a:bodyPr wrap="square" rtlCol="0">
            <a:spAutoFit/>
          </a:bodyPr>
          <a:lstStyle/>
          <a:p>
            <a:r>
              <a:rPr lang="en-US" dirty="0" smtClean="0"/>
              <a:t>PM2.5 </a:t>
            </a:r>
            <a:r>
              <a:rPr lang="en-US" b="1" u="sng" dirty="0" smtClean="0"/>
              <a:t>mass</a:t>
            </a:r>
            <a:r>
              <a:rPr lang="en-US" dirty="0" smtClean="0"/>
              <a:t> concentration (µgm</a:t>
            </a:r>
            <a:r>
              <a:rPr lang="en-US" baseline="30000" dirty="0" smtClean="0"/>
              <a:t>-3</a:t>
            </a:r>
            <a:r>
              <a:rPr lang="en-US" dirty="0" smtClean="0"/>
              <a:t>)  -- Dry Mass</a:t>
            </a:r>
            <a:endParaRPr lang="en-US" dirty="0"/>
          </a:p>
        </p:txBody>
      </p:sp>
      <p:cxnSp>
        <p:nvCxnSpPr>
          <p:cNvPr id="64" name="Straight Arrow Connector 63"/>
          <p:cNvCxnSpPr>
            <a:endCxn id="61" idx="2"/>
          </p:cNvCxnSpPr>
          <p:nvPr/>
        </p:nvCxnSpPr>
        <p:spPr bwMode="auto">
          <a:xfrm flipV="1">
            <a:off x="1447800" y="4407725"/>
            <a:ext cx="1031175" cy="926275"/>
          </a:xfrm>
          <a:prstGeom prst="straightConnector1">
            <a:avLst/>
          </a:prstGeom>
          <a:noFill/>
          <a:ln w="381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Rectangle 2"/>
          <p:cNvSpPr>
            <a:spLocks noGrp="1" noChangeArrowheads="1"/>
          </p:cNvSpPr>
          <p:nvPr>
            <p:ph type="title"/>
          </p:nvPr>
        </p:nvSpPr>
        <p:spPr>
          <a:xfrm>
            <a:off x="685800" y="152400"/>
            <a:ext cx="7848600" cy="1300163"/>
          </a:xfrm>
          <a:ln>
            <a:solidFill>
              <a:schemeClr val="accent2"/>
            </a:solidFill>
          </a:ln>
        </p:spPr>
        <p:txBody>
          <a:bodyPr/>
          <a:lstStyle/>
          <a:p>
            <a:r>
              <a:rPr lang="en-US" sz="3200" b="1" dirty="0" smtClean="0"/>
              <a:t>What is our interest and what we get from satellite?</a:t>
            </a:r>
            <a:endParaRPr lang="en-US" sz="3200" b="1" dirty="0"/>
          </a:p>
        </p:txBody>
      </p:sp>
      <p:sp>
        <p:nvSpPr>
          <p:cNvPr id="67" name="TextBox 66"/>
          <p:cNvSpPr txBox="1"/>
          <p:nvPr/>
        </p:nvSpPr>
        <p:spPr>
          <a:xfrm>
            <a:off x="5715000" y="2514600"/>
            <a:ext cx="2895600" cy="707886"/>
          </a:xfrm>
          <a:prstGeom prst="rect">
            <a:avLst/>
          </a:prstGeom>
          <a:noFill/>
        </p:spPr>
        <p:txBody>
          <a:bodyPr wrap="square" rtlCol="0">
            <a:spAutoFit/>
          </a:bodyPr>
          <a:lstStyle/>
          <a:p>
            <a:r>
              <a:rPr lang="en-US" dirty="0" smtClean="0"/>
              <a:t>Aerosol </a:t>
            </a:r>
            <a:r>
              <a:rPr lang="en-US" b="1" u="sng" dirty="0" smtClean="0"/>
              <a:t>Optical</a:t>
            </a:r>
            <a:r>
              <a:rPr lang="en-US" dirty="0" smtClean="0"/>
              <a:t> Depth</a:t>
            </a:r>
            <a:endParaRPr lang="en-US" dirty="0"/>
          </a:p>
        </p:txBody>
      </p:sp>
      <p:sp>
        <p:nvSpPr>
          <p:cNvPr id="68" name="Text Box 35"/>
          <p:cNvSpPr txBox="1">
            <a:spLocks noChangeArrowheads="1"/>
          </p:cNvSpPr>
          <p:nvPr/>
        </p:nvSpPr>
        <p:spPr bwMode="auto">
          <a:xfrm>
            <a:off x="5257800" y="2819400"/>
            <a:ext cx="3886200" cy="954107"/>
          </a:xfrm>
          <a:prstGeom prst="rect">
            <a:avLst/>
          </a:prstGeom>
          <a:noFill/>
          <a:ln w="9525">
            <a:noFill/>
            <a:miter lim="800000"/>
            <a:headEnd/>
            <a:tailEnd/>
          </a:ln>
          <a:effectLst/>
        </p:spPr>
        <p:txBody>
          <a:bodyPr wrap="square">
            <a:spAutoFit/>
          </a:bodyPr>
          <a:lstStyle/>
          <a:p>
            <a:pPr algn="r"/>
            <a:r>
              <a:rPr lang="en-US" sz="1400" b="1" dirty="0">
                <a:latin typeface="Tahoma" pitchFamily="34" charset="0"/>
                <a:cs typeface="Tahoma" pitchFamily="34" charset="0"/>
              </a:rPr>
              <a:t>              Particle size</a:t>
            </a:r>
            <a:br>
              <a:rPr lang="en-US" sz="1400" b="1" dirty="0">
                <a:latin typeface="Tahoma" pitchFamily="34" charset="0"/>
                <a:cs typeface="Tahoma" pitchFamily="34" charset="0"/>
              </a:rPr>
            </a:br>
            <a:r>
              <a:rPr lang="en-US" sz="1400" b="1" dirty="0">
                <a:latin typeface="Tahoma" pitchFamily="34" charset="0"/>
                <a:cs typeface="Tahoma" pitchFamily="34" charset="0"/>
              </a:rPr>
              <a:t>              Composition</a:t>
            </a:r>
            <a:br>
              <a:rPr lang="en-US" sz="1400" b="1" dirty="0">
                <a:latin typeface="Tahoma" pitchFamily="34" charset="0"/>
                <a:cs typeface="Tahoma" pitchFamily="34" charset="0"/>
              </a:rPr>
            </a:br>
            <a:r>
              <a:rPr lang="en-US" sz="1400" b="1" dirty="0">
                <a:latin typeface="Tahoma" pitchFamily="34" charset="0"/>
                <a:cs typeface="Tahoma" pitchFamily="34" charset="0"/>
              </a:rPr>
              <a:t>              Water uptake</a:t>
            </a:r>
            <a:br>
              <a:rPr lang="en-US" sz="1400" b="1" dirty="0">
                <a:latin typeface="Tahoma" pitchFamily="34" charset="0"/>
                <a:cs typeface="Tahoma" pitchFamily="34" charset="0"/>
              </a:rPr>
            </a:br>
            <a:r>
              <a:rPr lang="en-US" sz="1400" b="1" dirty="0">
                <a:latin typeface="Tahoma" pitchFamily="34" charset="0"/>
                <a:cs typeface="Tahoma" pitchFamily="34" charset="0"/>
              </a:rPr>
              <a:t>              Vertical Distribution</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600200" y="76200"/>
            <a:ext cx="6629400" cy="1371600"/>
          </a:xfrm>
          <a:solidFill>
            <a:srgbClr val="0000CC"/>
          </a:solidFill>
        </p:spPr>
        <p:txBody>
          <a:bodyPr/>
          <a:lstStyle/>
          <a:p>
            <a:pPr algn="ctr"/>
            <a:r>
              <a:rPr lang="en-US" sz="4000" b="1" dirty="0" smtClean="0">
                <a:solidFill>
                  <a:schemeClr val="bg1"/>
                </a:solidFill>
              </a:rPr>
              <a:t>AOD </a:t>
            </a:r>
            <a:r>
              <a:rPr lang="en-US" sz="4000" b="1" dirty="0" err="1" smtClean="0">
                <a:solidFill>
                  <a:schemeClr val="bg1"/>
                </a:solidFill>
              </a:rPr>
              <a:t>vs</a:t>
            </a:r>
            <a:r>
              <a:rPr lang="en-US" sz="4000" b="1" dirty="0" smtClean="0">
                <a:solidFill>
                  <a:schemeClr val="bg1"/>
                </a:solidFill>
              </a:rPr>
              <a:t> PM2.5</a:t>
            </a:r>
            <a:endParaRPr lang="en-US" sz="4000" b="1" dirty="0">
              <a:solidFill>
                <a:schemeClr val="bg1"/>
              </a:solidFill>
            </a:endParaRPr>
          </a:p>
        </p:txBody>
      </p:sp>
      <p:pic>
        <p:nvPicPr>
          <p:cNvPr id="155655" name="Picture 7" descr="teom_filter_warnings"/>
          <p:cNvPicPr>
            <a:picLocks noChangeAspect="1" noChangeArrowheads="1"/>
          </p:cNvPicPr>
          <p:nvPr/>
        </p:nvPicPr>
        <p:blipFill>
          <a:blip r:embed="rId3" cstate="print"/>
          <a:srcRect/>
          <a:stretch>
            <a:fillRect/>
          </a:stretch>
        </p:blipFill>
        <p:spPr bwMode="auto">
          <a:xfrm>
            <a:off x="5715000" y="1524000"/>
            <a:ext cx="3048000" cy="3312946"/>
          </a:xfrm>
          <a:prstGeom prst="rect">
            <a:avLst/>
          </a:prstGeom>
          <a:noFill/>
        </p:spPr>
      </p:pic>
      <p:pic>
        <p:nvPicPr>
          <p:cNvPr id="84996" name="Picture 4" descr="http://aqua.nasa.gov/about/images/modis_vis.jpg"/>
          <p:cNvPicPr>
            <a:picLocks noChangeAspect="1" noChangeArrowheads="1"/>
          </p:cNvPicPr>
          <p:nvPr/>
        </p:nvPicPr>
        <p:blipFill>
          <a:blip r:embed="rId4" cstate="print"/>
          <a:srcRect/>
          <a:stretch>
            <a:fillRect/>
          </a:stretch>
        </p:blipFill>
        <p:spPr bwMode="auto">
          <a:xfrm>
            <a:off x="228600" y="1905000"/>
            <a:ext cx="3600450" cy="2028826"/>
          </a:xfrm>
          <a:prstGeom prst="rect">
            <a:avLst/>
          </a:prstGeom>
          <a:noFill/>
        </p:spPr>
      </p:pic>
      <p:sp>
        <p:nvSpPr>
          <p:cNvPr id="10" name="Right Arrow 9"/>
          <p:cNvSpPr/>
          <p:nvPr/>
        </p:nvSpPr>
        <p:spPr bwMode="auto">
          <a:xfrm>
            <a:off x="3276600" y="1905000"/>
            <a:ext cx="2819400" cy="685800"/>
          </a:xfrm>
          <a:prstGeom prst="rightArrow">
            <a:avLst/>
          </a:pr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111" charset="0"/>
            </a:endParaRPr>
          </a:p>
        </p:txBody>
      </p:sp>
      <p:sp>
        <p:nvSpPr>
          <p:cNvPr id="11" name="TextBox 10"/>
          <p:cNvSpPr txBox="1"/>
          <p:nvPr/>
        </p:nvSpPr>
        <p:spPr>
          <a:xfrm>
            <a:off x="152400" y="4114800"/>
            <a:ext cx="4876800" cy="2246769"/>
          </a:xfrm>
          <a:prstGeom prst="rect">
            <a:avLst/>
          </a:prstGeom>
          <a:solidFill>
            <a:schemeClr val="bg1">
              <a:lumMod val="85000"/>
            </a:schemeClr>
          </a:solidFill>
        </p:spPr>
        <p:txBody>
          <a:bodyPr wrap="square" rtlCol="0">
            <a:spAutoFit/>
          </a:bodyPr>
          <a:lstStyle/>
          <a:p>
            <a:r>
              <a:rPr lang="en-US" sz="2000" b="1" dirty="0" smtClean="0"/>
              <a:t>AOD – Column integrated value (top of the atmosphere to surface) - Optical measurement of aerosol loading – unit less. AOD is function of shape, size, type and number concentration of aerosols </a:t>
            </a:r>
            <a:endParaRPr lang="en-US" sz="2000" b="1" dirty="0"/>
          </a:p>
        </p:txBody>
      </p:sp>
      <p:sp>
        <p:nvSpPr>
          <p:cNvPr id="12" name="TextBox 11"/>
          <p:cNvSpPr txBox="1"/>
          <p:nvPr/>
        </p:nvSpPr>
        <p:spPr>
          <a:xfrm>
            <a:off x="5334000" y="4419600"/>
            <a:ext cx="3581400" cy="2246769"/>
          </a:xfrm>
          <a:prstGeom prst="rect">
            <a:avLst/>
          </a:prstGeom>
          <a:solidFill>
            <a:schemeClr val="bg1">
              <a:lumMod val="85000"/>
            </a:schemeClr>
          </a:solidFill>
        </p:spPr>
        <p:txBody>
          <a:bodyPr wrap="square" rtlCol="0">
            <a:spAutoFit/>
          </a:bodyPr>
          <a:lstStyle/>
          <a:p>
            <a:r>
              <a:rPr lang="en-US" sz="2000" b="1" dirty="0" smtClean="0"/>
              <a:t>PM2.5 – Mass per unit volume of aerosol particles less than 2.5 µm in aerodynamic diameter at surface (measurement height) level</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98438"/>
            <a:ext cx="7010400" cy="868362"/>
          </a:xfrm>
        </p:spPr>
        <p:txBody>
          <a:bodyPr/>
          <a:lstStyle/>
          <a:p>
            <a:r>
              <a:rPr lang="en-US" b="1" dirty="0" smtClean="0"/>
              <a:t>AOD – PM Relation </a:t>
            </a:r>
            <a:endParaRPr lang="en-US" b="1" dirty="0"/>
          </a:p>
        </p:txBody>
      </p:sp>
      <p:sp>
        <p:nvSpPr>
          <p:cNvPr id="6" name="Content Placeholder 5"/>
          <p:cNvSpPr>
            <a:spLocks noGrp="1"/>
          </p:cNvSpPr>
          <p:nvPr>
            <p:ph idx="1"/>
          </p:nvPr>
        </p:nvSpPr>
        <p:spPr>
          <a:xfrm>
            <a:off x="228600" y="3200400"/>
            <a:ext cx="4724400" cy="3159125"/>
          </a:xfrm>
        </p:spPr>
        <p:txBody>
          <a:bodyPr/>
          <a:lstStyle/>
          <a:p>
            <a:r>
              <a:rPr lang="en-US" sz="2800" dirty="0" smtClean="0">
                <a:sym typeface="Symbol"/>
              </a:rPr>
              <a:t></a:t>
            </a:r>
            <a:r>
              <a:rPr lang="en-US" sz="2800" dirty="0" smtClean="0"/>
              <a:t> – particle density</a:t>
            </a:r>
          </a:p>
          <a:p>
            <a:r>
              <a:rPr lang="en-US" sz="2800" dirty="0" smtClean="0"/>
              <a:t>Q – extinction coefficient</a:t>
            </a:r>
          </a:p>
          <a:p>
            <a:r>
              <a:rPr lang="en-US" sz="2800" dirty="0" smtClean="0"/>
              <a:t>r</a:t>
            </a:r>
            <a:r>
              <a:rPr lang="en-US" sz="2800" baseline="-25000" dirty="0" smtClean="0"/>
              <a:t>e</a:t>
            </a:r>
            <a:r>
              <a:rPr lang="en-US" sz="2800" dirty="0" smtClean="0"/>
              <a:t> – effective radius </a:t>
            </a:r>
          </a:p>
          <a:p>
            <a:r>
              <a:rPr lang="en-US" sz="2800" dirty="0" err="1" smtClean="0"/>
              <a:t>f</a:t>
            </a:r>
            <a:r>
              <a:rPr lang="en-US" sz="2800" baseline="-25000" dirty="0" err="1" smtClean="0"/>
              <a:t>PBL</a:t>
            </a:r>
            <a:r>
              <a:rPr lang="en-US" sz="2800" dirty="0" smtClean="0"/>
              <a:t> – % AOD in PBL</a:t>
            </a:r>
          </a:p>
          <a:p>
            <a:r>
              <a:rPr lang="en-US" sz="2800" dirty="0" smtClean="0"/>
              <a:t>H</a:t>
            </a:r>
            <a:r>
              <a:rPr lang="en-US" sz="2800" baseline="-25000" dirty="0" smtClean="0"/>
              <a:t>PBL</a:t>
            </a:r>
            <a:r>
              <a:rPr lang="en-US" sz="2800" dirty="0" smtClean="0"/>
              <a:t> – mixing height </a:t>
            </a:r>
            <a:endParaRPr lang="en-US" sz="2800" dirty="0"/>
          </a:p>
        </p:txBody>
      </p:sp>
      <p:graphicFrame>
        <p:nvGraphicFramePr>
          <p:cNvPr id="34818" name="Object 2"/>
          <p:cNvGraphicFramePr>
            <a:graphicFrameLocks noChangeAspect="1"/>
          </p:cNvGraphicFramePr>
          <p:nvPr/>
        </p:nvGraphicFramePr>
        <p:xfrm>
          <a:off x="4495800" y="1663971"/>
          <a:ext cx="4038600" cy="1155429"/>
        </p:xfrm>
        <a:graphic>
          <a:graphicData uri="http://schemas.openxmlformats.org/presentationml/2006/ole">
            <mc:AlternateContent xmlns:mc="http://schemas.openxmlformats.org/markup-compatibility/2006">
              <mc:Choice xmlns:v="urn:schemas-microsoft-com:vml" Requires="v">
                <p:oleObj spid="_x0000_s55319" name="Equation" r:id="rId4" imgW="1511280" imgH="431640" progId="Equation.3">
                  <p:embed/>
                </p:oleObj>
              </mc:Choice>
              <mc:Fallback>
                <p:oleObj name="Equation" r:id="rId4" imgW="151128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663971"/>
                        <a:ext cx="4038600" cy="11554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4"/>
          <p:cNvGrpSpPr/>
          <p:nvPr/>
        </p:nvGrpSpPr>
        <p:grpSpPr>
          <a:xfrm>
            <a:off x="4419600" y="3429000"/>
            <a:ext cx="4158569" cy="2590800"/>
            <a:chOff x="5086764" y="3429000"/>
            <a:chExt cx="4158569" cy="2362200"/>
          </a:xfrm>
        </p:grpSpPr>
        <p:sp>
          <p:nvSpPr>
            <p:cNvPr id="7" name="Right Brace 6"/>
            <p:cNvSpPr/>
            <p:nvPr/>
          </p:nvSpPr>
          <p:spPr>
            <a:xfrm>
              <a:off x="5562600" y="3429000"/>
              <a:ext cx="381000" cy="685800"/>
            </a:xfrm>
            <a:prstGeom prst="rightBrace">
              <a:avLst/>
            </a:prstGeom>
            <a:ln w="57150">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6153564" y="3429000"/>
              <a:ext cx="2335896" cy="461665"/>
            </a:xfrm>
            <a:prstGeom prst="rect">
              <a:avLst/>
            </a:prstGeom>
            <a:noFill/>
          </p:spPr>
          <p:txBody>
            <a:bodyPr wrap="none" rtlCol="0">
              <a:spAutoFit/>
            </a:bodyPr>
            <a:lstStyle/>
            <a:p>
              <a:r>
                <a:rPr lang="en-US" b="1" dirty="0" smtClean="0"/>
                <a:t>Composition</a:t>
              </a:r>
              <a:endParaRPr lang="en-US" b="1" dirty="0"/>
            </a:p>
          </p:txBody>
        </p:sp>
        <p:sp>
          <p:nvSpPr>
            <p:cNvPr id="9" name="Right Arrow 8"/>
            <p:cNvSpPr/>
            <p:nvPr/>
          </p:nvSpPr>
          <p:spPr>
            <a:xfrm>
              <a:off x="5086764" y="4749053"/>
              <a:ext cx="914400" cy="76200"/>
            </a:xfrm>
            <a:prstGeom prst="rightArrow">
              <a:avLst/>
            </a:prstGeom>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229764" y="4565294"/>
              <a:ext cx="3015569" cy="461665"/>
            </a:xfrm>
            <a:prstGeom prst="rect">
              <a:avLst/>
            </a:prstGeom>
            <a:noFill/>
          </p:spPr>
          <p:txBody>
            <a:bodyPr wrap="none" rtlCol="0">
              <a:spAutoFit/>
            </a:bodyPr>
            <a:lstStyle/>
            <a:p>
              <a:r>
                <a:rPr lang="en-US" b="1" dirty="0" smtClean="0"/>
                <a:t>Size distribution</a:t>
              </a:r>
              <a:endParaRPr lang="en-US" b="1" dirty="0"/>
            </a:p>
          </p:txBody>
        </p:sp>
        <p:sp>
          <p:nvSpPr>
            <p:cNvPr id="12" name="TextBox 11"/>
            <p:cNvSpPr txBox="1"/>
            <p:nvPr/>
          </p:nvSpPr>
          <p:spPr>
            <a:xfrm>
              <a:off x="6135035" y="5181600"/>
              <a:ext cx="2746265" cy="461665"/>
            </a:xfrm>
            <a:prstGeom prst="rect">
              <a:avLst/>
            </a:prstGeom>
            <a:noFill/>
          </p:spPr>
          <p:txBody>
            <a:bodyPr wrap="none" rtlCol="0">
              <a:spAutoFit/>
            </a:bodyPr>
            <a:lstStyle/>
            <a:p>
              <a:r>
                <a:rPr lang="en-US" b="1" dirty="0" smtClean="0"/>
                <a:t>Vertical profile</a:t>
              </a:r>
              <a:endParaRPr lang="en-US" b="1" dirty="0"/>
            </a:p>
          </p:txBody>
        </p:sp>
        <p:sp>
          <p:nvSpPr>
            <p:cNvPr id="14" name="Right Brace 13"/>
            <p:cNvSpPr/>
            <p:nvPr/>
          </p:nvSpPr>
          <p:spPr>
            <a:xfrm>
              <a:off x="5562600" y="5105400"/>
              <a:ext cx="381000" cy="685800"/>
            </a:xfrm>
            <a:prstGeom prst="rightBrace">
              <a:avLst/>
            </a:prstGeom>
            <a:ln w="57150">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82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48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4821"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6200" y="1752600"/>
            <a:ext cx="3982955" cy="1219200"/>
          </a:xfrm>
          <a:prstGeom prst="rect">
            <a:avLst/>
          </a:prstGeom>
          <a:noFill/>
        </p:spPr>
      </p:pic>
      <p:sp>
        <p:nvSpPr>
          <p:cNvPr id="15" name="TextBox 14"/>
          <p:cNvSpPr txBox="1"/>
          <p:nvPr/>
        </p:nvSpPr>
        <p:spPr>
          <a:xfrm>
            <a:off x="1447800" y="2450068"/>
            <a:ext cx="1295400" cy="369332"/>
          </a:xfrm>
          <a:prstGeom prst="rect">
            <a:avLst/>
          </a:prstGeom>
          <a:noFill/>
        </p:spPr>
        <p:txBody>
          <a:bodyPr wrap="square" rtlCol="0">
            <a:spAutoFit/>
          </a:bodyPr>
          <a:lstStyle/>
          <a:p>
            <a:r>
              <a:rPr lang="en-US" sz="1800" b="1" dirty="0" smtClean="0">
                <a:solidFill>
                  <a:srgbClr val="0066FF"/>
                </a:solidFill>
              </a:rPr>
              <a:t>surface</a:t>
            </a:r>
            <a:endParaRPr lang="en-US" sz="1800" b="1" dirty="0">
              <a:solidFill>
                <a:srgbClr val="0066FF"/>
              </a:solidFill>
            </a:endParaRPr>
          </a:p>
        </p:txBody>
      </p:sp>
      <p:sp>
        <p:nvSpPr>
          <p:cNvPr id="16" name="TextBox 15"/>
          <p:cNvSpPr txBox="1"/>
          <p:nvPr/>
        </p:nvSpPr>
        <p:spPr>
          <a:xfrm>
            <a:off x="1676400" y="1660772"/>
            <a:ext cx="2895600" cy="369332"/>
          </a:xfrm>
          <a:prstGeom prst="rect">
            <a:avLst/>
          </a:prstGeom>
          <a:noFill/>
        </p:spPr>
        <p:txBody>
          <a:bodyPr wrap="square" rtlCol="0">
            <a:spAutoFit/>
          </a:bodyPr>
          <a:lstStyle/>
          <a:p>
            <a:r>
              <a:rPr lang="en-US" sz="1800" b="1" dirty="0" smtClean="0">
                <a:solidFill>
                  <a:srgbClr val="0066FF"/>
                </a:solidFill>
              </a:rPr>
              <a:t>Top-of-Atmosphere</a:t>
            </a:r>
            <a:endParaRPr lang="en-US" sz="1800" b="1" dirty="0">
              <a:solidFill>
                <a:srgbClr val="0066FF"/>
              </a:solidFill>
            </a:endParaRPr>
          </a:p>
        </p:txBody>
      </p:sp>
    </p:spTree>
    <p:extLst>
      <p:ext uri="{BB962C8B-B14F-4D97-AF65-F5344CB8AC3E}">
        <p14:creationId xmlns:p14="http://schemas.microsoft.com/office/powerpoint/2010/main" val="50828703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01000" cy="609600"/>
          </a:xfrm>
          <a:solidFill>
            <a:srgbClr val="0000FF"/>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defRPr/>
            </a:pPr>
            <a:r>
              <a:rPr lang="en-US" sz="2800" b="1" smtClean="0">
                <a:solidFill>
                  <a:schemeClr val="bg1"/>
                </a:solidFill>
              </a:rPr>
              <a:t>PM2.5 Estimation: Popular Methods</a:t>
            </a:r>
          </a:p>
        </p:txBody>
      </p:sp>
      <p:graphicFrame>
        <p:nvGraphicFramePr>
          <p:cNvPr id="3" name="Diagram 2"/>
          <p:cNvGraphicFramePr/>
          <p:nvPr>
            <p:extLst>
              <p:ext uri="{D42A27DB-BD31-4B8C-83A1-F6EECF244321}">
                <p14:modId xmlns:p14="http://schemas.microsoft.com/office/powerpoint/2010/main" val="1852066691"/>
              </p:ext>
            </p:extLst>
          </p:nvPr>
        </p:nvGraphicFramePr>
        <p:xfrm>
          <a:off x="609600" y="1295400"/>
          <a:ext cx="8001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26"/>
          <p:cNvGrpSpPr>
            <a:grpSpLocks/>
          </p:cNvGrpSpPr>
          <p:nvPr/>
        </p:nvGrpSpPr>
        <p:grpSpPr bwMode="auto">
          <a:xfrm>
            <a:off x="4621213" y="1314450"/>
            <a:ext cx="1655762" cy="1158875"/>
            <a:chOff x="4620699" y="1314450"/>
            <a:chExt cx="1656276" cy="1158366"/>
          </a:xfrm>
        </p:grpSpPr>
        <p:sp>
          <p:nvSpPr>
            <p:cNvPr id="56344" name="Line 34"/>
            <p:cNvSpPr>
              <a:spLocks noChangeShapeType="1"/>
            </p:cNvSpPr>
            <p:nvPr/>
          </p:nvSpPr>
          <p:spPr bwMode="auto">
            <a:xfrm flipV="1">
              <a:off x="4964474" y="1314450"/>
              <a:ext cx="0" cy="851665"/>
            </a:xfrm>
            <a:prstGeom prst="line">
              <a:avLst/>
            </a:prstGeom>
            <a:noFill/>
            <a:ln w="9525">
              <a:solidFill>
                <a:schemeClr val="tx1"/>
              </a:solidFill>
              <a:round/>
              <a:headEnd/>
              <a:tailEnd type="triangle" w="med" len="med"/>
            </a:ln>
          </p:spPr>
          <p:txBody>
            <a:bodyPr/>
            <a:lstStyle/>
            <a:p>
              <a:endParaRPr lang="en-US"/>
            </a:p>
          </p:txBody>
        </p:sp>
        <p:sp>
          <p:nvSpPr>
            <p:cNvPr id="56345" name="Line 35"/>
            <p:cNvSpPr>
              <a:spLocks noChangeShapeType="1"/>
            </p:cNvSpPr>
            <p:nvPr/>
          </p:nvSpPr>
          <p:spPr bwMode="auto">
            <a:xfrm>
              <a:off x="4964474" y="2166115"/>
              <a:ext cx="1312501" cy="0"/>
            </a:xfrm>
            <a:prstGeom prst="line">
              <a:avLst/>
            </a:prstGeom>
            <a:noFill/>
            <a:ln w="9525">
              <a:solidFill>
                <a:schemeClr val="tx1"/>
              </a:solidFill>
              <a:round/>
              <a:headEnd/>
              <a:tailEnd type="triangle" w="med" len="med"/>
            </a:ln>
          </p:spPr>
          <p:txBody>
            <a:bodyPr/>
            <a:lstStyle/>
            <a:p>
              <a:endParaRPr lang="en-US"/>
            </a:p>
          </p:txBody>
        </p:sp>
        <p:sp>
          <p:nvSpPr>
            <p:cNvPr id="56346" name="Line 36"/>
            <p:cNvSpPr>
              <a:spLocks noChangeShapeType="1"/>
            </p:cNvSpPr>
            <p:nvPr/>
          </p:nvSpPr>
          <p:spPr bwMode="auto">
            <a:xfrm flipV="1">
              <a:off x="5183225" y="1618616"/>
              <a:ext cx="802084" cy="364999"/>
            </a:xfrm>
            <a:prstGeom prst="line">
              <a:avLst/>
            </a:prstGeom>
            <a:noFill/>
            <a:ln w="9525">
              <a:solidFill>
                <a:schemeClr val="tx1"/>
              </a:solidFill>
              <a:round/>
              <a:headEnd/>
              <a:tailEnd type="triangle" w="med" len="med"/>
            </a:ln>
          </p:spPr>
          <p:txBody>
            <a:bodyPr/>
            <a:lstStyle/>
            <a:p>
              <a:endParaRPr lang="en-US"/>
            </a:p>
          </p:txBody>
        </p:sp>
        <p:sp>
          <p:nvSpPr>
            <p:cNvPr id="56347" name="Text Box 37"/>
            <p:cNvSpPr txBox="1">
              <a:spLocks noChangeArrowheads="1"/>
            </p:cNvSpPr>
            <p:nvPr/>
          </p:nvSpPr>
          <p:spPr bwMode="auto">
            <a:xfrm>
              <a:off x="5057140" y="2155976"/>
              <a:ext cx="875000" cy="316840"/>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AOT</a:t>
              </a:r>
            </a:p>
          </p:txBody>
        </p:sp>
        <p:sp>
          <p:nvSpPr>
            <p:cNvPr id="56348" name="Text Box 38"/>
            <p:cNvSpPr txBox="1">
              <a:spLocks noChangeArrowheads="1"/>
            </p:cNvSpPr>
            <p:nvPr/>
          </p:nvSpPr>
          <p:spPr bwMode="auto">
            <a:xfrm rot="-5400000">
              <a:off x="4348755" y="1647227"/>
              <a:ext cx="851665" cy="307777"/>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PM2.5</a:t>
              </a:r>
            </a:p>
          </p:txBody>
        </p:sp>
        <p:sp>
          <p:nvSpPr>
            <p:cNvPr id="56349" name="Text Box 39"/>
            <p:cNvSpPr txBox="1">
              <a:spLocks noChangeArrowheads="1"/>
            </p:cNvSpPr>
            <p:nvPr/>
          </p:nvSpPr>
          <p:spPr bwMode="auto">
            <a:xfrm>
              <a:off x="4964474" y="1326840"/>
              <a:ext cx="1312501" cy="307777"/>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Y=mX + c</a:t>
              </a:r>
            </a:p>
          </p:txBody>
        </p:sp>
      </p:grpSp>
      <p:pic>
        <p:nvPicPr>
          <p:cNvPr id="56327" name="Picture 2"/>
          <p:cNvPicPr>
            <a:picLocks noChangeAspect="1" noChangeArrowheads="1"/>
          </p:cNvPicPr>
          <p:nvPr/>
        </p:nvPicPr>
        <p:blipFill>
          <a:blip r:embed="rId8" cstate="print"/>
          <a:srcRect/>
          <a:stretch>
            <a:fillRect/>
          </a:stretch>
        </p:blipFill>
        <p:spPr bwMode="auto">
          <a:xfrm>
            <a:off x="4706938" y="3800475"/>
            <a:ext cx="2027237" cy="742950"/>
          </a:xfrm>
          <a:prstGeom prst="rect">
            <a:avLst/>
          </a:prstGeom>
          <a:noFill/>
          <a:ln w="9525">
            <a:noFill/>
            <a:miter lim="800000"/>
            <a:headEnd/>
            <a:tailEnd/>
          </a:ln>
        </p:spPr>
      </p:pic>
      <p:pic>
        <p:nvPicPr>
          <p:cNvPr id="56328" name="Picture 3"/>
          <p:cNvPicPr>
            <a:picLocks noChangeAspect="1" noChangeArrowheads="1"/>
          </p:cNvPicPr>
          <p:nvPr/>
        </p:nvPicPr>
        <p:blipFill>
          <a:blip r:embed="rId9" cstate="print">
            <a:lum bright="-40000" contrast="40000"/>
          </a:blip>
          <a:srcRect/>
          <a:stretch>
            <a:fillRect/>
          </a:stretch>
        </p:blipFill>
        <p:spPr bwMode="auto">
          <a:xfrm>
            <a:off x="3381375" y="4949825"/>
            <a:ext cx="3984625" cy="784225"/>
          </a:xfrm>
          <a:prstGeom prst="rect">
            <a:avLst/>
          </a:prstGeom>
          <a:noFill/>
          <a:ln w="9525">
            <a:noFill/>
            <a:miter lim="800000"/>
            <a:headEnd/>
            <a:tailEnd/>
          </a:ln>
        </p:spPr>
      </p:pic>
      <p:sp>
        <p:nvSpPr>
          <p:cNvPr id="11" name="Oval 10"/>
          <p:cNvSpPr/>
          <p:nvPr/>
        </p:nvSpPr>
        <p:spPr bwMode="auto">
          <a:xfrm>
            <a:off x="1704975" y="1387614"/>
            <a:ext cx="838200" cy="799169"/>
          </a:xfrm>
          <a:prstGeom prst="ellipse">
            <a:avLst/>
          </a:prstGeom>
          <a:solidFill>
            <a:srgbClr val="008000"/>
          </a:solidFill>
          <a:ln w="9525" cap="flat" cmpd="sng" algn="ctr">
            <a:solidFill>
              <a:srgbClr val="008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13" name="Oval 12"/>
          <p:cNvSpPr/>
          <p:nvPr/>
        </p:nvSpPr>
        <p:spPr bwMode="auto">
          <a:xfrm>
            <a:off x="1704975" y="2590800"/>
            <a:ext cx="838200" cy="799169"/>
          </a:xfrm>
          <a:prstGeom prst="ellipse">
            <a:avLst/>
          </a:prstGeom>
          <a:solidFill>
            <a:srgbClr val="00B0F0"/>
          </a:solidFill>
          <a:ln w="9525" cap="flat" cmpd="sng" algn="ctr">
            <a:solidFill>
              <a:srgbClr val="0070C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solidFill>
                <a:schemeClr val="bg1"/>
              </a:solidFill>
              <a:latin typeface="Verdana" pitchFamily="34" charset="0"/>
              <a:ea typeface="ＭＳ Ｐゴシック" pitchFamily="34" charset="-128"/>
            </a:endParaRPr>
          </a:p>
        </p:txBody>
      </p:sp>
      <p:sp>
        <p:nvSpPr>
          <p:cNvPr id="15" name="Oval 14"/>
          <p:cNvSpPr/>
          <p:nvPr/>
        </p:nvSpPr>
        <p:spPr bwMode="auto">
          <a:xfrm>
            <a:off x="1704975" y="3772831"/>
            <a:ext cx="838200" cy="799169"/>
          </a:xfrm>
          <a:prstGeom prst="ellipse">
            <a:avLst/>
          </a:prstGeom>
          <a:solidFill>
            <a:srgbClr val="FF8000"/>
          </a:solidFill>
          <a:ln w="9525" cap="flat" cmpd="sng" algn="ctr">
            <a:solidFill>
              <a:srgbClr val="FF8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24" name="Oval 23"/>
          <p:cNvSpPr/>
          <p:nvPr/>
        </p:nvSpPr>
        <p:spPr bwMode="auto">
          <a:xfrm>
            <a:off x="1704975" y="4969945"/>
            <a:ext cx="838200" cy="799169"/>
          </a:xfrm>
          <a:prstGeom prst="ellipse">
            <a:avLst/>
          </a:prstGeom>
          <a:solidFill>
            <a:srgbClr val="FF0000"/>
          </a:solidFill>
          <a:ln w="9525" cap="flat" cmpd="sng" algn="ctr">
            <a:solidFill>
              <a:srgbClr val="FF0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56337" name="TextBox 19"/>
          <p:cNvSpPr txBox="1">
            <a:spLocks noChangeArrowheads="1"/>
          </p:cNvSpPr>
          <p:nvPr/>
        </p:nvSpPr>
        <p:spPr bwMode="auto">
          <a:xfrm>
            <a:off x="609600" y="6400800"/>
            <a:ext cx="8458200" cy="369888"/>
          </a:xfrm>
          <a:prstGeom prst="rect">
            <a:avLst/>
          </a:prstGeom>
          <a:noFill/>
          <a:ln w="9525">
            <a:noFill/>
            <a:miter lim="800000"/>
            <a:headEnd/>
            <a:tailEnd/>
          </a:ln>
        </p:spPr>
        <p:txBody>
          <a:bodyPr>
            <a:spAutoFit/>
          </a:bodyPr>
          <a:lstStyle/>
          <a:p>
            <a:pPr algn="r" eaLnBrk="0" hangingPunct="0"/>
            <a:r>
              <a:rPr lang="en-US" sz="1800" b="1"/>
              <a:t>and</a:t>
            </a:r>
            <a:r>
              <a:rPr lang="en-US" sz="1800" b="1">
                <a:solidFill>
                  <a:schemeClr val="accent2"/>
                </a:solidFill>
              </a:rPr>
              <a:t> Empirical Methods, Data Assimilation etc. are under utilized </a:t>
            </a:r>
          </a:p>
        </p:txBody>
      </p:sp>
      <p:grpSp>
        <p:nvGrpSpPr>
          <p:cNvPr id="5" name="Group 28"/>
          <p:cNvGrpSpPr>
            <a:grpSpLocks/>
          </p:cNvGrpSpPr>
          <p:nvPr/>
        </p:nvGrpSpPr>
        <p:grpSpPr bwMode="auto">
          <a:xfrm>
            <a:off x="7658100" y="1444625"/>
            <a:ext cx="457200" cy="504825"/>
            <a:chOff x="7658100" y="1444764"/>
            <a:chExt cx="457200" cy="505385"/>
          </a:xfrm>
        </p:grpSpPr>
        <p:cxnSp>
          <p:nvCxnSpPr>
            <p:cNvPr id="28" name="Straight Connector 27"/>
            <p:cNvCxnSpPr>
              <a:cxnSpLocks noChangeShapeType="1"/>
            </p:cNvCxnSpPr>
            <p:nvPr/>
          </p:nvCxnSpPr>
          <p:spPr bwMode="auto">
            <a:xfrm>
              <a:off x="7658100" y="1740367"/>
              <a:ext cx="114300" cy="209782"/>
            </a:xfrm>
            <a:prstGeom prst="line">
              <a:avLst/>
            </a:prstGeom>
            <a:noFill/>
            <a:ln w="38100">
              <a:solidFill>
                <a:srgbClr val="00B050"/>
              </a:solidFill>
              <a:round/>
              <a:headEnd/>
              <a:tailEnd/>
            </a:ln>
            <a:effectLst>
              <a:outerShdw dist="23000" dir="5400000" rotWithShape="0">
                <a:srgbClr val="808080">
                  <a:alpha val="34999"/>
                </a:srgbClr>
              </a:outerShdw>
            </a:effectLst>
          </p:spPr>
        </p:cxnSp>
        <p:cxnSp>
          <p:nvCxnSpPr>
            <p:cNvPr id="31" name="Straight Connector 30"/>
            <p:cNvCxnSpPr>
              <a:cxnSpLocks noChangeShapeType="1"/>
            </p:cNvCxnSpPr>
            <p:nvPr/>
          </p:nvCxnSpPr>
          <p:spPr bwMode="auto">
            <a:xfrm flipV="1">
              <a:off x="7772400" y="1444764"/>
              <a:ext cx="342900" cy="476778"/>
            </a:xfrm>
            <a:prstGeom prst="line">
              <a:avLst/>
            </a:prstGeom>
            <a:noFill/>
            <a:ln w="38100">
              <a:solidFill>
                <a:srgbClr val="00B050"/>
              </a:solidFill>
              <a:round/>
              <a:headEnd/>
              <a:tailEnd/>
            </a:ln>
            <a:effectLst>
              <a:outerShdw dist="23000" dir="5400000" rotWithShape="0">
                <a:srgbClr val="808080">
                  <a:alpha val="34999"/>
                </a:srgbClr>
              </a:outerShdw>
            </a:effectLst>
          </p:spPr>
        </p:cxnSp>
      </p:grpSp>
      <p:sp>
        <p:nvSpPr>
          <p:cNvPr id="56339" name="Up-Down Arrow 145414"/>
          <p:cNvSpPr>
            <a:spLocks noChangeArrowheads="1"/>
          </p:cNvSpPr>
          <p:nvPr/>
        </p:nvSpPr>
        <p:spPr bwMode="auto">
          <a:xfrm>
            <a:off x="8763000" y="2819400"/>
            <a:ext cx="152400" cy="1352550"/>
          </a:xfrm>
          <a:prstGeom prst="upDownArrow">
            <a:avLst>
              <a:gd name="adj1" fmla="val 50000"/>
              <a:gd name="adj2" fmla="val 49963"/>
            </a:avLst>
          </a:prstGeom>
          <a:solidFill>
            <a:srgbClr val="0000FF"/>
          </a:solidFill>
          <a:ln w="9525">
            <a:solidFill>
              <a:srgbClr val="0000FF"/>
            </a:solidFill>
            <a:round/>
            <a:headEnd/>
            <a:tailEnd/>
          </a:ln>
        </p:spPr>
        <p:txBody>
          <a:bodyPr/>
          <a:lstStyle/>
          <a:p>
            <a:pPr algn="ctr" eaLnBrk="0" hangingPunct="0"/>
            <a:endParaRPr lang="en-US" sz="2000">
              <a:latin typeface="Verdana" charset="0"/>
            </a:endParaRPr>
          </a:p>
        </p:txBody>
      </p:sp>
      <p:pic>
        <p:nvPicPr>
          <p:cNvPr id="56340" name="Picture 2"/>
          <p:cNvPicPr>
            <a:picLocks noChangeAspect="1" noChangeArrowheads="1"/>
          </p:cNvPicPr>
          <p:nvPr/>
        </p:nvPicPr>
        <p:blipFill>
          <a:blip r:embed="rId10" cstate="print"/>
          <a:srcRect l="41547" t="46498" r="24741" b="46922"/>
          <a:stretch>
            <a:fillRect/>
          </a:stretch>
        </p:blipFill>
        <p:spPr bwMode="auto">
          <a:xfrm>
            <a:off x="2819400" y="2590800"/>
            <a:ext cx="5334000" cy="838200"/>
          </a:xfrm>
          <a:prstGeom prst="rect">
            <a:avLst/>
          </a:prstGeom>
          <a:noFill/>
          <a:ln w="9525">
            <a:noFill/>
            <a:miter lim="800000"/>
            <a:headEnd/>
            <a:tailEnd/>
          </a:ln>
        </p:spPr>
      </p:pic>
      <p:cxnSp>
        <p:nvCxnSpPr>
          <p:cNvPr id="30" name="Straight Arrow Connector 29"/>
          <p:cNvCxnSpPr/>
          <p:nvPr/>
        </p:nvCxnSpPr>
        <p:spPr bwMode="auto">
          <a:xfrm>
            <a:off x="2819400" y="1371600"/>
            <a:ext cx="0" cy="43434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32" name="TextBox 31"/>
          <p:cNvSpPr txBox="1"/>
          <p:nvPr/>
        </p:nvSpPr>
        <p:spPr>
          <a:xfrm>
            <a:off x="2057400" y="1002268"/>
            <a:ext cx="2743200" cy="369332"/>
          </a:xfrm>
          <a:prstGeom prst="rect">
            <a:avLst/>
          </a:prstGeom>
          <a:noFill/>
        </p:spPr>
        <p:txBody>
          <a:bodyPr wrap="square" rtlCol="0">
            <a:spAutoFit/>
          </a:bodyPr>
          <a:lstStyle/>
          <a:p>
            <a:r>
              <a:rPr lang="en-US" sz="1800" b="1" dirty="0" smtClean="0"/>
              <a:t>Difficulty Level</a:t>
            </a:r>
            <a:endParaRPr lang="en-US" sz="1800" b="1"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95313" y="315913"/>
            <a:ext cx="8001000" cy="609600"/>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anchor="b"/>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ctr">
              <a:defRPr/>
            </a:pPr>
            <a:r>
              <a:rPr lang="en-US" sz="3200" b="1" dirty="0" smtClean="0">
                <a:solidFill>
                  <a:schemeClr val="bg1"/>
                </a:solidFill>
              </a:rPr>
              <a:t>AOD &amp; PM2.5 Relationship</a:t>
            </a:r>
            <a:endParaRPr lang="en-US" sz="3200" b="1" dirty="0">
              <a:solidFill>
                <a:srgbClr val="FFFF00"/>
              </a:solidFill>
            </a:endParaRPr>
          </a:p>
        </p:txBody>
      </p:sp>
      <p:pic>
        <p:nvPicPr>
          <p:cNvPr id="15" name="Picture 14" descr="scatter_all_for_paper_new.jpg"/>
          <p:cNvPicPr>
            <a:picLocks noChangeAspect="1"/>
          </p:cNvPicPr>
          <p:nvPr/>
        </p:nvPicPr>
        <p:blipFill>
          <a:blip r:embed="rId3" cstate="print"/>
          <a:srcRect l="6667" t="17778" r="11111" b="8889"/>
          <a:stretch>
            <a:fillRect/>
          </a:stretch>
        </p:blipFill>
        <p:spPr>
          <a:xfrm>
            <a:off x="1524000" y="1143000"/>
            <a:ext cx="5943600" cy="5301049"/>
          </a:xfrm>
          <a:prstGeom prst="rect">
            <a:avLst/>
          </a:prstGeom>
        </p:spPr>
      </p:pic>
      <p:sp>
        <p:nvSpPr>
          <p:cNvPr id="16" name="TextBox 15"/>
          <p:cNvSpPr txBox="1"/>
          <p:nvPr/>
        </p:nvSpPr>
        <p:spPr>
          <a:xfrm>
            <a:off x="6248400" y="6457890"/>
            <a:ext cx="2895600" cy="369332"/>
          </a:xfrm>
          <a:prstGeom prst="rect">
            <a:avLst/>
          </a:prstGeom>
          <a:noFill/>
        </p:spPr>
        <p:txBody>
          <a:bodyPr wrap="square" rtlCol="0">
            <a:spAutoFit/>
          </a:bodyPr>
          <a:lstStyle/>
          <a:p>
            <a:pPr algn="r"/>
            <a:r>
              <a:rPr lang="en-US" sz="1800" b="1" dirty="0" smtClean="0">
                <a:solidFill>
                  <a:srgbClr val="C00000"/>
                </a:solidFill>
              </a:rPr>
              <a:t>Gupta et al., 2006</a:t>
            </a:r>
            <a:endParaRPr lang="en-US" sz="1800" b="1"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rr_maps-0"/>
          <p:cNvPicPr>
            <a:picLocks noChangeAspect="1" noChangeArrowheads="1"/>
          </p:cNvPicPr>
          <p:nvPr/>
        </p:nvPicPr>
        <p:blipFill>
          <a:blip r:embed="rId2" cstate="print">
            <a:extLst>
              <a:ext uri="{28A0092B-C50C-407E-A947-70E740481C1C}">
                <a14:useLocalDpi xmlns:a14="http://schemas.microsoft.com/office/drawing/2010/main" val="0"/>
              </a:ext>
            </a:extLst>
          </a:blip>
          <a:srcRect b="13402"/>
          <a:stretch>
            <a:fillRect/>
          </a:stretch>
        </p:blipFill>
        <p:spPr bwMode="auto">
          <a:xfrm>
            <a:off x="457200" y="152400"/>
            <a:ext cx="8382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096000" y="6324600"/>
            <a:ext cx="2819400" cy="307777"/>
          </a:xfrm>
          <a:prstGeom prst="rect">
            <a:avLst/>
          </a:prstGeom>
          <a:noFill/>
        </p:spPr>
        <p:txBody>
          <a:bodyPr wrap="square" rtlCol="0">
            <a:spAutoFit/>
          </a:bodyPr>
          <a:lstStyle/>
          <a:p>
            <a:pPr algn="r"/>
            <a:r>
              <a:rPr lang="en-US" sz="1400" b="1" dirty="0" smtClean="0"/>
              <a:t>Gupta, 2008</a:t>
            </a:r>
            <a:endParaRPr lang="en-US" sz="1400" b="1" dirty="0"/>
          </a:p>
        </p:txBody>
      </p:sp>
      <p:sp>
        <p:nvSpPr>
          <p:cNvPr id="11" name="Rectangle 2"/>
          <p:cNvSpPr txBox="1">
            <a:spLocks noChangeArrowheads="1"/>
          </p:cNvSpPr>
          <p:nvPr/>
        </p:nvSpPr>
        <p:spPr>
          <a:xfrm>
            <a:off x="630797" y="231775"/>
            <a:ext cx="8001000" cy="682625"/>
          </a:xfrm>
          <a:prstGeom prst="rect">
            <a:avLst/>
          </a:prstGeom>
          <a:solidFill>
            <a:srgbClr val="0000FF"/>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0" cap="none" spc="0" normalizeH="0" baseline="0" noProof="0" dirty="0" smtClean="0">
                <a:ln>
                  <a:noFill/>
                </a:ln>
                <a:solidFill>
                  <a:schemeClr val="bg1"/>
                </a:solidFill>
                <a:effectLst/>
                <a:uLnTx/>
                <a:uFillTx/>
                <a:latin typeface="+mn-lt"/>
                <a:ea typeface="+mn-ea"/>
                <a:cs typeface="+mn-cs"/>
              </a:rPr>
              <a:t>AOT-PM2.5 Relationship</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01000" cy="609600"/>
          </a:xfrm>
          <a:solidFill>
            <a:srgbClr val="0000FF"/>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defRPr/>
            </a:pPr>
            <a:r>
              <a:rPr lang="en-US" sz="2800" b="1" smtClean="0">
                <a:solidFill>
                  <a:schemeClr val="bg1"/>
                </a:solidFill>
              </a:rPr>
              <a:t>PM2.5 Estimation: Popular Methods</a:t>
            </a:r>
          </a:p>
        </p:txBody>
      </p:sp>
      <p:graphicFrame>
        <p:nvGraphicFramePr>
          <p:cNvPr id="3" name="Diagram 2"/>
          <p:cNvGraphicFramePr/>
          <p:nvPr>
            <p:extLst>
              <p:ext uri="{D42A27DB-BD31-4B8C-83A1-F6EECF244321}">
                <p14:modId xmlns:p14="http://schemas.microsoft.com/office/powerpoint/2010/main" val="2821973625"/>
              </p:ext>
            </p:extLst>
          </p:nvPr>
        </p:nvGraphicFramePr>
        <p:xfrm>
          <a:off x="609600" y="1295400"/>
          <a:ext cx="8001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26"/>
          <p:cNvGrpSpPr>
            <a:grpSpLocks/>
          </p:cNvGrpSpPr>
          <p:nvPr/>
        </p:nvGrpSpPr>
        <p:grpSpPr bwMode="auto">
          <a:xfrm>
            <a:off x="4621213" y="1314450"/>
            <a:ext cx="1655762" cy="1158875"/>
            <a:chOff x="4620699" y="1314450"/>
            <a:chExt cx="1656276" cy="1158366"/>
          </a:xfrm>
        </p:grpSpPr>
        <p:sp>
          <p:nvSpPr>
            <p:cNvPr id="56344" name="Line 34"/>
            <p:cNvSpPr>
              <a:spLocks noChangeShapeType="1"/>
            </p:cNvSpPr>
            <p:nvPr/>
          </p:nvSpPr>
          <p:spPr bwMode="auto">
            <a:xfrm flipV="1">
              <a:off x="4964474" y="1314450"/>
              <a:ext cx="0" cy="851665"/>
            </a:xfrm>
            <a:prstGeom prst="line">
              <a:avLst/>
            </a:prstGeom>
            <a:noFill/>
            <a:ln w="9525">
              <a:solidFill>
                <a:schemeClr val="tx1"/>
              </a:solidFill>
              <a:round/>
              <a:headEnd/>
              <a:tailEnd type="triangle" w="med" len="med"/>
            </a:ln>
          </p:spPr>
          <p:txBody>
            <a:bodyPr/>
            <a:lstStyle/>
            <a:p>
              <a:endParaRPr lang="en-US"/>
            </a:p>
          </p:txBody>
        </p:sp>
        <p:sp>
          <p:nvSpPr>
            <p:cNvPr id="56345" name="Line 35"/>
            <p:cNvSpPr>
              <a:spLocks noChangeShapeType="1"/>
            </p:cNvSpPr>
            <p:nvPr/>
          </p:nvSpPr>
          <p:spPr bwMode="auto">
            <a:xfrm>
              <a:off x="4964474" y="2166115"/>
              <a:ext cx="1312501" cy="0"/>
            </a:xfrm>
            <a:prstGeom prst="line">
              <a:avLst/>
            </a:prstGeom>
            <a:noFill/>
            <a:ln w="9525">
              <a:solidFill>
                <a:schemeClr val="tx1"/>
              </a:solidFill>
              <a:round/>
              <a:headEnd/>
              <a:tailEnd type="triangle" w="med" len="med"/>
            </a:ln>
          </p:spPr>
          <p:txBody>
            <a:bodyPr/>
            <a:lstStyle/>
            <a:p>
              <a:endParaRPr lang="en-US"/>
            </a:p>
          </p:txBody>
        </p:sp>
        <p:sp>
          <p:nvSpPr>
            <p:cNvPr id="56346" name="Line 36"/>
            <p:cNvSpPr>
              <a:spLocks noChangeShapeType="1"/>
            </p:cNvSpPr>
            <p:nvPr/>
          </p:nvSpPr>
          <p:spPr bwMode="auto">
            <a:xfrm flipV="1">
              <a:off x="5183225" y="1618616"/>
              <a:ext cx="802084" cy="364999"/>
            </a:xfrm>
            <a:prstGeom prst="line">
              <a:avLst/>
            </a:prstGeom>
            <a:noFill/>
            <a:ln w="9525">
              <a:solidFill>
                <a:schemeClr val="tx1"/>
              </a:solidFill>
              <a:round/>
              <a:headEnd/>
              <a:tailEnd type="triangle" w="med" len="med"/>
            </a:ln>
          </p:spPr>
          <p:txBody>
            <a:bodyPr/>
            <a:lstStyle/>
            <a:p>
              <a:endParaRPr lang="en-US"/>
            </a:p>
          </p:txBody>
        </p:sp>
        <p:sp>
          <p:nvSpPr>
            <p:cNvPr id="56347" name="Text Box 37"/>
            <p:cNvSpPr txBox="1">
              <a:spLocks noChangeArrowheads="1"/>
            </p:cNvSpPr>
            <p:nvPr/>
          </p:nvSpPr>
          <p:spPr bwMode="auto">
            <a:xfrm>
              <a:off x="5057140" y="2155976"/>
              <a:ext cx="875000" cy="316840"/>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AOT</a:t>
              </a:r>
            </a:p>
          </p:txBody>
        </p:sp>
        <p:sp>
          <p:nvSpPr>
            <p:cNvPr id="56348" name="Text Box 38"/>
            <p:cNvSpPr txBox="1">
              <a:spLocks noChangeArrowheads="1"/>
            </p:cNvSpPr>
            <p:nvPr/>
          </p:nvSpPr>
          <p:spPr bwMode="auto">
            <a:xfrm rot="-5400000">
              <a:off x="4348755" y="1647227"/>
              <a:ext cx="851665" cy="307777"/>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PM2.5</a:t>
              </a:r>
            </a:p>
          </p:txBody>
        </p:sp>
        <p:sp>
          <p:nvSpPr>
            <p:cNvPr id="56349" name="Text Box 39"/>
            <p:cNvSpPr txBox="1">
              <a:spLocks noChangeArrowheads="1"/>
            </p:cNvSpPr>
            <p:nvPr/>
          </p:nvSpPr>
          <p:spPr bwMode="auto">
            <a:xfrm>
              <a:off x="4964474" y="1326840"/>
              <a:ext cx="1312501" cy="307777"/>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Y=mX + c</a:t>
              </a:r>
            </a:p>
          </p:txBody>
        </p:sp>
      </p:grpSp>
      <p:pic>
        <p:nvPicPr>
          <p:cNvPr id="56327" name="Picture 2"/>
          <p:cNvPicPr>
            <a:picLocks noChangeAspect="1" noChangeArrowheads="1"/>
          </p:cNvPicPr>
          <p:nvPr/>
        </p:nvPicPr>
        <p:blipFill>
          <a:blip r:embed="rId8" cstate="print"/>
          <a:srcRect/>
          <a:stretch>
            <a:fillRect/>
          </a:stretch>
        </p:blipFill>
        <p:spPr bwMode="auto">
          <a:xfrm>
            <a:off x="4706938" y="3800475"/>
            <a:ext cx="2027237" cy="742950"/>
          </a:xfrm>
          <a:prstGeom prst="rect">
            <a:avLst/>
          </a:prstGeom>
          <a:noFill/>
          <a:ln w="9525">
            <a:noFill/>
            <a:miter lim="800000"/>
            <a:headEnd/>
            <a:tailEnd/>
          </a:ln>
        </p:spPr>
      </p:pic>
      <p:pic>
        <p:nvPicPr>
          <p:cNvPr id="56328" name="Picture 3"/>
          <p:cNvPicPr>
            <a:picLocks noChangeAspect="1" noChangeArrowheads="1"/>
          </p:cNvPicPr>
          <p:nvPr/>
        </p:nvPicPr>
        <p:blipFill>
          <a:blip r:embed="rId9" cstate="print">
            <a:lum bright="-40000" contrast="40000"/>
          </a:blip>
          <a:srcRect/>
          <a:stretch>
            <a:fillRect/>
          </a:stretch>
        </p:blipFill>
        <p:spPr bwMode="auto">
          <a:xfrm>
            <a:off x="3381375" y="4949825"/>
            <a:ext cx="3984625" cy="784225"/>
          </a:xfrm>
          <a:prstGeom prst="rect">
            <a:avLst/>
          </a:prstGeom>
          <a:noFill/>
          <a:ln w="9525">
            <a:noFill/>
            <a:miter lim="800000"/>
            <a:headEnd/>
            <a:tailEnd/>
          </a:ln>
        </p:spPr>
      </p:pic>
      <p:sp>
        <p:nvSpPr>
          <p:cNvPr id="11" name="Oval 10"/>
          <p:cNvSpPr/>
          <p:nvPr/>
        </p:nvSpPr>
        <p:spPr bwMode="auto">
          <a:xfrm>
            <a:off x="1704975" y="1387614"/>
            <a:ext cx="838200" cy="799169"/>
          </a:xfrm>
          <a:prstGeom prst="ellipse">
            <a:avLst/>
          </a:prstGeom>
          <a:solidFill>
            <a:srgbClr val="008000"/>
          </a:solidFill>
          <a:ln w="9525" cap="flat" cmpd="sng" algn="ctr">
            <a:solidFill>
              <a:srgbClr val="008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13" name="Oval 12"/>
          <p:cNvSpPr/>
          <p:nvPr/>
        </p:nvSpPr>
        <p:spPr bwMode="auto">
          <a:xfrm>
            <a:off x="1704975" y="2590800"/>
            <a:ext cx="838200" cy="799169"/>
          </a:xfrm>
          <a:prstGeom prst="ellipse">
            <a:avLst/>
          </a:prstGeom>
          <a:solidFill>
            <a:srgbClr val="00B0F0"/>
          </a:solidFill>
          <a:ln w="9525" cap="flat" cmpd="sng" algn="ctr">
            <a:solidFill>
              <a:srgbClr val="0070C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solidFill>
                <a:schemeClr val="bg1"/>
              </a:solidFill>
              <a:latin typeface="Verdana" pitchFamily="34" charset="0"/>
              <a:ea typeface="ＭＳ Ｐゴシック" pitchFamily="34" charset="-128"/>
            </a:endParaRPr>
          </a:p>
        </p:txBody>
      </p:sp>
      <p:sp>
        <p:nvSpPr>
          <p:cNvPr id="15" name="Oval 14"/>
          <p:cNvSpPr/>
          <p:nvPr/>
        </p:nvSpPr>
        <p:spPr bwMode="auto">
          <a:xfrm>
            <a:off x="1704975" y="3772831"/>
            <a:ext cx="838200" cy="799169"/>
          </a:xfrm>
          <a:prstGeom prst="ellipse">
            <a:avLst/>
          </a:prstGeom>
          <a:solidFill>
            <a:srgbClr val="FF8000"/>
          </a:solidFill>
          <a:ln w="9525" cap="flat" cmpd="sng" algn="ctr">
            <a:solidFill>
              <a:srgbClr val="FF8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24" name="Oval 23"/>
          <p:cNvSpPr/>
          <p:nvPr/>
        </p:nvSpPr>
        <p:spPr bwMode="auto">
          <a:xfrm>
            <a:off x="1704975" y="4969945"/>
            <a:ext cx="838200" cy="799169"/>
          </a:xfrm>
          <a:prstGeom prst="ellipse">
            <a:avLst/>
          </a:prstGeom>
          <a:solidFill>
            <a:srgbClr val="FF0000"/>
          </a:solidFill>
          <a:ln w="9525" cap="flat" cmpd="sng" algn="ctr">
            <a:solidFill>
              <a:srgbClr val="FF0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56337" name="TextBox 19"/>
          <p:cNvSpPr txBox="1">
            <a:spLocks noChangeArrowheads="1"/>
          </p:cNvSpPr>
          <p:nvPr/>
        </p:nvSpPr>
        <p:spPr bwMode="auto">
          <a:xfrm>
            <a:off x="609600" y="6400800"/>
            <a:ext cx="8458200" cy="369888"/>
          </a:xfrm>
          <a:prstGeom prst="rect">
            <a:avLst/>
          </a:prstGeom>
          <a:noFill/>
          <a:ln w="9525">
            <a:noFill/>
            <a:miter lim="800000"/>
            <a:headEnd/>
            <a:tailEnd/>
          </a:ln>
        </p:spPr>
        <p:txBody>
          <a:bodyPr>
            <a:spAutoFit/>
          </a:bodyPr>
          <a:lstStyle/>
          <a:p>
            <a:pPr algn="r" eaLnBrk="0" hangingPunct="0"/>
            <a:r>
              <a:rPr lang="en-US" sz="1800" b="1"/>
              <a:t>and</a:t>
            </a:r>
            <a:r>
              <a:rPr lang="en-US" sz="1800" b="1">
                <a:solidFill>
                  <a:schemeClr val="accent2"/>
                </a:solidFill>
              </a:rPr>
              <a:t> Empirical Methods, Data Assimilation etc. are under utilized </a:t>
            </a:r>
          </a:p>
        </p:txBody>
      </p:sp>
      <p:grpSp>
        <p:nvGrpSpPr>
          <p:cNvPr id="5" name="Group 28"/>
          <p:cNvGrpSpPr>
            <a:grpSpLocks/>
          </p:cNvGrpSpPr>
          <p:nvPr/>
        </p:nvGrpSpPr>
        <p:grpSpPr bwMode="auto">
          <a:xfrm>
            <a:off x="7658100" y="1444625"/>
            <a:ext cx="457200" cy="504825"/>
            <a:chOff x="7658100" y="1444764"/>
            <a:chExt cx="457200" cy="505385"/>
          </a:xfrm>
        </p:grpSpPr>
        <p:cxnSp>
          <p:nvCxnSpPr>
            <p:cNvPr id="28" name="Straight Connector 27"/>
            <p:cNvCxnSpPr>
              <a:cxnSpLocks noChangeShapeType="1"/>
            </p:cNvCxnSpPr>
            <p:nvPr/>
          </p:nvCxnSpPr>
          <p:spPr bwMode="auto">
            <a:xfrm>
              <a:off x="7658100" y="1740367"/>
              <a:ext cx="114300" cy="209782"/>
            </a:xfrm>
            <a:prstGeom prst="line">
              <a:avLst/>
            </a:prstGeom>
            <a:noFill/>
            <a:ln w="38100">
              <a:solidFill>
                <a:srgbClr val="00B050"/>
              </a:solidFill>
              <a:round/>
              <a:headEnd/>
              <a:tailEnd/>
            </a:ln>
            <a:effectLst>
              <a:outerShdw dist="23000" dir="5400000" rotWithShape="0">
                <a:srgbClr val="808080">
                  <a:alpha val="34999"/>
                </a:srgbClr>
              </a:outerShdw>
            </a:effectLst>
          </p:spPr>
        </p:cxnSp>
        <p:cxnSp>
          <p:nvCxnSpPr>
            <p:cNvPr id="31" name="Straight Connector 30"/>
            <p:cNvCxnSpPr>
              <a:cxnSpLocks noChangeShapeType="1"/>
            </p:cNvCxnSpPr>
            <p:nvPr/>
          </p:nvCxnSpPr>
          <p:spPr bwMode="auto">
            <a:xfrm flipV="1">
              <a:off x="7772400" y="1444764"/>
              <a:ext cx="342900" cy="476778"/>
            </a:xfrm>
            <a:prstGeom prst="line">
              <a:avLst/>
            </a:prstGeom>
            <a:noFill/>
            <a:ln w="38100">
              <a:solidFill>
                <a:srgbClr val="00B050"/>
              </a:solidFill>
              <a:round/>
              <a:headEnd/>
              <a:tailEnd/>
            </a:ln>
            <a:effectLst>
              <a:outerShdw dist="23000" dir="5400000" rotWithShape="0">
                <a:srgbClr val="808080">
                  <a:alpha val="34999"/>
                </a:srgbClr>
              </a:outerShdw>
            </a:effectLst>
          </p:spPr>
        </p:cxnSp>
      </p:grpSp>
      <p:sp>
        <p:nvSpPr>
          <p:cNvPr id="56339" name="Up-Down Arrow 145414"/>
          <p:cNvSpPr>
            <a:spLocks noChangeArrowheads="1"/>
          </p:cNvSpPr>
          <p:nvPr/>
        </p:nvSpPr>
        <p:spPr bwMode="auto">
          <a:xfrm>
            <a:off x="8763000" y="2819400"/>
            <a:ext cx="152400" cy="1352550"/>
          </a:xfrm>
          <a:prstGeom prst="upDownArrow">
            <a:avLst>
              <a:gd name="adj1" fmla="val 50000"/>
              <a:gd name="adj2" fmla="val 49963"/>
            </a:avLst>
          </a:prstGeom>
          <a:solidFill>
            <a:srgbClr val="0000FF"/>
          </a:solidFill>
          <a:ln w="9525">
            <a:solidFill>
              <a:srgbClr val="0000FF"/>
            </a:solidFill>
            <a:round/>
            <a:headEnd/>
            <a:tailEnd/>
          </a:ln>
        </p:spPr>
        <p:txBody>
          <a:bodyPr/>
          <a:lstStyle/>
          <a:p>
            <a:pPr algn="ctr" eaLnBrk="0" hangingPunct="0"/>
            <a:endParaRPr lang="en-US" sz="2000">
              <a:latin typeface="Verdana" charset="0"/>
            </a:endParaRPr>
          </a:p>
        </p:txBody>
      </p:sp>
      <p:pic>
        <p:nvPicPr>
          <p:cNvPr id="56340" name="Picture 2"/>
          <p:cNvPicPr>
            <a:picLocks noChangeAspect="1" noChangeArrowheads="1"/>
          </p:cNvPicPr>
          <p:nvPr/>
        </p:nvPicPr>
        <p:blipFill>
          <a:blip r:embed="rId10" cstate="print"/>
          <a:srcRect l="41547" t="46498" r="24741" b="46922"/>
          <a:stretch>
            <a:fillRect/>
          </a:stretch>
        </p:blipFill>
        <p:spPr bwMode="auto">
          <a:xfrm>
            <a:off x="2819400" y="2590800"/>
            <a:ext cx="5334000" cy="838200"/>
          </a:xfrm>
          <a:prstGeom prst="rect">
            <a:avLst/>
          </a:prstGeom>
          <a:solidFill>
            <a:srgbClr val="FFFF00"/>
          </a:solidFill>
          <a:ln w="9525">
            <a:noFill/>
            <a:miter lim="800000"/>
            <a:headEnd/>
            <a:tailEnd/>
          </a:ln>
        </p:spPr>
      </p:pic>
      <p:cxnSp>
        <p:nvCxnSpPr>
          <p:cNvPr id="30" name="Straight Arrow Connector 29"/>
          <p:cNvCxnSpPr/>
          <p:nvPr/>
        </p:nvCxnSpPr>
        <p:spPr bwMode="auto">
          <a:xfrm>
            <a:off x="2819400" y="1371600"/>
            <a:ext cx="0" cy="43434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32" name="TextBox 31"/>
          <p:cNvSpPr txBox="1"/>
          <p:nvPr/>
        </p:nvSpPr>
        <p:spPr>
          <a:xfrm>
            <a:off x="2057400" y="1002268"/>
            <a:ext cx="2743200" cy="369332"/>
          </a:xfrm>
          <a:prstGeom prst="rect">
            <a:avLst/>
          </a:prstGeom>
          <a:noFill/>
        </p:spPr>
        <p:txBody>
          <a:bodyPr wrap="square" rtlCol="0">
            <a:spAutoFit/>
          </a:bodyPr>
          <a:lstStyle/>
          <a:p>
            <a:r>
              <a:rPr lang="en-US" sz="1800" b="1" dirty="0" smtClean="0"/>
              <a:t>Difficulty Level</a:t>
            </a:r>
            <a:endParaRPr lang="en-US" sz="1800" b="1" dirty="0"/>
          </a:p>
        </p:txBody>
      </p:sp>
    </p:spTree>
    <p:extLst>
      <p:ext uri="{BB962C8B-B14F-4D97-AF65-F5344CB8AC3E}">
        <p14:creationId xmlns:p14="http://schemas.microsoft.com/office/powerpoint/2010/main" val="27851310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57200" y="1600200"/>
            <a:ext cx="8382000" cy="4800600"/>
            <a:chOff x="1085850" y="427036"/>
            <a:chExt cx="7372350" cy="3657601"/>
          </a:xfrm>
        </p:grpSpPr>
        <p:grpSp>
          <p:nvGrpSpPr>
            <p:cNvPr id="3" name="Group 6"/>
            <p:cNvGrpSpPr>
              <a:grpSpLocks/>
            </p:cNvGrpSpPr>
            <p:nvPr/>
          </p:nvGrpSpPr>
          <p:grpSpPr bwMode="auto">
            <a:xfrm>
              <a:off x="1085850" y="427037"/>
              <a:ext cx="7372350" cy="3657600"/>
              <a:chOff x="1543050" y="350837"/>
              <a:chExt cx="7372350" cy="3657600"/>
            </a:xfrm>
          </p:grpSpPr>
          <p:pic>
            <p:nvPicPr>
              <p:cNvPr id="33801" name="Picture 2" descr="corr_maps-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3050" y="350837"/>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4" descr="mvm1_corr_maps-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50837"/>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799" name="Text Box 6"/>
            <p:cNvSpPr txBox="1">
              <a:spLocks noChangeArrowheads="1"/>
            </p:cNvSpPr>
            <p:nvPr/>
          </p:nvSpPr>
          <p:spPr bwMode="auto">
            <a:xfrm>
              <a:off x="1676400" y="25146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eaLnBrk="1" hangingPunct="1">
                <a:spcBef>
                  <a:spcPct val="50000"/>
                </a:spcBef>
              </a:pPr>
              <a:r>
                <a:rPr lang="en-US" sz="1800" b="1">
                  <a:solidFill>
                    <a:srgbClr val="000000"/>
                  </a:solidFill>
                  <a:latin typeface="Arial" charset="0"/>
                </a:rPr>
                <a:t>TVM</a:t>
              </a:r>
            </a:p>
          </p:txBody>
        </p:sp>
        <p:sp>
          <p:nvSpPr>
            <p:cNvPr id="33800" name="Text Box 7"/>
            <p:cNvSpPr txBox="1">
              <a:spLocks noChangeArrowheads="1"/>
            </p:cNvSpPr>
            <p:nvPr/>
          </p:nvSpPr>
          <p:spPr bwMode="auto">
            <a:xfrm>
              <a:off x="5040110" y="427036"/>
              <a:ext cx="3284047" cy="28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eaLnBrk="1" hangingPunct="1">
                <a:spcBef>
                  <a:spcPct val="50000"/>
                </a:spcBef>
              </a:pPr>
              <a:r>
                <a:rPr lang="en-US" sz="1800" b="1" dirty="0" smtClean="0">
                  <a:solidFill>
                    <a:srgbClr val="000000"/>
                  </a:solidFill>
                  <a:latin typeface="Arial" charset="0"/>
                </a:rPr>
                <a:t>Predictor:  AOD + Meteorology</a:t>
              </a:r>
              <a:endParaRPr lang="en-US" sz="1800" b="1" dirty="0">
                <a:solidFill>
                  <a:srgbClr val="000000"/>
                </a:solidFill>
                <a:latin typeface="Arial" charset="0"/>
              </a:endParaRPr>
            </a:p>
          </p:txBody>
        </p:sp>
      </p:grpSp>
      <p:sp>
        <p:nvSpPr>
          <p:cNvPr id="28680" name="Text Box 8"/>
          <p:cNvSpPr txBox="1">
            <a:spLocks noChangeArrowheads="1"/>
          </p:cNvSpPr>
          <p:nvPr/>
        </p:nvSpPr>
        <p:spPr bwMode="auto">
          <a:xfrm>
            <a:off x="304800" y="152400"/>
            <a:ext cx="8610600" cy="954107"/>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ctr" eaLnBrk="0" hangingPunct="0">
              <a:spcBef>
                <a:spcPct val="50000"/>
              </a:spcBef>
              <a:defRPr/>
            </a:pPr>
            <a:r>
              <a:rPr lang="en-US" sz="2800" b="1" dirty="0" smtClean="0">
                <a:solidFill>
                  <a:srgbClr val="FFFFFF"/>
                </a:solidFill>
              </a:rPr>
              <a:t>Advantages of using reanalysis meteorology along with satellite</a:t>
            </a:r>
            <a:endParaRPr lang="en-US" sz="2800" b="1" dirty="0">
              <a:solidFill>
                <a:srgbClr val="FFFFFF"/>
              </a:solidFill>
            </a:endParaRPr>
          </a:p>
        </p:txBody>
      </p:sp>
      <p:sp>
        <p:nvSpPr>
          <p:cNvPr id="9" name="Text Box 7"/>
          <p:cNvSpPr txBox="1">
            <a:spLocks noChangeArrowheads="1"/>
          </p:cNvSpPr>
          <p:nvPr/>
        </p:nvSpPr>
        <p:spPr bwMode="auto">
          <a:xfrm>
            <a:off x="838200" y="1600200"/>
            <a:ext cx="335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eaLnBrk="1" hangingPunct="1">
              <a:spcBef>
                <a:spcPct val="50000"/>
              </a:spcBef>
            </a:pPr>
            <a:r>
              <a:rPr lang="en-US" sz="1800" b="1" dirty="0" smtClean="0">
                <a:solidFill>
                  <a:srgbClr val="000000"/>
                </a:solidFill>
                <a:latin typeface="Arial" charset="0"/>
              </a:rPr>
              <a:t>Predictor: AOD </a:t>
            </a:r>
            <a:endParaRPr lang="en-US" sz="1800" b="1" dirty="0">
              <a:solidFill>
                <a:srgbClr val="000000"/>
              </a:solidFill>
              <a:latin typeface="Arial" charset="0"/>
            </a:endParaRPr>
          </a:p>
        </p:txBody>
      </p:sp>
      <p:sp>
        <p:nvSpPr>
          <p:cNvPr id="10" name="TextBox 9"/>
          <p:cNvSpPr txBox="1"/>
          <p:nvPr/>
        </p:nvSpPr>
        <p:spPr>
          <a:xfrm>
            <a:off x="1219200" y="5791200"/>
            <a:ext cx="7086600" cy="707886"/>
          </a:xfrm>
          <a:prstGeom prst="rect">
            <a:avLst/>
          </a:prstGeom>
          <a:noFill/>
        </p:spPr>
        <p:txBody>
          <a:bodyPr wrap="square" rtlCol="0">
            <a:spAutoFit/>
          </a:bodyPr>
          <a:lstStyle/>
          <a:p>
            <a:pPr algn="ctr"/>
            <a:r>
              <a:rPr lang="en-US" b="1" dirty="0" smtClean="0"/>
              <a:t>Linear Correlation Coefficient between observed and estimated PM2.5</a:t>
            </a:r>
            <a:endParaRPr lang="en-US" b="1" dirty="0"/>
          </a:p>
        </p:txBody>
      </p:sp>
      <p:sp>
        <p:nvSpPr>
          <p:cNvPr id="11" name="TextBox 10"/>
          <p:cNvSpPr txBox="1"/>
          <p:nvPr/>
        </p:nvSpPr>
        <p:spPr>
          <a:xfrm>
            <a:off x="6096000" y="6324600"/>
            <a:ext cx="2819400" cy="307777"/>
          </a:xfrm>
          <a:prstGeom prst="rect">
            <a:avLst/>
          </a:prstGeom>
          <a:noFill/>
        </p:spPr>
        <p:txBody>
          <a:bodyPr wrap="square" rtlCol="0">
            <a:spAutoFit/>
          </a:bodyPr>
          <a:lstStyle/>
          <a:p>
            <a:pPr algn="r"/>
            <a:r>
              <a:rPr lang="en-US" sz="1400" b="1" dirty="0" smtClean="0"/>
              <a:t>Gupta, 2008</a:t>
            </a:r>
            <a:endParaRPr lang="en-US" sz="14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01000" cy="609600"/>
          </a:xfrm>
          <a:solidFill>
            <a:srgbClr val="0000FF"/>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defRPr/>
            </a:pPr>
            <a:r>
              <a:rPr lang="en-US" sz="2800" b="1" smtClean="0">
                <a:solidFill>
                  <a:schemeClr val="bg1"/>
                </a:solidFill>
              </a:rPr>
              <a:t>PM2.5 Estimation: Popular Methods</a:t>
            </a:r>
          </a:p>
        </p:txBody>
      </p:sp>
      <p:graphicFrame>
        <p:nvGraphicFramePr>
          <p:cNvPr id="3" name="Diagram 2"/>
          <p:cNvGraphicFramePr/>
          <p:nvPr>
            <p:extLst>
              <p:ext uri="{D42A27DB-BD31-4B8C-83A1-F6EECF244321}">
                <p14:modId xmlns:p14="http://schemas.microsoft.com/office/powerpoint/2010/main" val="3783307327"/>
              </p:ext>
            </p:extLst>
          </p:nvPr>
        </p:nvGraphicFramePr>
        <p:xfrm>
          <a:off x="609600" y="1295400"/>
          <a:ext cx="8001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26"/>
          <p:cNvGrpSpPr>
            <a:grpSpLocks/>
          </p:cNvGrpSpPr>
          <p:nvPr/>
        </p:nvGrpSpPr>
        <p:grpSpPr bwMode="auto">
          <a:xfrm>
            <a:off x="4621213" y="1314450"/>
            <a:ext cx="1655762" cy="1158875"/>
            <a:chOff x="4620699" y="1314450"/>
            <a:chExt cx="1656276" cy="1158366"/>
          </a:xfrm>
        </p:grpSpPr>
        <p:sp>
          <p:nvSpPr>
            <p:cNvPr id="56344" name="Line 34"/>
            <p:cNvSpPr>
              <a:spLocks noChangeShapeType="1"/>
            </p:cNvSpPr>
            <p:nvPr/>
          </p:nvSpPr>
          <p:spPr bwMode="auto">
            <a:xfrm flipV="1">
              <a:off x="4964474" y="1314450"/>
              <a:ext cx="0" cy="851665"/>
            </a:xfrm>
            <a:prstGeom prst="line">
              <a:avLst/>
            </a:prstGeom>
            <a:noFill/>
            <a:ln w="9525">
              <a:solidFill>
                <a:schemeClr val="tx1"/>
              </a:solidFill>
              <a:round/>
              <a:headEnd/>
              <a:tailEnd type="triangle" w="med" len="med"/>
            </a:ln>
          </p:spPr>
          <p:txBody>
            <a:bodyPr/>
            <a:lstStyle/>
            <a:p>
              <a:endParaRPr lang="en-US"/>
            </a:p>
          </p:txBody>
        </p:sp>
        <p:sp>
          <p:nvSpPr>
            <p:cNvPr id="56345" name="Line 35"/>
            <p:cNvSpPr>
              <a:spLocks noChangeShapeType="1"/>
            </p:cNvSpPr>
            <p:nvPr/>
          </p:nvSpPr>
          <p:spPr bwMode="auto">
            <a:xfrm>
              <a:off x="4964474" y="2166115"/>
              <a:ext cx="1312501" cy="0"/>
            </a:xfrm>
            <a:prstGeom prst="line">
              <a:avLst/>
            </a:prstGeom>
            <a:noFill/>
            <a:ln w="9525">
              <a:solidFill>
                <a:schemeClr val="tx1"/>
              </a:solidFill>
              <a:round/>
              <a:headEnd/>
              <a:tailEnd type="triangle" w="med" len="med"/>
            </a:ln>
          </p:spPr>
          <p:txBody>
            <a:bodyPr/>
            <a:lstStyle/>
            <a:p>
              <a:endParaRPr lang="en-US"/>
            </a:p>
          </p:txBody>
        </p:sp>
        <p:sp>
          <p:nvSpPr>
            <p:cNvPr id="56346" name="Line 36"/>
            <p:cNvSpPr>
              <a:spLocks noChangeShapeType="1"/>
            </p:cNvSpPr>
            <p:nvPr/>
          </p:nvSpPr>
          <p:spPr bwMode="auto">
            <a:xfrm flipV="1">
              <a:off x="5183225" y="1618616"/>
              <a:ext cx="802084" cy="364999"/>
            </a:xfrm>
            <a:prstGeom prst="line">
              <a:avLst/>
            </a:prstGeom>
            <a:noFill/>
            <a:ln w="9525">
              <a:solidFill>
                <a:schemeClr val="tx1"/>
              </a:solidFill>
              <a:round/>
              <a:headEnd/>
              <a:tailEnd type="triangle" w="med" len="med"/>
            </a:ln>
          </p:spPr>
          <p:txBody>
            <a:bodyPr/>
            <a:lstStyle/>
            <a:p>
              <a:endParaRPr lang="en-US"/>
            </a:p>
          </p:txBody>
        </p:sp>
        <p:sp>
          <p:nvSpPr>
            <p:cNvPr id="56347" name="Text Box 37"/>
            <p:cNvSpPr txBox="1">
              <a:spLocks noChangeArrowheads="1"/>
            </p:cNvSpPr>
            <p:nvPr/>
          </p:nvSpPr>
          <p:spPr bwMode="auto">
            <a:xfrm>
              <a:off x="5057140" y="2155976"/>
              <a:ext cx="875000" cy="316840"/>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AOT</a:t>
              </a:r>
            </a:p>
          </p:txBody>
        </p:sp>
        <p:sp>
          <p:nvSpPr>
            <p:cNvPr id="56348" name="Text Box 38"/>
            <p:cNvSpPr txBox="1">
              <a:spLocks noChangeArrowheads="1"/>
            </p:cNvSpPr>
            <p:nvPr/>
          </p:nvSpPr>
          <p:spPr bwMode="auto">
            <a:xfrm rot="-5400000">
              <a:off x="4348755" y="1647227"/>
              <a:ext cx="851665" cy="307777"/>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PM2.5</a:t>
              </a:r>
            </a:p>
          </p:txBody>
        </p:sp>
        <p:sp>
          <p:nvSpPr>
            <p:cNvPr id="56349" name="Text Box 39"/>
            <p:cNvSpPr txBox="1">
              <a:spLocks noChangeArrowheads="1"/>
            </p:cNvSpPr>
            <p:nvPr/>
          </p:nvSpPr>
          <p:spPr bwMode="auto">
            <a:xfrm>
              <a:off x="4964474" y="1326840"/>
              <a:ext cx="1312501" cy="307777"/>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Y=mX + c</a:t>
              </a:r>
            </a:p>
          </p:txBody>
        </p:sp>
      </p:grpSp>
      <p:pic>
        <p:nvPicPr>
          <p:cNvPr id="56327" name="Picture 2"/>
          <p:cNvPicPr>
            <a:picLocks noChangeAspect="1" noChangeArrowheads="1"/>
          </p:cNvPicPr>
          <p:nvPr/>
        </p:nvPicPr>
        <p:blipFill>
          <a:blip r:embed="rId8" cstate="print"/>
          <a:srcRect/>
          <a:stretch>
            <a:fillRect/>
          </a:stretch>
        </p:blipFill>
        <p:spPr bwMode="auto">
          <a:xfrm>
            <a:off x="4706938" y="3800475"/>
            <a:ext cx="2027237" cy="742950"/>
          </a:xfrm>
          <a:prstGeom prst="rect">
            <a:avLst/>
          </a:prstGeom>
          <a:noFill/>
          <a:ln w="9525">
            <a:noFill/>
            <a:miter lim="800000"/>
            <a:headEnd/>
            <a:tailEnd/>
          </a:ln>
        </p:spPr>
      </p:pic>
      <p:pic>
        <p:nvPicPr>
          <p:cNvPr id="56328" name="Picture 3"/>
          <p:cNvPicPr>
            <a:picLocks noChangeAspect="1" noChangeArrowheads="1"/>
          </p:cNvPicPr>
          <p:nvPr/>
        </p:nvPicPr>
        <p:blipFill>
          <a:blip r:embed="rId9" cstate="print">
            <a:lum bright="-40000" contrast="40000"/>
          </a:blip>
          <a:srcRect/>
          <a:stretch>
            <a:fillRect/>
          </a:stretch>
        </p:blipFill>
        <p:spPr bwMode="auto">
          <a:xfrm>
            <a:off x="3381375" y="4949825"/>
            <a:ext cx="3984625" cy="784225"/>
          </a:xfrm>
          <a:prstGeom prst="rect">
            <a:avLst/>
          </a:prstGeom>
          <a:noFill/>
          <a:ln w="9525">
            <a:noFill/>
            <a:miter lim="800000"/>
            <a:headEnd/>
            <a:tailEnd/>
          </a:ln>
        </p:spPr>
      </p:pic>
      <p:sp>
        <p:nvSpPr>
          <p:cNvPr id="11" name="Oval 10"/>
          <p:cNvSpPr/>
          <p:nvPr/>
        </p:nvSpPr>
        <p:spPr bwMode="auto">
          <a:xfrm>
            <a:off x="1704975" y="1387614"/>
            <a:ext cx="838200" cy="799169"/>
          </a:xfrm>
          <a:prstGeom prst="ellipse">
            <a:avLst/>
          </a:prstGeom>
          <a:solidFill>
            <a:srgbClr val="008000"/>
          </a:solidFill>
          <a:ln w="9525" cap="flat" cmpd="sng" algn="ctr">
            <a:solidFill>
              <a:srgbClr val="008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13" name="Oval 12"/>
          <p:cNvSpPr/>
          <p:nvPr/>
        </p:nvSpPr>
        <p:spPr bwMode="auto">
          <a:xfrm>
            <a:off x="1704975" y="2590800"/>
            <a:ext cx="838200" cy="799169"/>
          </a:xfrm>
          <a:prstGeom prst="ellipse">
            <a:avLst/>
          </a:prstGeom>
          <a:solidFill>
            <a:srgbClr val="00B0F0"/>
          </a:solidFill>
          <a:ln w="9525" cap="flat" cmpd="sng" algn="ctr">
            <a:solidFill>
              <a:srgbClr val="0070C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solidFill>
                <a:schemeClr val="bg1"/>
              </a:solidFill>
              <a:latin typeface="Verdana" pitchFamily="34" charset="0"/>
              <a:ea typeface="ＭＳ Ｐゴシック" pitchFamily="34" charset="-128"/>
            </a:endParaRPr>
          </a:p>
        </p:txBody>
      </p:sp>
      <p:sp>
        <p:nvSpPr>
          <p:cNvPr id="15" name="Oval 14"/>
          <p:cNvSpPr/>
          <p:nvPr/>
        </p:nvSpPr>
        <p:spPr bwMode="auto">
          <a:xfrm>
            <a:off x="1704975" y="3772831"/>
            <a:ext cx="838200" cy="799169"/>
          </a:xfrm>
          <a:prstGeom prst="ellipse">
            <a:avLst/>
          </a:prstGeom>
          <a:solidFill>
            <a:srgbClr val="FF8000"/>
          </a:solidFill>
          <a:ln w="9525" cap="flat" cmpd="sng" algn="ctr">
            <a:solidFill>
              <a:srgbClr val="FF8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24" name="Oval 23"/>
          <p:cNvSpPr/>
          <p:nvPr/>
        </p:nvSpPr>
        <p:spPr bwMode="auto">
          <a:xfrm>
            <a:off x="1704975" y="4969945"/>
            <a:ext cx="838200" cy="799169"/>
          </a:xfrm>
          <a:prstGeom prst="ellipse">
            <a:avLst/>
          </a:prstGeom>
          <a:solidFill>
            <a:srgbClr val="FF0000"/>
          </a:solidFill>
          <a:ln w="9525" cap="flat" cmpd="sng" algn="ctr">
            <a:solidFill>
              <a:srgbClr val="FF0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56337" name="TextBox 19"/>
          <p:cNvSpPr txBox="1">
            <a:spLocks noChangeArrowheads="1"/>
          </p:cNvSpPr>
          <p:nvPr/>
        </p:nvSpPr>
        <p:spPr bwMode="auto">
          <a:xfrm>
            <a:off x="609600" y="6400800"/>
            <a:ext cx="8458200" cy="369888"/>
          </a:xfrm>
          <a:prstGeom prst="rect">
            <a:avLst/>
          </a:prstGeom>
          <a:noFill/>
          <a:ln w="9525">
            <a:noFill/>
            <a:miter lim="800000"/>
            <a:headEnd/>
            <a:tailEnd/>
          </a:ln>
        </p:spPr>
        <p:txBody>
          <a:bodyPr>
            <a:spAutoFit/>
          </a:bodyPr>
          <a:lstStyle/>
          <a:p>
            <a:pPr algn="r" eaLnBrk="0" hangingPunct="0"/>
            <a:r>
              <a:rPr lang="en-US" sz="1800" b="1"/>
              <a:t>and</a:t>
            </a:r>
            <a:r>
              <a:rPr lang="en-US" sz="1800" b="1">
                <a:solidFill>
                  <a:schemeClr val="accent2"/>
                </a:solidFill>
              </a:rPr>
              <a:t> Empirical Methods, Data Assimilation etc. are under utilized </a:t>
            </a:r>
          </a:p>
        </p:txBody>
      </p:sp>
      <p:grpSp>
        <p:nvGrpSpPr>
          <p:cNvPr id="5" name="Group 28"/>
          <p:cNvGrpSpPr>
            <a:grpSpLocks/>
          </p:cNvGrpSpPr>
          <p:nvPr/>
        </p:nvGrpSpPr>
        <p:grpSpPr bwMode="auto">
          <a:xfrm>
            <a:off x="7658100" y="1444625"/>
            <a:ext cx="457200" cy="504825"/>
            <a:chOff x="7658100" y="1444764"/>
            <a:chExt cx="457200" cy="505385"/>
          </a:xfrm>
        </p:grpSpPr>
        <p:cxnSp>
          <p:nvCxnSpPr>
            <p:cNvPr id="28" name="Straight Connector 27"/>
            <p:cNvCxnSpPr>
              <a:cxnSpLocks noChangeShapeType="1"/>
            </p:cNvCxnSpPr>
            <p:nvPr/>
          </p:nvCxnSpPr>
          <p:spPr bwMode="auto">
            <a:xfrm>
              <a:off x="7658100" y="1740367"/>
              <a:ext cx="114300" cy="209782"/>
            </a:xfrm>
            <a:prstGeom prst="line">
              <a:avLst/>
            </a:prstGeom>
            <a:noFill/>
            <a:ln w="38100">
              <a:solidFill>
                <a:srgbClr val="00B050"/>
              </a:solidFill>
              <a:round/>
              <a:headEnd/>
              <a:tailEnd/>
            </a:ln>
            <a:effectLst>
              <a:outerShdw dist="23000" dir="5400000" rotWithShape="0">
                <a:srgbClr val="808080">
                  <a:alpha val="34999"/>
                </a:srgbClr>
              </a:outerShdw>
            </a:effectLst>
          </p:spPr>
        </p:cxnSp>
        <p:cxnSp>
          <p:nvCxnSpPr>
            <p:cNvPr id="31" name="Straight Connector 30"/>
            <p:cNvCxnSpPr>
              <a:cxnSpLocks noChangeShapeType="1"/>
            </p:cNvCxnSpPr>
            <p:nvPr/>
          </p:nvCxnSpPr>
          <p:spPr bwMode="auto">
            <a:xfrm flipV="1">
              <a:off x="7772400" y="1444764"/>
              <a:ext cx="342900" cy="476778"/>
            </a:xfrm>
            <a:prstGeom prst="line">
              <a:avLst/>
            </a:prstGeom>
            <a:noFill/>
            <a:ln w="38100">
              <a:solidFill>
                <a:srgbClr val="00B050"/>
              </a:solidFill>
              <a:round/>
              <a:headEnd/>
              <a:tailEnd/>
            </a:ln>
            <a:effectLst>
              <a:outerShdw dist="23000" dir="5400000" rotWithShape="0">
                <a:srgbClr val="808080">
                  <a:alpha val="34999"/>
                </a:srgbClr>
              </a:outerShdw>
            </a:effectLst>
          </p:spPr>
        </p:cxnSp>
      </p:grpSp>
      <p:sp>
        <p:nvSpPr>
          <p:cNvPr id="56339" name="Up-Down Arrow 145414"/>
          <p:cNvSpPr>
            <a:spLocks noChangeArrowheads="1"/>
          </p:cNvSpPr>
          <p:nvPr/>
        </p:nvSpPr>
        <p:spPr bwMode="auto">
          <a:xfrm>
            <a:off x="8763000" y="2819400"/>
            <a:ext cx="152400" cy="1352550"/>
          </a:xfrm>
          <a:prstGeom prst="upDownArrow">
            <a:avLst>
              <a:gd name="adj1" fmla="val 50000"/>
              <a:gd name="adj2" fmla="val 49963"/>
            </a:avLst>
          </a:prstGeom>
          <a:solidFill>
            <a:srgbClr val="0000FF"/>
          </a:solidFill>
          <a:ln w="9525">
            <a:solidFill>
              <a:srgbClr val="0000FF"/>
            </a:solidFill>
            <a:round/>
            <a:headEnd/>
            <a:tailEnd/>
          </a:ln>
        </p:spPr>
        <p:txBody>
          <a:bodyPr/>
          <a:lstStyle/>
          <a:p>
            <a:pPr algn="ctr" eaLnBrk="0" hangingPunct="0"/>
            <a:endParaRPr lang="en-US" sz="2000">
              <a:latin typeface="Verdana" charset="0"/>
            </a:endParaRPr>
          </a:p>
        </p:txBody>
      </p:sp>
      <p:pic>
        <p:nvPicPr>
          <p:cNvPr id="56340" name="Picture 2"/>
          <p:cNvPicPr>
            <a:picLocks noChangeAspect="1" noChangeArrowheads="1"/>
          </p:cNvPicPr>
          <p:nvPr/>
        </p:nvPicPr>
        <p:blipFill>
          <a:blip r:embed="rId10" cstate="print"/>
          <a:srcRect l="41547" t="46498" r="24741" b="46922"/>
          <a:stretch>
            <a:fillRect/>
          </a:stretch>
        </p:blipFill>
        <p:spPr bwMode="auto">
          <a:xfrm>
            <a:off x="2819400" y="2590800"/>
            <a:ext cx="5334000" cy="838200"/>
          </a:xfrm>
          <a:prstGeom prst="rect">
            <a:avLst/>
          </a:prstGeom>
          <a:noFill/>
          <a:ln w="9525">
            <a:noFill/>
            <a:miter lim="800000"/>
            <a:headEnd/>
            <a:tailEnd/>
          </a:ln>
        </p:spPr>
      </p:pic>
      <p:cxnSp>
        <p:nvCxnSpPr>
          <p:cNvPr id="30" name="Straight Arrow Connector 29"/>
          <p:cNvCxnSpPr/>
          <p:nvPr/>
        </p:nvCxnSpPr>
        <p:spPr bwMode="auto">
          <a:xfrm>
            <a:off x="2819400" y="1371600"/>
            <a:ext cx="0" cy="43434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32" name="TextBox 31"/>
          <p:cNvSpPr txBox="1"/>
          <p:nvPr/>
        </p:nvSpPr>
        <p:spPr>
          <a:xfrm>
            <a:off x="2057400" y="1002268"/>
            <a:ext cx="2743200" cy="369332"/>
          </a:xfrm>
          <a:prstGeom prst="rect">
            <a:avLst/>
          </a:prstGeom>
          <a:noFill/>
        </p:spPr>
        <p:txBody>
          <a:bodyPr wrap="square" rtlCol="0">
            <a:spAutoFit/>
          </a:bodyPr>
          <a:lstStyle/>
          <a:p>
            <a:r>
              <a:rPr lang="en-US" sz="1800" b="1" dirty="0" smtClean="0"/>
              <a:t>Difficulty Level</a:t>
            </a:r>
            <a:endParaRPr lang="en-US" sz="1800" b="1" dirty="0"/>
          </a:p>
        </p:txBody>
      </p:sp>
    </p:spTree>
    <p:extLst>
      <p:ext uri="{BB962C8B-B14F-4D97-AF65-F5344CB8AC3E}">
        <p14:creationId xmlns:p14="http://schemas.microsoft.com/office/powerpoint/2010/main" val="33422341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6" descr="TimeSeries_72"/>
          <p:cNvPicPr>
            <a:picLocks noChangeAspect="1" noChangeArrowheads="1"/>
          </p:cNvPicPr>
          <p:nvPr/>
        </p:nvPicPr>
        <p:blipFill>
          <a:blip r:embed="rId3">
            <a:extLst>
              <a:ext uri="{28A0092B-C50C-407E-A947-70E740481C1C}">
                <a14:useLocalDpi xmlns:a14="http://schemas.microsoft.com/office/drawing/2010/main" val="0"/>
              </a:ext>
            </a:extLst>
          </a:blip>
          <a:srcRect l="2083" r="6250"/>
          <a:stretch>
            <a:fillRect/>
          </a:stretch>
        </p:blipFill>
        <p:spPr bwMode="auto">
          <a:xfrm>
            <a:off x="609600" y="1752600"/>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Text Box 7"/>
          <p:cNvSpPr txBox="1">
            <a:spLocks noChangeArrowheads="1"/>
          </p:cNvSpPr>
          <p:nvPr/>
        </p:nvSpPr>
        <p:spPr bwMode="auto">
          <a:xfrm>
            <a:off x="838200" y="4572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1" dirty="0"/>
              <a:t>Time Series Examples of Results from ANN</a:t>
            </a:r>
          </a:p>
        </p:txBody>
      </p:sp>
      <p:sp>
        <p:nvSpPr>
          <p:cNvPr id="4" name="TextBox 3"/>
          <p:cNvSpPr txBox="1"/>
          <p:nvPr/>
        </p:nvSpPr>
        <p:spPr>
          <a:xfrm>
            <a:off x="152400" y="6443246"/>
            <a:ext cx="2438400" cy="338554"/>
          </a:xfrm>
          <a:prstGeom prst="rect">
            <a:avLst/>
          </a:prstGeom>
          <a:noFill/>
        </p:spPr>
        <p:txBody>
          <a:bodyPr wrap="square" rtlCol="0">
            <a:spAutoFit/>
          </a:bodyPr>
          <a:lstStyle/>
          <a:p>
            <a:r>
              <a:rPr lang="en-US" sz="1600" b="1" dirty="0" smtClean="0">
                <a:solidFill>
                  <a:srgbClr val="800000"/>
                </a:solidFill>
              </a:rPr>
              <a:t>Gupta et al., 2009</a:t>
            </a:r>
            <a:endParaRPr lang="en-US" sz="1600" b="1" dirty="0">
              <a:solidFill>
                <a:srgbClr val="800000"/>
              </a:solidFill>
            </a:endParaRPr>
          </a:p>
        </p:txBody>
      </p:sp>
    </p:spTree>
    <p:extLst>
      <p:ext uri="{BB962C8B-B14F-4D97-AF65-F5344CB8AC3E}">
        <p14:creationId xmlns:p14="http://schemas.microsoft.com/office/powerpoint/2010/main" val="41164483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06593567"/>
              </p:ext>
            </p:extLst>
          </p:nvPr>
        </p:nvGraphicFramePr>
        <p:xfrm>
          <a:off x="609600" y="1600200"/>
          <a:ext cx="8001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a:spLocks noGrp="1" noChangeArrowheads="1"/>
          </p:cNvSpPr>
          <p:nvPr>
            <p:ph type="title"/>
          </p:nvPr>
        </p:nvSpPr>
        <p:spPr>
          <a:xfrm>
            <a:off x="1676400" y="381000"/>
            <a:ext cx="6019800" cy="609600"/>
          </a:xfrm>
        </p:spPr>
        <p:txBody>
          <a:bodyPr/>
          <a:lstStyle/>
          <a:p>
            <a:r>
              <a:rPr lang="en-US" sz="3200" b="1" dirty="0"/>
              <a:t>Air Pollution Monitoring</a:t>
            </a:r>
          </a:p>
        </p:txBody>
      </p:sp>
      <p:pic>
        <p:nvPicPr>
          <p:cNvPr id="6" name="Picture 13" descr="calipso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191000"/>
            <a:ext cx="135679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1524000" y="4267200"/>
            <a:ext cx="1117600" cy="838200"/>
          </a:xfrm>
          <a:prstGeom prst="rect">
            <a:avLst/>
          </a:prstGeom>
        </p:spPr>
      </p:pic>
      <p:pic>
        <p:nvPicPr>
          <p:cNvPr id="8" name="Picture 7"/>
          <p:cNvPicPr>
            <a:picLocks noChangeAspect="1"/>
          </p:cNvPicPr>
          <p:nvPr/>
        </p:nvPicPr>
        <p:blipFill>
          <a:blip r:embed="rId9"/>
          <a:stretch>
            <a:fillRect/>
          </a:stretch>
        </p:blipFill>
        <p:spPr>
          <a:xfrm>
            <a:off x="7239000" y="3810000"/>
            <a:ext cx="1371600" cy="1371600"/>
          </a:xfrm>
          <a:prstGeom prst="rect">
            <a:avLst/>
          </a:prstGeom>
        </p:spPr>
      </p:pic>
      <p:pic>
        <p:nvPicPr>
          <p:cNvPr id="9" name="Picture 9" descr="te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1676400"/>
            <a:ext cx="625934" cy="7753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1346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4267200"/>
            <a:ext cx="796642" cy="796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g_NASA-_sun_photomet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1905000"/>
            <a:ext cx="796643" cy="598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LIDAR_MLO"/>
          <p:cNvPicPr>
            <a:picLocks noChangeAspect="1" noChangeArrowheads="1"/>
          </p:cNvPicPr>
          <p:nvPr/>
        </p:nvPicPr>
        <p:blipFill>
          <a:blip r:embed="rId13">
            <a:lum bright="42000" contrast="24000"/>
            <a:extLst>
              <a:ext uri="{28A0092B-C50C-407E-A947-70E740481C1C}">
                <a14:useLocalDpi xmlns:a14="http://schemas.microsoft.com/office/drawing/2010/main" val="0"/>
              </a:ext>
            </a:extLst>
          </a:blip>
          <a:srcRect/>
          <a:stretch>
            <a:fillRect/>
          </a:stretch>
        </p:blipFill>
        <p:spPr bwMode="auto">
          <a:xfrm>
            <a:off x="2667000" y="3810000"/>
            <a:ext cx="881997"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165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667000" y="533400"/>
            <a:ext cx="6324600" cy="6172200"/>
            <a:chOff x="864" y="384"/>
            <a:chExt cx="3984" cy="3888"/>
          </a:xfrm>
        </p:grpSpPr>
        <p:grpSp>
          <p:nvGrpSpPr>
            <p:cNvPr id="3" name="Group 3"/>
            <p:cNvGrpSpPr>
              <a:grpSpLocks/>
            </p:cNvGrpSpPr>
            <p:nvPr/>
          </p:nvGrpSpPr>
          <p:grpSpPr bwMode="auto">
            <a:xfrm>
              <a:off x="2928" y="384"/>
              <a:ext cx="1912" cy="1912"/>
              <a:chOff x="2256" y="144"/>
              <a:chExt cx="1912" cy="1912"/>
            </a:xfrm>
          </p:grpSpPr>
          <p:pic>
            <p:nvPicPr>
              <p:cNvPr id="28686" name="Picture 4" descr="pm_tvm_200607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6" y="144"/>
                <a:ext cx="1912"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5"/>
              <p:cNvSpPr txBox="1">
                <a:spLocks noChangeArrowheads="1"/>
              </p:cNvSpPr>
              <p:nvPr/>
            </p:nvSpPr>
            <p:spPr bwMode="auto">
              <a:xfrm>
                <a:off x="3456" y="1296"/>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eaLnBrk="1" hangingPunct="1">
                  <a:spcBef>
                    <a:spcPct val="50000"/>
                  </a:spcBef>
                </a:pPr>
                <a:r>
                  <a:rPr lang="en-US" sz="1400" b="1">
                    <a:solidFill>
                      <a:schemeClr val="bg1"/>
                    </a:solidFill>
                    <a:latin typeface="Arial" charset="0"/>
                  </a:rPr>
                  <a:t>TVM</a:t>
                </a:r>
              </a:p>
            </p:txBody>
          </p:sp>
        </p:grpSp>
        <p:grpSp>
          <p:nvGrpSpPr>
            <p:cNvPr id="4" name="Group 6"/>
            <p:cNvGrpSpPr>
              <a:grpSpLocks/>
            </p:cNvGrpSpPr>
            <p:nvPr/>
          </p:nvGrpSpPr>
          <p:grpSpPr bwMode="auto">
            <a:xfrm>
              <a:off x="864" y="2352"/>
              <a:ext cx="1912" cy="1912"/>
              <a:chOff x="192" y="2112"/>
              <a:chExt cx="1912" cy="1912"/>
            </a:xfrm>
          </p:grpSpPr>
          <p:pic>
            <p:nvPicPr>
              <p:cNvPr id="28684" name="Picture 7" descr="pm_reg_200607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2112"/>
                <a:ext cx="1912"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8"/>
              <p:cNvSpPr txBox="1">
                <a:spLocks noChangeArrowheads="1"/>
              </p:cNvSpPr>
              <p:nvPr/>
            </p:nvSpPr>
            <p:spPr bwMode="auto">
              <a:xfrm>
                <a:off x="1392" y="3264"/>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eaLnBrk="1" hangingPunct="1">
                  <a:spcBef>
                    <a:spcPct val="50000"/>
                  </a:spcBef>
                </a:pPr>
                <a:r>
                  <a:rPr lang="en-US" sz="1400" b="1">
                    <a:solidFill>
                      <a:schemeClr val="bg1"/>
                    </a:solidFill>
                    <a:latin typeface="Arial" charset="0"/>
                  </a:rPr>
                  <a:t>MVM</a:t>
                </a:r>
              </a:p>
            </p:txBody>
          </p:sp>
        </p:grpSp>
        <p:grpSp>
          <p:nvGrpSpPr>
            <p:cNvPr id="5" name="Group 9"/>
            <p:cNvGrpSpPr>
              <a:grpSpLocks/>
            </p:cNvGrpSpPr>
            <p:nvPr/>
          </p:nvGrpSpPr>
          <p:grpSpPr bwMode="auto">
            <a:xfrm>
              <a:off x="2936" y="2360"/>
              <a:ext cx="1912" cy="1912"/>
              <a:chOff x="2264" y="2120"/>
              <a:chExt cx="1912" cy="1912"/>
            </a:xfrm>
          </p:grpSpPr>
          <p:pic>
            <p:nvPicPr>
              <p:cNvPr id="28682" name="Picture 10" descr="pm24h_nn_200607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4" y="2120"/>
                <a:ext cx="1912"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 Box 11"/>
              <p:cNvSpPr txBox="1">
                <a:spLocks noChangeArrowheads="1"/>
              </p:cNvSpPr>
              <p:nvPr/>
            </p:nvSpPr>
            <p:spPr bwMode="auto">
              <a:xfrm>
                <a:off x="3456" y="3216"/>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eaLnBrk="1" hangingPunct="1">
                  <a:spcBef>
                    <a:spcPct val="50000"/>
                  </a:spcBef>
                </a:pPr>
                <a:r>
                  <a:rPr lang="en-US" sz="1400" b="1">
                    <a:solidFill>
                      <a:schemeClr val="bg1"/>
                    </a:solidFill>
                    <a:latin typeface="Arial" charset="0"/>
                  </a:rPr>
                  <a:t>ANN</a:t>
                </a:r>
              </a:p>
            </p:txBody>
          </p:sp>
        </p:grpSp>
      </p:grpSp>
      <p:sp>
        <p:nvSpPr>
          <p:cNvPr id="28675" name="Text Box 12"/>
          <p:cNvSpPr txBox="1">
            <a:spLocks noChangeArrowheads="1"/>
          </p:cNvSpPr>
          <p:nvPr/>
        </p:nvSpPr>
        <p:spPr bwMode="auto">
          <a:xfrm>
            <a:off x="457200" y="381000"/>
            <a:ext cx="472440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eaLnBrk="1" hangingPunct="1">
              <a:spcBef>
                <a:spcPct val="50000"/>
              </a:spcBef>
            </a:pPr>
            <a:r>
              <a:rPr lang="en-US" sz="2800" b="1" dirty="0" smtClean="0">
                <a:latin typeface="+mj-lt"/>
              </a:rPr>
              <a:t>TVM</a:t>
            </a:r>
          </a:p>
          <a:p>
            <a:pPr algn="l" eaLnBrk="1" hangingPunct="1">
              <a:spcBef>
                <a:spcPct val="50000"/>
              </a:spcBef>
            </a:pPr>
            <a:r>
              <a:rPr lang="en-US" sz="2800" b="1" dirty="0" err="1" smtClean="0">
                <a:latin typeface="+mj-lt"/>
              </a:rPr>
              <a:t>Vs</a:t>
            </a:r>
            <a:endParaRPr lang="en-US" sz="2800" b="1" dirty="0" smtClean="0">
              <a:latin typeface="+mj-lt"/>
            </a:endParaRPr>
          </a:p>
          <a:p>
            <a:pPr algn="l" eaLnBrk="1" hangingPunct="1">
              <a:spcBef>
                <a:spcPct val="50000"/>
              </a:spcBef>
            </a:pPr>
            <a:r>
              <a:rPr lang="en-US" sz="2800" b="1" dirty="0" smtClean="0">
                <a:latin typeface="+mj-lt"/>
              </a:rPr>
              <a:t>MVM</a:t>
            </a:r>
          </a:p>
          <a:p>
            <a:pPr algn="l" eaLnBrk="1" hangingPunct="1">
              <a:spcBef>
                <a:spcPct val="50000"/>
              </a:spcBef>
            </a:pPr>
            <a:r>
              <a:rPr lang="en-US" sz="2800" b="1" dirty="0" err="1" smtClean="0">
                <a:latin typeface="+mj-lt"/>
              </a:rPr>
              <a:t>vs</a:t>
            </a:r>
            <a:endParaRPr lang="en-US" sz="2800" b="1" dirty="0" smtClean="0">
              <a:latin typeface="+mj-lt"/>
            </a:endParaRPr>
          </a:p>
          <a:p>
            <a:pPr algn="l" eaLnBrk="1" hangingPunct="1">
              <a:spcBef>
                <a:spcPct val="50000"/>
              </a:spcBef>
            </a:pPr>
            <a:r>
              <a:rPr lang="en-US" sz="2800" b="1" dirty="0" smtClean="0">
                <a:latin typeface="+mj-lt"/>
              </a:rPr>
              <a:t>Artificial Intelligence</a:t>
            </a:r>
          </a:p>
          <a:p>
            <a:pPr algn="l" eaLnBrk="1" hangingPunct="1">
              <a:spcBef>
                <a:spcPct val="50000"/>
              </a:spcBef>
            </a:pPr>
            <a:endParaRPr lang="en-US" sz="2800" b="1" dirty="0">
              <a:latin typeface="+mj-lt"/>
            </a:endParaRPr>
          </a:p>
        </p:txBody>
      </p:sp>
      <p:sp>
        <p:nvSpPr>
          <p:cNvPr id="16" name="Slide Number Placeholder 1"/>
          <p:cNvSpPr>
            <a:spLocks noGrp="1"/>
          </p:cNvSpPr>
          <p:nvPr>
            <p:ph type="sldNum" sz="quarter" idx="10"/>
          </p:nvPr>
        </p:nvSpPr>
        <p:spPr>
          <a:xfrm>
            <a:off x="8610600" y="6324600"/>
            <a:ext cx="381000" cy="381000"/>
          </a:xfrm>
        </p:spPr>
        <p:txBody>
          <a:bodyPr/>
          <a:lstStyle/>
          <a:p>
            <a:pPr>
              <a:defRPr/>
            </a:pPr>
            <a:fld id="{E6A5DF50-76E6-4CF0-AEF6-4B2A2099097E}" type="slidenum">
              <a:rPr lang="en-US" sz="1200" smtClean="0"/>
              <a:pPr>
                <a:defRPr/>
              </a:pPr>
              <a:t>30</a:t>
            </a:fld>
            <a:endParaRPr lang="en-US" sz="1200" dirty="0"/>
          </a:p>
        </p:txBody>
      </p:sp>
      <p:sp>
        <p:nvSpPr>
          <p:cNvPr id="6" name="TextBox 5"/>
          <p:cNvSpPr txBox="1"/>
          <p:nvPr/>
        </p:nvSpPr>
        <p:spPr>
          <a:xfrm>
            <a:off x="152400" y="6443246"/>
            <a:ext cx="2438400" cy="338554"/>
          </a:xfrm>
          <a:prstGeom prst="rect">
            <a:avLst/>
          </a:prstGeom>
          <a:noFill/>
        </p:spPr>
        <p:txBody>
          <a:bodyPr wrap="square" rtlCol="0">
            <a:spAutoFit/>
          </a:bodyPr>
          <a:lstStyle/>
          <a:p>
            <a:r>
              <a:rPr lang="en-US" sz="1600" b="1" dirty="0" smtClean="0">
                <a:solidFill>
                  <a:srgbClr val="800000"/>
                </a:solidFill>
              </a:rPr>
              <a:t>Gupta et al., 2009</a:t>
            </a:r>
            <a:endParaRPr lang="en-US" sz="1600" b="1" dirty="0">
              <a:solidFill>
                <a:srgbClr val="800000"/>
              </a:solidFill>
            </a:endParaRPr>
          </a:p>
        </p:txBody>
      </p:sp>
    </p:spTree>
    <p:extLst>
      <p:ext uri="{BB962C8B-B14F-4D97-AF65-F5344CB8AC3E}">
        <p14:creationId xmlns:p14="http://schemas.microsoft.com/office/powerpoint/2010/main" val="12699313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01000" cy="609600"/>
          </a:xfrm>
          <a:solidFill>
            <a:srgbClr val="0000FF"/>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defRPr/>
            </a:pPr>
            <a:r>
              <a:rPr lang="en-US" sz="2800" b="1" smtClean="0">
                <a:solidFill>
                  <a:schemeClr val="bg1"/>
                </a:solidFill>
              </a:rPr>
              <a:t>PM2.5 Estimation: Popular Methods</a:t>
            </a:r>
          </a:p>
        </p:txBody>
      </p:sp>
      <p:graphicFrame>
        <p:nvGraphicFramePr>
          <p:cNvPr id="3" name="Diagram 2"/>
          <p:cNvGraphicFramePr/>
          <p:nvPr>
            <p:extLst>
              <p:ext uri="{D42A27DB-BD31-4B8C-83A1-F6EECF244321}">
                <p14:modId xmlns:p14="http://schemas.microsoft.com/office/powerpoint/2010/main" val="3111173455"/>
              </p:ext>
            </p:extLst>
          </p:nvPr>
        </p:nvGraphicFramePr>
        <p:xfrm>
          <a:off x="609600" y="1295400"/>
          <a:ext cx="8001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26"/>
          <p:cNvGrpSpPr>
            <a:grpSpLocks/>
          </p:cNvGrpSpPr>
          <p:nvPr/>
        </p:nvGrpSpPr>
        <p:grpSpPr bwMode="auto">
          <a:xfrm>
            <a:off x="4621213" y="1314450"/>
            <a:ext cx="1655762" cy="1158875"/>
            <a:chOff x="4620699" y="1314450"/>
            <a:chExt cx="1656276" cy="1158366"/>
          </a:xfrm>
        </p:grpSpPr>
        <p:sp>
          <p:nvSpPr>
            <p:cNvPr id="56344" name="Line 34"/>
            <p:cNvSpPr>
              <a:spLocks noChangeShapeType="1"/>
            </p:cNvSpPr>
            <p:nvPr/>
          </p:nvSpPr>
          <p:spPr bwMode="auto">
            <a:xfrm flipV="1">
              <a:off x="4964474" y="1314450"/>
              <a:ext cx="0" cy="851665"/>
            </a:xfrm>
            <a:prstGeom prst="line">
              <a:avLst/>
            </a:prstGeom>
            <a:noFill/>
            <a:ln w="9525">
              <a:solidFill>
                <a:schemeClr val="tx1"/>
              </a:solidFill>
              <a:round/>
              <a:headEnd/>
              <a:tailEnd type="triangle" w="med" len="med"/>
            </a:ln>
          </p:spPr>
          <p:txBody>
            <a:bodyPr/>
            <a:lstStyle/>
            <a:p>
              <a:endParaRPr lang="en-US"/>
            </a:p>
          </p:txBody>
        </p:sp>
        <p:sp>
          <p:nvSpPr>
            <p:cNvPr id="56345" name="Line 35"/>
            <p:cNvSpPr>
              <a:spLocks noChangeShapeType="1"/>
            </p:cNvSpPr>
            <p:nvPr/>
          </p:nvSpPr>
          <p:spPr bwMode="auto">
            <a:xfrm>
              <a:off x="4964474" y="2166115"/>
              <a:ext cx="1312501" cy="0"/>
            </a:xfrm>
            <a:prstGeom prst="line">
              <a:avLst/>
            </a:prstGeom>
            <a:noFill/>
            <a:ln w="9525">
              <a:solidFill>
                <a:schemeClr val="tx1"/>
              </a:solidFill>
              <a:round/>
              <a:headEnd/>
              <a:tailEnd type="triangle" w="med" len="med"/>
            </a:ln>
          </p:spPr>
          <p:txBody>
            <a:bodyPr/>
            <a:lstStyle/>
            <a:p>
              <a:endParaRPr lang="en-US"/>
            </a:p>
          </p:txBody>
        </p:sp>
        <p:sp>
          <p:nvSpPr>
            <p:cNvPr id="56346" name="Line 36"/>
            <p:cNvSpPr>
              <a:spLocks noChangeShapeType="1"/>
            </p:cNvSpPr>
            <p:nvPr/>
          </p:nvSpPr>
          <p:spPr bwMode="auto">
            <a:xfrm flipV="1">
              <a:off x="5183225" y="1618616"/>
              <a:ext cx="802084" cy="364999"/>
            </a:xfrm>
            <a:prstGeom prst="line">
              <a:avLst/>
            </a:prstGeom>
            <a:noFill/>
            <a:ln w="9525">
              <a:solidFill>
                <a:schemeClr val="tx1"/>
              </a:solidFill>
              <a:round/>
              <a:headEnd/>
              <a:tailEnd type="triangle" w="med" len="med"/>
            </a:ln>
          </p:spPr>
          <p:txBody>
            <a:bodyPr/>
            <a:lstStyle/>
            <a:p>
              <a:endParaRPr lang="en-US"/>
            </a:p>
          </p:txBody>
        </p:sp>
        <p:sp>
          <p:nvSpPr>
            <p:cNvPr id="56347" name="Text Box 37"/>
            <p:cNvSpPr txBox="1">
              <a:spLocks noChangeArrowheads="1"/>
            </p:cNvSpPr>
            <p:nvPr/>
          </p:nvSpPr>
          <p:spPr bwMode="auto">
            <a:xfrm>
              <a:off x="5057140" y="2155976"/>
              <a:ext cx="875000" cy="316840"/>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AOT</a:t>
              </a:r>
            </a:p>
          </p:txBody>
        </p:sp>
        <p:sp>
          <p:nvSpPr>
            <p:cNvPr id="56348" name="Text Box 38"/>
            <p:cNvSpPr txBox="1">
              <a:spLocks noChangeArrowheads="1"/>
            </p:cNvSpPr>
            <p:nvPr/>
          </p:nvSpPr>
          <p:spPr bwMode="auto">
            <a:xfrm rot="-5400000">
              <a:off x="4348755" y="1647227"/>
              <a:ext cx="851665" cy="307777"/>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PM2.5</a:t>
              </a:r>
            </a:p>
          </p:txBody>
        </p:sp>
        <p:sp>
          <p:nvSpPr>
            <p:cNvPr id="56349" name="Text Box 39"/>
            <p:cNvSpPr txBox="1">
              <a:spLocks noChangeArrowheads="1"/>
            </p:cNvSpPr>
            <p:nvPr/>
          </p:nvSpPr>
          <p:spPr bwMode="auto">
            <a:xfrm>
              <a:off x="4964474" y="1326840"/>
              <a:ext cx="1312501" cy="307777"/>
            </a:xfrm>
            <a:prstGeom prst="rect">
              <a:avLst/>
            </a:prstGeom>
            <a:noFill/>
            <a:ln w="9525">
              <a:noFill/>
              <a:miter lim="800000"/>
              <a:headEnd/>
              <a:tailEnd/>
            </a:ln>
          </p:spPr>
          <p:txBody>
            <a:bodyPr>
              <a:spAutoFit/>
            </a:bodyPr>
            <a:lstStyle/>
            <a:p>
              <a:pPr eaLnBrk="0" hangingPunct="0">
                <a:spcBef>
                  <a:spcPct val="50000"/>
                </a:spcBef>
              </a:pPr>
              <a:r>
                <a:rPr lang="en-US" sz="1400" b="1">
                  <a:latin typeface="Verdana" charset="0"/>
                </a:rPr>
                <a:t>Y=mX + c</a:t>
              </a:r>
            </a:p>
          </p:txBody>
        </p:sp>
      </p:grpSp>
      <p:pic>
        <p:nvPicPr>
          <p:cNvPr id="56327" name="Picture 2"/>
          <p:cNvPicPr>
            <a:picLocks noChangeAspect="1" noChangeArrowheads="1"/>
          </p:cNvPicPr>
          <p:nvPr/>
        </p:nvPicPr>
        <p:blipFill>
          <a:blip r:embed="rId8" cstate="print"/>
          <a:srcRect/>
          <a:stretch>
            <a:fillRect/>
          </a:stretch>
        </p:blipFill>
        <p:spPr bwMode="auto">
          <a:xfrm>
            <a:off x="4706938" y="3800475"/>
            <a:ext cx="2027237" cy="742950"/>
          </a:xfrm>
          <a:prstGeom prst="rect">
            <a:avLst/>
          </a:prstGeom>
          <a:noFill/>
          <a:ln w="9525">
            <a:noFill/>
            <a:miter lim="800000"/>
            <a:headEnd/>
            <a:tailEnd/>
          </a:ln>
        </p:spPr>
      </p:pic>
      <p:pic>
        <p:nvPicPr>
          <p:cNvPr id="56328" name="Picture 3"/>
          <p:cNvPicPr>
            <a:picLocks noChangeAspect="1" noChangeArrowheads="1"/>
          </p:cNvPicPr>
          <p:nvPr/>
        </p:nvPicPr>
        <p:blipFill>
          <a:blip r:embed="rId9" cstate="print">
            <a:lum bright="-40000" contrast="40000"/>
          </a:blip>
          <a:srcRect/>
          <a:stretch>
            <a:fillRect/>
          </a:stretch>
        </p:blipFill>
        <p:spPr bwMode="auto">
          <a:xfrm>
            <a:off x="3381375" y="4949825"/>
            <a:ext cx="3984625" cy="784225"/>
          </a:xfrm>
          <a:prstGeom prst="rect">
            <a:avLst/>
          </a:prstGeom>
          <a:noFill/>
          <a:ln w="9525">
            <a:noFill/>
            <a:miter lim="800000"/>
            <a:headEnd/>
            <a:tailEnd/>
          </a:ln>
        </p:spPr>
      </p:pic>
      <p:sp>
        <p:nvSpPr>
          <p:cNvPr id="11" name="Oval 10"/>
          <p:cNvSpPr/>
          <p:nvPr/>
        </p:nvSpPr>
        <p:spPr bwMode="auto">
          <a:xfrm>
            <a:off x="1704975" y="1387614"/>
            <a:ext cx="838200" cy="799169"/>
          </a:xfrm>
          <a:prstGeom prst="ellipse">
            <a:avLst/>
          </a:prstGeom>
          <a:solidFill>
            <a:srgbClr val="008000"/>
          </a:solidFill>
          <a:ln w="9525" cap="flat" cmpd="sng" algn="ctr">
            <a:solidFill>
              <a:srgbClr val="008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13" name="Oval 12"/>
          <p:cNvSpPr/>
          <p:nvPr/>
        </p:nvSpPr>
        <p:spPr bwMode="auto">
          <a:xfrm>
            <a:off x="1704975" y="2590800"/>
            <a:ext cx="838200" cy="799169"/>
          </a:xfrm>
          <a:prstGeom prst="ellipse">
            <a:avLst/>
          </a:prstGeom>
          <a:solidFill>
            <a:srgbClr val="00B0F0"/>
          </a:solidFill>
          <a:ln w="9525" cap="flat" cmpd="sng" algn="ctr">
            <a:solidFill>
              <a:srgbClr val="0070C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solidFill>
                <a:schemeClr val="bg1"/>
              </a:solidFill>
              <a:latin typeface="Verdana" pitchFamily="34" charset="0"/>
              <a:ea typeface="ＭＳ Ｐゴシック" pitchFamily="34" charset="-128"/>
            </a:endParaRPr>
          </a:p>
        </p:txBody>
      </p:sp>
      <p:sp>
        <p:nvSpPr>
          <p:cNvPr id="15" name="Oval 14"/>
          <p:cNvSpPr/>
          <p:nvPr/>
        </p:nvSpPr>
        <p:spPr bwMode="auto">
          <a:xfrm>
            <a:off x="1704975" y="3772831"/>
            <a:ext cx="838200" cy="799169"/>
          </a:xfrm>
          <a:prstGeom prst="ellipse">
            <a:avLst/>
          </a:prstGeom>
          <a:solidFill>
            <a:srgbClr val="FF8000"/>
          </a:solidFill>
          <a:ln w="9525" cap="flat" cmpd="sng" algn="ctr">
            <a:solidFill>
              <a:srgbClr val="FF8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24" name="Oval 23"/>
          <p:cNvSpPr/>
          <p:nvPr/>
        </p:nvSpPr>
        <p:spPr bwMode="auto">
          <a:xfrm>
            <a:off x="1704975" y="4969945"/>
            <a:ext cx="838200" cy="799169"/>
          </a:xfrm>
          <a:prstGeom prst="ellipse">
            <a:avLst/>
          </a:prstGeom>
          <a:solidFill>
            <a:srgbClr val="FF0000"/>
          </a:solidFill>
          <a:ln w="9525" cap="flat" cmpd="sng" algn="ctr">
            <a:solidFill>
              <a:srgbClr val="FF0000"/>
            </a:solid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a:lstStyle/>
          <a:p>
            <a:pPr algn="ctr" eaLnBrk="0" hangingPunct="0">
              <a:defRPr/>
            </a:pPr>
            <a:endParaRPr lang="en-US" sz="2000">
              <a:latin typeface="Verdana" pitchFamily="34" charset="0"/>
              <a:ea typeface="ＭＳ Ｐゴシック" pitchFamily="34" charset="-128"/>
            </a:endParaRPr>
          </a:p>
        </p:txBody>
      </p:sp>
      <p:sp>
        <p:nvSpPr>
          <p:cNvPr id="56337" name="TextBox 19"/>
          <p:cNvSpPr txBox="1">
            <a:spLocks noChangeArrowheads="1"/>
          </p:cNvSpPr>
          <p:nvPr/>
        </p:nvSpPr>
        <p:spPr bwMode="auto">
          <a:xfrm>
            <a:off x="609600" y="6400800"/>
            <a:ext cx="8458200" cy="369888"/>
          </a:xfrm>
          <a:prstGeom prst="rect">
            <a:avLst/>
          </a:prstGeom>
          <a:noFill/>
          <a:ln w="9525">
            <a:noFill/>
            <a:miter lim="800000"/>
            <a:headEnd/>
            <a:tailEnd/>
          </a:ln>
        </p:spPr>
        <p:txBody>
          <a:bodyPr>
            <a:spAutoFit/>
          </a:bodyPr>
          <a:lstStyle/>
          <a:p>
            <a:pPr algn="r" eaLnBrk="0" hangingPunct="0"/>
            <a:r>
              <a:rPr lang="en-US" sz="1800" b="1"/>
              <a:t>and</a:t>
            </a:r>
            <a:r>
              <a:rPr lang="en-US" sz="1800" b="1">
                <a:solidFill>
                  <a:schemeClr val="accent2"/>
                </a:solidFill>
              </a:rPr>
              <a:t> Empirical Methods, Data Assimilation etc. are under utilized </a:t>
            </a:r>
          </a:p>
        </p:txBody>
      </p:sp>
      <p:grpSp>
        <p:nvGrpSpPr>
          <p:cNvPr id="5" name="Group 28"/>
          <p:cNvGrpSpPr>
            <a:grpSpLocks/>
          </p:cNvGrpSpPr>
          <p:nvPr/>
        </p:nvGrpSpPr>
        <p:grpSpPr bwMode="auto">
          <a:xfrm>
            <a:off x="7658100" y="1444625"/>
            <a:ext cx="457200" cy="504825"/>
            <a:chOff x="7658100" y="1444764"/>
            <a:chExt cx="457200" cy="505385"/>
          </a:xfrm>
        </p:grpSpPr>
        <p:cxnSp>
          <p:nvCxnSpPr>
            <p:cNvPr id="28" name="Straight Connector 27"/>
            <p:cNvCxnSpPr>
              <a:cxnSpLocks noChangeShapeType="1"/>
            </p:cNvCxnSpPr>
            <p:nvPr/>
          </p:nvCxnSpPr>
          <p:spPr bwMode="auto">
            <a:xfrm>
              <a:off x="7658100" y="1740367"/>
              <a:ext cx="114300" cy="209782"/>
            </a:xfrm>
            <a:prstGeom prst="line">
              <a:avLst/>
            </a:prstGeom>
            <a:noFill/>
            <a:ln w="38100">
              <a:solidFill>
                <a:srgbClr val="00B050"/>
              </a:solidFill>
              <a:round/>
              <a:headEnd/>
              <a:tailEnd/>
            </a:ln>
            <a:effectLst>
              <a:outerShdw dist="23000" dir="5400000" rotWithShape="0">
                <a:srgbClr val="808080">
                  <a:alpha val="34999"/>
                </a:srgbClr>
              </a:outerShdw>
            </a:effectLst>
          </p:spPr>
        </p:cxnSp>
        <p:cxnSp>
          <p:nvCxnSpPr>
            <p:cNvPr id="31" name="Straight Connector 30"/>
            <p:cNvCxnSpPr>
              <a:cxnSpLocks noChangeShapeType="1"/>
            </p:cNvCxnSpPr>
            <p:nvPr/>
          </p:nvCxnSpPr>
          <p:spPr bwMode="auto">
            <a:xfrm flipV="1">
              <a:off x="7772400" y="1444764"/>
              <a:ext cx="342900" cy="476778"/>
            </a:xfrm>
            <a:prstGeom prst="line">
              <a:avLst/>
            </a:prstGeom>
            <a:noFill/>
            <a:ln w="38100">
              <a:solidFill>
                <a:srgbClr val="00B050"/>
              </a:solidFill>
              <a:round/>
              <a:headEnd/>
              <a:tailEnd/>
            </a:ln>
            <a:effectLst>
              <a:outerShdw dist="23000" dir="5400000" rotWithShape="0">
                <a:srgbClr val="808080">
                  <a:alpha val="34999"/>
                </a:srgbClr>
              </a:outerShdw>
            </a:effectLst>
          </p:spPr>
        </p:cxnSp>
      </p:grpSp>
      <p:sp>
        <p:nvSpPr>
          <p:cNvPr id="56339" name="Up-Down Arrow 145414"/>
          <p:cNvSpPr>
            <a:spLocks noChangeArrowheads="1"/>
          </p:cNvSpPr>
          <p:nvPr/>
        </p:nvSpPr>
        <p:spPr bwMode="auto">
          <a:xfrm>
            <a:off x="8763000" y="2819400"/>
            <a:ext cx="152400" cy="1352550"/>
          </a:xfrm>
          <a:prstGeom prst="upDownArrow">
            <a:avLst>
              <a:gd name="adj1" fmla="val 50000"/>
              <a:gd name="adj2" fmla="val 49963"/>
            </a:avLst>
          </a:prstGeom>
          <a:solidFill>
            <a:srgbClr val="0000FF"/>
          </a:solidFill>
          <a:ln w="9525">
            <a:solidFill>
              <a:srgbClr val="0000FF"/>
            </a:solidFill>
            <a:round/>
            <a:headEnd/>
            <a:tailEnd/>
          </a:ln>
        </p:spPr>
        <p:txBody>
          <a:bodyPr/>
          <a:lstStyle/>
          <a:p>
            <a:pPr algn="ctr" eaLnBrk="0" hangingPunct="0"/>
            <a:endParaRPr lang="en-US" sz="2000">
              <a:latin typeface="Verdana" charset="0"/>
            </a:endParaRPr>
          </a:p>
        </p:txBody>
      </p:sp>
      <p:pic>
        <p:nvPicPr>
          <p:cNvPr id="56340" name="Picture 2"/>
          <p:cNvPicPr>
            <a:picLocks noChangeAspect="1" noChangeArrowheads="1"/>
          </p:cNvPicPr>
          <p:nvPr/>
        </p:nvPicPr>
        <p:blipFill>
          <a:blip r:embed="rId10" cstate="print"/>
          <a:srcRect l="41547" t="46498" r="24741" b="46922"/>
          <a:stretch>
            <a:fillRect/>
          </a:stretch>
        </p:blipFill>
        <p:spPr bwMode="auto">
          <a:xfrm>
            <a:off x="2819400" y="2590800"/>
            <a:ext cx="5334000" cy="838200"/>
          </a:xfrm>
          <a:prstGeom prst="rect">
            <a:avLst/>
          </a:prstGeom>
          <a:noFill/>
          <a:ln w="9525">
            <a:noFill/>
            <a:miter lim="800000"/>
            <a:headEnd/>
            <a:tailEnd/>
          </a:ln>
        </p:spPr>
      </p:pic>
      <p:cxnSp>
        <p:nvCxnSpPr>
          <p:cNvPr id="30" name="Straight Arrow Connector 29"/>
          <p:cNvCxnSpPr/>
          <p:nvPr/>
        </p:nvCxnSpPr>
        <p:spPr bwMode="auto">
          <a:xfrm>
            <a:off x="2819400" y="1371600"/>
            <a:ext cx="0" cy="43434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32" name="TextBox 31"/>
          <p:cNvSpPr txBox="1"/>
          <p:nvPr/>
        </p:nvSpPr>
        <p:spPr>
          <a:xfrm>
            <a:off x="2057400" y="1002268"/>
            <a:ext cx="2743200" cy="369332"/>
          </a:xfrm>
          <a:prstGeom prst="rect">
            <a:avLst/>
          </a:prstGeom>
          <a:noFill/>
        </p:spPr>
        <p:txBody>
          <a:bodyPr wrap="square" rtlCol="0">
            <a:spAutoFit/>
          </a:bodyPr>
          <a:lstStyle/>
          <a:p>
            <a:r>
              <a:rPr lang="en-US" sz="1800" b="1" dirty="0" smtClean="0"/>
              <a:t>Difficulty Level</a:t>
            </a:r>
            <a:endParaRPr lang="en-US" sz="1800" b="1" dirty="0"/>
          </a:p>
        </p:txBody>
      </p:sp>
    </p:spTree>
    <p:extLst>
      <p:ext uri="{BB962C8B-B14F-4D97-AF65-F5344CB8AC3E}">
        <p14:creationId xmlns:p14="http://schemas.microsoft.com/office/powerpoint/2010/main" val="20934098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4"/>
          <p:cNvSpPr txBox="1">
            <a:spLocks noChangeArrowheads="1"/>
          </p:cNvSpPr>
          <p:nvPr/>
        </p:nvSpPr>
        <p:spPr bwMode="auto">
          <a:xfrm>
            <a:off x="381000" y="4495800"/>
            <a:ext cx="5334000" cy="523220"/>
          </a:xfrm>
          <a:prstGeom prst="rect">
            <a:avLst/>
          </a:prstGeom>
          <a:noFill/>
          <a:ln w="9525">
            <a:noFill/>
            <a:miter lim="800000"/>
            <a:headEnd/>
            <a:tailEnd/>
          </a:ln>
        </p:spPr>
        <p:txBody>
          <a:bodyPr wrap="square">
            <a:spAutoFit/>
          </a:bodyPr>
          <a:lstStyle/>
          <a:p>
            <a:r>
              <a:rPr lang="en-GB" altLang="zh-CN" sz="2800" b="1" dirty="0">
                <a:latin typeface="+mj-lt"/>
                <a:ea typeface="SimSun" pitchFamily="2" charset="-122"/>
              </a:rPr>
              <a:t>Satellite-derived PM</a:t>
            </a:r>
            <a:r>
              <a:rPr lang="en-GB" altLang="zh-CN" sz="2800" b="1" baseline="-25000" dirty="0">
                <a:latin typeface="+mj-lt"/>
                <a:ea typeface="SimSun" pitchFamily="2" charset="-122"/>
              </a:rPr>
              <a:t>2.5</a:t>
            </a:r>
            <a:r>
              <a:rPr lang="en-GB" altLang="zh-CN" sz="2800" b="1" dirty="0">
                <a:latin typeface="+mj-lt"/>
                <a:ea typeface="SimSun" pitchFamily="2" charset="-122"/>
              </a:rPr>
              <a:t> </a:t>
            </a:r>
            <a:r>
              <a:rPr lang="en-GB" altLang="zh-CN" sz="2800" b="1" dirty="0" smtClean="0">
                <a:latin typeface="+mj-lt"/>
                <a:ea typeface="SimSun" pitchFamily="2" charset="-122"/>
              </a:rPr>
              <a:t>=</a:t>
            </a:r>
            <a:endParaRPr lang="en-GB" sz="2800" dirty="0">
              <a:latin typeface="+mj-lt"/>
            </a:endParaRPr>
          </a:p>
        </p:txBody>
      </p:sp>
      <p:sp>
        <p:nvSpPr>
          <p:cNvPr id="1032" name="Line 7"/>
          <p:cNvSpPr>
            <a:spLocks noChangeShapeType="1"/>
          </p:cNvSpPr>
          <p:nvPr/>
        </p:nvSpPr>
        <p:spPr bwMode="auto">
          <a:xfrm flipH="1" flipV="1">
            <a:off x="1954213" y="2433638"/>
            <a:ext cx="3379787" cy="4762"/>
          </a:xfrm>
          <a:prstGeom prst="line">
            <a:avLst/>
          </a:prstGeom>
          <a:noFill/>
          <a:ln w="9525">
            <a:solidFill>
              <a:schemeClr val="bg1"/>
            </a:solidFill>
            <a:round/>
            <a:headEnd/>
            <a:tailEnd/>
          </a:ln>
        </p:spPr>
        <p:txBody>
          <a:bodyPr/>
          <a:lstStyle/>
          <a:p>
            <a:endParaRPr lang="en-US"/>
          </a:p>
        </p:txBody>
      </p:sp>
      <p:sp>
        <p:nvSpPr>
          <p:cNvPr id="1033" name="Line 8"/>
          <p:cNvSpPr>
            <a:spLocks noChangeShapeType="1"/>
          </p:cNvSpPr>
          <p:nvPr/>
        </p:nvSpPr>
        <p:spPr bwMode="auto">
          <a:xfrm>
            <a:off x="2411413" y="2205038"/>
            <a:ext cx="0" cy="287337"/>
          </a:xfrm>
          <a:prstGeom prst="line">
            <a:avLst/>
          </a:prstGeom>
          <a:noFill/>
          <a:ln w="9525">
            <a:solidFill>
              <a:schemeClr val="bg1"/>
            </a:solidFill>
            <a:round/>
            <a:headEnd/>
            <a:tailEnd type="oval" w="med" len="med"/>
          </a:ln>
        </p:spPr>
        <p:txBody>
          <a:bodyPr/>
          <a:lstStyle/>
          <a:p>
            <a:endParaRPr lang="en-US"/>
          </a:p>
        </p:txBody>
      </p:sp>
      <p:sp>
        <p:nvSpPr>
          <p:cNvPr id="13" name="Title 12"/>
          <p:cNvSpPr>
            <a:spLocks noGrp="1"/>
          </p:cNvSpPr>
          <p:nvPr>
            <p:ph type="title"/>
          </p:nvPr>
        </p:nvSpPr>
        <p:spPr>
          <a:xfrm>
            <a:off x="228600" y="762000"/>
            <a:ext cx="8610600" cy="639762"/>
          </a:xfrm>
        </p:spPr>
        <p:txBody>
          <a:bodyPr/>
          <a:lstStyle/>
          <a:p>
            <a:r>
              <a:rPr lang="en-US" b="1" dirty="0" smtClean="0"/>
              <a:t>Scaling approach</a:t>
            </a:r>
            <a:endParaRPr lang="en-US" b="1" dirty="0"/>
          </a:p>
        </p:txBody>
      </p:sp>
      <p:sp>
        <p:nvSpPr>
          <p:cNvPr id="12" name="Content Placeholder 11"/>
          <p:cNvSpPr>
            <a:spLocks noGrp="1"/>
          </p:cNvSpPr>
          <p:nvPr>
            <p:ph idx="1"/>
          </p:nvPr>
        </p:nvSpPr>
        <p:spPr>
          <a:xfrm>
            <a:off x="228600" y="1600200"/>
            <a:ext cx="8610601" cy="2590800"/>
          </a:xfrm>
        </p:spPr>
        <p:txBody>
          <a:bodyPr/>
          <a:lstStyle/>
          <a:p>
            <a:r>
              <a:rPr lang="en-US" sz="2800" dirty="0" smtClean="0"/>
              <a:t>Basic idea: let an atmospheric chemistry model decide the conversion from AOD to PM</a:t>
            </a:r>
            <a:r>
              <a:rPr lang="en-US" sz="2800" baseline="-25000" dirty="0" smtClean="0"/>
              <a:t>2.5</a:t>
            </a:r>
            <a:r>
              <a:rPr lang="en-US" sz="2800" dirty="0" smtClean="0"/>
              <a:t>. Satellite AOD is used to calibrate the absolute value of the model-generated conversion ratio.</a:t>
            </a:r>
            <a:endParaRPr lang="en-US" sz="2800" dirty="0"/>
          </a:p>
        </p:txBody>
      </p:sp>
      <p:graphicFrame>
        <p:nvGraphicFramePr>
          <p:cNvPr id="8" name="Object 7"/>
          <p:cNvGraphicFramePr>
            <a:graphicFrameLocks noChangeAspect="1"/>
          </p:cNvGraphicFramePr>
          <p:nvPr/>
        </p:nvGraphicFramePr>
        <p:xfrm>
          <a:off x="4648200" y="5029200"/>
          <a:ext cx="1839686" cy="990600"/>
        </p:xfrm>
        <a:graphic>
          <a:graphicData uri="http://schemas.openxmlformats.org/presentationml/2006/ole">
            <mc:AlternateContent xmlns:mc="http://schemas.openxmlformats.org/markup-compatibility/2006">
              <mc:Choice xmlns:v="urn:schemas-microsoft-com:vml" Requires="v">
                <p:oleObj spid="_x0000_s1070" name="Equation" r:id="rId3" imgW="825480" imgH="444240" progId="Equation.3">
                  <p:embed/>
                </p:oleObj>
              </mc:Choice>
              <mc:Fallback>
                <p:oleObj name="Equation" r:id="rId3" imgW="825480" imgH="4442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029200"/>
                        <a:ext cx="1839686"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1"/>
          <p:cNvSpPr>
            <a:spLocks noGrp="1"/>
          </p:cNvSpPr>
          <p:nvPr>
            <p:ph type="sldNum" sz="quarter" idx="10"/>
          </p:nvPr>
        </p:nvSpPr>
        <p:spPr>
          <a:xfrm>
            <a:off x="8610600" y="6324600"/>
            <a:ext cx="381000" cy="381000"/>
          </a:xfrm>
        </p:spPr>
        <p:txBody>
          <a:bodyPr/>
          <a:lstStyle/>
          <a:p>
            <a:pPr>
              <a:defRPr/>
            </a:pPr>
            <a:fld id="{E6A5DF50-76E6-4CF0-AEF6-4B2A2099097E}" type="slidenum">
              <a:rPr lang="en-US" sz="1200" smtClean="0"/>
              <a:pPr>
                <a:defRPr/>
              </a:pPr>
              <a:t>32</a:t>
            </a:fld>
            <a:endParaRPr lang="en-US" sz="1200" dirty="0"/>
          </a:p>
        </p:txBody>
      </p:sp>
      <p:sp>
        <p:nvSpPr>
          <p:cNvPr id="10" name="Rectangle 9"/>
          <p:cNvSpPr/>
          <p:nvPr/>
        </p:nvSpPr>
        <p:spPr>
          <a:xfrm>
            <a:off x="6019800" y="5257800"/>
            <a:ext cx="2483372" cy="461665"/>
          </a:xfrm>
          <a:prstGeom prst="rect">
            <a:avLst/>
          </a:prstGeom>
        </p:spPr>
        <p:txBody>
          <a:bodyPr wrap="none">
            <a:spAutoFit/>
          </a:bodyPr>
          <a:lstStyle/>
          <a:p>
            <a:r>
              <a:rPr lang="en-GB" altLang="zh-CN" dirty="0" smtClean="0">
                <a:ea typeface="SimSun" pitchFamily="2" charset="-122"/>
              </a:rPr>
              <a:t>x satellite </a:t>
            </a:r>
            <a:r>
              <a:rPr lang="en-US" altLang="zh-CN" dirty="0" smtClean="0">
                <a:ea typeface="SimSun" pitchFamily="2" charset="-122"/>
                <a:cs typeface="Times New Roman" pitchFamily="18" charset="0"/>
              </a:rPr>
              <a:t>AOD</a:t>
            </a:r>
            <a:endParaRPr lang="en-US" dirty="0"/>
          </a:p>
        </p:txBody>
      </p:sp>
      <p:sp>
        <p:nvSpPr>
          <p:cNvPr id="11" name="TextBox 10"/>
          <p:cNvSpPr txBox="1"/>
          <p:nvPr/>
        </p:nvSpPr>
        <p:spPr>
          <a:xfrm>
            <a:off x="6858000" y="6324600"/>
            <a:ext cx="1828800" cy="307777"/>
          </a:xfrm>
          <a:prstGeom prst="rect">
            <a:avLst/>
          </a:prstGeom>
          <a:noFill/>
        </p:spPr>
        <p:txBody>
          <a:bodyPr wrap="square" rtlCol="0">
            <a:spAutoFit/>
          </a:bodyPr>
          <a:lstStyle/>
          <a:p>
            <a:r>
              <a:rPr lang="en-US" sz="1400" b="1" dirty="0" smtClean="0">
                <a:solidFill>
                  <a:srgbClr val="FF0000"/>
                </a:solidFill>
              </a:rPr>
              <a:t>Liu et al., 2006, </a:t>
            </a:r>
            <a:endParaRPr lang="en-US" sz="1400" b="1" dirty="0">
              <a:solidFill>
                <a:srgbClr val="FF0000"/>
              </a:solidFill>
            </a:endParaRPr>
          </a:p>
        </p:txBody>
      </p:sp>
    </p:spTree>
    <p:extLst>
      <p:ext uri="{BB962C8B-B14F-4D97-AF65-F5344CB8AC3E}">
        <p14:creationId xmlns:p14="http://schemas.microsoft.com/office/powerpoint/2010/main" val="4668697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85800" y="228600"/>
            <a:ext cx="7696200" cy="954107"/>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0" hangingPunct="0">
              <a:defRPr/>
            </a:pPr>
            <a:r>
              <a:rPr lang="en-US" sz="2800" b="1" dirty="0" smtClean="0">
                <a:solidFill>
                  <a:schemeClr val="bg1"/>
                </a:solidFill>
              </a:rPr>
              <a:t>Annual Mean PM2.5 from Satellite Observations</a:t>
            </a:r>
            <a:endParaRPr lang="en-US" sz="2800" b="1" dirty="0">
              <a:solidFill>
                <a:schemeClr val="bg1"/>
              </a:solidFill>
            </a:endParaRPr>
          </a:p>
        </p:txBody>
      </p:sp>
      <p:pic>
        <p:nvPicPr>
          <p:cNvPr id="348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3334" b="1666"/>
          <a:stretch>
            <a:fillRect/>
          </a:stretch>
        </p:blipFill>
        <p:spPr bwMode="auto">
          <a:xfrm>
            <a:off x="0" y="1487606"/>
            <a:ext cx="9143999" cy="494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Rectangle 3"/>
          <p:cNvSpPr>
            <a:spLocks noChangeArrowheads="1"/>
          </p:cNvSpPr>
          <p:nvPr/>
        </p:nvSpPr>
        <p:spPr bwMode="auto">
          <a:xfrm>
            <a:off x="4815385" y="4859740"/>
            <a:ext cx="3484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400" b="1" dirty="0">
                <a:solidFill>
                  <a:schemeClr val="accent2"/>
                </a:solidFill>
              </a:rPr>
              <a:t>van </a:t>
            </a:r>
            <a:r>
              <a:rPr lang="en-US" sz="1400" b="1" dirty="0" err="1">
                <a:solidFill>
                  <a:schemeClr val="accent2"/>
                </a:solidFill>
              </a:rPr>
              <a:t>Donkelaar</a:t>
            </a:r>
            <a:r>
              <a:rPr lang="en-US" sz="1400" b="1" dirty="0">
                <a:solidFill>
                  <a:schemeClr val="accent2"/>
                </a:solidFill>
              </a:rPr>
              <a:t> et al., 2006, 2009</a:t>
            </a:r>
            <a:endParaRPr lang="en-US" sz="1400" dirty="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533400" y="457200"/>
            <a:ext cx="8001000" cy="533400"/>
          </a:xfrm>
        </p:spPr>
        <p:txBody>
          <a:bodyPr/>
          <a:lstStyle/>
          <a:p>
            <a:pPr algn="ctr"/>
            <a:r>
              <a:rPr lang="en-US" sz="3200" b="1" dirty="0">
                <a:solidFill>
                  <a:schemeClr val="tx1"/>
                </a:solidFill>
              </a:rPr>
              <a:t>Questions to Ask: Issues</a:t>
            </a:r>
          </a:p>
        </p:txBody>
      </p:sp>
      <p:sp>
        <p:nvSpPr>
          <p:cNvPr id="163844" name="Text Box 4"/>
          <p:cNvSpPr txBox="1">
            <a:spLocks noChangeArrowheads="1"/>
          </p:cNvSpPr>
          <p:nvPr/>
        </p:nvSpPr>
        <p:spPr bwMode="auto">
          <a:xfrm>
            <a:off x="76200" y="1447800"/>
            <a:ext cx="8991600" cy="3785652"/>
          </a:xfrm>
          <a:prstGeom prst="rect">
            <a:avLst/>
          </a:prstGeom>
          <a:solidFill>
            <a:srgbClr val="FF0000"/>
          </a:solidFill>
          <a:ln w="9525">
            <a:solidFill>
              <a:schemeClr val="accent2"/>
            </a:solidFill>
            <a:miter lim="800000"/>
            <a:headEnd/>
            <a:tailEnd/>
          </a:ln>
          <a:effectLst/>
        </p:spPr>
        <p:txBody>
          <a:bodyPr>
            <a:spAutoFit/>
          </a:bodyPr>
          <a:lstStyle/>
          <a:p>
            <a:pPr>
              <a:spcBef>
                <a:spcPct val="50000"/>
              </a:spcBef>
              <a:buFont typeface="Wingdings" pitchFamily="-111" charset="2"/>
              <a:buChar char="ü"/>
            </a:pPr>
            <a:r>
              <a:rPr lang="en-US" b="1" dirty="0">
                <a:solidFill>
                  <a:schemeClr val="bg1"/>
                </a:solidFill>
              </a:rPr>
              <a:t>How </a:t>
            </a:r>
            <a:r>
              <a:rPr lang="en-US" b="1" dirty="0" smtClean="0">
                <a:solidFill>
                  <a:schemeClr val="bg1"/>
                </a:solidFill>
              </a:rPr>
              <a:t>accurate are </a:t>
            </a:r>
            <a:r>
              <a:rPr lang="en-US" b="1" dirty="0">
                <a:solidFill>
                  <a:schemeClr val="bg1"/>
                </a:solidFill>
              </a:rPr>
              <a:t>these </a:t>
            </a:r>
            <a:r>
              <a:rPr lang="en-US" b="1" dirty="0" smtClean="0">
                <a:solidFill>
                  <a:schemeClr val="bg1"/>
                </a:solidFill>
              </a:rPr>
              <a:t>estimates ?</a:t>
            </a:r>
            <a:endParaRPr lang="en-US" b="1" dirty="0">
              <a:solidFill>
                <a:schemeClr val="bg1"/>
              </a:solidFill>
            </a:endParaRPr>
          </a:p>
          <a:p>
            <a:pPr>
              <a:spcBef>
                <a:spcPct val="50000"/>
              </a:spcBef>
              <a:buFont typeface="Wingdings" pitchFamily="-111" charset="2"/>
              <a:buChar char="ü"/>
            </a:pPr>
            <a:r>
              <a:rPr lang="en-US" b="1" dirty="0">
                <a:solidFill>
                  <a:schemeClr val="bg1"/>
                </a:solidFill>
              </a:rPr>
              <a:t>Is</a:t>
            </a:r>
            <a:r>
              <a:rPr lang="en-US" b="1" dirty="0" smtClean="0">
                <a:solidFill>
                  <a:schemeClr val="bg1"/>
                </a:solidFill>
              </a:rPr>
              <a:t> the PM2.5-AOD </a:t>
            </a:r>
            <a:r>
              <a:rPr lang="en-US" b="1" dirty="0">
                <a:solidFill>
                  <a:schemeClr val="bg1"/>
                </a:solidFill>
              </a:rPr>
              <a:t>relationship</a:t>
            </a:r>
            <a:r>
              <a:rPr lang="en-US" b="1" dirty="0" smtClean="0">
                <a:solidFill>
                  <a:schemeClr val="bg1"/>
                </a:solidFill>
              </a:rPr>
              <a:t> always  </a:t>
            </a:r>
            <a:r>
              <a:rPr lang="en-US" b="1" dirty="0">
                <a:solidFill>
                  <a:schemeClr val="bg1"/>
                </a:solidFill>
              </a:rPr>
              <a:t>linear?</a:t>
            </a:r>
          </a:p>
          <a:p>
            <a:pPr>
              <a:spcBef>
                <a:spcPct val="50000"/>
              </a:spcBef>
              <a:buFont typeface="Wingdings" pitchFamily="-111" charset="2"/>
              <a:buChar char="ü"/>
            </a:pPr>
            <a:r>
              <a:rPr lang="en-US" b="1" dirty="0">
                <a:solidFill>
                  <a:schemeClr val="bg1"/>
                </a:solidFill>
              </a:rPr>
              <a:t>How does </a:t>
            </a:r>
            <a:r>
              <a:rPr lang="en-US" b="1" dirty="0" smtClean="0">
                <a:solidFill>
                  <a:schemeClr val="bg1"/>
                </a:solidFill>
              </a:rPr>
              <a:t>AOD retrieval uncertainty affect estimation </a:t>
            </a:r>
            <a:r>
              <a:rPr lang="en-US" b="1" dirty="0">
                <a:solidFill>
                  <a:schemeClr val="bg1"/>
                </a:solidFill>
              </a:rPr>
              <a:t>of air quality</a:t>
            </a:r>
          </a:p>
          <a:p>
            <a:pPr>
              <a:spcBef>
                <a:spcPct val="50000"/>
              </a:spcBef>
              <a:buFont typeface="Wingdings" pitchFamily="-111" charset="2"/>
              <a:buChar char="ü"/>
            </a:pPr>
            <a:r>
              <a:rPr lang="en-US" b="1" dirty="0">
                <a:solidFill>
                  <a:schemeClr val="bg1"/>
                </a:solidFill>
              </a:rPr>
              <a:t>Does this relationship </a:t>
            </a:r>
            <a:r>
              <a:rPr lang="en-US" b="1" dirty="0" smtClean="0">
                <a:solidFill>
                  <a:schemeClr val="bg1"/>
                </a:solidFill>
              </a:rPr>
              <a:t>change </a:t>
            </a:r>
            <a:r>
              <a:rPr lang="en-US" b="1" dirty="0">
                <a:solidFill>
                  <a:schemeClr val="bg1"/>
                </a:solidFill>
              </a:rPr>
              <a:t>in space </a:t>
            </a:r>
            <a:r>
              <a:rPr lang="en-US" b="1" dirty="0" smtClean="0">
                <a:solidFill>
                  <a:schemeClr val="bg1"/>
                </a:solidFill>
              </a:rPr>
              <a:t>and time</a:t>
            </a:r>
            <a:r>
              <a:rPr lang="en-US" b="1" dirty="0">
                <a:solidFill>
                  <a:schemeClr val="bg1"/>
                </a:solidFill>
              </a:rPr>
              <a:t>?</a:t>
            </a:r>
          </a:p>
          <a:p>
            <a:pPr>
              <a:spcBef>
                <a:spcPct val="50000"/>
              </a:spcBef>
              <a:buFont typeface="Wingdings" pitchFamily="-111" charset="2"/>
              <a:buChar char="ü"/>
            </a:pPr>
            <a:r>
              <a:rPr lang="en-US" b="1" dirty="0">
                <a:solidFill>
                  <a:schemeClr val="bg1"/>
                </a:solidFill>
              </a:rPr>
              <a:t>Does this relationship </a:t>
            </a:r>
            <a:r>
              <a:rPr lang="en-US" b="1" dirty="0" smtClean="0">
                <a:solidFill>
                  <a:schemeClr val="bg1"/>
                </a:solidFill>
              </a:rPr>
              <a:t>change </a:t>
            </a:r>
            <a:r>
              <a:rPr lang="en-US" b="1" dirty="0">
                <a:solidFill>
                  <a:schemeClr val="bg1"/>
                </a:solidFill>
              </a:rPr>
              <a:t>with </a:t>
            </a:r>
            <a:r>
              <a:rPr lang="en-US" b="1" dirty="0" smtClean="0">
                <a:solidFill>
                  <a:schemeClr val="bg1"/>
                </a:solidFill>
              </a:rPr>
              <a:t> aerosol </a:t>
            </a:r>
            <a:r>
              <a:rPr lang="en-US" b="1" dirty="0">
                <a:solidFill>
                  <a:schemeClr val="bg1"/>
                </a:solidFill>
              </a:rPr>
              <a:t>type?</a:t>
            </a:r>
          </a:p>
          <a:p>
            <a:pPr>
              <a:spcBef>
                <a:spcPct val="50000"/>
              </a:spcBef>
              <a:buFont typeface="Wingdings" pitchFamily="-111" charset="2"/>
              <a:buChar char="ü"/>
            </a:pPr>
            <a:r>
              <a:rPr lang="en-US" b="1" dirty="0">
                <a:solidFill>
                  <a:schemeClr val="bg1"/>
                </a:solidFill>
              </a:rPr>
              <a:t>How</a:t>
            </a:r>
            <a:r>
              <a:rPr lang="en-US" b="1" dirty="0" smtClean="0">
                <a:solidFill>
                  <a:schemeClr val="bg1"/>
                </a:solidFill>
              </a:rPr>
              <a:t> does meteorology </a:t>
            </a:r>
            <a:r>
              <a:rPr lang="en-US" b="1" dirty="0">
                <a:solidFill>
                  <a:schemeClr val="bg1"/>
                </a:solidFill>
              </a:rPr>
              <a:t>drive this relationship?</a:t>
            </a:r>
          </a:p>
          <a:p>
            <a:pPr>
              <a:spcBef>
                <a:spcPct val="50000"/>
              </a:spcBef>
              <a:buFont typeface="Wingdings" pitchFamily="-111" charset="2"/>
              <a:buChar char="ü"/>
            </a:pPr>
            <a:r>
              <a:rPr lang="en-US" b="1" dirty="0">
                <a:solidFill>
                  <a:schemeClr val="bg1"/>
                </a:solidFill>
              </a:rPr>
              <a:t>How</a:t>
            </a:r>
            <a:r>
              <a:rPr lang="en-US" b="1" dirty="0" smtClean="0">
                <a:solidFill>
                  <a:schemeClr val="bg1"/>
                </a:solidFill>
              </a:rPr>
              <a:t> does </a:t>
            </a:r>
            <a:r>
              <a:rPr lang="en-US" b="1" dirty="0">
                <a:solidFill>
                  <a:schemeClr val="bg1"/>
                </a:solidFill>
              </a:rPr>
              <a:t>vertical distribution of </a:t>
            </a:r>
            <a:r>
              <a:rPr lang="en-US" b="1" dirty="0" smtClean="0">
                <a:solidFill>
                  <a:schemeClr val="bg1"/>
                </a:solidFill>
              </a:rPr>
              <a:t>aerosols in the atmosphere affect these estimates? </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44"/>
                                        </p:tgtEl>
                                        <p:attrNameLst>
                                          <p:attrName>style.visibility</p:attrName>
                                        </p:attrNameLst>
                                      </p:cBhvr>
                                      <p:to>
                                        <p:strVal val="visible"/>
                                      </p:to>
                                    </p:set>
                                    <p:animEffect transition="in" filter="blinds(horizontal)">
                                      <p:cBhvr>
                                        <p:cTn id="7" dur="500"/>
                                        <p:tgtEl>
                                          <p:spTgt spid="16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2238"/>
            <a:ext cx="6858000" cy="715962"/>
          </a:xfrm>
        </p:spPr>
        <p:txBody>
          <a:bodyPr/>
          <a:lstStyle/>
          <a:p>
            <a:r>
              <a:rPr lang="en-US" dirty="0" smtClean="0"/>
              <a:t>The Use of Satellite Models</a:t>
            </a:r>
            <a:endParaRPr lang="en-US" dirty="0"/>
          </a:p>
        </p:txBody>
      </p:sp>
      <p:sp>
        <p:nvSpPr>
          <p:cNvPr id="3" name="Content Placeholder 2"/>
          <p:cNvSpPr>
            <a:spLocks noGrp="1"/>
          </p:cNvSpPr>
          <p:nvPr>
            <p:ph idx="1"/>
          </p:nvPr>
        </p:nvSpPr>
        <p:spPr>
          <a:xfrm>
            <a:off x="457200" y="1184275"/>
            <a:ext cx="8229600" cy="4987925"/>
          </a:xfrm>
        </p:spPr>
        <p:txBody>
          <a:bodyPr/>
          <a:lstStyle/>
          <a:p>
            <a:r>
              <a:rPr lang="en-US" sz="2800" dirty="0" smtClean="0"/>
              <a:t>Currently for research</a:t>
            </a:r>
          </a:p>
          <a:p>
            <a:pPr lvl="1"/>
            <a:r>
              <a:rPr lang="en-US" sz="2400" dirty="0" smtClean="0"/>
              <a:t>Spatial trends of PM</a:t>
            </a:r>
            <a:r>
              <a:rPr lang="en-US" sz="2400" baseline="-25000" dirty="0" smtClean="0"/>
              <a:t>2.5</a:t>
            </a:r>
            <a:r>
              <a:rPr lang="en-US" sz="2400" dirty="0" smtClean="0"/>
              <a:t> at regional to national level</a:t>
            </a:r>
          </a:p>
          <a:p>
            <a:pPr lvl="1"/>
            <a:r>
              <a:rPr lang="en-US" sz="2400" dirty="0" smtClean="0"/>
              <a:t>Interannual variability of PM</a:t>
            </a:r>
            <a:r>
              <a:rPr lang="en-US" sz="2400" baseline="-25000" dirty="0" smtClean="0"/>
              <a:t>2.5</a:t>
            </a:r>
          </a:p>
          <a:p>
            <a:pPr lvl="1"/>
            <a:r>
              <a:rPr lang="en-US" sz="2400" dirty="0" smtClean="0"/>
              <a:t>Model calibration / validation</a:t>
            </a:r>
          </a:p>
          <a:p>
            <a:pPr lvl="1"/>
            <a:r>
              <a:rPr lang="en-US" sz="2400" dirty="0" smtClean="0"/>
              <a:t>Exposure assessment for health effect studies</a:t>
            </a:r>
          </a:p>
          <a:p>
            <a:r>
              <a:rPr lang="en-US" sz="2800" dirty="0" smtClean="0"/>
              <a:t>In the near future for research</a:t>
            </a:r>
          </a:p>
          <a:p>
            <a:pPr lvl="1"/>
            <a:r>
              <a:rPr lang="en-US" sz="2400" dirty="0" smtClean="0"/>
              <a:t>Spatial trends at urban scale</a:t>
            </a:r>
          </a:p>
          <a:p>
            <a:pPr lvl="1"/>
            <a:r>
              <a:rPr lang="en-US" sz="2400" dirty="0" smtClean="0"/>
              <a:t>Improved coverage and accuracy</a:t>
            </a:r>
          </a:p>
          <a:p>
            <a:pPr lvl="1"/>
            <a:r>
              <a:rPr lang="en-US" sz="2400" dirty="0" smtClean="0"/>
              <a:t>Fused statistical – deterministic models</a:t>
            </a:r>
          </a:p>
          <a:p>
            <a:r>
              <a:rPr lang="en-US" sz="2800" dirty="0" smtClean="0"/>
              <a:t>For regulation?</a:t>
            </a:r>
          </a:p>
        </p:txBody>
      </p:sp>
      <p:sp>
        <p:nvSpPr>
          <p:cNvPr id="6" name="Slide Number Placeholder 6"/>
          <p:cNvSpPr>
            <a:spLocks noGrp="1"/>
          </p:cNvSpPr>
          <p:nvPr>
            <p:ph type="sldNum" sz="quarter" idx="10"/>
          </p:nvPr>
        </p:nvSpPr>
        <p:spPr bwMode="auto">
          <a:xfrm>
            <a:off x="8457406" y="6324600"/>
            <a:ext cx="532606"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22B5AAE-23E9-4EA2-B32B-9C7FB49D2A5D}" type="slidenum">
              <a:rPr lang="en-US" sz="1400"/>
              <a:pPr/>
              <a:t>35</a:t>
            </a:fld>
            <a:endParaRPr lang="en-US" sz="1400" dirty="0"/>
          </a:p>
        </p:txBody>
      </p:sp>
    </p:spTree>
    <p:extLst>
      <p:ext uri="{BB962C8B-B14F-4D97-AF65-F5344CB8AC3E}">
        <p14:creationId xmlns:p14="http://schemas.microsoft.com/office/powerpoint/2010/main" val="3990595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01000" cy="609600"/>
          </a:xfrm>
        </p:spPr>
        <p:txBody>
          <a:bodyPr/>
          <a:lstStyle/>
          <a:p>
            <a:pPr algn="ctr"/>
            <a:r>
              <a:rPr lang="en-US" b="1" dirty="0" smtClean="0"/>
              <a:t>Trade-offs and Limitations</a:t>
            </a:r>
            <a:endParaRPr lang="en-US" b="1" dirty="0"/>
          </a:p>
        </p:txBody>
      </p:sp>
      <p:sp>
        <p:nvSpPr>
          <p:cNvPr id="3" name="Content Placeholder 2"/>
          <p:cNvSpPr>
            <a:spLocks noGrp="1"/>
          </p:cNvSpPr>
          <p:nvPr>
            <p:ph idx="1"/>
          </p:nvPr>
        </p:nvSpPr>
        <p:spPr>
          <a:xfrm>
            <a:off x="76200" y="1143000"/>
            <a:ext cx="8991600" cy="5562600"/>
          </a:xfrm>
          <a:solidFill>
            <a:schemeClr val="accent2">
              <a:lumMod val="40000"/>
              <a:lumOff val="60000"/>
            </a:schemeClr>
          </a:solidFill>
        </p:spPr>
        <p:txBody>
          <a:bodyPr/>
          <a:lstStyle/>
          <a:p>
            <a:r>
              <a:rPr lang="en-US" b="1" dirty="0" smtClean="0"/>
              <a:t>Spatial resolution – varies from sensor to sensor and parameter to parameter</a:t>
            </a:r>
          </a:p>
          <a:p>
            <a:r>
              <a:rPr lang="en-US" b="1" dirty="0" smtClean="0"/>
              <a:t>Temporal resolution – depends on satellite orbits (polar </a:t>
            </a:r>
            <a:r>
              <a:rPr lang="en-US" b="1" dirty="0" err="1" smtClean="0"/>
              <a:t>vs</a:t>
            </a:r>
            <a:r>
              <a:rPr lang="en-US" b="1" dirty="0" smtClean="0"/>
              <a:t> geostationary), swath width etc.</a:t>
            </a:r>
          </a:p>
          <a:p>
            <a:r>
              <a:rPr lang="en-US" b="1" dirty="0" smtClean="0"/>
              <a:t>Retrieval accuracies – varies with sensors and regions</a:t>
            </a:r>
          </a:p>
          <a:p>
            <a:r>
              <a:rPr lang="en-US" b="1" dirty="0" smtClean="0"/>
              <a:t>Calibration </a:t>
            </a:r>
          </a:p>
          <a:p>
            <a:r>
              <a:rPr lang="en-US" b="1" dirty="0" smtClean="0"/>
              <a:t>Data Format, Data version</a:t>
            </a:r>
          </a:p>
          <a:p>
            <a:r>
              <a:rPr lang="en-US" b="1" dirty="0" smtClean="0"/>
              <a:t>Etc.</a:t>
            </a:r>
          </a:p>
          <a:p>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685800"/>
            <a:ext cx="8763000" cy="685800"/>
          </a:xfrm>
        </p:spPr>
        <p:txBody>
          <a:bodyPr/>
          <a:lstStyle/>
          <a:p>
            <a:pPr algn="l"/>
            <a:r>
              <a:rPr lang="en-US" sz="3200" b="1" dirty="0" smtClean="0"/>
              <a:t>Assumption for Quantitative Analysis</a:t>
            </a:r>
            <a:endParaRPr lang="en-US" sz="3200" b="1" dirty="0"/>
          </a:p>
        </p:txBody>
      </p:sp>
      <p:sp>
        <p:nvSpPr>
          <p:cNvPr id="5" name="Content Placeholder 4"/>
          <p:cNvSpPr>
            <a:spLocks noGrp="1"/>
          </p:cNvSpPr>
          <p:nvPr>
            <p:ph idx="1"/>
          </p:nvPr>
        </p:nvSpPr>
        <p:spPr>
          <a:xfrm>
            <a:off x="457200" y="2057400"/>
            <a:ext cx="6934200" cy="2971800"/>
          </a:xfrm>
        </p:spPr>
        <p:txBody>
          <a:bodyPr/>
          <a:lstStyle/>
          <a:p>
            <a:pPr marL="0" indent="0">
              <a:buNone/>
            </a:pPr>
            <a:r>
              <a:rPr lang="en-US" sz="2800" b="1" dirty="0" smtClean="0">
                <a:solidFill>
                  <a:srgbClr val="FF0000"/>
                </a:solidFill>
              </a:rPr>
              <a:t>When most particles are concentrated and well mixed in the boundary layer, satellite AOD contains a strong signal of ground-level particle concentrations.</a:t>
            </a:r>
          </a:p>
        </p:txBody>
      </p:sp>
      <p:sp>
        <p:nvSpPr>
          <p:cNvPr id="6" name="TextBox 5"/>
          <p:cNvSpPr txBox="1"/>
          <p:nvPr/>
        </p:nvSpPr>
        <p:spPr>
          <a:xfrm flipH="1">
            <a:off x="2133600" y="6096000"/>
            <a:ext cx="5593081" cy="584775"/>
          </a:xfrm>
          <a:prstGeom prst="rect">
            <a:avLst/>
          </a:prstGeom>
          <a:solidFill>
            <a:srgbClr val="FFFF00"/>
          </a:solidFill>
        </p:spPr>
        <p:txBody>
          <a:bodyPr wrap="square" rtlCol="0">
            <a:spAutoFit/>
          </a:bodyPr>
          <a:lstStyle/>
          <a:p>
            <a:pPr algn="ctr"/>
            <a:r>
              <a:rPr lang="en-US" sz="3200" b="1" dirty="0" smtClean="0">
                <a:solidFill>
                  <a:srgbClr val="FF0000"/>
                </a:solidFill>
              </a:rPr>
              <a:t>No textbook solution! </a:t>
            </a:r>
            <a:endParaRPr lang="en-US" sz="3200" b="1" dirty="0">
              <a:solidFill>
                <a:srgbClr val="FF0000"/>
              </a:solidFill>
            </a:endParaRPr>
          </a:p>
        </p:txBody>
      </p:sp>
    </p:spTree>
    <p:extLst>
      <p:ext uri="{BB962C8B-B14F-4D97-AF65-F5344CB8AC3E}">
        <p14:creationId xmlns:p14="http://schemas.microsoft.com/office/powerpoint/2010/main" val="42094914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p:cNvSpPr>
          <p:nvPr>
            <p:ph type="title"/>
          </p:nvPr>
        </p:nvSpPr>
        <p:spPr>
          <a:xfrm>
            <a:off x="152400" y="-381000"/>
            <a:ext cx="8832850" cy="1219200"/>
          </a:xfrm>
          <a:noFill/>
        </p:spPr>
        <p:txBody>
          <a:bodyPr/>
          <a:lstStyle/>
          <a:p>
            <a:pPr algn="ctr"/>
            <a:r>
              <a:rPr lang="en-US" altLang="zh-CN" sz="2800" b="1" dirty="0" smtClean="0">
                <a:solidFill>
                  <a:schemeClr val="tx1"/>
                </a:solidFill>
              </a:rPr>
              <a:t>Shopping List - Requirements for this job</a:t>
            </a:r>
          </a:p>
        </p:txBody>
      </p:sp>
      <p:sp>
        <p:nvSpPr>
          <p:cNvPr id="139267" name="Rectangle 3"/>
          <p:cNvSpPr>
            <a:spLocks noGrp="1"/>
          </p:cNvSpPr>
          <p:nvPr>
            <p:ph type="body" idx="1"/>
          </p:nvPr>
        </p:nvSpPr>
        <p:spPr bwMode="auto">
          <a:xfrm>
            <a:off x="29028" y="1295400"/>
            <a:ext cx="9114971" cy="4648200"/>
          </a:xfrm>
        </p:spPr>
        <p:txBody>
          <a:bodyPr wrap="square" numCol="1" anchor="t" anchorCtr="0" compatLnSpc="1">
            <a:prstTxWarp prst="textNoShape">
              <a:avLst/>
            </a:prstTxWarp>
          </a:bodyPr>
          <a:lstStyle/>
          <a:p>
            <a:pPr>
              <a:spcBef>
                <a:spcPct val="15000"/>
              </a:spcBef>
              <a:spcAft>
                <a:spcPct val="15000"/>
              </a:spcAft>
              <a:defRPr/>
            </a:pPr>
            <a:r>
              <a:rPr lang="en-US" altLang="zh-CN" sz="2800" b="1" dirty="0" smtClean="0">
                <a:solidFill>
                  <a:srgbClr val="0000FF"/>
                </a:solidFill>
                <a:ea typeface="SimSun" pitchFamily="2" charset="-122"/>
              </a:rPr>
              <a:t>A good high speed computer system</a:t>
            </a:r>
          </a:p>
          <a:p>
            <a:pPr>
              <a:spcBef>
                <a:spcPct val="15000"/>
              </a:spcBef>
              <a:spcAft>
                <a:spcPct val="15000"/>
              </a:spcAft>
              <a:defRPr/>
            </a:pPr>
            <a:r>
              <a:rPr lang="en-US" altLang="zh-CN" sz="2800" b="1" dirty="0" smtClean="0">
                <a:solidFill>
                  <a:srgbClr val="0000FF"/>
                </a:solidFill>
                <a:ea typeface="SimSun" pitchFamily="2" charset="-122"/>
              </a:rPr>
              <a:t>Internet to access satellite &amp; other data</a:t>
            </a:r>
          </a:p>
          <a:p>
            <a:pPr>
              <a:spcBef>
                <a:spcPct val="15000"/>
              </a:spcBef>
              <a:spcAft>
                <a:spcPct val="15000"/>
              </a:spcAft>
              <a:defRPr/>
            </a:pPr>
            <a:r>
              <a:rPr lang="en-US" altLang="zh-CN" sz="2800" b="1" dirty="0" smtClean="0">
                <a:solidFill>
                  <a:srgbClr val="0000FF"/>
                </a:solidFill>
                <a:ea typeface="SimSun" pitchFamily="2" charset="-122"/>
              </a:rPr>
              <a:t>Some statistical software (SAS, R, </a:t>
            </a:r>
            <a:r>
              <a:rPr lang="en-US" altLang="zh-CN" sz="2800" b="1" dirty="0" err="1" smtClean="0">
                <a:solidFill>
                  <a:srgbClr val="0000FF"/>
                </a:solidFill>
                <a:ea typeface="SimSun" pitchFamily="2" charset="-122"/>
              </a:rPr>
              <a:t>Matlab</a:t>
            </a:r>
            <a:r>
              <a:rPr lang="en-US" altLang="zh-CN" sz="2800" b="1" dirty="0" smtClean="0">
                <a:solidFill>
                  <a:srgbClr val="0000FF"/>
                </a:solidFill>
                <a:ea typeface="SimSun" pitchFamily="2" charset="-122"/>
              </a:rPr>
              <a:t>, etc., IDL, Fortran, Python, etc.)</a:t>
            </a:r>
          </a:p>
          <a:p>
            <a:pPr>
              <a:spcBef>
                <a:spcPct val="15000"/>
              </a:spcBef>
              <a:spcAft>
                <a:spcPct val="15000"/>
              </a:spcAft>
              <a:defRPr/>
            </a:pPr>
            <a:r>
              <a:rPr lang="en-US" altLang="zh-CN" sz="2800" b="1" dirty="0" smtClean="0">
                <a:solidFill>
                  <a:srgbClr val="0000FF"/>
                </a:solidFill>
                <a:ea typeface="SimSun" pitchFamily="2" charset="-122"/>
              </a:rPr>
              <a:t>Some programming skill</a:t>
            </a:r>
          </a:p>
          <a:p>
            <a:pPr>
              <a:spcBef>
                <a:spcPct val="15000"/>
              </a:spcBef>
              <a:spcAft>
                <a:spcPct val="15000"/>
              </a:spcAft>
              <a:defRPr/>
            </a:pPr>
            <a:r>
              <a:rPr lang="en-US" altLang="zh-CN" sz="2800" b="1" dirty="0" smtClean="0">
                <a:solidFill>
                  <a:srgbClr val="0000FF"/>
                </a:solidFill>
                <a:ea typeface="SimSun" pitchFamily="2" charset="-122"/>
              </a:rPr>
              <a:t>Knowledge of regional air pollution patterns</a:t>
            </a:r>
          </a:p>
          <a:p>
            <a:pPr>
              <a:spcBef>
                <a:spcPct val="15000"/>
              </a:spcBef>
              <a:spcAft>
                <a:spcPct val="15000"/>
              </a:spcAft>
              <a:defRPr/>
            </a:pPr>
            <a:r>
              <a:rPr lang="en-US" altLang="zh-CN" sz="2800" b="1" dirty="0" smtClean="0">
                <a:solidFill>
                  <a:srgbClr val="0000FF"/>
                </a:solidFill>
                <a:ea typeface="SimSun" pitchFamily="2" charset="-122"/>
              </a:rPr>
              <a:t>Ideally, GIS software and working knowledge</a:t>
            </a:r>
          </a:p>
          <a:p>
            <a:pPr>
              <a:spcBef>
                <a:spcPct val="15000"/>
              </a:spcBef>
              <a:spcAft>
                <a:spcPct val="15000"/>
              </a:spcAft>
              <a:defRPr/>
            </a:pPr>
            <a:r>
              <a:rPr lang="en-US" altLang="zh-CN" sz="2800" b="1" dirty="0" smtClean="0">
                <a:solidFill>
                  <a:srgbClr val="FF0000"/>
                </a:solidFill>
                <a:ea typeface="SimSun" pitchFamily="2" charset="-122"/>
              </a:rPr>
              <a:t>Surface &amp; Satellite Data</a:t>
            </a:r>
          </a:p>
        </p:txBody>
      </p:sp>
      <p:sp>
        <p:nvSpPr>
          <p:cNvPr id="13317" name="Rectangle 5"/>
          <p:cNvSpPr>
            <a:spLocks noChangeArrowheads="1"/>
          </p:cNvSpPr>
          <p:nvPr/>
        </p:nvSpPr>
        <p:spPr bwMode="auto">
          <a:xfrm>
            <a:off x="423863" y="4235450"/>
            <a:ext cx="8372475" cy="2336800"/>
          </a:xfrm>
          <a:prstGeom prst="rect">
            <a:avLst/>
          </a:prstGeom>
          <a:noFill/>
          <a:ln w="9525">
            <a:noFill/>
            <a:miter lim="800000"/>
            <a:headEnd/>
            <a:tailEnd/>
          </a:ln>
        </p:spPr>
        <p:txBody>
          <a:bodyPr/>
          <a:lstStyle/>
          <a:p>
            <a:pPr marL="342900" indent="-342900" eaLnBrk="0" hangingPunct="0">
              <a:spcBef>
                <a:spcPct val="15000"/>
              </a:spcBef>
              <a:spcAft>
                <a:spcPct val="15000"/>
              </a:spcAft>
              <a:buFont typeface="Arial" pitchFamily="34" charset="0"/>
              <a:buChar char="•"/>
            </a:pPr>
            <a:endParaRPr lang="en-US" sz="2800" b="1">
              <a:solidFill>
                <a:srgbClr val="F8F8F8"/>
              </a:solidFill>
              <a:latin typeface="Calibri" pitchFamily="34" charset="0"/>
            </a:endParaRPr>
          </a:p>
        </p:txBody>
      </p:sp>
    </p:spTree>
    <p:extLst>
      <p:ext uri="{BB962C8B-B14F-4D97-AF65-F5344CB8AC3E}">
        <p14:creationId xmlns:p14="http://schemas.microsoft.com/office/powerpoint/2010/main" val="38540666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53" t="12381" r="36810" b="58536"/>
          <a:stretch/>
        </p:blipFill>
        <p:spPr bwMode="auto">
          <a:xfrm>
            <a:off x="152400" y="304800"/>
            <a:ext cx="5760597" cy="2971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style>
          <a:lnRef idx="0">
            <a:schemeClr val="dk1"/>
          </a:lnRef>
          <a:fillRef idx="3">
            <a:schemeClr val="dk1"/>
          </a:fillRef>
          <a:effectRef idx="3">
            <a:schemeClr val="dk1"/>
          </a:effectRef>
          <a:fontRef idx="minor">
            <a:schemeClr val="lt1"/>
          </a:fontRef>
        </p:style>
      </p:pic>
      <p:grpSp>
        <p:nvGrpSpPr>
          <p:cNvPr id="2" name="Group 7"/>
          <p:cNvGrpSpPr>
            <a:grpSpLocks/>
          </p:cNvGrpSpPr>
          <p:nvPr/>
        </p:nvGrpSpPr>
        <p:grpSpPr bwMode="auto">
          <a:xfrm>
            <a:off x="106363" y="152400"/>
            <a:ext cx="9113837" cy="6078538"/>
            <a:chOff x="107043" y="152400"/>
            <a:chExt cx="9113157" cy="6078311"/>
          </a:xfrm>
        </p:grpSpPr>
        <p:pic>
          <p:nvPicPr>
            <p:cNvPr id="1638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3047" y="152400"/>
              <a:ext cx="4524375" cy="819150"/>
            </a:xfrm>
            <a:prstGeom prst="rect">
              <a:avLst/>
            </a:prstGeom>
            <a:ln/>
          </p:spPr>
          <p:style>
            <a:lnRef idx="0">
              <a:schemeClr val="dk1"/>
            </a:lnRef>
            <a:fillRef idx="3">
              <a:schemeClr val="dk1"/>
            </a:fillRef>
            <a:effectRef idx="3">
              <a:schemeClr val="dk1"/>
            </a:effectRef>
            <a:fontRef idx="minor">
              <a:schemeClr val="lt1"/>
            </a:fontRef>
          </p:style>
        </p:pic>
        <p:grpSp>
          <p:nvGrpSpPr>
            <p:cNvPr id="3" name="Group 11"/>
            <p:cNvGrpSpPr>
              <a:grpSpLocks/>
            </p:cNvGrpSpPr>
            <p:nvPr/>
          </p:nvGrpSpPr>
          <p:grpSpPr bwMode="auto">
            <a:xfrm rot="-670893">
              <a:off x="371413" y="2752904"/>
              <a:ext cx="4105275" cy="1628775"/>
              <a:chOff x="381000" y="2971800"/>
              <a:chExt cx="4105275" cy="1628775"/>
            </a:xfrm>
          </p:grpSpPr>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971800"/>
                <a:ext cx="4105275" cy="16287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cxnSp>
            <p:nvCxnSpPr>
              <p:cNvPr id="5" name="Straight Connector 4"/>
              <p:cNvCxnSpPr/>
              <p:nvPr/>
            </p:nvCxnSpPr>
            <p:spPr bwMode="auto">
              <a:xfrm>
                <a:off x="3810273" y="3657079"/>
                <a:ext cx="609555" cy="0"/>
              </a:xfrm>
              <a:prstGeom prst="line">
                <a:avLst/>
              </a:prstGeom>
              <a:ln w="19050">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bwMode="auto">
              <a:xfrm>
                <a:off x="495483" y="3846696"/>
                <a:ext cx="3885910" cy="0"/>
              </a:xfrm>
              <a:prstGeom prst="line">
                <a:avLst/>
              </a:prstGeom>
              <a:ln w="19050">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bwMode="auto">
              <a:xfrm>
                <a:off x="519259" y="4037484"/>
                <a:ext cx="3885910" cy="0"/>
              </a:xfrm>
              <a:prstGeom prst="line">
                <a:avLst/>
              </a:prstGeom>
              <a:ln w="19050">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grpSp>
        <p:pic>
          <p:nvPicPr>
            <p:cNvPr id="16391" name="Picture 7"/>
            <p:cNvPicPr>
              <a:picLocks noChangeAspect="1" noChangeArrowheads="1"/>
            </p:cNvPicPr>
            <p:nvPr/>
          </p:nvPicPr>
          <p:blipFill>
            <a:blip r:embed="rId6" cstate="print"/>
            <a:srcRect/>
            <a:stretch>
              <a:fillRect/>
            </a:stretch>
          </p:blipFill>
          <p:spPr bwMode="auto">
            <a:xfrm rot="20811694">
              <a:off x="4383449" y="5221099"/>
              <a:ext cx="4487527" cy="1009612"/>
            </a:xfrm>
            <a:prstGeom prst="rect">
              <a:avLst/>
            </a:prstGeom>
            <a:ln/>
          </p:spPr>
          <p:style>
            <a:lnRef idx="1">
              <a:schemeClr val="dk1"/>
            </a:lnRef>
            <a:fillRef idx="3">
              <a:schemeClr val="dk1"/>
            </a:fillRef>
            <a:effectRef idx="2">
              <a:schemeClr val="dk1"/>
            </a:effectRef>
            <a:fontRef idx="minor">
              <a:schemeClr val="lt1"/>
            </a:fontRef>
          </p:style>
        </p:pic>
        <p:pic>
          <p:nvPicPr>
            <p:cNvPr id="12295"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34530">
              <a:off x="107043" y="4569926"/>
              <a:ext cx="4866640" cy="1462906"/>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 name="Straight Connector 31"/>
            <p:cNvCxnSpPr/>
            <p:nvPr/>
          </p:nvCxnSpPr>
          <p:spPr bwMode="auto">
            <a:xfrm flipV="1">
              <a:off x="305465" y="4533736"/>
              <a:ext cx="4571659" cy="1285827"/>
            </a:xfrm>
            <a:prstGeom prst="line">
              <a:avLst/>
            </a:prstGeom>
            <a:ln w="19050">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35" name="Straight Connector 34"/>
            <p:cNvCxnSpPr/>
            <p:nvPr/>
          </p:nvCxnSpPr>
          <p:spPr bwMode="auto">
            <a:xfrm flipV="1">
              <a:off x="181649" y="4343243"/>
              <a:ext cx="4571659" cy="1285827"/>
            </a:xfrm>
            <a:prstGeom prst="line">
              <a:avLst/>
            </a:prstGeom>
            <a:ln w="19050">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bwMode="auto">
            <a:xfrm flipV="1">
              <a:off x="294354" y="5495725"/>
              <a:ext cx="1896920" cy="561954"/>
            </a:xfrm>
            <a:prstGeom prst="line">
              <a:avLst/>
            </a:prstGeom>
            <a:ln w="19050">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bwMode="auto">
            <a:xfrm flipV="1">
              <a:off x="4048511" y="4143226"/>
              <a:ext cx="676225" cy="200018"/>
            </a:xfrm>
            <a:prstGeom prst="line">
              <a:avLst/>
            </a:prstGeom>
            <a:ln w="19050">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grpSp>
          <p:nvGrpSpPr>
            <p:cNvPr id="4" name="Group 3"/>
            <p:cNvGrpSpPr>
              <a:grpSpLocks/>
            </p:cNvGrpSpPr>
            <p:nvPr/>
          </p:nvGrpSpPr>
          <p:grpSpPr bwMode="auto">
            <a:xfrm>
              <a:off x="3352800" y="1188542"/>
              <a:ext cx="5362575" cy="1202233"/>
              <a:chOff x="3352800" y="1188542"/>
              <a:chExt cx="5362575" cy="1202233"/>
            </a:xfrm>
          </p:grpSpPr>
          <p:pic>
            <p:nvPicPr>
              <p:cNvPr id="1230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b="30649"/>
              <a:stretch>
                <a:fillRect/>
              </a:stretch>
            </p:blipFill>
            <p:spPr bwMode="auto">
              <a:xfrm>
                <a:off x="3352800" y="1188542"/>
                <a:ext cx="5362575" cy="12022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304" name="Straight Connector 2"/>
              <p:cNvCxnSpPr>
                <a:cxnSpLocks noChangeShapeType="1"/>
              </p:cNvCxnSpPr>
              <p:nvPr/>
            </p:nvCxnSpPr>
            <p:spPr bwMode="auto">
              <a:xfrm>
                <a:off x="5027864" y="1447800"/>
                <a:ext cx="3582736"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5" name="Straight Connector 22"/>
              <p:cNvCxnSpPr>
                <a:cxnSpLocks noChangeShapeType="1"/>
              </p:cNvCxnSpPr>
              <p:nvPr/>
            </p:nvCxnSpPr>
            <p:spPr bwMode="auto">
              <a:xfrm>
                <a:off x="3441316" y="1676400"/>
                <a:ext cx="5245484"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6" name="Straight Connector 23"/>
              <p:cNvCxnSpPr>
                <a:cxnSpLocks noChangeShapeType="1"/>
              </p:cNvCxnSpPr>
              <p:nvPr/>
            </p:nvCxnSpPr>
            <p:spPr bwMode="auto">
              <a:xfrm>
                <a:off x="3431791" y="1952625"/>
                <a:ext cx="5245484"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7" name="Straight Connector 24"/>
              <p:cNvCxnSpPr>
                <a:cxnSpLocks noChangeShapeType="1"/>
              </p:cNvCxnSpPr>
              <p:nvPr/>
            </p:nvCxnSpPr>
            <p:spPr bwMode="auto">
              <a:xfrm>
                <a:off x="3441316" y="2181225"/>
                <a:ext cx="5245484"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230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56439" y="3132733"/>
              <a:ext cx="3770620" cy="10533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02" name="Rectangle 5"/>
            <p:cNvSpPr>
              <a:spLocks noChangeArrowheads="1"/>
            </p:cNvSpPr>
            <p:nvPr/>
          </p:nvSpPr>
          <p:spPr bwMode="auto">
            <a:xfrm>
              <a:off x="9144000" y="3657600"/>
              <a:ext cx="76200" cy="45719"/>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endParaRPr lang="en-US"/>
            </a:p>
          </p:txBody>
        </p:sp>
      </p:grpSp>
      <p:sp>
        <p:nvSpPr>
          <p:cNvPr id="24" name="TextBox 23"/>
          <p:cNvSpPr txBox="1"/>
          <p:nvPr/>
        </p:nvSpPr>
        <p:spPr>
          <a:xfrm>
            <a:off x="5838372" y="6428862"/>
            <a:ext cx="3276600" cy="400110"/>
          </a:xfrm>
          <a:prstGeom prst="rect">
            <a:avLst/>
          </a:prstGeom>
          <a:solidFill>
            <a:schemeClr val="tx1"/>
          </a:solidFill>
        </p:spPr>
        <p:txBody>
          <a:bodyPr wrap="square" rtlCol="0">
            <a:spAutoFit/>
          </a:bodyPr>
          <a:lstStyle/>
          <a:p>
            <a:pPr algn="r"/>
            <a:r>
              <a:rPr lang="en-US" sz="2000" b="1" dirty="0" smtClean="0">
                <a:solidFill>
                  <a:srgbClr val="FFFF00"/>
                </a:solidFill>
              </a:rPr>
              <a:t>Suggested Reading</a:t>
            </a:r>
            <a:endParaRPr lang="en-US" sz="2000" b="1" dirty="0">
              <a:solidFill>
                <a:srgbClr val="FFFF00"/>
              </a:solidFill>
            </a:endParaRPr>
          </a:p>
        </p:txBody>
      </p:sp>
    </p:spTree>
    <p:extLst>
      <p:ext uri="{BB962C8B-B14F-4D97-AF65-F5344CB8AC3E}">
        <p14:creationId xmlns:p14="http://schemas.microsoft.com/office/powerpoint/2010/main" val="6975026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13" name="Picture 9" descr="te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1676400" cy="2076450"/>
          </a:xfrm>
          <a:prstGeom prst="rect">
            <a:avLst/>
          </a:prstGeom>
          <a:noFill/>
          <a:extLst>
            <a:ext uri="{909E8E84-426E-40dd-AFC4-6F175D3DCCD1}">
              <a14:hiddenFill xmlns:a14="http://schemas.microsoft.com/office/drawing/2010/main">
                <a:solidFill>
                  <a:srgbClr val="FFFFFF"/>
                </a:solidFill>
              </a14:hiddenFill>
            </a:ext>
          </a:extLst>
        </p:spPr>
      </p:pic>
      <p:sp>
        <p:nvSpPr>
          <p:cNvPr id="251906" name="Rectangle 2"/>
          <p:cNvSpPr>
            <a:spLocks noGrp="1" noChangeArrowheads="1"/>
          </p:cNvSpPr>
          <p:nvPr>
            <p:ph type="title"/>
          </p:nvPr>
        </p:nvSpPr>
        <p:spPr>
          <a:xfrm>
            <a:off x="381000" y="304800"/>
            <a:ext cx="6019800" cy="609600"/>
          </a:xfrm>
        </p:spPr>
        <p:txBody>
          <a:bodyPr/>
          <a:lstStyle/>
          <a:p>
            <a:r>
              <a:rPr lang="en-US" sz="3200" b="1" dirty="0"/>
              <a:t>Air Pollution Monitoring</a:t>
            </a:r>
          </a:p>
        </p:txBody>
      </p:sp>
      <p:pic>
        <p:nvPicPr>
          <p:cNvPr id="251907" name="Picture 3" descr="134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267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51908" name="Picture 4" descr="img_NASA-_sun_pho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905000"/>
            <a:ext cx="2133600" cy="1601788"/>
          </a:xfrm>
          <a:prstGeom prst="rect">
            <a:avLst/>
          </a:prstGeom>
          <a:noFill/>
          <a:extLst>
            <a:ext uri="{909E8E84-426E-40dd-AFC4-6F175D3DCCD1}">
              <a14:hiddenFill xmlns:a14="http://schemas.microsoft.com/office/drawing/2010/main">
                <a:solidFill>
                  <a:srgbClr val="FFFFFF"/>
                </a:solidFill>
              </a14:hiddenFill>
            </a:ext>
          </a:extLst>
        </p:spPr>
      </p:pic>
      <p:pic>
        <p:nvPicPr>
          <p:cNvPr id="251909" name="Picture 5" descr="LIDAR_MLO"/>
          <p:cNvPicPr>
            <a:picLocks noChangeAspect="1" noChangeArrowheads="1"/>
          </p:cNvPicPr>
          <p:nvPr/>
        </p:nvPicPr>
        <p:blipFill>
          <a:blip r:embed="rId6">
            <a:lum bright="42000" contrast="24000"/>
            <a:extLst>
              <a:ext uri="{28A0092B-C50C-407E-A947-70E740481C1C}">
                <a14:useLocalDpi xmlns:a14="http://schemas.microsoft.com/office/drawing/2010/main" val="0"/>
              </a:ext>
            </a:extLst>
          </a:blip>
          <a:srcRect/>
          <a:stretch>
            <a:fillRect/>
          </a:stretch>
        </p:blipFill>
        <p:spPr bwMode="auto">
          <a:xfrm>
            <a:off x="2667000" y="3810000"/>
            <a:ext cx="2362200" cy="1836738"/>
          </a:xfrm>
          <a:prstGeom prst="rect">
            <a:avLst/>
          </a:prstGeom>
          <a:noFill/>
          <a:extLst>
            <a:ext uri="{909E8E84-426E-40dd-AFC4-6F175D3DCCD1}">
              <a14:hiddenFill xmlns:a14="http://schemas.microsoft.com/office/drawing/2010/main">
                <a:solidFill>
                  <a:srgbClr val="FFFFFF"/>
                </a:solidFill>
              </a14:hiddenFill>
            </a:ext>
          </a:extLst>
        </p:spPr>
      </p:pic>
      <p:sp>
        <p:nvSpPr>
          <p:cNvPr id="251912" name="Text Box 8"/>
          <p:cNvSpPr txBox="1">
            <a:spLocks noChangeArrowheads="1"/>
          </p:cNvSpPr>
          <p:nvPr/>
        </p:nvSpPr>
        <p:spPr bwMode="auto">
          <a:xfrm>
            <a:off x="228600" y="33528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b="1">
                <a:solidFill>
                  <a:schemeClr val="bg1"/>
                </a:solidFill>
              </a:rPr>
              <a:t>TEOM</a:t>
            </a:r>
          </a:p>
        </p:txBody>
      </p:sp>
      <p:sp>
        <p:nvSpPr>
          <p:cNvPr id="251914" name="Text Box 10"/>
          <p:cNvSpPr txBox="1">
            <a:spLocks noChangeArrowheads="1"/>
          </p:cNvSpPr>
          <p:nvPr/>
        </p:nvSpPr>
        <p:spPr bwMode="auto">
          <a:xfrm>
            <a:off x="228600" y="60198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b="1">
                <a:solidFill>
                  <a:schemeClr val="bg1"/>
                </a:solidFill>
              </a:rPr>
              <a:t>Sampler</a:t>
            </a:r>
          </a:p>
        </p:txBody>
      </p:sp>
      <p:sp>
        <p:nvSpPr>
          <p:cNvPr id="251915" name="Text Box 11"/>
          <p:cNvSpPr txBox="1">
            <a:spLocks noChangeArrowheads="1"/>
          </p:cNvSpPr>
          <p:nvPr/>
        </p:nvSpPr>
        <p:spPr bwMode="auto">
          <a:xfrm>
            <a:off x="3429000" y="1905000"/>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b="1"/>
              <a:t>CIMEL</a:t>
            </a:r>
          </a:p>
        </p:txBody>
      </p:sp>
      <p:sp>
        <p:nvSpPr>
          <p:cNvPr id="251916" name="Text Box 12"/>
          <p:cNvSpPr txBox="1">
            <a:spLocks noChangeArrowheads="1"/>
          </p:cNvSpPr>
          <p:nvPr/>
        </p:nvSpPr>
        <p:spPr bwMode="auto">
          <a:xfrm>
            <a:off x="3886200" y="5181600"/>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b="1">
                <a:solidFill>
                  <a:schemeClr val="bg1"/>
                </a:solidFill>
              </a:rPr>
              <a:t>LIDAR</a:t>
            </a:r>
          </a:p>
        </p:txBody>
      </p:sp>
      <p:pic>
        <p:nvPicPr>
          <p:cNvPr id="251917" name="Picture 13" descr="calipso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1524000"/>
            <a:ext cx="2057400" cy="1617663"/>
          </a:xfrm>
          <a:prstGeom prst="rect">
            <a:avLst/>
          </a:prstGeom>
          <a:noFill/>
          <a:extLst>
            <a:ext uri="{909E8E84-426E-40dd-AFC4-6F175D3DCCD1}">
              <a14:hiddenFill xmlns:a14="http://schemas.microsoft.com/office/drawing/2010/main">
                <a:solidFill>
                  <a:srgbClr val="FFFFFF"/>
                </a:solidFill>
              </a14:hiddenFill>
            </a:ext>
          </a:extLst>
        </p:spPr>
      </p:pic>
      <p:sp>
        <p:nvSpPr>
          <p:cNvPr id="251918" name="Text Box 14"/>
          <p:cNvSpPr txBox="1">
            <a:spLocks noChangeArrowheads="1"/>
          </p:cNvSpPr>
          <p:nvPr/>
        </p:nvSpPr>
        <p:spPr bwMode="auto">
          <a:xfrm>
            <a:off x="5486400" y="27432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b="1" dirty="0"/>
              <a:t>Satellite</a:t>
            </a:r>
          </a:p>
        </p:txBody>
      </p:sp>
      <p:pic>
        <p:nvPicPr>
          <p:cNvPr id="251919" name="Picture 15" descr="060725_iod_calipso_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5730875"/>
            <a:ext cx="3429000" cy="976313"/>
          </a:xfrm>
          <a:prstGeom prst="rect">
            <a:avLst/>
          </a:prstGeom>
          <a:noFill/>
          <a:extLst>
            <a:ext uri="{909E8E84-426E-40dd-AFC4-6F175D3DCCD1}">
              <a14:hiddenFill xmlns:a14="http://schemas.microsoft.com/office/drawing/2010/main">
                <a:solidFill>
                  <a:srgbClr val="FFFFFF"/>
                </a:solidFill>
              </a14:hiddenFill>
            </a:ext>
          </a:extLst>
        </p:spPr>
      </p:pic>
      <p:sp>
        <p:nvSpPr>
          <p:cNvPr id="251920" name="Line 16"/>
          <p:cNvSpPr>
            <a:spLocks noChangeShapeType="1"/>
          </p:cNvSpPr>
          <p:nvPr/>
        </p:nvSpPr>
        <p:spPr bwMode="auto">
          <a:xfrm>
            <a:off x="3733800" y="5562600"/>
            <a:ext cx="0" cy="457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51921" name="Picture 17" descr="image_large"/>
          <p:cNvPicPr>
            <a:picLocks noChangeAspect="1" noChangeArrowheads="1"/>
          </p:cNvPicPr>
          <p:nvPr/>
        </p:nvPicPr>
        <p:blipFill>
          <a:blip r:embed="rId9">
            <a:extLst>
              <a:ext uri="{28A0092B-C50C-407E-A947-70E740481C1C}">
                <a14:useLocalDpi xmlns:a14="http://schemas.microsoft.com/office/drawing/2010/main" val="0"/>
              </a:ext>
            </a:extLst>
          </a:blip>
          <a:srcRect r="50000"/>
          <a:stretch>
            <a:fillRect/>
          </a:stretch>
        </p:blipFill>
        <p:spPr bwMode="auto">
          <a:xfrm>
            <a:off x="5486400" y="3581400"/>
            <a:ext cx="2743200" cy="2065338"/>
          </a:xfrm>
          <a:prstGeom prst="rect">
            <a:avLst/>
          </a:prstGeom>
          <a:noFill/>
          <a:extLst>
            <a:ext uri="{909E8E84-426E-40dd-AFC4-6F175D3DCCD1}">
              <a14:hiddenFill xmlns:a14="http://schemas.microsoft.com/office/drawing/2010/main">
                <a:solidFill>
                  <a:srgbClr val="FFFFFF"/>
                </a:solidFill>
              </a14:hiddenFill>
            </a:ext>
          </a:extLst>
        </p:spPr>
      </p:pic>
      <p:sp>
        <p:nvSpPr>
          <p:cNvPr id="251922" name="Text Box 18"/>
          <p:cNvSpPr txBox="1">
            <a:spLocks noChangeArrowheads="1"/>
          </p:cNvSpPr>
          <p:nvPr/>
        </p:nvSpPr>
        <p:spPr bwMode="auto">
          <a:xfrm>
            <a:off x="6781800" y="5181600"/>
            <a:ext cx="13716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b="1">
                <a:solidFill>
                  <a:schemeClr val="bg1"/>
                </a:solidFill>
              </a:rPr>
              <a:t>Aircraft</a:t>
            </a:r>
          </a:p>
        </p:txBody>
      </p:sp>
      <p:sp>
        <p:nvSpPr>
          <p:cNvPr id="251923" name="Rectangle 19"/>
          <p:cNvSpPr>
            <a:spLocks noChangeArrowheads="1"/>
          </p:cNvSpPr>
          <p:nvPr/>
        </p:nvSpPr>
        <p:spPr bwMode="auto">
          <a:xfrm>
            <a:off x="7162800" y="1828800"/>
            <a:ext cx="1676400" cy="1447800"/>
          </a:xfrm>
          <a:prstGeom prst="rect">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24" name="Text Box 20"/>
          <p:cNvSpPr txBox="1">
            <a:spLocks noChangeArrowheads="1"/>
          </p:cNvSpPr>
          <p:nvPr/>
        </p:nvSpPr>
        <p:spPr bwMode="auto">
          <a:xfrm>
            <a:off x="7315200" y="2362200"/>
            <a:ext cx="13716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b="1">
                <a:solidFill>
                  <a:schemeClr val="bg1"/>
                </a:solidFill>
              </a:rPr>
              <a:t>MODELS</a:t>
            </a:r>
          </a:p>
        </p:txBody>
      </p:sp>
    </p:spTree>
    <p:extLst>
      <p:ext uri="{BB962C8B-B14F-4D97-AF65-F5344CB8AC3E}">
        <p14:creationId xmlns:p14="http://schemas.microsoft.com/office/powerpoint/2010/main" val="30292436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14600"/>
            <a:ext cx="7907077" cy="1597025"/>
          </a:xfrm>
        </p:spPr>
        <p:txBody>
          <a:bodyPr/>
          <a:lstStyle/>
          <a:p>
            <a:pPr algn="ctr"/>
            <a:r>
              <a:rPr lang="en-US" b="1" dirty="0" smtClean="0">
                <a:solidFill>
                  <a:schemeClr val="tx1"/>
                </a:solidFill>
              </a:rPr>
              <a:t>How Satellite Works?</a:t>
            </a:r>
            <a:endParaRPr lang="en-US" b="1" dirty="0">
              <a:solidFill>
                <a:schemeClr val="tx1"/>
              </a:solidFill>
            </a:endParaRPr>
          </a:p>
        </p:txBody>
      </p:sp>
    </p:spTree>
    <p:extLst>
      <p:ext uri="{BB962C8B-B14F-4D97-AF65-F5344CB8AC3E}">
        <p14:creationId xmlns:p14="http://schemas.microsoft.com/office/powerpoint/2010/main" val="10047927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2000" y="838200"/>
            <a:ext cx="7391400" cy="523220"/>
          </a:xfrm>
          <a:prstGeom prst="rect">
            <a:avLst/>
          </a:prstGeom>
          <a:noFill/>
        </p:spPr>
        <p:txBody>
          <a:bodyPr wrap="square" rtlCol="0">
            <a:spAutoFit/>
          </a:bodyPr>
          <a:lstStyle/>
          <a:p>
            <a:pPr algn="ctr"/>
            <a:r>
              <a:rPr lang="en-US" sz="2800" b="1" dirty="0" smtClean="0"/>
              <a:t>Remote Sensing</a:t>
            </a:r>
            <a:endParaRPr lang="en-US" sz="2800" b="1" dirty="0"/>
          </a:p>
        </p:txBody>
      </p:sp>
      <p:sp>
        <p:nvSpPr>
          <p:cNvPr id="5" name="Content Placeholder 2"/>
          <p:cNvSpPr txBox="1">
            <a:spLocks/>
          </p:cNvSpPr>
          <p:nvPr/>
        </p:nvSpPr>
        <p:spPr>
          <a:xfrm>
            <a:off x="0" y="2286000"/>
            <a:ext cx="9144000" cy="1676400"/>
          </a:xfrm>
          <a:prstGeom prst="rect">
            <a:avLst/>
          </a:prstGeom>
          <a:solidFill>
            <a:srgbClr val="FFFF00"/>
          </a:solidFill>
          <a:ln>
            <a:solidFill>
              <a:schemeClr val="tx1"/>
            </a:solidFill>
          </a:ln>
        </p:spPr>
        <p:txBody>
          <a:bodyPr/>
          <a:lstStyle/>
          <a:p>
            <a:pPr marL="469900" marR="0" lvl="0" indent="-469900" algn="ctr" defTabSz="914400" rtl="0" eaLnBrk="0" fontAlgn="base" latinLnBrk="0" hangingPunct="0">
              <a:lnSpc>
                <a:spcPct val="100000"/>
              </a:lnSpc>
              <a:spcBef>
                <a:spcPct val="20000"/>
              </a:spcBef>
              <a:spcAft>
                <a:spcPct val="0"/>
              </a:spcAft>
              <a:buClr>
                <a:schemeClr val="accent2"/>
              </a:buClr>
              <a:buSzTx/>
              <a:buFontTx/>
              <a:buNone/>
              <a:tabLst/>
              <a:defRPr/>
            </a:pPr>
            <a:r>
              <a:rPr kumimoji="0" lang="en-US" sz="3000" b="1" i="0" u="none" strike="noStrike" kern="0" cap="none" spc="0" normalizeH="0" baseline="0" noProof="0" dirty="0" smtClean="0">
                <a:ln>
                  <a:noFill/>
                </a:ln>
                <a:solidFill>
                  <a:schemeClr val="tx1"/>
                </a:solidFill>
                <a:effectLst/>
                <a:uLnTx/>
                <a:uFillTx/>
                <a:latin typeface="Georgia" pitchFamily="18" charset="0"/>
                <a:ea typeface="+mn-ea"/>
                <a:cs typeface="+mn-cs"/>
              </a:rPr>
              <a:t>	Collecting information about an</a:t>
            </a:r>
            <a:r>
              <a:rPr lang="en-US" sz="3000" b="1" kern="0" dirty="0" smtClean="0">
                <a:latin typeface="Georgia" pitchFamily="18" charset="0"/>
              </a:rPr>
              <a:t> </a:t>
            </a:r>
            <a:r>
              <a:rPr kumimoji="0" lang="en-US" sz="3000" b="1" i="0" u="none" strike="noStrike" kern="0" cap="none" spc="0" normalizeH="0" baseline="0" noProof="0" dirty="0" smtClean="0">
                <a:ln>
                  <a:noFill/>
                </a:ln>
                <a:solidFill>
                  <a:schemeClr val="tx1"/>
                </a:solidFill>
                <a:effectLst/>
                <a:uLnTx/>
                <a:uFillTx/>
                <a:latin typeface="Georgia" pitchFamily="18" charset="0"/>
                <a:ea typeface="+mn-ea"/>
                <a:cs typeface="+mn-cs"/>
              </a:rPr>
              <a:t>object without being in direct</a:t>
            </a:r>
            <a:r>
              <a:rPr lang="en-US" sz="3000" b="1" kern="0" dirty="0" smtClean="0">
                <a:latin typeface="Georgia" pitchFamily="18" charset="0"/>
              </a:rPr>
              <a:t> </a:t>
            </a:r>
            <a:r>
              <a:rPr kumimoji="0" lang="en-US" sz="3000" b="1" i="0" u="none" strike="noStrike" kern="0" cap="none" spc="0" normalizeH="0" baseline="0" noProof="0" dirty="0" smtClean="0">
                <a:ln>
                  <a:noFill/>
                </a:ln>
                <a:solidFill>
                  <a:schemeClr val="tx1"/>
                </a:solidFill>
                <a:effectLst/>
                <a:uLnTx/>
                <a:uFillTx/>
                <a:latin typeface="Georgia" pitchFamily="18" charset="0"/>
                <a:ea typeface="+mn-ea"/>
                <a:cs typeface="+mn-cs"/>
              </a:rPr>
              <a:t>physical contact with it.</a:t>
            </a:r>
            <a:r>
              <a:rPr kumimoji="0" lang="en-US" sz="3000" b="1" i="0" u="none" strike="noStrike" kern="0" cap="none" spc="0" normalizeH="0" noProof="0" dirty="0" smtClean="0">
                <a:ln>
                  <a:noFill/>
                </a:ln>
                <a:solidFill>
                  <a:schemeClr val="tx1"/>
                </a:solidFill>
                <a:effectLst/>
                <a:uLnTx/>
                <a:uFillTx/>
                <a:latin typeface="Georgia" pitchFamily="18" charset="0"/>
                <a:ea typeface="+mn-ea"/>
                <a:cs typeface="+mn-cs"/>
              </a:rPr>
              <a:t> </a:t>
            </a:r>
            <a:endParaRPr kumimoji="0" lang="en-US" sz="3000" b="1" i="0" u="none" strike="noStrike" kern="0" cap="none" spc="0" normalizeH="0" baseline="0" noProof="0" dirty="0" smtClean="0">
              <a:ln>
                <a:noFill/>
              </a:ln>
              <a:solidFill>
                <a:schemeClr val="tx1"/>
              </a:solidFill>
              <a:effectLst/>
              <a:uLnTx/>
              <a:uFillTx/>
              <a:latin typeface="Georgia" pitchFamily="18" charset="0"/>
              <a:ea typeface="+mn-ea"/>
              <a:cs typeface="+mn-cs"/>
            </a:endParaRPr>
          </a:p>
        </p:txBody>
      </p:sp>
      <p:pic>
        <p:nvPicPr>
          <p:cNvPr id="183298" name="Picture 2" descr="http://di9.in/download/human_eye_closeup-1280x720.jpg"/>
          <p:cNvPicPr>
            <a:picLocks noChangeAspect="1" noChangeArrowheads="1"/>
          </p:cNvPicPr>
          <p:nvPr/>
        </p:nvPicPr>
        <p:blipFill>
          <a:blip r:embed="rId2" cstate="print"/>
          <a:srcRect/>
          <a:stretch>
            <a:fillRect/>
          </a:stretch>
        </p:blipFill>
        <p:spPr bwMode="auto">
          <a:xfrm>
            <a:off x="381000" y="4572000"/>
            <a:ext cx="3657600" cy="2057400"/>
          </a:xfrm>
          <a:prstGeom prst="rect">
            <a:avLst/>
          </a:prstGeom>
          <a:noFill/>
          <a:ln>
            <a:solidFill>
              <a:schemeClr val="accent2"/>
            </a:solidFill>
          </a:ln>
        </p:spPr>
      </p:pic>
      <p:pic>
        <p:nvPicPr>
          <p:cNvPr id="183300" name="Picture 4" descr="http://images.clipartpanda.com/camera-20clip-20art-RTG6aqjnc.jpg"/>
          <p:cNvPicPr>
            <a:picLocks noChangeAspect="1" noChangeArrowheads="1"/>
          </p:cNvPicPr>
          <p:nvPr/>
        </p:nvPicPr>
        <p:blipFill>
          <a:blip r:embed="rId3" cstate="print"/>
          <a:srcRect/>
          <a:stretch>
            <a:fillRect/>
          </a:stretch>
        </p:blipFill>
        <p:spPr bwMode="auto">
          <a:xfrm>
            <a:off x="5791200" y="4495800"/>
            <a:ext cx="2362200" cy="2133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title"/>
          </p:nvPr>
        </p:nvSpPr>
        <p:spPr>
          <a:xfrm>
            <a:off x="304800" y="381000"/>
            <a:ext cx="2819400" cy="1295400"/>
          </a:xfrm>
        </p:spPr>
        <p:txBody>
          <a:bodyPr/>
          <a:lstStyle/>
          <a:p>
            <a:r>
              <a:rPr lang="en-US" sz="3200" b="1" smtClean="0"/>
              <a:t>Remote Sensing …</a:t>
            </a:r>
          </a:p>
        </p:txBody>
      </p:sp>
      <p:pic>
        <p:nvPicPr>
          <p:cNvPr id="18435" name="Picture 3"/>
          <p:cNvPicPr>
            <a:picLocks noChangeAspect="1" noChangeArrowheads="1"/>
          </p:cNvPicPr>
          <p:nvPr/>
        </p:nvPicPr>
        <p:blipFill>
          <a:blip r:embed="rId3" cstate="print"/>
          <a:srcRect/>
          <a:stretch>
            <a:fillRect/>
          </a:stretch>
        </p:blipFill>
        <p:spPr bwMode="auto">
          <a:xfrm>
            <a:off x="3048000" y="0"/>
            <a:ext cx="3429000" cy="68580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76200"/>
            <a:ext cx="7848600" cy="568325"/>
          </a:xfrm>
        </p:spPr>
        <p:txBody>
          <a:bodyPr/>
          <a:lstStyle/>
          <a:p>
            <a:pPr algn="ctr" eaLnBrk="1" hangingPunct="1">
              <a:spcBef>
                <a:spcPts val="500"/>
              </a:spcBef>
              <a:spcAft>
                <a:spcPts val="500"/>
              </a:spcAft>
            </a:pPr>
            <a:r>
              <a:rPr lang="en-US" sz="3200" b="1" dirty="0" smtClean="0">
                <a:solidFill>
                  <a:schemeClr val="tx1"/>
                </a:solidFill>
              </a:rPr>
              <a:t>Remote Sensing: Platforms</a:t>
            </a:r>
          </a:p>
        </p:txBody>
      </p:sp>
      <p:sp>
        <p:nvSpPr>
          <p:cNvPr id="36867" name="Text Box 3"/>
          <p:cNvSpPr txBox="1">
            <a:spLocks noChangeArrowheads="1"/>
          </p:cNvSpPr>
          <p:nvPr/>
        </p:nvSpPr>
        <p:spPr bwMode="auto">
          <a:xfrm>
            <a:off x="228600" y="4495800"/>
            <a:ext cx="6705600" cy="2246769"/>
          </a:xfrm>
          <a:prstGeom prst="rect">
            <a:avLst/>
          </a:prstGeom>
          <a:noFill/>
          <a:ln w="9525">
            <a:noFill/>
            <a:miter lim="800000"/>
            <a:headEnd/>
            <a:tailEnd/>
          </a:ln>
        </p:spPr>
        <p:txBody>
          <a:bodyPr wrap="square">
            <a:spAutoFit/>
          </a:bodyPr>
          <a:lstStyle/>
          <a:p>
            <a:pPr eaLnBrk="0" hangingPunct="0">
              <a:spcBef>
                <a:spcPct val="50000"/>
              </a:spcBef>
              <a:buFontTx/>
              <a:buChar char="•"/>
            </a:pPr>
            <a:r>
              <a:rPr lang="en-GB" b="1" dirty="0">
                <a:latin typeface="Times New Roman" pitchFamily="18" charset="0"/>
              </a:rPr>
              <a:t>Platform depends on application</a:t>
            </a:r>
          </a:p>
          <a:p>
            <a:pPr lvl="1" eaLnBrk="0" hangingPunct="0">
              <a:spcBef>
                <a:spcPct val="50000"/>
              </a:spcBef>
              <a:buFontTx/>
              <a:buChar char="•"/>
            </a:pPr>
            <a:r>
              <a:rPr lang="en-GB" b="1" dirty="0">
                <a:latin typeface="Times New Roman" pitchFamily="18" charset="0"/>
              </a:rPr>
              <a:t>What information do we want?</a:t>
            </a:r>
          </a:p>
          <a:p>
            <a:pPr lvl="1" eaLnBrk="0" hangingPunct="0">
              <a:spcBef>
                <a:spcPct val="50000"/>
              </a:spcBef>
              <a:buFontTx/>
              <a:buChar char="•"/>
            </a:pPr>
            <a:r>
              <a:rPr lang="en-GB" b="1" dirty="0">
                <a:latin typeface="Times New Roman" pitchFamily="18" charset="0"/>
              </a:rPr>
              <a:t>How much detail?</a:t>
            </a:r>
          </a:p>
          <a:p>
            <a:pPr lvl="1" eaLnBrk="0" hangingPunct="0">
              <a:spcBef>
                <a:spcPct val="50000"/>
              </a:spcBef>
              <a:buFontTx/>
              <a:buChar char="•"/>
            </a:pPr>
            <a:r>
              <a:rPr lang="en-GB" b="1" dirty="0">
                <a:latin typeface="Times New Roman" pitchFamily="18" charset="0"/>
              </a:rPr>
              <a:t>What type of detail?</a:t>
            </a:r>
          </a:p>
          <a:p>
            <a:pPr lvl="1" eaLnBrk="0" hangingPunct="0">
              <a:spcBef>
                <a:spcPct val="50000"/>
              </a:spcBef>
              <a:buFontTx/>
              <a:buChar char="•"/>
            </a:pPr>
            <a:r>
              <a:rPr lang="en-GB" b="1" dirty="0">
                <a:latin typeface="Times New Roman" pitchFamily="18" charset="0"/>
              </a:rPr>
              <a:t>How frequent?</a:t>
            </a:r>
          </a:p>
        </p:txBody>
      </p:sp>
      <p:pic>
        <p:nvPicPr>
          <p:cNvPr id="21508" name="Picture 7" descr="grdsens"/>
          <p:cNvPicPr>
            <a:picLocks noChangeAspect="1" noChangeArrowheads="1"/>
          </p:cNvPicPr>
          <p:nvPr/>
        </p:nvPicPr>
        <p:blipFill>
          <a:blip r:embed="rId2" cstate="print"/>
          <a:srcRect/>
          <a:stretch>
            <a:fillRect/>
          </a:stretch>
        </p:blipFill>
        <p:spPr bwMode="auto">
          <a:xfrm>
            <a:off x="533400" y="1447800"/>
            <a:ext cx="2271713" cy="2438400"/>
          </a:xfrm>
          <a:prstGeom prst="rect">
            <a:avLst/>
          </a:prstGeom>
          <a:noFill/>
          <a:ln w="9525">
            <a:noFill/>
            <a:miter lim="800000"/>
            <a:headEnd/>
            <a:tailEnd/>
          </a:ln>
        </p:spPr>
      </p:pic>
      <p:grpSp>
        <p:nvGrpSpPr>
          <p:cNvPr id="2" name="Group 13"/>
          <p:cNvGrpSpPr>
            <a:grpSpLocks/>
          </p:cNvGrpSpPr>
          <p:nvPr/>
        </p:nvGrpSpPr>
        <p:grpSpPr bwMode="auto">
          <a:xfrm>
            <a:off x="3276600" y="838200"/>
            <a:ext cx="3702050" cy="3352800"/>
            <a:chOff x="2752" y="820"/>
            <a:chExt cx="2714" cy="2435"/>
          </a:xfrm>
        </p:grpSpPr>
        <p:pic>
          <p:nvPicPr>
            <p:cNvPr id="21512" name="Picture 14" descr="trio8"/>
            <p:cNvPicPr>
              <a:picLocks noChangeAspect="1" noChangeArrowheads="1"/>
            </p:cNvPicPr>
            <p:nvPr/>
          </p:nvPicPr>
          <p:blipFill>
            <a:blip r:embed="rId3" cstate="print"/>
            <a:srcRect/>
            <a:stretch>
              <a:fillRect/>
            </a:stretch>
          </p:blipFill>
          <p:spPr bwMode="auto">
            <a:xfrm>
              <a:off x="3639" y="820"/>
              <a:ext cx="1043" cy="1315"/>
            </a:xfrm>
            <a:prstGeom prst="rect">
              <a:avLst/>
            </a:prstGeom>
            <a:noFill/>
            <a:ln w="9525">
              <a:noFill/>
              <a:miter lim="800000"/>
              <a:headEnd/>
              <a:tailEnd/>
            </a:ln>
          </p:spPr>
        </p:pic>
        <p:pic>
          <p:nvPicPr>
            <p:cNvPr id="21513" name="Picture 15" descr="start7"/>
            <p:cNvPicPr>
              <a:picLocks noChangeAspect="1" noChangeArrowheads="1"/>
            </p:cNvPicPr>
            <p:nvPr/>
          </p:nvPicPr>
          <p:blipFill>
            <a:blip r:embed="rId4" cstate="print"/>
            <a:srcRect/>
            <a:stretch>
              <a:fillRect/>
            </a:stretch>
          </p:blipFill>
          <p:spPr bwMode="auto">
            <a:xfrm>
              <a:off x="3464" y="2230"/>
              <a:ext cx="1366" cy="1025"/>
            </a:xfrm>
            <a:prstGeom prst="rect">
              <a:avLst/>
            </a:prstGeom>
            <a:noFill/>
            <a:ln w="9525">
              <a:noFill/>
              <a:miter lim="800000"/>
              <a:headEnd/>
              <a:tailEnd/>
            </a:ln>
          </p:spPr>
        </p:pic>
        <p:sp>
          <p:nvSpPr>
            <p:cNvPr id="21514" name="AutoShape 17"/>
            <p:cNvSpPr>
              <a:spLocks noChangeArrowheads="1"/>
            </p:cNvSpPr>
            <p:nvPr/>
          </p:nvSpPr>
          <p:spPr bwMode="auto">
            <a:xfrm>
              <a:off x="2752" y="1724"/>
              <a:ext cx="696" cy="280"/>
            </a:xfrm>
            <a:prstGeom prst="rightArrow">
              <a:avLst>
                <a:gd name="adj1" fmla="val 50000"/>
                <a:gd name="adj2" fmla="val 62143"/>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21515" name="AutoShape 20"/>
            <p:cNvSpPr>
              <a:spLocks noChangeArrowheads="1"/>
            </p:cNvSpPr>
            <p:nvPr/>
          </p:nvSpPr>
          <p:spPr bwMode="auto">
            <a:xfrm>
              <a:off x="4770" y="1724"/>
              <a:ext cx="696" cy="280"/>
            </a:xfrm>
            <a:prstGeom prst="rightArrow">
              <a:avLst>
                <a:gd name="adj1" fmla="val 50000"/>
                <a:gd name="adj2" fmla="val 62143"/>
              </a:avLst>
            </a:prstGeom>
            <a:solidFill>
              <a:schemeClr val="accent1"/>
            </a:solidFill>
            <a:ln w="9525">
              <a:solidFill>
                <a:schemeClr val="tx1"/>
              </a:solidFill>
              <a:miter lim="800000"/>
              <a:headEnd/>
              <a:tailEnd/>
            </a:ln>
          </p:spPr>
          <p:txBody>
            <a:bodyPr wrap="none" anchor="ctr"/>
            <a:lstStyle/>
            <a:p>
              <a:pPr eaLnBrk="0" hangingPunct="0"/>
              <a:endParaRPr lang="en-US"/>
            </a:p>
          </p:txBody>
        </p:sp>
      </p:grpSp>
      <p:pic>
        <p:nvPicPr>
          <p:cNvPr id="21510" name="Picture 2" descr="http://www.spacetoday.org/images/Sats/MilSats/DSCS_SatInSpaceLockheedMartin.jpg"/>
          <p:cNvPicPr>
            <a:picLocks noChangeAspect="1" noChangeArrowheads="1"/>
          </p:cNvPicPr>
          <p:nvPr/>
        </p:nvPicPr>
        <p:blipFill>
          <a:blip r:embed="rId5" cstate="print"/>
          <a:srcRect/>
          <a:stretch>
            <a:fillRect/>
          </a:stretch>
        </p:blipFill>
        <p:spPr bwMode="auto">
          <a:xfrm>
            <a:off x="7086600" y="1447800"/>
            <a:ext cx="1828800" cy="2133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68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6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6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6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1"/>
            <a:ext cx="8001000" cy="1066799"/>
          </a:xfrm>
        </p:spPr>
        <p:txBody>
          <a:bodyPr/>
          <a:lstStyle/>
          <a:p>
            <a:r>
              <a:rPr lang="en-US" b="1" dirty="0" smtClean="0"/>
              <a:t>What does satellite measures ?</a:t>
            </a:r>
            <a:endParaRPr lang="en-US" b="1" dirty="0"/>
          </a:p>
        </p:txBody>
      </p:sp>
      <p:pic>
        <p:nvPicPr>
          <p:cNvPr id="65538" name="Picture 2" descr="Optical Remote Sensing"/>
          <p:cNvPicPr>
            <a:picLocks noChangeAspect="1" noChangeArrowheads="1"/>
          </p:cNvPicPr>
          <p:nvPr/>
        </p:nvPicPr>
        <p:blipFill>
          <a:blip r:embed="rId2" cstate="print"/>
          <a:srcRect/>
          <a:stretch>
            <a:fillRect/>
          </a:stretch>
        </p:blipFill>
        <p:spPr bwMode="auto">
          <a:xfrm>
            <a:off x="8712" y="1600200"/>
            <a:ext cx="9135288" cy="5029200"/>
          </a:xfrm>
          <a:prstGeom prst="rect">
            <a:avLst/>
          </a:prstGeom>
          <a:noFill/>
          <a:ln>
            <a:solidFill>
              <a:schemeClr val="tx1"/>
            </a:solidFill>
          </a:ln>
        </p:spPr>
      </p:pic>
      <p:cxnSp>
        <p:nvCxnSpPr>
          <p:cNvPr id="6" name="Straight Arrow Connector 5"/>
          <p:cNvCxnSpPr/>
          <p:nvPr/>
        </p:nvCxnSpPr>
        <p:spPr bwMode="auto">
          <a:xfrm flipH="1" flipV="1">
            <a:off x="3581400" y="2667000"/>
            <a:ext cx="1143000" cy="838200"/>
          </a:xfrm>
          <a:prstGeom prst="straightConnector1">
            <a:avLst/>
          </a:prstGeom>
          <a:noFill/>
          <a:ln w="9525" cap="flat" cmpd="sng" algn="ctr">
            <a:solidFill>
              <a:schemeClr val="accent2"/>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flipH="1">
            <a:off x="5105400" y="2590800"/>
            <a:ext cx="2362200" cy="990600"/>
          </a:xfrm>
          <a:prstGeom prst="straightConnector1">
            <a:avLst/>
          </a:prstGeom>
          <a:noFill/>
          <a:ln w="9525" cap="flat" cmpd="sng" algn="ctr">
            <a:solidFill>
              <a:schemeClr val="accent2"/>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32"/>
          <p:cNvSpPr txBox="1">
            <a:spLocks noChangeArrowheads="1"/>
          </p:cNvSpPr>
          <p:nvPr/>
        </p:nvSpPr>
        <p:spPr bwMode="auto">
          <a:xfrm>
            <a:off x="8001000" y="6248400"/>
            <a:ext cx="1143000" cy="400050"/>
          </a:xfrm>
          <a:prstGeom prst="rect">
            <a:avLst/>
          </a:prstGeom>
          <a:noFill/>
          <a:ln w="9525">
            <a:noFill/>
            <a:miter lim="800000"/>
            <a:headEnd/>
            <a:tailEnd/>
          </a:ln>
        </p:spPr>
        <p:txBody>
          <a:bodyPr>
            <a:spAutoFit/>
          </a:bodyPr>
          <a:lstStyle/>
          <a:p>
            <a:pPr algn="r" eaLnBrk="0" hangingPunct="0"/>
            <a:r>
              <a:rPr lang="en-US" sz="1000" b="1" dirty="0">
                <a:solidFill>
                  <a:srgbClr val="FF0000"/>
                </a:solidFill>
              </a:rPr>
              <a:t>Reference: CCRS/CCT</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22188</TotalTime>
  <Words>1531</Words>
  <Application>Microsoft Macintosh PowerPoint</Application>
  <PresentationFormat>On-screen Show (4:3)</PresentationFormat>
  <Paragraphs>269</Paragraphs>
  <Slides>39</Slides>
  <Notes>27</Notes>
  <HiddenSlides>0</HiddenSlides>
  <MMClips>0</MMClips>
  <ScaleCrop>false</ScaleCrop>
  <HeadingPairs>
    <vt:vector size="10"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39</vt:i4>
      </vt:variant>
      <vt:variant>
        <vt:lpstr>Custom Shows</vt:lpstr>
      </vt:variant>
      <vt:variant>
        <vt:i4>1</vt:i4>
      </vt:variant>
    </vt:vector>
  </HeadingPairs>
  <TitlesOfParts>
    <vt:vector size="43" baseType="lpstr">
      <vt:lpstr>Profile</vt:lpstr>
      <vt:lpstr>???</vt:lpstr>
      <vt:lpstr>Equation</vt:lpstr>
      <vt:lpstr>PowerPoint Presentation</vt:lpstr>
      <vt:lpstr>Pollution Sources</vt:lpstr>
      <vt:lpstr>Air Pollution Monitoring</vt:lpstr>
      <vt:lpstr>Air Pollution Monitoring</vt:lpstr>
      <vt:lpstr>How Satellite Works?</vt:lpstr>
      <vt:lpstr>PowerPoint Presentation</vt:lpstr>
      <vt:lpstr>Remote Sensing …</vt:lpstr>
      <vt:lpstr>Remote Sensing: Platforms</vt:lpstr>
      <vt:lpstr>What does satellite measures ?</vt:lpstr>
      <vt:lpstr>Remote Sensing Cont…</vt:lpstr>
      <vt:lpstr>PowerPoint Presentation</vt:lpstr>
      <vt:lpstr>PowerPoint Presentation</vt:lpstr>
      <vt:lpstr>Why Satellites  for  Air Quality Monitoring ?</vt:lpstr>
      <vt:lpstr>PowerPoint Presentation</vt:lpstr>
      <vt:lpstr>PowerPoint Presentation</vt:lpstr>
      <vt:lpstr>PowerPoint Presentation</vt:lpstr>
      <vt:lpstr>Aerosols from satellite</vt:lpstr>
      <vt:lpstr>Aerosol Optical Depth</vt:lpstr>
      <vt:lpstr>Aerosol Optical Depth  to  Surface Particulate Matter </vt:lpstr>
      <vt:lpstr>What is our interest and what we get from satellite?</vt:lpstr>
      <vt:lpstr>AOD vs PM2.5</vt:lpstr>
      <vt:lpstr>AOD – PM Relation </vt:lpstr>
      <vt:lpstr>PM2.5 Estimation: Popular Methods</vt:lpstr>
      <vt:lpstr>PowerPoint Presentation</vt:lpstr>
      <vt:lpstr>PowerPoint Presentation</vt:lpstr>
      <vt:lpstr>PM2.5 Estimation: Popular Methods</vt:lpstr>
      <vt:lpstr>PowerPoint Presentation</vt:lpstr>
      <vt:lpstr>PM2.5 Estimation: Popular Methods</vt:lpstr>
      <vt:lpstr>PowerPoint Presentation</vt:lpstr>
      <vt:lpstr>PowerPoint Presentation</vt:lpstr>
      <vt:lpstr>PM2.5 Estimation: Popular Methods</vt:lpstr>
      <vt:lpstr>Scaling approach</vt:lpstr>
      <vt:lpstr>PowerPoint Presentation</vt:lpstr>
      <vt:lpstr>Questions to Ask: Issues</vt:lpstr>
      <vt:lpstr>The Use of Satellite Models</vt:lpstr>
      <vt:lpstr>Trade-offs and Limitations</vt:lpstr>
      <vt:lpstr>Assumption for Quantitative Analysis</vt:lpstr>
      <vt:lpstr>Shopping List - Requirements for this job</vt:lpstr>
      <vt:lpstr>PowerPoint Presentation</vt:lpstr>
      <vt:lpstr>Custom Show 1</vt:lpstr>
    </vt:vector>
  </TitlesOfParts>
  <Company>NSSTC-UAH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Pawan</dc:creator>
  <cp:lastModifiedBy>Mary Barth</cp:lastModifiedBy>
  <cp:revision>1109</cp:revision>
  <cp:lastPrinted>2010-02-21T16:46:22Z</cp:lastPrinted>
  <dcterms:created xsi:type="dcterms:W3CDTF">2010-02-25T15:28:17Z</dcterms:created>
  <dcterms:modified xsi:type="dcterms:W3CDTF">2015-06-12T09:55:06Z</dcterms:modified>
</cp:coreProperties>
</file>