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4"/>
  </p:notesMasterIdLst>
  <p:sldIdLst>
    <p:sldId id="257" r:id="rId3"/>
    <p:sldId id="287" r:id="rId4"/>
    <p:sldId id="288" r:id="rId5"/>
    <p:sldId id="290" r:id="rId6"/>
    <p:sldId id="296" r:id="rId7"/>
    <p:sldId id="293" r:id="rId8"/>
    <p:sldId id="291" r:id="rId9"/>
    <p:sldId id="295" r:id="rId10"/>
    <p:sldId id="297" r:id="rId11"/>
    <p:sldId id="292" r:id="rId12"/>
    <p:sldId id="29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03"/>
    <p:restoredTop sz="96327"/>
  </p:normalViewPr>
  <p:slideViewPr>
    <p:cSldViewPr snapToGrid="0" snapToObjects="1">
      <p:cViewPr varScale="1">
        <p:scale>
          <a:sx n="110" d="100"/>
          <a:sy n="110" d="100"/>
        </p:scale>
        <p:origin x="20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3F388-297A-054E-91D0-E1E96D26E67D}" type="datetimeFigureOut">
              <a:rPr lang="en-US" smtClean="0"/>
              <a:t>1/3/21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820CD-4B19-9D4A-B00D-A580E0F23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55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76290-A87F-EE48-B70E-345BBEF35D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21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76290-A87F-EE48-B70E-345BBEF35D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02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76290-A87F-EE48-B70E-345BBEF35D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2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73380-309B-714B-8264-BD849CC95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A97A34-AC75-A246-BADD-4B6B01067E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35B6F-20FD-7247-993E-B5689666ED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56311A-12D6-724E-8027-53596C73CA57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478ED-3611-F44C-B58B-057BEE25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C2DF6-1B42-AC4A-803B-80C98690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A4CD0D-B1A9-6549-A469-3D4698947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9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00D5C-58B6-924A-8B41-002436C2E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EE6D95-ABC0-2D41-8C6B-E95422498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1A602-050A-2D4E-9AD6-BCD7450427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56311A-12D6-724E-8027-53596C73CA57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8DEE8-F5CF-FC49-B0EF-EAEEABA1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47CFF-8475-734F-B5E9-C36D7FA62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A4CD0D-B1A9-6549-A469-3D4698947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5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22A222-AF88-F74D-8296-CC001BEFF4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DF027-BFF3-314C-AB43-07F1692E0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5C016-6FAE-C14A-817D-5AE899C7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56311A-12D6-724E-8027-53596C73CA57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7C351-3BDF-9848-AE22-3AE51CA7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90176-BAE7-9D45-B4B7-1D84880B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A4CD0D-B1A9-6549-A469-3D4698947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8DB79CA-31C1-2B40-97A4-33ABB50D5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4120" y="6258509"/>
            <a:ext cx="2087880" cy="599491"/>
          </a:xfrm>
          <a:prstGeom prst="rect">
            <a:avLst/>
          </a:prstGeom>
        </p:spPr>
      </p:pic>
      <p:pic>
        <p:nvPicPr>
          <p:cNvPr id="11" name="Picture 10" descr="meatball best">
            <a:extLst>
              <a:ext uri="{FF2B5EF4-FFF2-40B4-BE49-F238E27FC236}">
                <a16:creationId xmlns:a16="http://schemas.microsoft.com/office/drawing/2014/main" id="{42AF266F-F1AF-0143-A708-27FCBB0F48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1"/>
            <a:ext cx="692012" cy="61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1AAEE-8C4E-4146-A982-E7EAE19F64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54944" y="34288"/>
            <a:ext cx="814693" cy="599491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9C2606FB-57EE-1A41-9209-88E0EFA805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2012" y="142289"/>
            <a:ext cx="903174" cy="40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08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7FB5-7C62-4242-BCE1-F0E5B6650750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B77D-F6B7-8A45-962B-DFBCCC90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43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7FB5-7C62-4242-BCE1-F0E5B6650750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B77D-F6B7-8A45-962B-DFBCCC90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3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7FB5-7C62-4242-BCE1-F0E5B6650750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B77D-F6B7-8A45-962B-DFBCCC90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23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7FB5-7C62-4242-BCE1-F0E5B6650750}" type="datetimeFigureOut">
              <a:rPr lang="en-US" smtClean="0"/>
              <a:t>1/3/21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B77D-F6B7-8A45-962B-DFBCCC90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53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7FB5-7C62-4242-BCE1-F0E5B6650750}" type="datetimeFigureOut">
              <a:rPr lang="en-US" smtClean="0"/>
              <a:t>1/3/21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B77D-F6B7-8A45-962B-DFBCCC90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32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7FB5-7C62-4242-BCE1-F0E5B6650750}" type="datetimeFigureOut">
              <a:rPr lang="en-US" smtClean="0"/>
              <a:t>1/3/21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B77D-F6B7-8A45-962B-DFBCCC90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84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7FB5-7C62-4242-BCE1-F0E5B6650750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B77D-F6B7-8A45-962B-DFBCCC90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4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21125-0A2A-BB40-8BE1-61CCF84A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C7E33-E6F4-E945-84E3-08D47EA3F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E404-495C-DD43-93B8-72DE99D0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56311A-12D6-724E-8027-53596C73CA57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8D51A-E4DC-534F-BD18-521F5C50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F7779-6015-8546-BA9F-F805A587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A4CD0D-B1A9-6549-A469-3D4698947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78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7FB5-7C62-4242-BCE1-F0E5B6650750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B77D-F6B7-8A45-962B-DFBCCC90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20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7FB5-7C62-4242-BCE1-F0E5B6650750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B77D-F6B7-8A45-962B-DFBCCC90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58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C7FB5-7C62-4242-BCE1-F0E5B6650750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B77D-F6B7-8A45-962B-DFBCCC90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3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7ECFB-0D40-4148-9066-5F4361590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C3E5B-37A6-0548-87DA-33C22801C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890B0-9CEE-2947-8E15-77A7EB2D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56311A-12D6-724E-8027-53596C73CA57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E839B-EB0E-1B40-9D8F-85E157A6E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368D-A54B-234F-A320-A6C0809CF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A4CD0D-B1A9-6549-A469-3D4698947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68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D31FA-DC0D-8D4F-9C35-CC0F21B69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FC934-51B4-C343-8616-459E47B17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2999F-440D-6948-8B2D-356DDF4C2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94D99-D662-9D4C-BDAF-02D66CBF0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56311A-12D6-724E-8027-53596C73CA57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E2B76-9EA3-6448-BE79-5CFA9EACA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AB494-98DB-7548-A572-C50308FA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A4CD0D-B1A9-6549-A469-3D4698947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39750-43B4-5E4E-B973-FF21BCAF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E3A0F-ECEC-3847-95DB-5F8CB6F6A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04CEF-5390-6E4B-B3E5-D03B62FB8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695C6E-49AE-0E41-AAD4-E01C6A8A9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168EE8-862F-5441-97D8-0288E5E844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FFC4B-97C5-0A42-8A90-687C7EA08F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56311A-12D6-724E-8027-53596C73CA57}" type="datetimeFigureOut">
              <a:rPr lang="en-US" smtClean="0"/>
              <a:t>1/3/21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07992C-E17D-4441-AAFD-B1E7286C8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805C71-0CDB-BB43-8C1B-298432624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A4CD0D-B1A9-6549-A469-3D4698947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8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7E9F1-6E67-5248-94D4-65968176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58A404-D332-9542-BB5B-29A2D351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56311A-12D6-724E-8027-53596C73CA57}" type="datetimeFigureOut">
              <a:rPr lang="en-US" smtClean="0"/>
              <a:t>1/3/21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2228A-36F6-7840-BB6B-84CD2384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96694-1099-DE41-83FA-D8FA1E1CE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A4CD0D-B1A9-6549-A469-3D4698947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7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961D9-0037-6740-ACE8-9449F200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56311A-12D6-724E-8027-53596C73CA57}" type="datetimeFigureOut">
              <a:rPr lang="en-US" smtClean="0"/>
              <a:t>1/3/21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E526BE-FC65-1F4C-AD7F-D645D7A6C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7863F-8CD2-A24D-85C5-1B20627E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A4CD0D-B1A9-6549-A469-3D4698947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50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DED7-48CD-9B45-8B19-C59906324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10825-531A-2A47-B120-B46CF3423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ED91B-EE24-6941-A093-FD83918C2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02DFC-711D-F847-A64A-15DF654A11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56311A-12D6-724E-8027-53596C73CA57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D6039-67AA-2E4D-AC76-2E23D54D3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8FCDD-7F13-1444-BAC6-C3E7868C8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A4CD0D-B1A9-6549-A469-3D4698947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7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B5916-0110-8144-8DAF-37C53ACBC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11BBCA-1F0F-C246-9045-ED5DADB63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7431AD-0063-B141-9680-7566F305D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C5234-F699-1B4A-98AC-BE960995E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56311A-12D6-724E-8027-53596C73CA57}" type="datetimeFigureOut">
              <a:rPr lang="en-US" smtClean="0"/>
              <a:t>1/3/21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60F31-5822-4147-B65E-A6F9CF946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AF274-6422-8F47-AF70-2C659B19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A4CD0D-B1A9-6549-A469-3D4698947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24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04CF00A-F295-7643-B884-F10445934C3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04120" y="6258509"/>
            <a:ext cx="2087880" cy="599491"/>
          </a:xfrm>
          <a:prstGeom prst="rect">
            <a:avLst/>
          </a:prstGeom>
        </p:spPr>
      </p:pic>
      <p:pic>
        <p:nvPicPr>
          <p:cNvPr id="8" name="Picture 7" descr="meatball best">
            <a:extLst>
              <a:ext uri="{FF2B5EF4-FFF2-40B4-BE49-F238E27FC236}">
                <a16:creationId xmlns:a16="http://schemas.microsoft.com/office/drawing/2014/main" id="{D8BC7B95-9A0D-CB47-A759-A721A7B456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1"/>
            <a:ext cx="692012" cy="61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3B277C-ED26-E945-90F2-B39D7F26995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354944" y="34288"/>
            <a:ext cx="814693" cy="599491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D86332C-2997-D64E-A2B3-8CE1FD0D78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92012" y="142289"/>
            <a:ext cx="903174" cy="40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4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C7FB5-7C62-4242-BCE1-F0E5B6650750}" type="datetimeFigureOut">
              <a:rPr lang="en-US" smtClean="0"/>
              <a:t>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1B77D-F6B7-8A45-962B-DFBCCC904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4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6.png"/><Relationship Id="rId11" Type="http://schemas.openxmlformats.org/officeDocument/2006/relationships/image" Target="../media/image6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2.tiff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176D42-69F4-B74F-B014-55B1CD29CCB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5406" y="963207"/>
            <a:ext cx="6858001" cy="5037545"/>
          </a:xfrm>
          <a:prstGeom prst="rect">
            <a:avLst/>
          </a:prstGeom>
          <a:solidFill>
            <a:schemeClr val="bg1">
              <a:alpha val="43000"/>
            </a:schemeClr>
          </a:solidFill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5A4EF8-E206-B24C-ACB8-C414CA51B082}"/>
              </a:ext>
            </a:extLst>
          </p:cNvPr>
          <p:cNvSpPr/>
          <p:nvPr/>
        </p:nvSpPr>
        <p:spPr>
          <a:xfrm>
            <a:off x="0" y="0"/>
            <a:ext cx="12192000" cy="6996223"/>
          </a:xfrm>
          <a:prstGeom prst="rect">
            <a:avLst/>
          </a:prstGeom>
          <a:solidFill>
            <a:schemeClr val="bg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A307-2408-E443-88CD-C50378EA5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549" y="1707411"/>
            <a:ext cx="10778491" cy="1790700"/>
          </a:xfrm>
          <a:noFill/>
        </p:spPr>
        <p:txBody>
          <a:bodyPr>
            <a:noAutofit/>
          </a:bodyPr>
          <a:lstStyle/>
          <a:p>
            <a:r>
              <a:rPr lang="en-US" sz="4000" b="1" dirty="0"/>
              <a:t>The Impact of the Asian Summer Monsoon and Typhoons on the UT/LS Chemical Composition </a:t>
            </a:r>
            <a:br>
              <a:rPr lang="en-US" sz="3600" dirty="0"/>
            </a:b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Implications from ACCLIP Dry-Run Efforts Using the Chemistry Models and Satellite Measurements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951195-D7BE-A649-AC18-D0D43943DC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4126" y="3677983"/>
            <a:ext cx="9280817" cy="2820504"/>
          </a:xfrm>
          <a:noFill/>
        </p:spPr>
        <p:txBody>
          <a:bodyPr>
            <a:normAutofit/>
          </a:bodyPr>
          <a:lstStyle/>
          <a:p>
            <a:r>
              <a:rPr lang="en-US" sz="2600" b="1" dirty="0"/>
              <a:t>Qing Liang</a:t>
            </a:r>
            <a:r>
              <a:rPr lang="en-US" sz="2600" baseline="30000" dirty="0"/>
              <a:t>1</a:t>
            </a:r>
            <a:r>
              <a:rPr lang="en-US" sz="2600" dirty="0"/>
              <a:t>, Doug Kinnison</a:t>
            </a:r>
            <a:r>
              <a:rPr lang="en-US" sz="2600" baseline="30000" dirty="0"/>
              <a:t>2</a:t>
            </a:r>
          </a:p>
          <a:p>
            <a:r>
              <a:rPr lang="en-US" sz="2200" dirty="0"/>
              <a:t>and many others (Laura Pan, </a:t>
            </a:r>
            <a:r>
              <a:rPr lang="en-US" sz="2200" dirty="0" err="1"/>
              <a:t>Mian</a:t>
            </a:r>
            <a:r>
              <a:rPr lang="en-US" sz="2200" dirty="0"/>
              <a:t> Chin, Leslie Lait, Eric Fleming, </a:t>
            </a:r>
            <a:r>
              <a:rPr lang="en-US" sz="2200" dirty="0" err="1"/>
              <a:t>Juying</a:t>
            </a:r>
            <a:r>
              <a:rPr lang="en-US" sz="2200" dirty="0"/>
              <a:t> Warner, Paul Newman, Ren Smith, Shawn Honomichl, Elliot Atlas,  the CAMS team)</a:t>
            </a:r>
          </a:p>
          <a:p>
            <a:r>
              <a:rPr lang="en-US" baseline="30000" dirty="0"/>
              <a:t>1</a:t>
            </a:r>
            <a:r>
              <a:rPr lang="en-US" dirty="0"/>
              <a:t>NASA Goddard Space Flight Center</a:t>
            </a:r>
          </a:p>
          <a:p>
            <a:r>
              <a:rPr lang="en-US" baseline="30000" dirty="0"/>
              <a:t>2 </a:t>
            </a:r>
            <a:r>
              <a:rPr lang="en-US" dirty="0"/>
              <a:t>NCAR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9DE5895-E30E-B54B-BBB4-164F24F56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4120" y="6258509"/>
            <a:ext cx="2087880" cy="599491"/>
          </a:xfrm>
          <a:prstGeom prst="rect">
            <a:avLst/>
          </a:prstGeom>
        </p:spPr>
      </p:pic>
      <p:pic>
        <p:nvPicPr>
          <p:cNvPr id="9" name="Picture 8" descr="meatball best">
            <a:extLst>
              <a:ext uri="{FF2B5EF4-FFF2-40B4-BE49-F238E27FC236}">
                <a16:creationId xmlns:a16="http://schemas.microsoft.com/office/drawing/2014/main" id="{6F167F21-25ED-254F-B8B3-D2B7ADE0C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1"/>
            <a:ext cx="692012" cy="61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9F65C7-C56B-E24E-A646-03B6C64114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4944" y="34288"/>
            <a:ext cx="814693" cy="599491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354C201-1564-7047-8C13-413B2A0B1F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012" y="142289"/>
            <a:ext cx="903174" cy="40200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B5A3440-5781-C249-93A1-15CA89FB4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3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89"/>
    </mc:Choice>
    <mc:Fallback xmlns="">
      <p:transition spd="slow" advTm="33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943890-5407-A74B-845C-2D4839FB4E5B}"/>
              </a:ext>
            </a:extLst>
          </p:cNvPr>
          <p:cNvSpPr txBox="1">
            <a:spLocks/>
          </p:cNvSpPr>
          <p:nvPr/>
        </p:nvSpPr>
        <p:spPr>
          <a:xfrm>
            <a:off x="1636295" y="112059"/>
            <a:ext cx="9952521" cy="7995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00000"/>
                </a:solidFill>
              </a:rPr>
              <a:t>Enhanced UT/LS HCHO abundance within Typhoons</a:t>
            </a:r>
          </a:p>
          <a:p>
            <a:pPr algn="ctr"/>
            <a:r>
              <a:rPr lang="en-US" sz="3000" b="1" dirty="0" err="1"/>
              <a:t>Lekima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000" b="1" dirty="0" err="1"/>
              <a:t>Krosa</a:t>
            </a:r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3000" b="1" u="sng" dirty="0"/>
              <a:t>Aug 8th 2019</a:t>
            </a:r>
            <a:endParaRPr lang="en-US" sz="3000" u="sng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51E2D-6340-4F44-830D-47BE0927D832}"/>
              </a:ext>
            </a:extLst>
          </p:cNvPr>
          <p:cNvGrpSpPr/>
          <p:nvPr/>
        </p:nvGrpSpPr>
        <p:grpSpPr>
          <a:xfrm>
            <a:off x="584669" y="1452893"/>
            <a:ext cx="3214053" cy="2298048"/>
            <a:chOff x="423904" y="1453048"/>
            <a:chExt cx="3214053" cy="22980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C08DE7-1355-B343-BA3F-82AB07DB7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904" y="1453048"/>
              <a:ext cx="3214053" cy="2298048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softEdge rad="5080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F22D6F-7FBD-7944-B034-55494B0BD636}"/>
                </a:ext>
              </a:extLst>
            </p:cNvPr>
            <p:cNvSpPr txBox="1"/>
            <p:nvPr/>
          </p:nvSpPr>
          <p:spPr>
            <a:xfrm>
              <a:off x="489852" y="3166166"/>
              <a:ext cx="12127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Typhoon </a:t>
              </a:r>
              <a:r>
                <a:rPr lang="en-US" sz="1200" dirty="0" err="1">
                  <a:solidFill>
                    <a:srgbClr val="FF0000"/>
                  </a:solidFill>
                </a:rPr>
                <a:t>Lekima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9C98C9-3ADF-DF46-A57C-B07668A11E4A}"/>
                </a:ext>
              </a:extLst>
            </p:cNvPr>
            <p:cNvSpPr txBox="1"/>
            <p:nvPr/>
          </p:nvSpPr>
          <p:spPr>
            <a:xfrm>
              <a:off x="2244504" y="3352827"/>
              <a:ext cx="12127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Typhoon </a:t>
              </a:r>
              <a:r>
                <a:rPr lang="en-US" sz="1200" dirty="0" err="1">
                  <a:solidFill>
                    <a:srgbClr val="FF0000"/>
                  </a:solidFill>
                </a:rPr>
                <a:t>Krosa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A2BD76-D819-7546-A743-184AB1E9DA0F}"/>
              </a:ext>
            </a:extLst>
          </p:cNvPr>
          <p:cNvSpPr txBox="1"/>
          <p:nvPr/>
        </p:nvSpPr>
        <p:spPr>
          <a:xfrm>
            <a:off x="309520" y="911581"/>
            <a:ext cx="3941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Two typhoons observed by Suomi NPP </a:t>
            </a:r>
          </a:p>
          <a:p>
            <a:pPr algn="ctr"/>
            <a:r>
              <a:rPr lang="en-US" sz="1600" dirty="0"/>
              <a:t>(Aug 8, 2019)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ED59B839-B28B-6B4A-8DD8-4D64381B65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21" y="3750941"/>
            <a:ext cx="4218981" cy="305361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789F4C5-ECC8-6D47-87B2-B1315AE08154}"/>
              </a:ext>
            </a:extLst>
          </p:cNvPr>
          <p:cNvCxnSpPr>
            <a:cxnSpLocks/>
          </p:cNvCxnSpPr>
          <p:nvPr/>
        </p:nvCxnSpPr>
        <p:spPr>
          <a:xfrm flipV="1">
            <a:off x="1175657" y="2601918"/>
            <a:ext cx="108858" cy="6034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12021A-37D8-8B48-81F8-7001C82B1684}"/>
              </a:ext>
            </a:extLst>
          </p:cNvPr>
          <p:cNvCxnSpPr>
            <a:cxnSpLocks/>
          </p:cNvCxnSpPr>
          <p:nvPr/>
        </p:nvCxnSpPr>
        <p:spPr>
          <a:xfrm>
            <a:off x="1230086" y="3443010"/>
            <a:ext cx="876232" cy="18347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349F27-F1B6-8743-8947-626CA385A7FE}"/>
              </a:ext>
            </a:extLst>
          </p:cNvPr>
          <p:cNvCxnSpPr>
            <a:cxnSpLocks/>
          </p:cNvCxnSpPr>
          <p:nvPr/>
        </p:nvCxnSpPr>
        <p:spPr>
          <a:xfrm flipH="1" flipV="1">
            <a:off x="3060966" y="3080657"/>
            <a:ext cx="242917" cy="3483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0DF63E-BFB2-BF48-A66F-7E2FA5E6AF04}"/>
              </a:ext>
            </a:extLst>
          </p:cNvPr>
          <p:cNvCxnSpPr>
            <a:cxnSpLocks/>
          </p:cNvCxnSpPr>
          <p:nvPr/>
        </p:nvCxnSpPr>
        <p:spPr>
          <a:xfrm flipH="1">
            <a:off x="2739632" y="3629671"/>
            <a:ext cx="564251" cy="16696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5834BC45-C565-B54B-A4F3-B90B26D088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01" t="23232" r="1184"/>
          <a:stretch/>
        </p:blipFill>
        <p:spPr>
          <a:xfrm>
            <a:off x="4369151" y="1785701"/>
            <a:ext cx="3700198" cy="23264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CC4886-BA92-6F44-AEFA-2540EDC9BE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46" t="23822" r="-1548"/>
          <a:stretch/>
        </p:blipFill>
        <p:spPr>
          <a:xfrm>
            <a:off x="4410399" y="4100221"/>
            <a:ext cx="3809651" cy="23264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389F5E-2B4C-6A49-B075-7C6C566369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892" t="24161"/>
          <a:stretch/>
        </p:blipFill>
        <p:spPr>
          <a:xfrm>
            <a:off x="8150401" y="1862717"/>
            <a:ext cx="3614742" cy="22224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ACFC4B2-D418-D940-BA06-E3B07855E4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434" t="23817"/>
          <a:stretch/>
        </p:blipFill>
        <p:spPr>
          <a:xfrm>
            <a:off x="8088825" y="4127789"/>
            <a:ext cx="3676317" cy="223355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7C6C0F-6BBE-D446-933C-E8B9AC56477C}"/>
              </a:ext>
            </a:extLst>
          </p:cNvPr>
          <p:cNvSpPr txBox="1"/>
          <p:nvPr/>
        </p:nvSpPr>
        <p:spPr>
          <a:xfrm>
            <a:off x="4536590" y="1086998"/>
            <a:ext cx="6949835" cy="70788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Highly elevated H</a:t>
            </a:r>
            <a:r>
              <a:rPr lang="en-US" sz="2000" baseline="-25000" dirty="0"/>
              <a:t>2</a:t>
            </a:r>
            <a:r>
              <a:rPr lang="en-US" sz="2000" dirty="0"/>
              <a:t>O leads to enhanced OH and subsequent CH</a:t>
            </a:r>
            <a:r>
              <a:rPr lang="en-US" sz="2000" baseline="-25000" dirty="0"/>
              <a:t>4</a:t>
            </a:r>
            <a:r>
              <a:rPr lang="en-US" sz="2000" dirty="0"/>
              <a:t> and VOC oxidation to form HCHO and CO within typhoon centers.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924DF5-6FC0-6C4C-83D0-C2A3F954573F}"/>
              </a:ext>
            </a:extLst>
          </p:cNvPr>
          <p:cNvSpPr txBox="1"/>
          <p:nvPr/>
        </p:nvSpPr>
        <p:spPr>
          <a:xfrm>
            <a:off x="4576933" y="4290718"/>
            <a:ext cx="2683837" cy="369332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GEOS HCHO at 150hPa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71F587-280B-934F-9CD7-07D9F0085EFB}"/>
              </a:ext>
            </a:extLst>
          </p:cNvPr>
          <p:cNvSpPr txBox="1"/>
          <p:nvPr/>
        </p:nvSpPr>
        <p:spPr>
          <a:xfrm>
            <a:off x="8326614" y="4279832"/>
            <a:ext cx="2612582" cy="369332"/>
          </a:xfrm>
          <a:prstGeom prst="rect">
            <a:avLst/>
          </a:prstGeom>
          <a:solidFill>
            <a:schemeClr val="bg1">
              <a:alpha val="1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GEOS CO at 150hPa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BDFE8A-76DC-CF4F-B390-97E870F04B34}"/>
              </a:ext>
            </a:extLst>
          </p:cNvPr>
          <p:cNvSpPr txBox="1"/>
          <p:nvPr/>
        </p:nvSpPr>
        <p:spPr>
          <a:xfrm>
            <a:off x="4576934" y="2007827"/>
            <a:ext cx="2662066" cy="369332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GEOS HCHO at 100hPa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625E1E-B31E-C74E-987C-0CF8167908D7}"/>
              </a:ext>
            </a:extLst>
          </p:cNvPr>
          <p:cNvSpPr txBox="1"/>
          <p:nvPr/>
        </p:nvSpPr>
        <p:spPr>
          <a:xfrm>
            <a:off x="8326614" y="1996941"/>
            <a:ext cx="2612582" cy="369332"/>
          </a:xfrm>
          <a:prstGeom prst="rect">
            <a:avLst/>
          </a:prstGeom>
          <a:solidFill>
            <a:schemeClr val="bg1">
              <a:alpha val="1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GEOS CO at 100hPa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28D36FD-CB00-8044-9F78-ED9E2A8B1827}"/>
              </a:ext>
            </a:extLst>
          </p:cNvPr>
          <p:cNvSpPr/>
          <p:nvPr/>
        </p:nvSpPr>
        <p:spPr>
          <a:xfrm>
            <a:off x="5575172" y="2797627"/>
            <a:ext cx="520827" cy="46795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555DD46-8E52-2D40-A9B9-27C8B7F4D4EC}"/>
              </a:ext>
            </a:extLst>
          </p:cNvPr>
          <p:cNvSpPr/>
          <p:nvPr/>
        </p:nvSpPr>
        <p:spPr>
          <a:xfrm>
            <a:off x="6054810" y="2883603"/>
            <a:ext cx="520827" cy="46795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B941B5F-BDC9-1C4E-871D-703105D2E4FE}"/>
              </a:ext>
            </a:extLst>
          </p:cNvPr>
          <p:cNvSpPr/>
          <p:nvPr/>
        </p:nvSpPr>
        <p:spPr>
          <a:xfrm>
            <a:off x="9317979" y="2809625"/>
            <a:ext cx="520827" cy="46795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E1E167A-28D8-7F45-A226-1DBB26A08623}"/>
              </a:ext>
            </a:extLst>
          </p:cNvPr>
          <p:cNvSpPr/>
          <p:nvPr/>
        </p:nvSpPr>
        <p:spPr>
          <a:xfrm>
            <a:off x="9797617" y="2895601"/>
            <a:ext cx="520827" cy="46795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10C5647-DCFB-6047-B385-6D0FCF6C40FA}"/>
              </a:ext>
            </a:extLst>
          </p:cNvPr>
          <p:cNvSpPr/>
          <p:nvPr/>
        </p:nvSpPr>
        <p:spPr>
          <a:xfrm>
            <a:off x="5627247" y="5047358"/>
            <a:ext cx="520827" cy="46795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4D03474-FC48-0346-A174-CD0AC89FBD34}"/>
              </a:ext>
            </a:extLst>
          </p:cNvPr>
          <p:cNvSpPr/>
          <p:nvPr/>
        </p:nvSpPr>
        <p:spPr>
          <a:xfrm>
            <a:off x="6106885" y="5133334"/>
            <a:ext cx="520827" cy="46795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3FD9E51-8D4A-D941-9D75-57849ABB9A9D}"/>
              </a:ext>
            </a:extLst>
          </p:cNvPr>
          <p:cNvSpPr/>
          <p:nvPr/>
        </p:nvSpPr>
        <p:spPr>
          <a:xfrm>
            <a:off x="9317979" y="5047358"/>
            <a:ext cx="520827" cy="46795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3CE2869-8343-944A-ACA9-5AEA9772C59F}"/>
              </a:ext>
            </a:extLst>
          </p:cNvPr>
          <p:cNvSpPr/>
          <p:nvPr/>
        </p:nvSpPr>
        <p:spPr>
          <a:xfrm>
            <a:off x="9797617" y="5133334"/>
            <a:ext cx="520827" cy="46795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EEAB1F-73DF-5040-B0E3-DD02140F33F0}"/>
              </a:ext>
            </a:extLst>
          </p:cNvPr>
          <p:cNvSpPr txBox="1"/>
          <p:nvPr/>
        </p:nvSpPr>
        <p:spPr>
          <a:xfrm>
            <a:off x="272901" y="6005526"/>
            <a:ext cx="3666833" cy="46166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Air mass fraction proxy that tracks air of stratospheric origin (purple/blue) or convection (red/brown)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70B308-70A9-564E-9CDF-1ED6B7AAF786}"/>
              </a:ext>
            </a:extLst>
          </p:cNvPr>
          <p:cNvSpPr txBox="1"/>
          <p:nvPr/>
        </p:nvSpPr>
        <p:spPr>
          <a:xfrm>
            <a:off x="5561054" y="2555740"/>
            <a:ext cx="549061" cy="233910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400" b="1" dirty="0" err="1"/>
              <a:t>Lekima</a:t>
            </a:r>
            <a:endParaRPr lang="en-US" sz="14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3C053D-108F-6946-83C9-81A10F1CF7A4}"/>
              </a:ext>
            </a:extLst>
          </p:cNvPr>
          <p:cNvSpPr txBox="1"/>
          <p:nvPr/>
        </p:nvSpPr>
        <p:spPr>
          <a:xfrm>
            <a:off x="6131483" y="2650855"/>
            <a:ext cx="432747" cy="233910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txBody>
          <a:bodyPr wrap="none" lIns="9144" tIns="9144" rIns="9144" bIns="9144" rtlCol="0">
            <a:spAutoFit/>
          </a:bodyPr>
          <a:lstStyle/>
          <a:p>
            <a:r>
              <a:rPr lang="en-US" sz="1400" b="1" dirty="0" err="1"/>
              <a:t>Krosa</a:t>
            </a:r>
            <a:endParaRPr lang="en-US" sz="1400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3839C5E-6E76-8C4B-B0BB-0D0C6BBE7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9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75"/>
    </mc:Choice>
    <mc:Fallback xmlns="">
      <p:transition spd="slow" advTm="73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97C1EB-78BC-A44A-9CA2-C34AB46F6CCA}"/>
              </a:ext>
            </a:extLst>
          </p:cNvPr>
          <p:cNvSpPr txBox="1"/>
          <p:nvPr/>
        </p:nvSpPr>
        <p:spPr>
          <a:xfrm>
            <a:off x="2194559" y="105880"/>
            <a:ext cx="85376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Summary messages from the ACCLIP 2019-2020 model forecast dry-run exercises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A3AA4-A660-964C-8F8F-981BFAA54DC5}"/>
              </a:ext>
            </a:extLst>
          </p:cNvPr>
          <p:cNvSpPr txBox="1"/>
          <p:nvPr/>
        </p:nvSpPr>
        <p:spPr>
          <a:xfrm>
            <a:off x="510140" y="1414914"/>
            <a:ext cx="11328934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Frequent ASM shedding events on weekly basis as predicted by the 3 forecast models and confirmed by satellite observations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Within the ASM shedding events, there are highly elevated levels of CO, very short-lived VOCs, aerosol precursors, as well VOC oxidation products and secondary aerosols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ASM shedding events sampled during the 2019-2020 dry run activities vary greatly in terms of transport time from the surface (a couple of days – a couple of weeks), their surface origins (China, SE Asia, India, marine air), chemical composition and evolution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Typhoon appears as an effective meteorological mechanism, in addition to ASM, in changing the chemical composition in the UT/LS as highly elevated H</a:t>
            </a:r>
            <a:r>
              <a:rPr lang="en-US" sz="2400" baseline="-25000" dirty="0"/>
              <a:t>2</a:t>
            </a:r>
            <a:r>
              <a:rPr lang="en-US" sz="2400" dirty="0"/>
              <a:t>O within typhoon centers leads to enhanced OH and subsequent CH</a:t>
            </a:r>
            <a:r>
              <a:rPr lang="en-US" sz="2400" baseline="-25000" dirty="0"/>
              <a:t>4</a:t>
            </a:r>
            <a:r>
              <a:rPr lang="en-US" sz="2400" dirty="0"/>
              <a:t> and VOC oxidation to form HCHO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6A9AEA-9DFD-C945-BF02-D2A697A34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93"/>
    </mc:Choice>
    <mc:Fallback xmlns="">
      <p:transition spd="slow" advTm="103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8421C80-4ADD-0F44-87F9-D8823B2CE32E}"/>
              </a:ext>
            </a:extLst>
          </p:cNvPr>
          <p:cNvSpPr txBox="1"/>
          <p:nvPr/>
        </p:nvSpPr>
        <p:spPr>
          <a:xfrm>
            <a:off x="0" y="6346372"/>
            <a:ext cx="12192000" cy="502862"/>
          </a:xfrm>
          <a:prstGeom prst="rect">
            <a:avLst/>
          </a:prstGeom>
          <a:solidFill>
            <a:schemeClr val="bg1">
              <a:lumMod val="65000"/>
              <a:alpha val="14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	For more ACCLIP information please see Laura Pan’s presentation from this session.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D3F28F-E9E1-324B-95D1-36A66D42939D}"/>
              </a:ext>
            </a:extLst>
          </p:cNvPr>
          <p:cNvSpPr/>
          <p:nvPr/>
        </p:nvSpPr>
        <p:spPr>
          <a:xfrm>
            <a:off x="2473305" y="0"/>
            <a:ext cx="76667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The </a:t>
            </a:r>
            <a:r>
              <a:rPr lang="en-US" sz="3200" b="1" dirty="0">
                <a:solidFill>
                  <a:srgbClr val="C00000"/>
                </a:solidFill>
              </a:rPr>
              <a:t>A</a:t>
            </a:r>
            <a:r>
              <a:rPr lang="en-US" sz="3200" b="1" dirty="0"/>
              <a:t>sian summer monsoon </a:t>
            </a:r>
            <a:r>
              <a:rPr lang="en-US" sz="3200" b="1" dirty="0">
                <a:solidFill>
                  <a:srgbClr val="C00000"/>
                </a:solidFill>
              </a:rPr>
              <a:t>C</a:t>
            </a:r>
            <a:r>
              <a:rPr lang="en-US" sz="3200" b="1" dirty="0"/>
              <a:t>hemical and </a:t>
            </a:r>
            <a:r>
              <a:rPr lang="en-US" sz="3200" b="1" dirty="0">
                <a:solidFill>
                  <a:srgbClr val="C00000"/>
                </a:solidFill>
              </a:rPr>
              <a:t>Cl</a:t>
            </a:r>
            <a:r>
              <a:rPr lang="en-US" sz="3200" b="1" dirty="0"/>
              <a:t>imate </a:t>
            </a:r>
            <a:r>
              <a:rPr lang="en-US" sz="3200" b="1" dirty="0">
                <a:solidFill>
                  <a:srgbClr val="C00000"/>
                </a:solidFill>
              </a:rPr>
              <a:t>I</a:t>
            </a:r>
            <a:r>
              <a:rPr lang="en-US" sz="3200" b="1" dirty="0"/>
              <a:t>mpact </a:t>
            </a:r>
            <a:r>
              <a:rPr lang="en-US" sz="3200" b="1" dirty="0">
                <a:solidFill>
                  <a:srgbClr val="C00000"/>
                </a:solidFill>
              </a:rPr>
              <a:t>P</a:t>
            </a:r>
            <a:r>
              <a:rPr lang="en-US" sz="3200" b="1" dirty="0"/>
              <a:t>roject (</a:t>
            </a:r>
            <a:r>
              <a:rPr lang="en-US" sz="3200" b="1" dirty="0">
                <a:solidFill>
                  <a:srgbClr val="C00000"/>
                </a:solidFill>
              </a:rPr>
              <a:t>ACCLIP</a:t>
            </a:r>
            <a:r>
              <a:rPr lang="en-US" sz="3200" b="1" dirty="0"/>
              <a:t>)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3F8F80-1E15-954F-988E-3FC867C3D79C}"/>
              </a:ext>
            </a:extLst>
          </p:cNvPr>
          <p:cNvSpPr/>
          <p:nvPr/>
        </p:nvSpPr>
        <p:spPr>
          <a:xfrm>
            <a:off x="168166" y="2914627"/>
            <a:ext cx="4935221" cy="3267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Airborne measurements</a:t>
            </a:r>
            <a:r>
              <a:rPr lang="en-US" dirty="0"/>
              <a:t>: The NSF/NCAR research aircraft </a:t>
            </a:r>
            <a:r>
              <a:rPr lang="en-US" b="1" dirty="0"/>
              <a:t>Gulfstream V</a:t>
            </a:r>
            <a:r>
              <a:rPr lang="en-US" dirty="0"/>
              <a:t> (GV), the NASA research aircraft </a:t>
            </a:r>
            <a:r>
              <a:rPr lang="en-US" b="1" dirty="0"/>
              <a:t>WB-57</a:t>
            </a:r>
            <a:r>
              <a:rPr lang="en-US" dirty="0"/>
              <a:t>, and balloon borne ground-based measurements of profiles of aerosol and water vapor to complement the airborne studies. </a:t>
            </a:r>
          </a:p>
          <a:p>
            <a:pPr>
              <a:spcBef>
                <a:spcPts val="1000"/>
              </a:spcBef>
            </a:pPr>
            <a:r>
              <a:rPr lang="en-US" dirty="0"/>
              <a:t>Planned measurements include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, NO, NO</a:t>
            </a:r>
            <a:r>
              <a:rPr lang="en-US" baseline="-25000" dirty="0"/>
              <a:t>2</a:t>
            </a:r>
            <a:r>
              <a:rPr lang="en-US" dirty="0"/>
              <a:t>,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CO, CO</a:t>
            </a:r>
            <a:r>
              <a:rPr lang="en-US" baseline="-25000" dirty="0"/>
              <a:t>2</a:t>
            </a:r>
            <a:r>
              <a:rPr lang="en-US" dirty="0"/>
              <a:t>, CH</a:t>
            </a:r>
            <a:r>
              <a:rPr lang="en-US" baseline="-25000" dirty="0"/>
              <a:t>4</a:t>
            </a:r>
            <a:r>
              <a:rPr lang="en-US" dirty="0"/>
              <a:t>, organic trace gases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Black carbon, SO</a:t>
            </a:r>
            <a:r>
              <a:rPr lang="en-US" baseline="-25000" dirty="0"/>
              <a:t>2</a:t>
            </a:r>
            <a:r>
              <a:rPr lang="en-US" dirty="0"/>
              <a:t> (and others by CIMS), aerosol composition (MS), aerosol size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Cloud particles, and thermal profiles (MTP).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9AFE4C-5E96-3842-99BE-8CC6DD99A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231" y="1077218"/>
            <a:ext cx="2773090" cy="177945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69B828E-12FD-8E4A-A119-92D5B3280776}"/>
              </a:ext>
            </a:extLst>
          </p:cNvPr>
          <p:cNvSpPr/>
          <p:nvPr/>
        </p:nvSpPr>
        <p:spPr>
          <a:xfrm>
            <a:off x="5223642" y="1213426"/>
            <a:ext cx="6706010" cy="4968762"/>
          </a:xfrm>
          <a:custGeom>
            <a:avLst/>
            <a:gdLst>
              <a:gd name="connsiteX0" fmla="*/ 0 w 6706010"/>
              <a:gd name="connsiteY0" fmla="*/ 421699 h 4968762"/>
              <a:gd name="connsiteX1" fmla="*/ 421699 w 6706010"/>
              <a:gd name="connsiteY1" fmla="*/ 0 h 4968762"/>
              <a:gd name="connsiteX2" fmla="*/ 1125212 w 6706010"/>
              <a:gd name="connsiteY2" fmla="*/ 0 h 4968762"/>
              <a:gd name="connsiteX3" fmla="*/ 1652848 w 6706010"/>
              <a:gd name="connsiteY3" fmla="*/ 0 h 4968762"/>
              <a:gd name="connsiteX4" fmla="*/ 2121856 w 6706010"/>
              <a:gd name="connsiteY4" fmla="*/ 0 h 4968762"/>
              <a:gd name="connsiteX5" fmla="*/ 2766744 w 6706010"/>
              <a:gd name="connsiteY5" fmla="*/ 0 h 4968762"/>
              <a:gd name="connsiteX6" fmla="*/ 3294379 w 6706010"/>
              <a:gd name="connsiteY6" fmla="*/ 0 h 4968762"/>
              <a:gd name="connsiteX7" fmla="*/ 3997892 w 6706010"/>
              <a:gd name="connsiteY7" fmla="*/ 0 h 4968762"/>
              <a:gd name="connsiteX8" fmla="*/ 4466901 w 6706010"/>
              <a:gd name="connsiteY8" fmla="*/ 0 h 4968762"/>
              <a:gd name="connsiteX9" fmla="*/ 5170415 w 6706010"/>
              <a:gd name="connsiteY9" fmla="*/ 0 h 4968762"/>
              <a:gd name="connsiteX10" fmla="*/ 5580798 w 6706010"/>
              <a:gd name="connsiteY10" fmla="*/ 0 h 4968762"/>
              <a:gd name="connsiteX11" fmla="*/ 6284311 w 6706010"/>
              <a:gd name="connsiteY11" fmla="*/ 0 h 4968762"/>
              <a:gd name="connsiteX12" fmla="*/ 6706010 w 6706010"/>
              <a:gd name="connsiteY12" fmla="*/ 421699 h 4968762"/>
              <a:gd name="connsiteX13" fmla="*/ 6706010 w 6706010"/>
              <a:gd name="connsiteY13" fmla="*/ 887276 h 4968762"/>
              <a:gd name="connsiteX14" fmla="*/ 6706010 w 6706010"/>
              <a:gd name="connsiteY14" fmla="*/ 1559121 h 4968762"/>
              <a:gd name="connsiteX15" fmla="*/ 6706010 w 6706010"/>
              <a:gd name="connsiteY15" fmla="*/ 2065951 h 4968762"/>
              <a:gd name="connsiteX16" fmla="*/ 6706010 w 6706010"/>
              <a:gd name="connsiteY16" fmla="*/ 2655289 h 4968762"/>
              <a:gd name="connsiteX17" fmla="*/ 6706010 w 6706010"/>
              <a:gd name="connsiteY17" fmla="*/ 3327134 h 4968762"/>
              <a:gd name="connsiteX18" fmla="*/ 6706010 w 6706010"/>
              <a:gd name="connsiteY18" fmla="*/ 3916472 h 4968762"/>
              <a:gd name="connsiteX19" fmla="*/ 6706010 w 6706010"/>
              <a:gd name="connsiteY19" fmla="*/ 4547063 h 4968762"/>
              <a:gd name="connsiteX20" fmla="*/ 6284311 w 6706010"/>
              <a:gd name="connsiteY20" fmla="*/ 4968762 h 4968762"/>
              <a:gd name="connsiteX21" fmla="*/ 5639424 w 6706010"/>
              <a:gd name="connsiteY21" fmla="*/ 4968762 h 4968762"/>
              <a:gd name="connsiteX22" fmla="*/ 5170415 w 6706010"/>
              <a:gd name="connsiteY22" fmla="*/ 4968762 h 4968762"/>
              <a:gd name="connsiteX23" fmla="*/ 4584154 w 6706010"/>
              <a:gd name="connsiteY23" fmla="*/ 4968762 h 4968762"/>
              <a:gd name="connsiteX24" fmla="*/ 4173771 w 6706010"/>
              <a:gd name="connsiteY24" fmla="*/ 4968762 h 4968762"/>
              <a:gd name="connsiteX25" fmla="*/ 3763388 w 6706010"/>
              <a:gd name="connsiteY25" fmla="*/ 4968762 h 4968762"/>
              <a:gd name="connsiteX26" fmla="*/ 3177127 w 6706010"/>
              <a:gd name="connsiteY26" fmla="*/ 4968762 h 4968762"/>
              <a:gd name="connsiteX27" fmla="*/ 2708118 w 6706010"/>
              <a:gd name="connsiteY27" fmla="*/ 4968762 h 4968762"/>
              <a:gd name="connsiteX28" fmla="*/ 2063230 w 6706010"/>
              <a:gd name="connsiteY28" fmla="*/ 4968762 h 4968762"/>
              <a:gd name="connsiteX29" fmla="*/ 1594221 w 6706010"/>
              <a:gd name="connsiteY29" fmla="*/ 4968762 h 4968762"/>
              <a:gd name="connsiteX30" fmla="*/ 949334 w 6706010"/>
              <a:gd name="connsiteY30" fmla="*/ 4968762 h 4968762"/>
              <a:gd name="connsiteX31" fmla="*/ 421699 w 6706010"/>
              <a:gd name="connsiteY31" fmla="*/ 4968762 h 4968762"/>
              <a:gd name="connsiteX32" fmla="*/ 0 w 6706010"/>
              <a:gd name="connsiteY32" fmla="*/ 4547063 h 4968762"/>
              <a:gd name="connsiteX33" fmla="*/ 0 w 6706010"/>
              <a:gd name="connsiteY33" fmla="*/ 3998979 h 4968762"/>
              <a:gd name="connsiteX34" fmla="*/ 0 w 6706010"/>
              <a:gd name="connsiteY34" fmla="*/ 3492148 h 4968762"/>
              <a:gd name="connsiteX35" fmla="*/ 0 w 6706010"/>
              <a:gd name="connsiteY35" fmla="*/ 2861557 h 4968762"/>
              <a:gd name="connsiteX36" fmla="*/ 0 w 6706010"/>
              <a:gd name="connsiteY36" fmla="*/ 2354727 h 4968762"/>
              <a:gd name="connsiteX37" fmla="*/ 0 w 6706010"/>
              <a:gd name="connsiteY37" fmla="*/ 1889150 h 4968762"/>
              <a:gd name="connsiteX38" fmla="*/ 0 w 6706010"/>
              <a:gd name="connsiteY38" fmla="*/ 1382319 h 4968762"/>
              <a:gd name="connsiteX39" fmla="*/ 0 w 6706010"/>
              <a:gd name="connsiteY39" fmla="*/ 421699 h 496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706010" h="4968762" extrusionOk="0">
                <a:moveTo>
                  <a:pt x="0" y="421699"/>
                </a:moveTo>
                <a:cubicBezTo>
                  <a:pt x="-56825" y="153750"/>
                  <a:pt x="182926" y="2205"/>
                  <a:pt x="421699" y="0"/>
                </a:cubicBezTo>
                <a:cubicBezTo>
                  <a:pt x="568582" y="-64326"/>
                  <a:pt x="823586" y="15397"/>
                  <a:pt x="1125212" y="0"/>
                </a:cubicBezTo>
                <a:cubicBezTo>
                  <a:pt x="1426838" y="-15397"/>
                  <a:pt x="1465216" y="60155"/>
                  <a:pt x="1652848" y="0"/>
                </a:cubicBezTo>
                <a:cubicBezTo>
                  <a:pt x="1840480" y="-60155"/>
                  <a:pt x="2024410" y="37854"/>
                  <a:pt x="2121856" y="0"/>
                </a:cubicBezTo>
                <a:cubicBezTo>
                  <a:pt x="2219302" y="-37854"/>
                  <a:pt x="2544848" y="52912"/>
                  <a:pt x="2766744" y="0"/>
                </a:cubicBezTo>
                <a:cubicBezTo>
                  <a:pt x="2988640" y="-52912"/>
                  <a:pt x="3142752" y="29673"/>
                  <a:pt x="3294379" y="0"/>
                </a:cubicBezTo>
                <a:cubicBezTo>
                  <a:pt x="3446007" y="-29673"/>
                  <a:pt x="3663546" y="81138"/>
                  <a:pt x="3997892" y="0"/>
                </a:cubicBezTo>
                <a:cubicBezTo>
                  <a:pt x="4332238" y="-81138"/>
                  <a:pt x="4364851" y="4206"/>
                  <a:pt x="4466901" y="0"/>
                </a:cubicBezTo>
                <a:cubicBezTo>
                  <a:pt x="4568951" y="-4206"/>
                  <a:pt x="5021591" y="15811"/>
                  <a:pt x="5170415" y="0"/>
                </a:cubicBezTo>
                <a:cubicBezTo>
                  <a:pt x="5319239" y="-15811"/>
                  <a:pt x="5406194" y="47494"/>
                  <a:pt x="5580798" y="0"/>
                </a:cubicBezTo>
                <a:cubicBezTo>
                  <a:pt x="5755402" y="-47494"/>
                  <a:pt x="5939594" y="57738"/>
                  <a:pt x="6284311" y="0"/>
                </a:cubicBezTo>
                <a:cubicBezTo>
                  <a:pt x="6544866" y="41171"/>
                  <a:pt x="6709423" y="224145"/>
                  <a:pt x="6706010" y="421699"/>
                </a:cubicBezTo>
                <a:cubicBezTo>
                  <a:pt x="6739078" y="607030"/>
                  <a:pt x="6654632" y="672621"/>
                  <a:pt x="6706010" y="887276"/>
                </a:cubicBezTo>
                <a:cubicBezTo>
                  <a:pt x="6757388" y="1101931"/>
                  <a:pt x="6670376" y="1350617"/>
                  <a:pt x="6706010" y="1559121"/>
                </a:cubicBezTo>
                <a:cubicBezTo>
                  <a:pt x="6741644" y="1767626"/>
                  <a:pt x="6649670" y="1884421"/>
                  <a:pt x="6706010" y="2065951"/>
                </a:cubicBezTo>
                <a:cubicBezTo>
                  <a:pt x="6762350" y="2247481"/>
                  <a:pt x="6656770" y="2466488"/>
                  <a:pt x="6706010" y="2655289"/>
                </a:cubicBezTo>
                <a:cubicBezTo>
                  <a:pt x="6755250" y="2844090"/>
                  <a:pt x="6690314" y="3075248"/>
                  <a:pt x="6706010" y="3327134"/>
                </a:cubicBezTo>
                <a:cubicBezTo>
                  <a:pt x="6721706" y="3579020"/>
                  <a:pt x="6703725" y="3789101"/>
                  <a:pt x="6706010" y="3916472"/>
                </a:cubicBezTo>
                <a:cubicBezTo>
                  <a:pt x="6708295" y="4043843"/>
                  <a:pt x="6677754" y="4380313"/>
                  <a:pt x="6706010" y="4547063"/>
                </a:cubicBezTo>
                <a:cubicBezTo>
                  <a:pt x="6680818" y="4780998"/>
                  <a:pt x="6524421" y="4955762"/>
                  <a:pt x="6284311" y="4968762"/>
                </a:cubicBezTo>
                <a:cubicBezTo>
                  <a:pt x="6107118" y="5024560"/>
                  <a:pt x="5832456" y="4949654"/>
                  <a:pt x="5639424" y="4968762"/>
                </a:cubicBezTo>
                <a:cubicBezTo>
                  <a:pt x="5446392" y="4987870"/>
                  <a:pt x="5362938" y="4926933"/>
                  <a:pt x="5170415" y="4968762"/>
                </a:cubicBezTo>
                <a:cubicBezTo>
                  <a:pt x="4977892" y="5010591"/>
                  <a:pt x="4717648" y="4913151"/>
                  <a:pt x="4584154" y="4968762"/>
                </a:cubicBezTo>
                <a:cubicBezTo>
                  <a:pt x="4450660" y="5024373"/>
                  <a:pt x="4280351" y="4925265"/>
                  <a:pt x="4173771" y="4968762"/>
                </a:cubicBezTo>
                <a:cubicBezTo>
                  <a:pt x="4067191" y="5012259"/>
                  <a:pt x="3912207" y="4926182"/>
                  <a:pt x="3763388" y="4968762"/>
                </a:cubicBezTo>
                <a:cubicBezTo>
                  <a:pt x="3614569" y="5011342"/>
                  <a:pt x="3407998" y="4966012"/>
                  <a:pt x="3177127" y="4968762"/>
                </a:cubicBezTo>
                <a:cubicBezTo>
                  <a:pt x="2946256" y="4971512"/>
                  <a:pt x="2916534" y="4921706"/>
                  <a:pt x="2708118" y="4968762"/>
                </a:cubicBezTo>
                <a:cubicBezTo>
                  <a:pt x="2499702" y="5015818"/>
                  <a:pt x="2322723" y="4944405"/>
                  <a:pt x="2063230" y="4968762"/>
                </a:cubicBezTo>
                <a:cubicBezTo>
                  <a:pt x="1803737" y="4993119"/>
                  <a:pt x="1733551" y="4919123"/>
                  <a:pt x="1594221" y="4968762"/>
                </a:cubicBezTo>
                <a:cubicBezTo>
                  <a:pt x="1454891" y="5018401"/>
                  <a:pt x="1131542" y="4931290"/>
                  <a:pt x="949334" y="4968762"/>
                </a:cubicBezTo>
                <a:cubicBezTo>
                  <a:pt x="767126" y="5006234"/>
                  <a:pt x="548673" y="4960218"/>
                  <a:pt x="421699" y="4968762"/>
                </a:cubicBezTo>
                <a:cubicBezTo>
                  <a:pt x="214054" y="4924918"/>
                  <a:pt x="-49800" y="4760870"/>
                  <a:pt x="0" y="4547063"/>
                </a:cubicBezTo>
                <a:cubicBezTo>
                  <a:pt x="-41911" y="4357064"/>
                  <a:pt x="22581" y="4227705"/>
                  <a:pt x="0" y="3998979"/>
                </a:cubicBezTo>
                <a:cubicBezTo>
                  <a:pt x="-22581" y="3770253"/>
                  <a:pt x="50720" y="3666406"/>
                  <a:pt x="0" y="3492148"/>
                </a:cubicBezTo>
                <a:cubicBezTo>
                  <a:pt x="-50720" y="3317890"/>
                  <a:pt x="52324" y="3107371"/>
                  <a:pt x="0" y="2861557"/>
                </a:cubicBezTo>
                <a:cubicBezTo>
                  <a:pt x="-52324" y="2615743"/>
                  <a:pt x="5526" y="2531486"/>
                  <a:pt x="0" y="2354727"/>
                </a:cubicBezTo>
                <a:cubicBezTo>
                  <a:pt x="-5526" y="2177968"/>
                  <a:pt x="28934" y="2089355"/>
                  <a:pt x="0" y="1889150"/>
                </a:cubicBezTo>
                <a:cubicBezTo>
                  <a:pt x="-28934" y="1688945"/>
                  <a:pt x="42723" y="1611284"/>
                  <a:pt x="0" y="1382319"/>
                </a:cubicBezTo>
                <a:cubicBezTo>
                  <a:pt x="-42723" y="1153354"/>
                  <a:pt x="61222" y="705486"/>
                  <a:pt x="0" y="421699"/>
                </a:cubicBezTo>
                <a:close/>
              </a:path>
            </a:pathLst>
          </a:custGeom>
          <a:noFill/>
          <a:ln w="38100">
            <a:solidFill>
              <a:schemeClr val="bg1">
                <a:lumMod val="8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84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5E14DF-25A8-424C-8087-891A7FDB89E4}"/>
              </a:ext>
            </a:extLst>
          </p:cNvPr>
          <p:cNvSpPr txBox="1"/>
          <p:nvPr/>
        </p:nvSpPr>
        <p:spPr>
          <a:xfrm>
            <a:off x="6410502" y="1241402"/>
            <a:ext cx="4671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Chemistry in the ASM outflow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CD073C-2E45-544E-B403-27A99DCB5FB8}"/>
              </a:ext>
            </a:extLst>
          </p:cNvPr>
          <p:cNvSpPr txBox="1"/>
          <p:nvPr/>
        </p:nvSpPr>
        <p:spPr>
          <a:xfrm>
            <a:off x="5321100" y="1791056"/>
            <a:ext cx="685033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Budget of long-lived and short-lived chlorinated and brominated </a:t>
            </a:r>
            <a:r>
              <a:rPr lang="en-US" b="1" dirty="0"/>
              <a:t>ozone depleting substances </a:t>
            </a:r>
            <a:r>
              <a:rPr lang="en-US" dirty="0"/>
              <a:t>and their replacements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CFC-11 emissions from Asia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HCFCs, HFCs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Manmade very-short-lived chlorinated gases (VSLS-Cl), e.g. CH</a:t>
            </a:r>
            <a:r>
              <a:rPr lang="en-US" baseline="-25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Cl</a:t>
            </a:r>
            <a:r>
              <a:rPr lang="en-US" baseline="-25000" dirty="0">
                <a:sym typeface="Wingdings" pitchFamily="2" charset="2"/>
              </a:rPr>
              <a:t>2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Natural very-short-lived brominated gases (VSLS-Br)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ym typeface="Wingdings" pitchFamily="2" charset="2"/>
              </a:rPr>
              <a:t>Ozone photochemistry and budget</a:t>
            </a:r>
          </a:p>
          <a:p>
            <a:r>
              <a:rPr lang="en-US" dirty="0">
                <a:sym typeface="Wingdings" pitchFamily="2" charset="2"/>
              </a:rPr>
              <a:t>	 Transport and chemistry of NMHC and OVOCs</a:t>
            </a:r>
          </a:p>
          <a:p>
            <a:r>
              <a:rPr lang="en-US" dirty="0">
                <a:sym typeface="Wingdings" pitchFamily="2" charset="2"/>
              </a:rPr>
              <a:t>	 NOx (lightning/combustion)</a:t>
            </a:r>
          </a:p>
          <a:p>
            <a:r>
              <a:rPr lang="en-US" dirty="0">
                <a:sym typeface="Wingdings" pitchFamily="2" charset="2"/>
              </a:rPr>
              <a:t>	 UT/LS ozone production and transport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ym typeface="Wingdings" pitchFamily="2" charset="2"/>
              </a:rPr>
              <a:t>Chemistry-climate interaction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Short-lived climate pollutants</a:t>
            </a:r>
          </a:p>
          <a:p>
            <a:pPr marL="742950" lvl="1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Aerosol precursors and aerosol formation and transport</a:t>
            </a:r>
            <a:endParaRPr lang="en-US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E165AB7-20BF-BD44-A406-3065F5C3A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4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14"/>
    </mc:Choice>
    <mc:Fallback xmlns="">
      <p:transition spd="slow" advTm="113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197F3D7-0B1D-584D-9792-39FAF24C434D}"/>
              </a:ext>
            </a:extLst>
          </p:cNvPr>
          <p:cNvGrpSpPr/>
          <p:nvPr/>
        </p:nvGrpSpPr>
        <p:grpSpPr>
          <a:xfrm>
            <a:off x="152400" y="1013290"/>
            <a:ext cx="12461128" cy="4994776"/>
            <a:chOff x="350863" y="1185087"/>
            <a:chExt cx="12461128" cy="4994776"/>
          </a:xfrm>
        </p:grpSpPr>
        <p:sp>
          <p:nvSpPr>
            <p:cNvPr id="5" name="Arc 4">
              <a:extLst>
                <a:ext uri="{FF2B5EF4-FFF2-40B4-BE49-F238E27FC236}">
                  <a16:creationId xmlns:a16="http://schemas.microsoft.com/office/drawing/2014/main" id="{36B743F5-3138-2947-BD4D-C8A01925CCDE}"/>
                </a:ext>
              </a:extLst>
            </p:cNvPr>
            <p:cNvSpPr/>
            <p:nvPr/>
          </p:nvSpPr>
          <p:spPr>
            <a:xfrm rot="5162227">
              <a:off x="2280245" y="2694162"/>
              <a:ext cx="4320171" cy="1302022"/>
            </a:xfrm>
            <a:prstGeom prst="arc">
              <a:avLst>
                <a:gd name="adj1" fmla="val 16233821"/>
                <a:gd name="adj2" fmla="val 21022917"/>
              </a:avLst>
            </a:prstGeom>
            <a:ln w="50800">
              <a:solidFill>
                <a:schemeClr val="accent3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BA99A0D0-0EC1-3447-8F08-1D9B80706F65}"/>
                </a:ext>
              </a:extLst>
            </p:cNvPr>
            <p:cNvSpPr/>
            <p:nvPr/>
          </p:nvSpPr>
          <p:spPr>
            <a:xfrm rot="2740518">
              <a:off x="6461827" y="1963703"/>
              <a:ext cx="1326117" cy="1310417"/>
            </a:xfrm>
            <a:prstGeom prst="arc">
              <a:avLst>
                <a:gd name="adj1" fmla="val 15879587"/>
                <a:gd name="adj2" fmla="val 738840"/>
              </a:avLst>
            </a:prstGeom>
            <a:ln w="50800">
              <a:solidFill>
                <a:schemeClr val="accent3"/>
              </a:solidFill>
              <a:tailEnd type="stealth" w="lg" len="med"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993C16C-CB82-2147-AA7B-79F226ABF544}"/>
                </a:ext>
              </a:extLst>
            </p:cNvPr>
            <p:cNvGrpSpPr/>
            <p:nvPr/>
          </p:nvGrpSpPr>
          <p:grpSpPr>
            <a:xfrm>
              <a:off x="350863" y="2378478"/>
              <a:ext cx="11652246" cy="3801385"/>
              <a:chOff x="350863" y="2378478"/>
              <a:chExt cx="11652246" cy="3801385"/>
            </a:xfrm>
          </p:grpSpPr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61DD7E6C-9A27-8A41-87E2-4CC4F42ECFF2}"/>
                  </a:ext>
                </a:extLst>
              </p:cNvPr>
              <p:cNvSpPr/>
              <p:nvPr/>
            </p:nvSpPr>
            <p:spPr>
              <a:xfrm rot="13747682">
                <a:off x="7474833" y="2704251"/>
                <a:ext cx="1326117" cy="1310417"/>
              </a:xfrm>
              <a:prstGeom prst="arc">
                <a:avLst>
                  <a:gd name="adj1" fmla="val 15879587"/>
                  <a:gd name="adj2" fmla="val 738840"/>
                </a:avLst>
              </a:prstGeom>
              <a:ln w="50800">
                <a:solidFill>
                  <a:schemeClr val="accent3"/>
                </a:solidFill>
                <a:tailEnd type="stealth" w="lg" len="med"/>
              </a:ln>
              <a:scene3d>
                <a:camera prst="orthographicFront">
                  <a:rot lat="1080000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254D3288-7E99-2146-B757-ABF1048B5AE4}"/>
                  </a:ext>
                </a:extLst>
              </p:cNvPr>
              <p:cNvSpPr/>
              <p:nvPr/>
            </p:nvSpPr>
            <p:spPr>
              <a:xfrm rot="18526586">
                <a:off x="7507577" y="3940183"/>
                <a:ext cx="1220895" cy="1205875"/>
              </a:xfrm>
              <a:prstGeom prst="arc">
                <a:avLst>
                  <a:gd name="adj1" fmla="val 10361127"/>
                  <a:gd name="adj2" fmla="val 18011649"/>
                </a:avLst>
              </a:prstGeom>
              <a:ln w="50800">
                <a:solidFill>
                  <a:schemeClr val="accent3"/>
                </a:solidFill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3BD5DA46-B5DE-E547-BE1D-2DF996D477CB}"/>
                  </a:ext>
                </a:extLst>
              </p:cNvPr>
              <p:cNvSpPr/>
              <p:nvPr/>
            </p:nvSpPr>
            <p:spPr>
              <a:xfrm>
                <a:off x="6732164" y="2399668"/>
                <a:ext cx="1932087" cy="3750541"/>
              </a:xfrm>
              <a:prstGeom prst="roundRect">
                <a:avLst>
                  <a:gd name="adj" fmla="val 8114"/>
                </a:avLst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DFF99F34-DB52-E141-A945-C02293B17EC6}"/>
                  </a:ext>
                </a:extLst>
              </p:cNvPr>
              <p:cNvSpPr/>
              <p:nvPr/>
            </p:nvSpPr>
            <p:spPr>
              <a:xfrm>
                <a:off x="3690458" y="2399668"/>
                <a:ext cx="2887701" cy="3750541"/>
              </a:xfrm>
              <a:prstGeom prst="roundRect">
                <a:avLst>
                  <a:gd name="adj" fmla="val 8655"/>
                </a:avLst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742482B-E87B-9640-B25F-99B9ECCDF1A4}"/>
                  </a:ext>
                </a:extLst>
              </p:cNvPr>
              <p:cNvGrpSpPr/>
              <p:nvPr/>
            </p:nvGrpSpPr>
            <p:grpSpPr>
              <a:xfrm>
                <a:off x="4635041" y="2529292"/>
                <a:ext cx="902043" cy="665866"/>
                <a:chOff x="4879887" y="1743701"/>
                <a:chExt cx="902043" cy="665866"/>
              </a:xfrm>
            </p:grpSpPr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5BD684D6-B91C-8545-A244-3D30D807B4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2827" t="24413" r="17442" b="15905"/>
                <a:stretch/>
              </p:blipFill>
              <p:spPr>
                <a:xfrm>
                  <a:off x="4879887" y="1743701"/>
                  <a:ext cx="889686" cy="665866"/>
                </a:xfrm>
                <a:prstGeom prst="rect">
                  <a:avLst/>
                </a:prstGeom>
              </p:spPr>
            </p:pic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A23BD984-68F0-974C-9815-264CA7E1CBC5}"/>
                    </a:ext>
                  </a:extLst>
                </p:cNvPr>
                <p:cNvSpPr txBox="1"/>
                <p:nvPr/>
              </p:nvSpPr>
              <p:spPr>
                <a:xfrm>
                  <a:off x="5090984" y="1853514"/>
                  <a:ext cx="69094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bg1"/>
                      </a:solidFill>
                    </a:rPr>
                    <a:t>CO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9C91ED5-F342-6643-A1F8-5C4E33A675E8}"/>
                  </a:ext>
                </a:extLst>
              </p:cNvPr>
              <p:cNvGrpSpPr/>
              <p:nvPr/>
            </p:nvGrpSpPr>
            <p:grpSpPr>
              <a:xfrm>
                <a:off x="3815109" y="3963159"/>
                <a:ext cx="1453427" cy="988970"/>
                <a:chOff x="4832773" y="2928336"/>
                <a:chExt cx="1453427" cy="988970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129A18EB-70A0-CD4A-B48A-923AAAB18D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9103" t="23685" r="14878" b="23243"/>
                <a:stretch/>
              </p:blipFill>
              <p:spPr>
                <a:xfrm>
                  <a:off x="4832773" y="2940693"/>
                  <a:ext cx="1073029" cy="976613"/>
                </a:xfrm>
                <a:prstGeom prst="rect">
                  <a:avLst/>
                </a:prstGeom>
              </p:spPr>
            </p:pic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F6B9934-7CB0-4F40-BA7B-A87C43BA2FC4}"/>
                    </a:ext>
                  </a:extLst>
                </p:cNvPr>
                <p:cNvSpPr txBox="1"/>
                <p:nvPr/>
              </p:nvSpPr>
              <p:spPr>
                <a:xfrm>
                  <a:off x="5090984" y="2928336"/>
                  <a:ext cx="119521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C00000"/>
                      </a:solidFill>
                    </a:rPr>
                    <a:t>HCHO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12E1165-C63C-9D43-8954-4B542651BE9A}"/>
                  </a:ext>
                </a:extLst>
              </p:cNvPr>
              <p:cNvGrpSpPr/>
              <p:nvPr/>
            </p:nvGrpSpPr>
            <p:grpSpPr>
              <a:xfrm>
                <a:off x="4459881" y="5340937"/>
                <a:ext cx="1412559" cy="838926"/>
                <a:chOff x="4969001" y="4478585"/>
                <a:chExt cx="1412559" cy="838926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1B939493-4EBC-224E-A1D9-C31BC06CA4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862" t="2188" r="3318" b="10182"/>
                <a:stretch/>
              </p:blipFill>
              <p:spPr>
                <a:xfrm>
                  <a:off x="4969001" y="4478585"/>
                  <a:ext cx="800572" cy="667265"/>
                </a:xfrm>
                <a:prstGeom prst="rect">
                  <a:avLst/>
                </a:prstGeom>
              </p:spPr>
            </p:pic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92691728-1E7F-F94D-A22D-9EE9B2FA7EE7}"/>
                    </a:ext>
                  </a:extLst>
                </p:cNvPr>
                <p:cNvSpPr txBox="1"/>
                <p:nvPr/>
              </p:nvSpPr>
              <p:spPr>
                <a:xfrm>
                  <a:off x="5186344" y="4917401"/>
                  <a:ext cx="119521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C00000"/>
                      </a:solidFill>
                    </a:rPr>
                    <a:t>CH</a:t>
                  </a:r>
                  <a:r>
                    <a:rPr lang="en-US" sz="2000" b="1" baseline="-25000" dirty="0">
                      <a:solidFill>
                        <a:srgbClr val="C00000"/>
                      </a:solidFill>
                    </a:rPr>
                    <a:t>3</a:t>
                  </a:r>
                  <a:r>
                    <a:rPr lang="en-US" sz="2000" b="1" dirty="0">
                      <a:solidFill>
                        <a:srgbClr val="C00000"/>
                      </a:solidFill>
                    </a:rPr>
                    <a:t>CHO</a:t>
                  </a:r>
                </a:p>
              </p:txBody>
            </p:sp>
          </p:grp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34989CBA-9E6C-CC46-A302-4DF2D0AEC379}"/>
                  </a:ext>
                </a:extLst>
              </p:cNvPr>
              <p:cNvSpPr/>
              <p:nvPr/>
            </p:nvSpPr>
            <p:spPr>
              <a:xfrm>
                <a:off x="475380" y="4134622"/>
                <a:ext cx="2670032" cy="1320745"/>
              </a:xfrm>
              <a:prstGeom prst="roundRect">
                <a:avLst>
                  <a:gd name="adj" fmla="val 999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" rtlCol="0" anchor="ctr"/>
              <a:lstStyle/>
              <a:p>
                <a:r>
                  <a:rPr lang="en-US" sz="1400" b="1" dirty="0">
                    <a:solidFill>
                      <a:schemeClr val="tx1"/>
                    </a:solidFill>
                  </a:rPr>
                  <a:t>In situ VOCs oxidation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Alkanes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Alkenes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Isoprene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Aromatics</a:t>
                </a:r>
              </a:p>
              <a:p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B59E47D7-7316-EB4F-B15C-CBF68DB2F69E}"/>
                  </a:ext>
                </a:extLst>
              </p:cNvPr>
              <p:cNvSpPr/>
              <p:nvPr/>
            </p:nvSpPr>
            <p:spPr>
              <a:xfrm>
                <a:off x="475380" y="2802302"/>
                <a:ext cx="2681256" cy="1247039"/>
              </a:xfrm>
              <a:prstGeom prst="roundRect">
                <a:avLst>
                  <a:gd name="adj" fmla="val 6949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" rtlCol="0" anchor="ctr"/>
              <a:lstStyle/>
              <a:p>
                <a:r>
                  <a:rPr lang="en-US" sz="1400" b="1" dirty="0">
                    <a:solidFill>
                      <a:schemeClr val="tx1"/>
                    </a:solidFill>
                  </a:rPr>
                  <a:t>Direct emissions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Anthropogenic combustion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Biomass burning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Terrestrial and ocean biogenic sources</a:t>
                </a:r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CCF17E99-5748-A04E-B544-1FE699D208C3}"/>
                  </a:ext>
                </a:extLst>
              </p:cNvPr>
              <p:cNvSpPr/>
              <p:nvPr/>
            </p:nvSpPr>
            <p:spPr>
              <a:xfrm>
                <a:off x="483464" y="5507164"/>
                <a:ext cx="2670032" cy="43994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r>
                  <a:rPr lang="en-US" sz="1400" b="1" dirty="0">
                    <a:solidFill>
                      <a:schemeClr val="tx1"/>
                    </a:solidFill>
                  </a:rPr>
                  <a:t>CH</a:t>
                </a:r>
                <a:r>
                  <a:rPr lang="en-US" sz="1400" b="1" baseline="-25000" dirty="0">
                    <a:solidFill>
                      <a:schemeClr val="tx1"/>
                    </a:solidFill>
                  </a:rPr>
                  <a:t>4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 oxidation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72B7591-BB25-7441-BA4A-F7B84058F129}"/>
                  </a:ext>
                </a:extLst>
              </p:cNvPr>
              <p:cNvSpPr txBox="1"/>
              <p:nvPr/>
            </p:nvSpPr>
            <p:spPr>
              <a:xfrm>
                <a:off x="672864" y="2397569"/>
                <a:ext cx="23014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VOC sources</a:t>
                </a:r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21AB12C7-A0AD-9B49-B49A-00219F5D1A37}"/>
                  </a:ext>
                </a:extLst>
              </p:cNvPr>
              <p:cNvSpPr/>
              <p:nvPr/>
            </p:nvSpPr>
            <p:spPr>
              <a:xfrm rot="5614347">
                <a:off x="3881017" y="2858371"/>
                <a:ext cx="1422774" cy="802593"/>
              </a:xfrm>
              <a:prstGeom prst="arc">
                <a:avLst>
                  <a:gd name="adj1" fmla="val 16233821"/>
                  <a:gd name="adj2" fmla="val 21085374"/>
                </a:avLst>
              </a:prstGeom>
              <a:ln w="50800">
                <a:solidFill>
                  <a:schemeClr val="accent3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75AEF5C1-D836-5F4A-8490-9BD1625AAE22}"/>
                  </a:ext>
                </a:extLst>
              </p:cNvPr>
              <p:cNvSpPr/>
              <p:nvPr/>
            </p:nvSpPr>
            <p:spPr>
              <a:xfrm rot="20023543">
                <a:off x="3754850" y="3474382"/>
                <a:ext cx="3693503" cy="589773"/>
              </a:xfrm>
              <a:prstGeom prst="arc">
                <a:avLst>
                  <a:gd name="adj1" fmla="val 11720117"/>
                  <a:gd name="adj2" fmla="val 21161708"/>
                </a:avLst>
              </a:prstGeom>
              <a:ln w="50800">
                <a:solidFill>
                  <a:schemeClr val="accent3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E24F3FE-FD6C-064B-8C26-32AB5DFB5A1E}"/>
                  </a:ext>
                </a:extLst>
              </p:cNvPr>
              <p:cNvSpPr txBox="1"/>
              <p:nvPr/>
            </p:nvSpPr>
            <p:spPr>
              <a:xfrm>
                <a:off x="6753346" y="2705669"/>
                <a:ext cx="80983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/>
                  <a:t>HO</a:t>
                </a:r>
                <a:r>
                  <a:rPr lang="en-US" sz="3000" baseline="-25000" dirty="0"/>
                  <a:t>2</a:t>
                </a:r>
                <a:endParaRPr lang="en-US" sz="3000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6533BC-51CE-4148-91B3-95533159477B}"/>
                  </a:ext>
                </a:extLst>
              </p:cNvPr>
              <p:cNvSpPr txBox="1"/>
              <p:nvPr/>
            </p:nvSpPr>
            <p:spPr>
              <a:xfrm>
                <a:off x="7821970" y="2686255"/>
                <a:ext cx="67999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/>
                  <a:t>OH</a:t>
                </a:r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E4A975B2-614A-CB4B-90A2-8AE0CB2CFB35}"/>
                  </a:ext>
                </a:extLst>
              </p:cNvPr>
              <p:cNvSpPr/>
              <p:nvPr/>
            </p:nvSpPr>
            <p:spPr>
              <a:xfrm rot="19303069">
                <a:off x="4574067" y="5039357"/>
                <a:ext cx="1295297" cy="490844"/>
              </a:xfrm>
              <a:prstGeom prst="arc">
                <a:avLst>
                  <a:gd name="adj1" fmla="val 13104350"/>
                  <a:gd name="adj2" fmla="val 20747119"/>
                </a:avLst>
              </a:prstGeom>
              <a:ln w="50800">
                <a:solidFill>
                  <a:schemeClr val="accent3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D6931F7-C9EE-C848-86D8-AF1CBA9076DD}"/>
                  </a:ext>
                </a:extLst>
              </p:cNvPr>
              <p:cNvSpPr txBox="1"/>
              <p:nvPr/>
            </p:nvSpPr>
            <p:spPr>
              <a:xfrm>
                <a:off x="7361082" y="4995885"/>
                <a:ext cx="82638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/>
                  <a:t>PAN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F2CA8D-855A-1A45-A5E6-B133AB494C53}"/>
                  </a:ext>
                </a:extLst>
              </p:cNvPr>
              <p:cNvSpPr txBox="1"/>
              <p:nvPr/>
            </p:nvSpPr>
            <p:spPr>
              <a:xfrm>
                <a:off x="6785717" y="3708951"/>
                <a:ext cx="77112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/>
                  <a:t>NO</a:t>
                </a:r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9FE78837-55C0-234F-A4BC-D640C820CF3C}"/>
                  </a:ext>
                </a:extLst>
              </p:cNvPr>
              <p:cNvSpPr/>
              <p:nvPr/>
            </p:nvSpPr>
            <p:spPr>
              <a:xfrm rot="18741649">
                <a:off x="6965116" y="3508030"/>
                <a:ext cx="1326117" cy="1310417"/>
              </a:xfrm>
              <a:prstGeom prst="arc">
                <a:avLst>
                  <a:gd name="adj1" fmla="val 15879587"/>
                  <a:gd name="adj2" fmla="val 738840"/>
                </a:avLst>
              </a:prstGeom>
              <a:ln w="50800">
                <a:solidFill>
                  <a:schemeClr val="accent3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90EC443-B915-6F45-9382-99C551EE9981}"/>
                  </a:ext>
                </a:extLst>
              </p:cNvPr>
              <p:cNvSpPr txBox="1"/>
              <p:nvPr/>
            </p:nvSpPr>
            <p:spPr>
              <a:xfrm rot="19636135">
                <a:off x="4721673" y="3605448"/>
                <a:ext cx="976936" cy="369332"/>
              </a:xfrm>
              <a:prstGeom prst="rect">
                <a:avLst/>
              </a:prstGeom>
              <a:solidFill>
                <a:schemeClr val="bg1">
                  <a:alpha val="1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OH, </a:t>
                </a:r>
                <a:r>
                  <a:rPr lang="en-US" i="1" dirty="0" err="1"/>
                  <a:t>hv</a:t>
                </a:r>
                <a:endParaRPr lang="en-US" i="1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C49A610-CB90-F848-A694-16EC5E82DC3C}"/>
                  </a:ext>
                </a:extLst>
              </p:cNvPr>
              <p:cNvSpPr txBox="1"/>
              <p:nvPr/>
            </p:nvSpPr>
            <p:spPr>
              <a:xfrm>
                <a:off x="7846398" y="3688794"/>
                <a:ext cx="81785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/>
                  <a:t>NO</a:t>
                </a:r>
                <a:r>
                  <a:rPr lang="en-US" sz="3000" baseline="-25000" dirty="0"/>
                  <a:t>2</a:t>
                </a:r>
                <a:endParaRPr lang="en-US" sz="3000" dirty="0"/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FA351F8B-7F33-894C-B003-497F085EBA0A}"/>
                  </a:ext>
                </a:extLst>
              </p:cNvPr>
              <p:cNvSpPr/>
              <p:nvPr/>
            </p:nvSpPr>
            <p:spPr>
              <a:xfrm rot="1926408">
                <a:off x="3493684" y="4576276"/>
                <a:ext cx="1422774" cy="802593"/>
              </a:xfrm>
              <a:prstGeom prst="arc">
                <a:avLst>
                  <a:gd name="adj1" fmla="val 16233821"/>
                  <a:gd name="adj2" fmla="val 21085374"/>
                </a:avLst>
              </a:prstGeom>
              <a:ln w="50800">
                <a:solidFill>
                  <a:schemeClr val="accent3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26AC91B-21A8-FA4B-B0FE-4D317641FDF2}"/>
                  </a:ext>
                </a:extLst>
              </p:cNvPr>
              <p:cNvSpPr txBox="1"/>
              <p:nvPr/>
            </p:nvSpPr>
            <p:spPr>
              <a:xfrm>
                <a:off x="5480730" y="4647346"/>
                <a:ext cx="13305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CH</a:t>
                </a:r>
                <a:r>
                  <a:rPr lang="en-US" baseline="-25000" dirty="0"/>
                  <a:t>3</a:t>
                </a:r>
                <a:r>
                  <a:rPr lang="en-US" dirty="0"/>
                  <a:t>C(O)O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33" name="Arc 32">
                <a:extLst>
                  <a:ext uri="{FF2B5EF4-FFF2-40B4-BE49-F238E27FC236}">
                    <a16:creationId xmlns:a16="http://schemas.microsoft.com/office/drawing/2014/main" id="{CC7E75AC-21E7-114D-96C7-B9B012ABA44C}"/>
                  </a:ext>
                </a:extLst>
              </p:cNvPr>
              <p:cNvSpPr/>
              <p:nvPr/>
            </p:nvSpPr>
            <p:spPr>
              <a:xfrm rot="304503">
                <a:off x="6275224" y="4614192"/>
                <a:ext cx="1477498" cy="1382639"/>
              </a:xfrm>
              <a:prstGeom prst="arc">
                <a:avLst>
                  <a:gd name="adj1" fmla="val 13303802"/>
                  <a:gd name="adj2" fmla="val 20335834"/>
                </a:avLst>
              </a:prstGeom>
              <a:ln w="50800">
                <a:solidFill>
                  <a:schemeClr val="accent3"/>
                </a:solidFill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BCD07C0E-2539-F642-90D4-8A1C27180F57}"/>
                  </a:ext>
                </a:extLst>
              </p:cNvPr>
              <p:cNvSpPr/>
              <p:nvPr/>
            </p:nvSpPr>
            <p:spPr>
              <a:xfrm rot="247315">
                <a:off x="4145001" y="4449891"/>
                <a:ext cx="1422774" cy="802593"/>
              </a:xfrm>
              <a:prstGeom prst="arc">
                <a:avLst>
                  <a:gd name="adj1" fmla="val 16233821"/>
                  <a:gd name="adj2" fmla="val 21085374"/>
                </a:avLst>
              </a:prstGeom>
              <a:ln w="50800">
                <a:solidFill>
                  <a:schemeClr val="accent3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E39DE8D-27FF-D545-9F95-D56951253946}"/>
                  </a:ext>
                </a:extLst>
              </p:cNvPr>
              <p:cNvSpPr txBox="1"/>
              <p:nvPr/>
            </p:nvSpPr>
            <p:spPr>
              <a:xfrm rot="19636135">
                <a:off x="5003570" y="4805117"/>
                <a:ext cx="976936" cy="369332"/>
              </a:xfrm>
              <a:prstGeom prst="rect">
                <a:avLst/>
              </a:prstGeom>
              <a:solidFill>
                <a:schemeClr val="bg1">
                  <a:alpha val="1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OH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95BE2C1-94FB-574D-9637-56BD6F0A79F9}"/>
                  </a:ext>
                </a:extLst>
              </p:cNvPr>
              <p:cNvSpPr txBox="1"/>
              <p:nvPr/>
            </p:nvSpPr>
            <p:spPr>
              <a:xfrm rot="2865496">
                <a:off x="4454098" y="4897515"/>
                <a:ext cx="510101" cy="369332"/>
              </a:xfrm>
              <a:prstGeom prst="rect">
                <a:avLst/>
              </a:prstGeom>
              <a:solidFill>
                <a:schemeClr val="bg1">
                  <a:alpha val="1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i="1" dirty="0" err="1"/>
                  <a:t>hv</a:t>
                </a:r>
                <a:endParaRPr lang="en-US" i="1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4CD27F2-B2A2-4C44-BC34-FBFBB97C5FBF}"/>
                  </a:ext>
                </a:extLst>
              </p:cNvPr>
              <p:cNvSpPr txBox="1"/>
              <p:nvPr/>
            </p:nvSpPr>
            <p:spPr>
              <a:xfrm rot="17005832">
                <a:off x="4645325" y="4579416"/>
                <a:ext cx="546983" cy="369332"/>
              </a:xfrm>
              <a:prstGeom prst="rect">
                <a:avLst/>
              </a:prstGeom>
              <a:solidFill>
                <a:schemeClr val="bg1">
                  <a:alpha val="1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i="1" dirty="0" err="1"/>
                  <a:t>hv</a:t>
                </a:r>
                <a:endParaRPr lang="en-US" i="1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7D27D66-8BEC-804D-BC4B-7AC760690FBB}"/>
                  </a:ext>
                </a:extLst>
              </p:cNvPr>
              <p:cNvSpPr txBox="1"/>
              <p:nvPr/>
            </p:nvSpPr>
            <p:spPr>
              <a:xfrm rot="17753901">
                <a:off x="4263476" y="3418111"/>
                <a:ext cx="912934" cy="369332"/>
              </a:xfrm>
              <a:prstGeom prst="rect">
                <a:avLst/>
              </a:prstGeom>
              <a:solidFill>
                <a:schemeClr val="bg1">
                  <a:alpha val="1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OH, </a:t>
                </a:r>
                <a:r>
                  <a:rPr lang="en-US" i="1" dirty="0" err="1"/>
                  <a:t>hv</a:t>
                </a:r>
                <a:endParaRPr lang="en-US" i="1" dirty="0"/>
              </a:p>
            </p:txBody>
          </p:sp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BAB0AF26-73F9-604F-B98D-B45C77ADC266}"/>
                  </a:ext>
                </a:extLst>
              </p:cNvPr>
              <p:cNvSpPr/>
              <p:nvPr/>
            </p:nvSpPr>
            <p:spPr>
              <a:xfrm>
                <a:off x="5144360" y="2839795"/>
                <a:ext cx="1818358" cy="358844"/>
              </a:xfrm>
              <a:prstGeom prst="arc">
                <a:avLst>
                  <a:gd name="adj1" fmla="val 11720117"/>
                  <a:gd name="adj2" fmla="val 21161708"/>
                </a:avLst>
              </a:prstGeom>
              <a:ln w="50800">
                <a:solidFill>
                  <a:schemeClr val="accent3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634065-B5F3-D34F-AB1D-AED74900674B}"/>
                  </a:ext>
                </a:extLst>
              </p:cNvPr>
              <p:cNvSpPr txBox="1"/>
              <p:nvPr/>
            </p:nvSpPr>
            <p:spPr>
              <a:xfrm>
                <a:off x="5947563" y="2510828"/>
                <a:ext cx="976936" cy="369332"/>
              </a:xfrm>
              <a:prstGeom prst="rect">
                <a:avLst/>
              </a:prstGeom>
              <a:solidFill>
                <a:schemeClr val="bg1">
                  <a:alpha val="14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OH</a:t>
                </a:r>
              </a:p>
            </p:txBody>
          </p:sp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72156078-BE1A-DA49-AC00-3EE3C2B013DD}"/>
                  </a:ext>
                </a:extLst>
              </p:cNvPr>
              <p:cNvSpPr/>
              <p:nvPr/>
            </p:nvSpPr>
            <p:spPr>
              <a:xfrm>
                <a:off x="350863" y="2399668"/>
                <a:ext cx="2887701" cy="3750541"/>
              </a:xfrm>
              <a:prstGeom prst="roundRect">
                <a:avLst>
                  <a:gd name="adj" fmla="val 9037"/>
                </a:avLst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ight Arrow 41">
                <a:extLst>
                  <a:ext uri="{FF2B5EF4-FFF2-40B4-BE49-F238E27FC236}">
                    <a16:creationId xmlns:a16="http://schemas.microsoft.com/office/drawing/2014/main" id="{D8657963-9DF1-B24D-BF12-F69A8444884F}"/>
                  </a:ext>
                </a:extLst>
              </p:cNvPr>
              <p:cNvSpPr/>
              <p:nvPr/>
            </p:nvSpPr>
            <p:spPr>
              <a:xfrm>
                <a:off x="3177818" y="3058164"/>
                <a:ext cx="624934" cy="2297746"/>
              </a:xfrm>
              <a:prstGeom prst="rightArrow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B40CA20B-324B-7849-8DBD-321D7FC0A617}"/>
                  </a:ext>
                </a:extLst>
              </p:cNvPr>
              <p:cNvSpPr/>
              <p:nvPr/>
            </p:nvSpPr>
            <p:spPr>
              <a:xfrm>
                <a:off x="9082838" y="2378478"/>
                <a:ext cx="2920271" cy="3750541"/>
              </a:xfrm>
              <a:prstGeom prst="roundRect">
                <a:avLst>
                  <a:gd name="adj" fmla="val 8655"/>
                </a:avLst>
              </a:prstGeom>
              <a:noFill/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ight Arrow 43">
                <a:extLst>
                  <a:ext uri="{FF2B5EF4-FFF2-40B4-BE49-F238E27FC236}">
                    <a16:creationId xmlns:a16="http://schemas.microsoft.com/office/drawing/2014/main" id="{CC9D5013-342B-B248-9E1E-369618122837}"/>
                  </a:ext>
                </a:extLst>
              </p:cNvPr>
              <p:cNvSpPr/>
              <p:nvPr/>
            </p:nvSpPr>
            <p:spPr>
              <a:xfrm>
                <a:off x="8583844" y="3058164"/>
                <a:ext cx="624934" cy="2297746"/>
              </a:xfrm>
              <a:prstGeom prst="rightArrow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1F5499-99E7-104C-8ACF-7EDBAB5E24BD}"/>
                </a:ext>
              </a:extLst>
            </p:cNvPr>
            <p:cNvSpPr txBox="1"/>
            <p:nvPr/>
          </p:nvSpPr>
          <p:spPr>
            <a:xfrm>
              <a:off x="9229172" y="2969145"/>
              <a:ext cx="35828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 err="1"/>
                <a:t>HOx</a:t>
              </a:r>
              <a:r>
                <a:rPr lang="en-US" sz="2000" dirty="0"/>
                <a:t>, NOx, RO</a:t>
              </a:r>
              <a:r>
                <a:rPr lang="en-US" sz="2000" baseline="-25000" dirty="0"/>
                <a:t>2</a:t>
              </a:r>
              <a:r>
                <a:rPr lang="en-US" sz="2400" dirty="0"/>
                <a:t> </a:t>
              </a:r>
            </a:p>
            <a:p>
              <a:r>
                <a:rPr lang="en-US" sz="2000" b="1" dirty="0">
                  <a:sym typeface="Wingdings" pitchFamily="2" charset="2"/>
                </a:rPr>
                <a:t></a:t>
              </a:r>
              <a:r>
                <a:rPr lang="en-US" sz="2400" b="1" dirty="0">
                  <a:sym typeface="Wingdings" pitchFamily="2" charset="2"/>
                </a:rPr>
                <a:t> </a:t>
              </a:r>
              <a:r>
                <a:rPr lang="en-US" sz="2000" b="1" dirty="0"/>
                <a:t>Net O</a:t>
              </a:r>
              <a:r>
                <a:rPr lang="en-US" sz="2000" b="1" baseline="-25000" dirty="0"/>
                <a:t>3</a:t>
              </a:r>
              <a:r>
                <a:rPr lang="en-US" sz="2000" b="1" dirty="0"/>
                <a:t> production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D9AB1B-6115-6A4B-8B20-C6C2F555D0ED}"/>
                </a:ext>
              </a:extLst>
            </p:cNvPr>
            <p:cNvSpPr txBox="1"/>
            <p:nvPr/>
          </p:nvSpPr>
          <p:spPr>
            <a:xfrm>
              <a:off x="9188004" y="4253748"/>
              <a:ext cx="3582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Precursors &amp; oxidants </a:t>
              </a:r>
            </a:p>
            <a:p>
              <a:r>
                <a:rPr lang="en-US" sz="2000" dirty="0"/>
                <a:t>        (OH, H</a:t>
              </a:r>
              <a:r>
                <a:rPr lang="en-US" sz="2000" baseline="-25000" dirty="0"/>
                <a:t>2</a:t>
              </a:r>
              <a:r>
                <a:rPr lang="en-US" sz="2000" dirty="0"/>
                <a:t>O</a:t>
              </a:r>
              <a:r>
                <a:rPr lang="en-US" sz="2000" baseline="-25000" dirty="0"/>
                <a:t>2</a:t>
              </a:r>
              <a:r>
                <a:rPr lang="en-US" sz="2000" dirty="0"/>
                <a:t>, HNO</a:t>
              </a:r>
              <a:r>
                <a:rPr lang="en-US" sz="2000" baseline="-25000" dirty="0"/>
                <a:t>3</a:t>
              </a:r>
              <a:r>
                <a:rPr lang="en-US" sz="2000" dirty="0"/>
                <a:t>)</a:t>
              </a:r>
            </a:p>
            <a:p>
              <a:r>
                <a:rPr lang="en-US" sz="2400" dirty="0"/>
                <a:t> </a:t>
              </a:r>
              <a:r>
                <a:rPr lang="en-US" sz="2000" dirty="0">
                  <a:sym typeface="Wingdings" pitchFamily="2" charset="2"/>
                </a:rPr>
                <a:t></a:t>
              </a:r>
              <a:r>
                <a:rPr lang="en-US" sz="2400" dirty="0">
                  <a:sym typeface="Wingdings" pitchFamily="2" charset="2"/>
                </a:rPr>
                <a:t> </a:t>
              </a:r>
              <a:r>
                <a:rPr lang="en-US" sz="2000" b="1" dirty="0"/>
                <a:t>aerosol formation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7A3F218-60A4-C14E-8545-0FBC15A97478}"/>
              </a:ext>
            </a:extLst>
          </p:cNvPr>
          <p:cNvSpPr txBox="1"/>
          <p:nvPr/>
        </p:nvSpPr>
        <p:spPr>
          <a:xfrm>
            <a:off x="1621971" y="65264"/>
            <a:ext cx="9729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How can ACCLIP address the chemical impact of Asian Summer Monsoon on the UT/LS ozone and aerosol photochemistry?</a:t>
            </a:r>
          </a:p>
        </p:txBody>
      </p:sp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15710255-BB9F-574D-B5F0-60642EB43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42"/>
    </mc:Choice>
    <mc:Fallback xmlns="">
      <p:transition spd="slow" advTm="102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173E81-5383-9144-A647-F47ED12A0500}"/>
              </a:ext>
            </a:extLst>
          </p:cNvPr>
          <p:cNvGraphicFramePr>
            <a:graphicFrameLocks noGrp="1"/>
          </p:cNvGraphicFramePr>
          <p:nvPr/>
        </p:nvGraphicFramePr>
        <p:xfrm>
          <a:off x="1476842" y="2893449"/>
          <a:ext cx="9451330" cy="32474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32293">
                  <a:extLst>
                    <a:ext uri="{9D8B030D-6E8A-4147-A177-3AD203B41FA5}">
                      <a16:colId xmlns:a16="http://schemas.microsoft.com/office/drawing/2014/main" val="2900013056"/>
                    </a:ext>
                  </a:extLst>
                </a:gridCol>
                <a:gridCol w="2333540">
                  <a:extLst>
                    <a:ext uri="{9D8B030D-6E8A-4147-A177-3AD203B41FA5}">
                      <a16:colId xmlns:a16="http://schemas.microsoft.com/office/drawing/2014/main" val="2437730230"/>
                    </a:ext>
                  </a:extLst>
                </a:gridCol>
                <a:gridCol w="2951555">
                  <a:extLst>
                    <a:ext uri="{9D8B030D-6E8A-4147-A177-3AD203B41FA5}">
                      <a16:colId xmlns:a16="http://schemas.microsoft.com/office/drawing/2014/main" val="4162779424"/>
                    </a:ext>
                  </a:extLst>
                </a:gridCol>
                <a:gridCol w="1933942">
                  <a:extLst>
                    <a:ext uri="{9D8B030D-6E8A-4147-A177-3AD203B41FA5}">
                      <a16:colId xmlns:a16="http://schemas.microsoft.com/office/drawing/2014/main" val="890907922"/>
                    </a:ext>
                  </a:extLst>
                </a:gridCol>
              </a:tblGrid>
              <a:tr h="71107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Model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Res.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Chemistry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Aerosol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3117994"/>
                  </a:ext>
                </a:extLst>
              </a:tr>
              <a:tr h="90010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NCAR WACCM-SD / GEOS5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C00000"/>
                          </a:solidFill>
                        </a:rPr>
                        <a:t>1-deg, 88L (110L), 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rgbClr val="C00000"/>
                          </a:solidFill>
                        </a:rPr>
                        <a:t>surf to 140km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C00000"/>
                          </a:solidFill>
                        </a:rPr>
                        <a:t>Interactive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rgbClr val="C00000"/>
                          </a:solidFill>
                        </a:rPr>
                        <a:t>240 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C00000"/>
                          </a:solidFill>
                        </a:rPr>
                        <a:t>MAM4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rgbClr val="C00000"/>
                          </a:solidFill>
                        </a:rPr>
                        <a:t>(modal)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8168595"/>
                  </a:ext>
                </a:extLst>
              </a:tr>
              <a:tr h="8277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NASA GEOS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0.25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deg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, 72L, surf to 80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Specified Oxidants 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(OH, H</a:t>
                      </a:r>
                      <a:r>
                        <a:rPr lang="en-US" sz="2000" baseline="-25000" dirty="0">
                          <a:solidFill>
                            <a:srgbClr val="C00000"/>
                          </a:solidFill>
                        </a:rPr>
                        <a:t>2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lang="en-US" sz="2000" baseline="-25000" dirty="0">
                          <a:solidFill>
                            <a:srgbClr val="C00000"/>
                          </a:solidFill>
                        </a:rPr>
                        <a:t>2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, NO</a:t>
                      </a:r>
                      <a:r>
                        <a:rPr lang="en-US" sz="2000" baseline="-25000" dirty="0">
                          <a:solidFill>
                            <a:srgbClr val="C00000"/>
                          </a:solidFill>
                        </a:rPr>
                        <a:t>3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 from GMI)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GOCART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(Bulk)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9800044"/>
                  </a:ext>
                </a:extLst>
              </a:tr>
              <a:tr h="80852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ECMWF CAMS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(Assimilation)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40km, up to 80km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T511 137L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CB05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Bulk Scheme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417053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D353CF2-16FB-9249-9B75-25C2A4BE1B88}"/>
              </a:ext>
            </a:extLst>
          </p:cNvPr>
          <p:cNvSpPr txBox="1"/>
          <p:nvPr/>
        </p:nvSpPr>
        <p:spPr>
          <a:xfrm>
            <a:off x="1215789" y="1342923"/>
            <a:ext cx="997343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Dry run: 3-model dry run to monitor July-August 2019 + one-week B57 dry run test</a:t>
            </a:r>
          </a:p>
          <a:p>
            <a:pPr>
              <a:spcAft>
                <a:spcPts val="1200"/>
              </a:spcAft>
            </a:pPr>
            <a:r>
              <a:rPr lang="en-US" sz="2200" dirty="0"/>
              <a:t>2</a:t>
            </a:r>
            <a:r>
              <a:rPr lang="en-US" sz="2200" baseline="30000" dirty="0"/>
              <a:t>nd</a:t>
            </a:r>
            <a:r>
              <a:rPr lang="en-US" sz="2200" dirty="0"/>
              <a:t> Dry run: 3-model dry run monitoring effort for July-August 2020</a:t>
            </a:r>
          </a:p>
          <a:p>
            <a:pPr>
              <a:spcAft>
                <a:spcPts val="1200"/>
              </a:spcAft>
            </a:pPr>
            <a:r>
              <a:rPr lang="en-US" sz="2200" dirty="0"/>
              <a:t>Field mission planned for July-August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0EF1F-3397-B246-A6A0-4BFE6F98F5AC}"/>
              </a:ext>
            </a:extLst>
          </p:cNvPr>
          <p:cNvSpPr txBox="1"/>
          <p:nvPr/>
        </p:nvSpPr>
        <p:spPr>
          <a:xfrm>
            <a:off x="1630507" y="7840"/>
            <a:ext cx="9144000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AE0000"/>
                </a:solidFill>
              </a:rPr>
              <a:t>ACCLIP forecast and flight planning: Three Global Chemistry-Transport Models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296974C-5CAA-1E40-BA41-C282BC1A5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4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28"/>
    </mc:Choice>
    <mc:Fallback xmlns="">
      <p:transition spd="slow" advTm="7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89DF8A0-D706-5E41-8948-A831CA3D7357}"/>
              </a:ext>
            </a:extLst>
          </p:cNvPr>
          <p:cNvGrpSpPr/>
          <p:nvPr/>
        </p:nvGrpSpPr>
        <p:grpSpPr>
          <a:xfrm>
            <a:off x="1370500" y="801278"/>
            <a:ext cx="9621154" cy="5314525"/>
            <a:chOff x="5004373" y="1735580"/>
            <a:chExt cx="6326281" cy="30492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36F71B-0364-2C49-B717-32FA79E58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6173" b="18889"/>
            <a:stretch/>
          </p:blipFill>
          <p:spPr>
            <a:xfrm>
              <a:off x="5004373" y="2099160"/>
              <a:ext cx="6326281" cy="268565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5818B5-BD6A-144F-815B-D1ED60D25178}"/>
                </a:ext>
              </a:extLst>
            </p:cNvPr>
            <p:cNvSpPr txBox="1"/>
            <p:nvPr/>
          </p:nvSpPr>
          <p:spPr>
            <a:xfrm>
              <a:off x="7340516" y="1735580"/>
              <a:ext cx="1497741" cy="229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90"/>
                  </a:solidFill>
                </a:rPr>
                <a:t>Tibetan  Plateau mode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DDA10E-A73E-794C-A712-2AAC26303CC5}"/>
                </a:ext>
              </a:extLst>
            </p:cNvPr>
            <p:cNvSpPr txBox="1"/>
            <p:nvPr/>
          </p:nvSpPr>
          <p:spPr>
            <a:xfrm>
              <a:off x="5221157" y="1783046"/>
              <a:ext cx="1461069" cy="229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90"/>
                  </a:solidFill>
                </a:rPr>
                <a:t>Iranian  Plateau mode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520975-2891-814C-A504-0C505BD7FA35}"/>
                </a:ext>
              </a:extLst>
            </p:cNvPr>
            <p:cNvSpPr txBox="1"/>
            <p:nvPr/>
          </p:nvSpPr>
          <p:spPr>
            <a:xfrm>
              <a:off x="9647554" y="1822220"/>
              <a:ext cx="1451679" cy="229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90"/>
                  </a:solidFill>
                </a:rPr>
                <a:t>Western Pacific mode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D1B72E2-C07F-F84A-9095-6F14BFAF971A}"/>
                </a:ext>
              </a:extLst>
            </p:cNvPr>
            <p:cNvCxnSpPr/>
            <p:nvPr/>
          </p:nvCxnSpPr>
          <p:spPr>
            <a:xfrm>
              <a:off x="6304744" y="2121600"/>
              <a:ext cx="921770" cy="1067957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A90A730-3CA7-7046-A8B5-242CA1CD4D1C}"/>
                </a:ext>
              </a:extLst>
            </p:cNvPr>
            <p:cNvCxnSpPr>
              <a:cxnSpLocks/>
            </p:cNvCxnSpPr>
            <p:nvPr/>
          </p:nvCxnSpPr>
          <p:spPr>
            <a:xfrm>
              <a:off x="8526885" y="2074134"/>
              <a:ext cx="0" cy="105221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921CBE3-44EF-D943-BF77-13E848E9A5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27257" y="2148014"/>
              <a:ext cx="772249" cy="1041543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16ED746-5C19-AA46-B7EF-69428BC35DAC}"/>
              </a:ext>
            </a:extLst>
          </p:cNvPr>
          <p:cNvSpPr/>
          <p:nvPr/>
        </p:nvSpPr>
        <p:spPr>
          <a:xfrm>
            <a:off x="2756065" y="70927"/>
            <a:ext cx="6759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CO in the Asian Summer Monsoon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4B239B-E043-9145-AE97-76ADAA5A2DC1}"/>
              </a:ext>
            </a:extLst>
          </p:cNvPr>
          <p:cNvSpPr txBox="1"/>
          <p:nvPr/>
        </p:nvSpPr>
        <p:spPr>
          <a:xfrm>
            <a:off x="10383770" y="5931137"/>
            <a:ext cx="164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From Laura Pan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CCDCAB1-719D-A84D-8FCC-71DF3CEA1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4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41"/>
    </mc:Choice>
    <mc:Fallback xmlns="">
      <p:transition spd="slow" advTm="48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745591-2B24-1C4A-AA18-A5F84ECE26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6" t="45713" r="5186" b="3410"/>
          <a:stretch/>
        </p:blipFill>
        <p:spPr>
          <a:xfrm>
            <a:off x="6297266" y="2853771"/>
            <a:ext cx="4024858" cy="17118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E77D31-A1AE-2E4E-AE2A-18FEEF5643D5}"/>
              </a:ext>
            </a:extLst>
          </p:cNvPr>
          <p:cNvSpPr txBox="1">
            <a:spLocks/>
          </p:cNvSpPr>
          <p:nvPr/>
        </p:nvSpPr>
        <p:spPr>
          <a:xfrm>
            <a:off x="1809414" y="130873"/>
            <a:ext cx="9322904" cy="7554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NCAR Field catalogue to archive all model and satellite plots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http://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catalog.eol.ucar.edu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/acclip_2019/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A6F29-F355-2F4F-83B8-2564024BFB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02" b="23655"/>
          <a:stretch/>
        </p:blipFill>
        <p:spPr>
          <a:xfrm>
            <a:off x="1677833" y="1163303"/>
            <a:ext cx="4298898" cy="1668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EF8BFD-1622-2E4F-8B44-B7AB9F1509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75" t="46819" r="4478" b="3442"/>
          <a:stretch/>
        </p:blipFill>
        <p:spPr>
          <a:xfrm>
            <a:off x="1809414" y="2871780"/>
            <a:ext cx="4038210" cy="1780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4F1DFA-3FFC-BD41-B568-A6DFE8E446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363"/>
          <a:stretch/>
        </p:blipFill>
        <p:spPr>
          <a:xfrm>
            <a:off x="1648016" y="4652741"/>
            <a:ext cx="4159852" cy="2223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3BB49A-8095-8048-A8F5-C40FFBDBA7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235"/>
          <a:stretch/>
        </p:blipFill>
        <p:spPr>
          <a:xfrm>
            <a:off x="6178912" y="4652740"/>
            <a:ext cx="4163919" cy="22289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3CEB96-6BF2-DE44-9B28-D983D8ACE2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83" t="22460" r="1683" b="22912"/>
          <a:stretch/>
        </p:blipFill>
        <p:spPr>
          <a:xfrm>
            <a:off x="6228822" y="1163303"/>
            <a:ext cx="4192684" cy="17118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C41D04-0772-3F45-9DF8-39125F2BF508}"/>
              </a:ext>
            </a:extLst>
          </p:cNvPr>
          <p:cNvSpPr txBox="1"/>
          <p:nvPr/>
        </p:nvSpPr>
        <p:spPr>
          <a:xfrm>
            <a:off x="2008195" y="1255605"/>
            <a:ext cx="704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566DB8-93CA-6842-80A0-F8D60B5A08DC}"/>
              </a:ext>
            </a:extLst>
          </p:cNvPr>
          <p:cNvSpPr txBox="1"/>
          <p:nvPr/>
        </p:nvSpPr>
        <p:spPr>
          <a:xfrm>
            <a:off x="1998256" y="4652739"/>
            <a:ext cx="966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WACCM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FB1C84-588C-D24E-9B73-7E01B41456A0}"/>
              </a:ext>
            </a:extLst>
          </p:cNvPr>
          <p:cNvSpPr txBox="1"/>
          <p:nvPr/>
        </p:nvSpPr>
        <p:spPr>
          <a:xfrm>
            <a:off x="1998255" y="287177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FFFA45-29C2-B540-ABB1-479C489BFE8D}"/>
              </a:ext>
            </a:extLst>
          </p:cNvPr>
          <p:cNvSpPr txBox="1"/>
          <p:nvPr/>
        </p:nvSpPr>
        <p:spPr>
          <a:xfrm>
            <a:off x="6451970" y="1255605"/>
            <a:ext cx="704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3E2BEC-C7CB-394B-A90C-189EA34A1069}"/>
              </a:ext>
            </a:extLst>
          </p:cNvPr>
          <p:cNvSpPr txBox="1"/>
          <p:nvPr/>
        </p:nvSpPr>
        <p:spPr>
          <a:xfrm>
            <a:off x="6442030" y="2924734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DC1549-A9AD-1443-88B5-C90C9604BB93}"/>
              </a:ext>
            </a:extLst>
          </p:cNvPr>
          <p:cNvSpPr txBox="1"/>
          <p:nvPr/>
        </p:nvSpPr>
        <p:spPr>
          <a:xfrm>
            <a:off x="6451970" y="4652739"/>
            <a:ext cx="966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WACCM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5C1538-D302-C94C-A779-F85597A17707}"/>
              </a:ext>
            </a:extLst>
          </p:cNvPr>
          <p:cNvSpPr txBox="1"/>
          <p:nvPr/>
        </p:nvSpPr>
        <p:spPr>
          <a:xfrm>
            <a:off x="2209011" y="865067"/>
            <a:ext cx="3540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@150hPa  (2020/06/30 12Z)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100BD8-3749-1A4D-B12B-4C5031A5752C}"/>
              </a:ext>
            </a:extLst>
          </p:cNvPr>
          <p:cNvSpPr txBox="1"/>
          <p:nvPr/>
        </p:nvSpPr>
        <p:spPr>
          <a:xfrm>
            <a:off x="6549244" y="889494"/>
            <a:ext cx="3614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@150hPa  (2020/06/30 12Z)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CD0AC648-29BF-7047-9F75-45A4673BF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3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82"/>
    </mc:Choice>
    <mc:Fallback xmlns="">
      <p:transition spd="slow" advTm="53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E243E8-1A43-CF4D-8A33-8F6E4262A714}"/>
              </a:ext>
            </a:extLst>
          </p:cNvPr>
          <p:cNvSpPr txBox="1">
            <a:spLocks/>
          </p:cNvSpPr>
          <p:nvPr/>
        </p:nvSpPr>
        <p:spPr>
          <a:xfrm>
            <a:off x="587174" y="237919"/>
            <a:ext cx="11017652" cy="8844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</a:rPr>
              <a:t>Satellite CO Nadir Measurements for ACCLIP</a:t>
            </a:r>
          </a:p>
          <a:p>
            <a:pPr algn="ctr"/>
            <a:r>
              <a:rPr lang="en-US" sz="2800" b="1" u="sng" dirty="0"/>
              <a:t>August 16, 2020</a:t>
            </a:r>
            <a:r>
              <a:rPr lang="en-US" sz="2800" b="1" dirty="0"/>
              <a:t>, two shedding events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1F2FDE-953F-8A48-ACD2-A8477F36FB5B}"/>
              </a:ext>
            </a:extLst>
          </p:cNvPr>
          <p:cNvSpPr txBox="1"/>
          <p:nvPr/>
        </p:nvSpPr>
        <p:spPr>
          <a:xfrm>
            <a:off x="9806214" y="3817951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IASI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7A90F-C1E0-4B45-9492-C2E949AB64EF}"/>
              </a:ext>
            </a:extLst>
          </p:cNvPr>
          <p:cNvSpPr txBox="1"/>
          <p:nvPr/>
        </p:nvSpPr>
        <p:spPr>
          <a:xfrm>
            <a:off x="5744974" y="3817951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CrIS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5EE106-C0EA-814D-A608-729A508B5AD8}"/>
              </a:ext>
            </a:extLst>
          </p:cNvPr>
          <p:cNvSpPr txBox="1"/>
          <p:nvPr/>
        </p:nvSpPr>
        <p:spPr>
          <a:xfrm>
            <a:off x="5744974" y="1399036"/>
            <a:ext cx="768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AIRS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2A398C-44D2-F04F-867A-58BA6560608D}"/>
              </a:ext>
            </a:extLst>
          </p:cNvPr>
          <p:cNvSpPr txBox="1"/>
          <p:nvPr/>
        </p:nvSpPr>
        <p:spPr>
          <a:xfrm>
            <a:off x="9365493" y="1399036"/>
            <a:ext cx="1438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TROPOMI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6341AF-AE66-5946-BE6F-E458877B559E}"/>
              </a:ext>
            </a:extLst>
          </p:cNvPr>
          <p:cNvSpPr txBox="1"/>
          <p:nvPr/>
        </p:nvSpPr>
        <p:spPr>
          <a:xfrm>
            <a:off x="1678612" y="1379500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Model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9D109F-BC3B-F84A-9D7F-5077E5A5A4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8" t="21925" r="1658" b="22070"/>
          <a:stretch/>
        </p:blipFill>
        <p:spPr>
          <a:xfrm>
            <a:off x="80153" y="2111829"/>
            <a:ext cx="3888288" cy="16267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2C9332-5912-9E4C-848C-F7DD8D2103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207" b="5583"/>
          <a:stretch/>
        </p:blipFill>
        <p:spPr>
          <a:xfrm>
            <a:off x="58381" y="4270268"/>
            <a:ext cx="3954943" cy="20627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F69770B-EA69-1A4C-9135-ABAC61C67054}"/>
              </a:ext>
            </a:extLst>
          </p:cNvPr>
          <p:cNvSpPr txBox="1"/>
          <p:nvPr/>
        </p:nvSpPr>
        <p:spPr>
          <a:xfrm>
            <a:off x="735645" y="1812298"/>
            <a:ext cx="2658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GEOS CO at 150 </a:t>
            </a:r>
            <a:r>
              <a:rPr lang="en-US" sz="1400" b="1" dirty="0" err="1"/>
              <a:t>hPa</a:t>
            </a:r>
            <a:r>
              <a:rPr lang="en-US" sz="1400" b="1" dirty="0"/>
              <a:t> – Aug 16 00Z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4FFC96-699A-884A-9E08-0A8B2389C4C9}"/>
              </a:ext>
            </a:extLst>
          </p:cNvPr>
          <p:cNvSpPr txBox="1"/>
          <p:nvPr/>
        </p:nvSpPr>
        <p:spPr>
          <a:xfrm>
            <a:off x="710391" y="3962491"/>
            <a:ext cx="2658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GEOS CO at 850 </a:t>
            </a:r>
            <a:r>
              <a:rPr lang="en-US" sz="1400" b="1" dirty="0" err="1"/>
              <a:t>hPa</a:t>
            </a:r>
            <a:r>
              <a:rPr lang="en-US" sz="1400" b="1" dirty="0"/>
              <a:t> – Aug 16 00Z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689D51E-18B6-4549-A8DC-689A335F5277}"/>
              </a:ext>
            </a:extLst>
          </p:cNvPr>
          <p:cNvSpPr/>
          <p:nvPr/>
        </p:nvSpPr>
        <p:spPr>
          <a:xfrm>
            <a:off x="110257" y="1379500"/>
            <a:ext cx="3888288" cy="4942150"/>
          </a:xfrm>
          <a:custGeom>
            <a:avLst/>
            <a:gdLst>
              <a:gd name="connsiteX0" fmla="*/ 0 w 3888288"/>
              <a:gd name="connsiteY0" fmla="*/ 358500 h 4942150"/>
              <a:gd name="connsiteX1" fmla="*/ 358500 w 3888288"/>
              <a:gd name="connsiteY1" fmla="*/ 0 h 4942150"/>
              <a:gd name="connsiteX2" fmla="*/ 950474 w 3888288"/>
              <a:gd name="connsiteY2" fmla="*/ 0 h 4942150"/>
              <a:gd name="connsiteX3" fmla="*/ 1447309 w 3888288"/>
              <a:gd name="connsiteY3" fmla="*/ 0 h 4942150"/>
              <a:gd name="connsiteX4" fmla="*/ 1912431 w 3888288"/>
              <a:gd name="connsiteY4" fmla="*/ 0 h 4942150"/>
              <a:gd name="connsiteX5" fmla="*/ 2472692 w 3888288"/>
              <a:gd name="connsiteY5" fmla="*/ 0 h 4942150"/>
              <a:gd name="connsiteX6" fmla="*/ 2969527 w 3888288"/>
              <a:gd name="connsiteY6" fmla="*/ 0 h 4942150"/>
              <a:gd name="connsiteX7" fmla="*/ 3529788 w 3888288"/>
              <a:gd name="connsiteY7" fmla="*/ 0 h 4942150"/>
              <a:gd name="connsiteX8" fmla="*/ 3888288 w 3888288"/>
              <a:gd name="connsiteY8" fmla="*/ 358500 h 4942150"/>
              <a:gd name="connsiteX9" fmla="*/ 3888288 w 3888288"/>
              <a:gd name="connsiteY9" fmla="*/ 802141 h 4942150"/>
              <a:gd name="connsiteX10" fmla="*/ 3888288 w 3888288"/>
              <a:gd name="connsiteY10" fmla="*/ 1330285 h 4942150"/>
              <a:gd name="connsiteX11" fmla="*/ 3888288 w 3888288"/>
              <a:gd name="connsiteY11" fmla="*/ 1858428 h 4942150"/>
              <a:gd name="connsiteX12" fmla="*/ 3888288 w 3888288"/>
              <a:gd name="connsiteY12" fmla="*/ 2344321 h 4942150"/>
              <a:gd name="connsiteX13" fmla="*/ 3888288 w 3888288"/>
              <a:gd name="connsiteY13" fmla="*/ 2956967 h 4942150"/>
              <a:gd name="connsiteX14" fmla="*/ 3888288 w 3888288"/>
              <a:gd name="connsiteY14" fmla="*/ 3569614 h 4942150"/>
              <a:gd name="connsiteX15" fmla="*/ 3888288 w 3888288"/>
              <a:gd name="connsiteY15" fmla="*/ 4013255 h 4942150"/>
              <a:gd name="connsiteX16" fmla="*/ 3888288 w 3888288"/>
              <a:gd name="connsiteY16" fmla="*/ 4583650 h 4942150"/>
              <a:gd name="connsiteX17" fmla="*/ 3529788 w 3888288"/>
              <a:gd name="connsiteY17" fmla="*/ 4942150 h 4942150"/>
              <a:gd name="connsiteX18" fmla="*/ 2969527 w 3888288"/>
              <a:gd name="connsiteY18" fmla="*/ 4942150 h 4942150"/>
              <a:gd name="connsiteX19" fmla="*/ 2504405 w 3888288"/>
              <a:gd name="connsiteY19" fmla="*/ 4942150 h 4942150"/>
              <a:gd name="connsiteX20" fmla="*/ 1912431 w 3888288"/>
              <a:gd name="connsiteY20" fmla="*/ 4942150 h 4942150"/>
              <a:gd name="connsiteX21" fmla="*/ 1383883 w 3888288"/>
              <a:gd name="connsiteY21" fmla="*/ 4942150 h 4942150"/>
              <a:gd name="connsiteX22" fmla="*/ 918761 w 3888288"/>
              <a:gd name="connsiteY22" fmla="*/ 4942150 h 4942150"/>
              <a:gd name="connsiteX23" fmla="*/ 358500 w 3888288"/>
              <a:gd name="connsiteY23" fmla="*/ 4942150 h 4942150"/>
              <a:gd name="connsiteX24" fmla="*/ 0 w 3888288"/>
              <a:gd name="connsiteY24" fmla="*/ 4583650 h 4942150"/>
              <a:gd name="connsiteX25" fmla="*/ 0 w 3888288"/>
              <a:gd name="connsiteY25" fmla="*/ 4055506 h 4942150"/>
              <a:gd name="connsiteX26" fmla="*/ 0 w 3888288"/>
              <a:gd name="connsiteY26" fmla="*/ 3611866 h 4942150"/>
              <a:gd name="connsiteX27" fmla="*/ 0 w 3888288"/>
              <a:gd name="connsiteY27" fmla="*/ 3041470 h 4942150"/>
              <a:gd name="connsiteX28" fmla="*/ 0 w 3888288"/>
              <a:gd name="connsiteY28" fmla="*/ 2597830 h 4942150"/>
              <a:gd name="connsiteX29" fmla="*/ 0 w 3888288"/>
              <a:gd name="connsiteY29" fmla="*/ 2027434 h 4942150"/>
              <a:gd name="connsiteX30" fmla="*/ 0 w 3888288"/>
              <a:gd name="connsiteY30" fmla="*/ 1626045 h 4942150"/>
              <a:gd name="connsiteX31" fmla="*/ 0 w 3888288"/>
              <a:gd name="connsiteY31" fmla="*/ 1055650 h 4942150"/>
              <a:gd name="connsiteX32" fmla="*/ 0 w 3888288"/>
              <a:gd name="connsiteY32" fmla="*/ 358500 h 494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88288" h="4942150" extrusionOk="0">
                <a:moveTo>
                  <a:pt x="0" y="358500"/>
                </a:moveTo>
                <a:cubicBezTo>
                  <a:pt x="-24898" y="145148"/>
                  <a:pt x="151443" y="3402"/>
                  <a:pt x="358500" y="0"/>
                </a:cubicBezTo>
                <a:cubicBezTo>
                  <a:pt x="534649" y="-58270"/>
                  <a:pt x="762004" y="17873"/>
                  <a:pt x="950474" y="0"/>
                </a:cubicBezTo>
                <a:cubicBezTo>
                  <a:pt x="1138944" y="-17873"/>
                  <a:pt x="1213297" y="20611"/>
                  <a:pt x="1447309" y="0"/>
                </a:cubicBezTo>
                <a:cubicBezTo>
                  <a:pt x="1681321" y="-20611"/>
                  <a:pt x="1764825" y="11648"/>
                  <a:pt x="1912431" y="0"/>
                </a:cubicBezTo>
                <a:cubicBezTo>
                  <a:pt x="2060037" y="-11648"/>
                  <a:pt x="2303231" y="10406"/>
                  <a:pt x="2472692" y="0"/>
                </a:cubicBezTo>
                <a:cubicBezTo>
                  <a:pt x="2642153" y="-10406"/>
                  <a:pt x="2755789" y="23181"/>
                  <a:pt x="2969527" y="0"/>
                </a:cubicBezTo>
                <a:cubicBezTo>
                  <a:pt x="3183265" y="-23181"/>
                  <a:pt x="3275278" y="14635"/>
                  <a:pt x="3529788" y="0"/>
                </a:cubicBezTo>
                <a:cubicBezTo>
                  <a:pt x="3727143" y="-6089"/>
                  <a:pt x="3874564" y="179578"/>
                  <a:pt x="3888288" y="358500"/>
                </a:cubicBezTo>
                <a:cubicBezTo>
                  <a:pt x="3933603" y="522585"/>
                  <a:pt x="3864623" y="651205"/>
                  <a:pt x="3888288" y="802141"/>
                </a:cubicBezTo>
                <a:cubicBezTo>
                  <a:pt x="3911953" y="953077"/>
                  <a:pt x="3855653" y="1176159"/>
                  <a:pt x="3888288" y="1330285"/>
                </a:cubicBezTo>
                <a:cubicBezTo>
                  <a:pt x="3920923" y="1484411"/>
                  <a:pt x="3837154" y="1690358"/>
                  <a:pt x="3888288" y="1858428"/>
                </a:cubicBezTo>
                <a:cubicBezTo>
                  <a:pt x="3939422" y="2026498"/>
                  <a:pt x="3860065" y="2138087"/>
                  <a:pt x="3888288" y="2344321"/>
                </a:cubicBezTo>
                <a:cubicBezTo>
                  <a:pt x="3916511" y="2550555"/>
                  <a:pt x="3846383" y="2681415"/>
                  <a:pt x="3888288" y="2956967"/>
                </a:cubicBezTo>
                <a:cubicBezTo>
                  <a:pt x="3930193" y="3232519"/>
                  <a:pt x="3864276" y="3314632"/>
                  <a:pt x="3888288" y="3569614"/>
                </a:cubicBezTo>
                <a:cubicBezTo>
                  <a:pt x="3912300" y="3824596"/>
                  <a:pt x="3873986" y="3859196"/>
                  <a:pt x="3888288" y="4013255"/>
                </a:cubicBezTo>
                <a:cubicBezTo>
                  <a:pt x="3902590" y="4167314"/>
                  <a:pt x="3832782" y="4390318"/>
                  <a:pt x="3888288" y="4583650"/>
                </a:cubicBezTo>
                <a:cubicBezTo>
                  <a:pt x="3876375" y="4757361"/>
                  <a:pt x="3730783" y="4901552"/>
                  <a:pt x="3529788" y="4942150"/>
                </a:cubicBezTo>
                <a:cubicBezTo>
                  <a:pt x="3377219" y="4960521"/>
                  <a:pt x="3214241" y="4885946"/>
                  <a:pt x="2969527" y="4942150"/>
                </a:cubicBezTo>
                <a:cubicBezTo>
                  <a:pt x="2724813" y="4998354"/>
                  <a:pt x="2736088" y="4917262"/>
                  <a:pt x="2504405" y="4942150"/>
                </a:cubicBezTo>
                <a:cubicBezTo>
                  <a:pt x="2272722" y="4967038"/>
                  <a:pt x="2128519" y="4929057"/>
                  <a:pt x="1912431" y="4942150"/>
                </a:cubicBezTo>
                <a:cubicBezTo>
                  <a:pt x="1696343" y="4955243"/>
                  <a:pt x="1538904" y="4914650"/>
                  <a:pt x="1383883" y="4942150"/>
                </a:cubicBezTo>
                <a:cubicBezTo>
                  <a:pt x="1228862" y="4969650"/>
                  <a:pt x="1074617" y="4924747"/>
                  <a:pt x="918761" y="4942150"/>
                </a:cubicBezTo>
                <a:cubicBezTo>
                  <a:pt x="762905" y="4959553"/>
                  <a:pt x="584809" y="4936909"/>
                  <a:pt x="358500" y="4942150"/>
                </a:cubicBezTo>
                <a:cubicBezTo>
                  <a:pt x="123917" y="4940079"/>
                  <a:pt x="35105" y="4811867"/>
                  <a:pt x="0" y="4583650"/>
                </a:cubicBezTo>
                <a:cubicBezTo>
                  <a:pt x="-7647" y="4362949"/>
                  <a:pt x="41753" y="4283518"/>
                  <a:pt x="0" y="4055506"/>
                </a:cubicBezTo>
                <a:cubicBezTo>
                  <a:pt x="-41753" y="3827494"/>
                  <a:pt x="12219" y="3708871"/>
                  <a:pt x="0" y="3611866"/>
                </a:cubicBezTo>
                <a:cubicBezTo>
                  <a:pt x="-12219" y="3514861"/>
                  <a:pt x="64128" y="3200849"/>
                  <a:pt x="0" y="3041470"/>
                </a:cubicBezTo>
                <a:cubicBezTo>
                  <a:pt x="-64128" y="2882091"/>
                  <a:pt x="28030" y="2728776"/>
                  <a:pt x="0" y="2597830"/>
                </a:cubicBezTo>
                <a:cubicBezTo>
                  <a:pt x="-28030" y="2466884"/>
                  <a:pt x="36179" y="2296379"/>
                  <a:pt x="0" y="2027434"/>
                </a:cubicBezTo>
                <a:cubicBezTo>
                  <a:pt x="-36179" y="1758489"/>
                  <a:pt x="36799" y="1811895"/>
                  <a:pt x="0" y="1626045"/>
                </a:cubicBezTo>
                <a:cubicBezTo>
                  <a:pt x="-36799" y="1440195"/>
                  <a:pt x="4341" y="1267539"/>
                  <a:pt x="0" y="1055650"/>
                </a:cubicBezTo>
                <a:cubicBezTo>
                  <a:pt x="-4341" y="843761"/>
                  <a:pt x="81724" y="618491"/>
                  <a:pt x="0" y="358500"/>
                </a:cubicBezTo>
                <a:close/>
              </a:path>
            </a:pathLst>
          </a:custGeom>
          <a:noFill/>
          <a:ln w="25400">
            <a:solidFill>
              <a:schemeClr val="bg1">
                <a:lumMod val="6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2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picture containing map&#10;&#10;Description automatically generated">
            <a:extLst>
              <a:ext uri="{FF2B5EF4-FFF2-40B4-BE49-F238E27FC236}">
                <a16:creationId xmlns:a16="http://schemas.microsoft.com/office/drawing/2014/main" id="{FA27B4EB-629B-4B46-B3CF-07AC1C347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7488" y="1862165"/>
            <a:ext cx="3954945" cy="1981832"/>
          </a:xfrm>
          <a:prstGeom prst="rect">
            <a:avLst/>
          </a:prstGeom>
        </p:spPr>
      </p:pic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754A6AD8-A48B-8644-B77E-009EA2CF5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3052" y="4203004"/>
            <a:ext cx="3954943" cy="1981831"/>
          </a:xfrm>
          <a:prstGeom prst="rect">
            <a:avLst/>
          </a:prstGeom>
        </p:spPr>
      </p:pic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0D70FAF1-E9BB-6740-BCB5-FB89802D3E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3558" y="1859237"/>
            <a:ext cx="3962278" cy="1985507"/>
          </a:xfrm>
          <a:prstGeom prst="rect">
            <a:avLst/>
          </a:prstGeom>
        </p:spPr>
      </p:pic>
      <p:pic>
        <p:nvPicPr>
          <p:cNvPr id="31" name="Picture 30" descr="A picture containing map&#10;&#10;Description automatically generated">
            <a:extLst>
              <a:ext uri="{FF2B5EF4-FFF2-40B4-BE49-F238E27FC236}">
                <a16:creationId xmlns:a16="http://schemas.microsoft.com/office/drawing/2014/main" id="{7E529EDA-00FC-C544-B92B-BBD17DD049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2433" y="4203004"/>
            <a:ext cx="3879616" cy="1987736"/>
          </a:xfrm>
          <a:prstGeom prst="rect">
            <a:avLst/>
          </a:prstGeom>
        </p:spPr>
      </p:pic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5BFF119-4B74-C049-86E3-C05598DC5448}"/>
              </a:ext>
            </a:extLst>
          </p:cNvPr>
          <p:cNvSpPr/>
          <p:nvPr/>
        </p:nvSpPr>
        <p:spPr>
          <a:xfrm>
            <a:off x="4119717" y="1339288"/>
            <a:ext cx="7917223" cy="4982361"/>
          </a:xfrm>
          <a:custGeom>
            <a:avLst/>
            <a:gdLst>
              <a:gd name="connsiteX0" fmla="*/ 0 w 7917223"/>
              <a:gd name="connsiteY0" fmla="*/ 459374 h 4982361"/>
              <a:gd name="connsiteX1" fmla="*/ 459374 w 7917223"/>
              <a:gd name="connsiteY1" fmla="*/ 0 h 4982361"/>
              <a:gd name="connsiteX2" fmla="*/ 1182550 w 7917223"/>
              <a:gd name="connsiteY2" fmla="*/ 0 h 4982361"/>
              <a:gd name="connsiteX3" fmla="*/ 1695771 w 7917223"/>
              <a:gd name="connsiteY3" fmla="*/ 0 h 4982361"/>
              <a:gd name="connsiteX4" fmla="*/ 2139008 w 7917223"/>
              <a:gd name="connsiteY4" fmla="*/ 0 h 4982361"/>
              <a:gd name="connsiteX5" fmla="*/ 2792199 w 7917223"/>
              <a:gd name="connsiteY5" fmla="*/ 0 h 4982361"/>
              <a:gd name="connsiteX6" fmla="*/ 3305420 w 7917223"/>
              <a:gd name="connsiteY6" fmla="*/ 0 h 4982361"/>
              <a:gd name="connsiteX7" fmla="*/ 4028596 w 7917223"/>
              <a:gd name="connsiteY7" fmla="*/ 0 h 4982361"/>
              <a:gd name="connsiteX8" fmla="*/ 4471833 w 7917223"/>
              <a:gd name="connsiteY8" fmla="*/ 0 h 4982361"/>
              <a:gd name="connsiteX9" fmla="*/ 5195009 w 7917223"/>
              <a:gd name="connsiteY9" fmla="*/ 0 h 4982361"/>
              <a:gd name="connsiteX10" fmla="*/ 5568261 w 7917223"/>
              <a:gd name="connsiteY10" fmla="*/ 0 h 4982361"/>
              <a:gd name="connsiteX11" fmla="*/ 6151467 w 7917223"/>
              <a:gd name="connsiteY11" fmla="*/ 0 h 4982361"/>
              <a:gd name="connsiteX12" fmla="*/ 6734673 w 7917223"/>
              <a:gd name="connsiteY12" fmla="*/ 0 h 4982361"/>
              <a:gd name="connsiteX13" fmla="*/ 7457849 w 7917223"/>
              <a:gd name="connsiteY13" fmla="*/ 0 h 4982361"/>
              <a:gd name="connsiteX14" fmla="*/ 7917223 w 7917223"/>
              <a:gd name="connsiteY14" fmla="*/ 459374 h 4982361"/>
              <a:gd name="connsiteX15" fmla="*/ 7917223 w 7917223"/>
              <a:gd name="connsiteY15" fmla="*/ 1039890 h 4982361"/>
              <a:gd name="connsiteX16" fmla="*/ 7917223 w 7917223"/>
              <a:gd name="connsiteY16" fmla="*/ 1620406 h 4982361"/>
              <a:gd name="connsiteX17" fmla="*/ 7917223 w 7917223"/>
              <a:gd name="connsiteY17" fmla="*/ 2282195 h 4982361"/>
              <a:gd name="connsiteX18" fmla="*/ 7917223 w 7917223"/>
              <a:gd name="connsiteY18" fmla="*/ 2862711 h 4982361"/>
              <a:gd name="connsiteX19" fmla="*/ 7917223 w 7917223"/>
              <a:gd name="connsiteY19" fmla="*/ 3321319 h 4982361"/>
              <a:gd name="connsiteX20" fmla="*/ 7917223 w 7917223"/>
              <a:gd name="connsiteY20" fmla="*/ 3820562 h 4982361"/>
              <a:gd name="connsiteX21" fmla="*/ 7917223 w 7917223"/>
              <a:gd name="connsiteY21" fmla="*/ 4522987 h 4982361"/>
              <a:gd name="connsiteX22" fmla="*/ 7457849 w 7917223"/>
              <a:gd name="connsiteY22" fmla="*/ 4982361 h 4982361"/>
              <a:gd name="connsiteX23" fmla="*/ 7014612 w 7917223"/>
              <a:gd name="connsiteY23" fmla="*/ 4982361 h 4982361"/>
              <a:gd name="connsiteX24" fmla="*/ 6641360 w 7917223"/>
              <a:gd name="connsiteY24" fmla="*/ 4982361 h 4982361"/>
              <a:gd name="connsiteX25" fmla="*/ 6268108 w 7917223"/>
              <a:gd name="connsiteY25" fmla="*/ 4982361 h 4982361"/>
              <a:gd name="connsiteX26" fmla="*/ 5684902 w 7917223"/>
              <a:gd name="connsiteY26" fmla="*/ 4982361 h 4982361"/>
              <a:gd name="connsiteX27" fmla="*/ 5241665 w 7917223"/>
              <a:gd name="connsiteY27" fmla="*/ 4982361 h 4982361"/>
              <a:gd name="connsiteX28" fmla="*/ 4588474 w 7917223"/>
              <a:gd name="connsiteY28" fmla="*/ 4982361 h 4982361"/>
              <a:gd name="connsiteX29" fmla="*/ 4145238 w 7917223"/>
              <a:gd name="connsiteY29" fmla="*/ 4982361 h 4982361"/>
              <a:gd name="connsiteX30" fmla="*/ 3492047 w 7917223"/>
              <a:gd name="connsiteY30" fmla="*/ 4982361 h 4982361"/>
              <a:gd name="connsiteX31" fmla="*/ 3118795 w 7917223"/>
              <a:gd name="connsiteY31" fmla="*/ 4982361 h 4982361"/>
              <a:gd name="connsiteX32" fmla="*/ 2465603 w 7917223"/>
              <a:gd name="connsiteY32" fmla="*/ 4982361 h 4982361"/>
              <a:gd name="connsiteX33" fmla="*/ 2022367 w 7917223"/>
              <a:gd name="connsiteY33" fmla="*/ 4982361 h 4982361"/>
              <a:gd name="connsiteX34" fmla="*/ 1649115 w 7917223"/>
              <a:gd name="connsiteY34" fmla="*/ 4982361 h 4982361"/>
              <a:gd name="connsiteX35" fmla="*/ 1205878 w 7917223"/>
              <a:gd name="connsiteY35" fmla="*/ 4982361 h 4982361"/>
              <a:gd name="connsiteX36" fmla="*/ 459374 w 7917223"/>
              <a:gd name="connsiteY36" fmla="*/ 4982361 h 4982361"/>
              <a:gd name="connsiteX37" fmla="*/ 0 w 7917223"/>
              <a:gd name="connsiteY37" fmla="*/ 4522987 h 4982361"/>
              <a:gd name="connsiteX38" fmla="*/ 0 w 7917223"/>
              <a:gd name="connsiteY38" fmla="*/ 4023743 h 4982361"/>
              <a:gd name="connsiteX39" fmla="*/ 0 w 7917223"/>
              <a:gd name="connsiteY39" fmla="*/ 3483863 h 4982361"/>
              <a:gd name="connsiteX40" fmla="*/ 0 w 7917223"/>
              <a:gd name="connsiteY40" fmla="*/ 2903347 h 4982361"/>
              <a:gd name="connsiteX41" fmla="*/ 0 w 7917223"/>
              <a:gd name="connsiteY41" fmla="*/ 2404103 h 4982361"/>
              <a:gd name="connsiteX42" fmla="*/ 0 w 7917223"/>
              <a:gd name="connsiteY42" fmla="*/ 1742315 h 4982361"/>
              <a:gd name="connsiteX43" fmla="*/ 0 w 7917223"/>
              <a:gd name="connsiteY43" fmla="*/ 1161799 h 4982361"/>
              <a:gd name="connsiteX44" fmla="*/ 0 w 7917223"/>
              <a:gd name="connsiteY44" fmla="*/ 459374 h 498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917223" h="4982361" extrusionOk="0">
                <a:moveTo>
                  <a:pt x="0" y="459374"/>
                </a:moveTo>
                <a:cubicBezTo>
                  <a:pt x="-8816" y="200231"/>
                  <a:pt x="166226" y="14804"/>
                  <a:pt x="459374" y="0"/>
                </a:cubicBezTo>
                <a:cubicBezTo>
                  <a:pt x="682764" y="-58068"/>
                  <a:pt x="1006814" y="41232"/>
                  <a:pt x="1182550" y="0"/>
                </a:cubicBezTo>
                <a:cubicBezTo>
                  <a:pt x="1358286" y="-41232"/>
                  <a:pt x="1574584" y="36916"/>
                  <a:pt x="1695771" y="0"/>
                </a:cubicBezTo>
                <a:cubicBezTo>
                  <a:pt x="1816958" y="-36916"/>
                  <a:pt x="1969435" y="33676"/>
                  <a:pt x="2139008" y="0"/>
                </a:cubicBezTo>
                <a:cubicBezTo>
                  <a:pt x="2308581" y="-33676"/>
                  <a:pt x="2542547" y="43416"/>
                  <a:pt x="2792199" y="0"/>
                </a:cubicBezTo>
                <a:cubicBezTo>
                  <a:pt x="3041851" y="-43416"/>
                  <a:pt x="3069758" y="10308"/>
                  <a:pt x="3305420" y="0"/>
                </a:cubicBezTo>
                <a:cubicBezTo>
                  <a:pt x="3541082" y="-10308"/>
                  <a:pt x="3849103" y="53698"/>
                  <a:pt x="4028596" y="0"/>
                </a:cubicBezTo>
                <a:cubicBezTo>
                  <a:pt x="4208089" y="-53698"/>
                  <a:pt x="4296258" y="120"/>
                  <a:pt x="4471833" y="0"/>
                </a:cubicBezTo>
                <a:cubicBezTo>
                  <a:pt x="4647408" y="-120"/>
                  <a:pt x="5028917" y="85185"/>
                  <a:pt x="5195009" y="0"/>
                </a:cubicBezTo>
                <a:cubicBezTo>
                  <a:pt x="5361101" y="-85185"/>
                  <a:pt x="5392604" y="8436"/>
                  <a:pt x="5568261" y="0"/>
                </a:cubicBezTo>
                <a:cubicBezTo>
                  <a:pt x="5743918" y="-8436"/>
                  <a:pt x="5886459" y="23907"/>
                  <a:pt x="6151467" y="0"/>
                </a:cubicBezTo>
                <a:cubicBezTo>
                  <a:pt x="6416475" y="-23907"/>
                  <a:pt x="6568845" y="12785"/>
                  <a:pt x="6734673" y="0"/>
                </a:cubicBezTo>
                <a:cubicBezTo>
                  <a:pt x="6900501" y="-12785"/>
                  <a:pt x="7171493" y="45541"/>
                  <a:pt x="7457849" y="0"/>
                </a:cubicBezTo>
                <a:cubicBezTo>
                  <a:pt x="7725462" y="17037"/>
                  <a:pt x="7945318" y="181071"/>
                  <a:pt x="7917223" y="459374"/>
                </a:cubicBezTo>
                <a:cubicBezTo>
                  <a:pt x="7932763" y="594940"/>
                  <a:pt x="7883411" y="911544"/>
                  <a:pt x="7917223" y="1039890"/>
                </a:cubicBezTo>
                <a:cubicBezTo>
                  <a:pt x="7951035" y="1168236"/>
                  <a:pt x="7869353" y="1339819"/>
                  <a:pt x="7917223" y="1620406"/>
                </a:cubicBezTo>
                <a:cubicBezTo>
                  <a:pt x="7965093" y="1900993"/>
                  <a:pt x="7897017" y="1992644"/>
                  <a:pt x="7917223" y="2282195"/>
                </a:cubicBezTo>
                <a:cubicBezTo>
                  <a:pt x="7937429" y="2571746"/>
                  <a:pt x="7873601" y="2611612"/>
                  <a:pt x="7917223" y="2862711"/>
                </a:cubicBezTo>
                <a:cubicBezTo>
                  <a:pt x="7960845" y="3113810"/>
                  <a:pt x="7892037" y="3161367"/>
                  <a:pt x="7917223" y="3321319"/>
                </a:cubicBezTo>
                <a:cubicBezTo>
                  <a:pt x="7942409" y="3481271"/>
                  <a:pt x="7874054" y="3613043"/>
                  <a:pt x="7917223" y="3820562"/>
                </a:cubicBezTo>
                <a:cubicBezTo>
                  <a:pt x="7960392" y="4028081"/>
                  <a:pt x="7907978" y="4269277"/>
                  <a:pt x="7917223" y="4522987"/>
                </a:cubicBezTo>
                <a:cubicBezTo>
                  <a:pt x="7955311" y="4768633"/>
                  <a:pt x="7718763" y="5050813"/>
                  <a:pt x="7457849" y="4982361"/>
                </a:cubicBezTo>
                <a:cubicBezTo>
                  <a:pt x="7294541" y="5024900"/>
                  <a:pt x="7216211" y="4931938"/>
                  <a:pt x="7014612" y="4982361"/>
                </a:cubicBezTo>
                <a:cubicBezTo>
                  <a:pt x="6813013" y="5032784"/>
                  <a:pt x="6820426" y="4959159"/>
                  <a:pt x="6641360" y="4982361"/>
                </a:cubicBezTo>
                <a:cubicBezTo>
                  <a:pt x="6462294" y="5005563"/>
                  <a:pt x="6443187" y="4946586"/>
                  <a:pt x="6268108" y="4982361"/>
                </a:cubicBezTo>
                <a:cubicBezTo>
                  <a:pt x="6093029" y="5018136"/>
                  <a:pt x="5875753" y="4937071"/>
                  <a:pt x="5684902" y="4982361"/>
                </a:cubicBezTo>
                <a:cubicBezTo>
                  <a:pt x="5494051" y="5027651"/>
                  <a:pt x="5351136" y="4946054"/>
                  <a:pt x="5241665" y="4982361"/>
                </a:cubicBezTo>
                <a:cubicBezTo>
                  <a:pt x="5132194" y="5018668"/>
                  <a:pt x="4724835" y="4951367"/>
                  <a:pt x="4588474" y="4982361"/>
                </a:cubicBezTo>
                <a:cubicBezTo>
                  <a:pt x="4452113" y="5013355"/>
                  <a:pt x="4292090" y="4974509"/>
                  <a:pt x="4145238" y="4982361"/>
                </a:cubicBezTo>
                <a:cubicBezTo>
                  <a:pt x="3998386" y="4990213"/>
                  <a:pt x="3664644" y="4909772"/>
                  <a:pt x="3492047" y="4982361"/>
                </a:cubicBezTo>
                <a:cubicBezTo>
                  <a:pt x="3319450" y="5054950"/>
                  <a:pt x="3272408" y="4952149"/>
                  <a:pt x="3118795" y="4982361"/>
                </a:cubicBezTo>
                <a:cubicBezTo>
                  <a:pt x="2965182" y="5012573"/>
                  <a:pt x="2644049" y="4942331"/>
                  <a:pt x="2465603" y="4982361"/>
                </a:cubicBezTo>
                <a:cubicBezTo>
                  <a:pt x="2287157" y="5022391"/>
                  <a:pt x="2168582" y="4943107"/>
                  <a:pt x="2022367" y="4982361"/>
                </a:cubicBezTo>
                <a:cubicBezTo>
                  <a:pt x="1876152" y="5021615"/>
                  <a:pt x="1813098" y="4954453"/>
                  <a:pt x="1649115" y="4982361"/>
                </a:cubicBezTo>
                <a:cubicBezTo>
                  <a:pt x="1485132" y="5010269"/>
                  <a:pt x="1414484" y="4980859"/>
                  <a:pt x="1205878" y="4982361"/>
                </a:cubicBezTo>
                <a:cubicBezTo>
                  <a:pt x="997272" y="4983863"/>
                  <a:pt x="669635" y="4961140"/>
                  <a:pt x="459374" y="4982361"/>
                </a:cubicBezTo>
                <a:cubicBezTo>
                  <a:pt x="224357" y="4977415"/>
                  <a:pt x="-4623" y="4808719"/>
                  <a:pt x="0" y="4522987"/>
                </a:cubicBezTo>
                <a:cubicBezTo>
                  <a:pt x="-22059" y="4420127"/>
                  <a:pt x="11029" y="4215571"/>
                  <a:pt x="0" y="4023743"/>
                </a:cubicBezTo>
                <a:cubicBezTo>
                  <a:pt x="-11029" y="3831915"/>
                  <a:pt x="53108" y="3692277"/>
                  <a:pt x="0" y="3483863"/>
                </a:cubicBezTo>
                <a:cubicBezTo>
                  <a:pt x="-53108" y="3275449"/>
                  <a:pt x="40913" y="3100053"/>
                  <a:pt x="0" y="2903347"/>
                </a:cubicBezTo>
                <a:cubicBezTo>
                  <a:pt x="-40913" y="2706641"/>
                  <a:pt x="48642" y="2584785"/>
                  <a:pt x="0" y="2404103"/>
                </a:cubicBezTo>
                <a:cubicBezTo>
                  <a:pt x="-48642" y="2223421"/>
                  <a:pt x="70490" y="1888448"/>
                  <a:pt x="0" y="1742315"/>
                </a:cubicBezTo>
                <a:cubicBezTo>
                  <a:pt x="-70490" y="1596182"/>
                  <a:pt x="53391" y="1390182"/>
                  <a:pt x="0" y="1161799"/>
                </a:cubicBezTo>
                <a:cubicBezTo>
                  <a:pt x="-53391" y="933416"/>
                  <a:pt x="29481" y="613421"/>
                  <a:pt x="0" y="459374"/>
                </a:cubicBezTo>
                <a:close/>
              </a:path>
            </a:pathLst>
          </a:custGeom>
          <a:noFill/>
          <a:ln w="25400">
            <a:solidFill>
              <a:schemeClr val="bg1">
                <a:lumMod val="6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2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7F5E4B8-5A51-9041-8F8D-5CF7232BA06E}"/>
              </a:ext>
            </a:extLst>
          </p:cNvPr>
          <p:cNvSpPr/>
          <p:nvPr/>
        </p:nvSpPr>
        <p:spPr>
          <a:xfrm>
            <a:off x="2587256" y="2572030"/>
            <a:ext cx="848963" cy="392551"/>
          </a:xfrm>
          <a:prstGeom prst="ellipse">
            <a:avLst/>
          </a:prstGeom>
          <a:noFill/>
          <a:ln w="3302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048E2EF-128E-AA4C-89AB-0601473A0CA7}"/>
              </a:ext>
            </a:extLst>
          </p:cNvPr>
          <p:cNvSpPr/>
          <p:nvPr/>
        </p:nvSpPr>
        <p:spPr>
          <a:xfrm>
            <a:off x="2572968" y="4627812"/>
            <a:ext cx="848963" cy="392551"/>
          </a:xfrm>
          <a:prstGeom prst="ellipse">
            <a:avLst/>
          </a:prstGeom>
          <a:noFill/>
          <a:ln w="3302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0E8BFAB-CEE3-CC42-98D9-FC306BF133CB}"/>
              </a:ext>
            </a:extLst>
          </p:cNvPr>
          <p:cNvSpPr/>
          <p:nvPr/>
        </p:nvSpPr>
        <p:spPr>
          <a:xfrm>
            <a:off x="6870498" y="2346879"/>
            <a:ext cx="848963" cy="392551"/>
          </a:xfrm>
          <a:prstGeom prst="ellipse">
            <a:avLst/>
          </a:prstGeom>
          <a:noFill/>
          <a:ln w="3302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5FBE613-7F6E-7341-B62F-E34ABCAB7C55}"/>
              </a:ext>
            </a:extLst>
          </p:cNvPr>
          <p:cNvSpPr/>
          <p:nvPr/>
        </p:nvSpPr>
        <p:spPr>
          <a:xfrm>
            <a:off x="6888774" y="4629680"/>
            <a:ext cx="848963" cy="392551"/>
          </a:xfrm>
          <a:prstGeom prst="ellipse">
            <a:avLst/>
          </a:prstGeom>
          <a:noFill/>
          <a:ln w="3302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C2F700F-0020-9E4F-9F67-DA2785D2B64A}"/>
              </a:ext>
            </a:extLst>
          </p:cNvPr>
          <p:cNvSpPr/>
          <p:nvPr/>
        </p:nvSpPr>
        <p:spPr>
          <a:xfrm>
            <a:off x="10790369" y="2364315"/>
            <a:ext cx="848963" cy="392551"/>
          </a:xfrm>
          <a:prstGeom prst="ellipse">
            <a:avLst/>
          </a:prstGeom>
          <a:noFill/>
          <a:ln w="3302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DF23137-2C46-B848-84BC-29E8E059828C}"/>
              </a:ext>
            </a:extLst>
          </p:cNvPr>
          <p:cNvSpPr/>
          <p:nvPr/>
        </p:nvSpPr>
        <p:spPr>
          <a:xfrm>
            <a:off x="10808645" y="4695241"/>
            <a:ext cx="848963" cy="392551"/>
          </a:xfrm>
          <a:prstGeom prst="ellipse">
            <a:avLst/>
          </a:prstGeom>
          <a:noFill/>
          <a:ln w="3302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A5FA830-6FE0-2A40-BC80-A6882F4AD4FD}"/>
              </a:ext>
            </a:extLst>
          </p:cNvPr>
          <p:cNvCxnSpPr>
            <a:cxnSpLocks/>
            <a:endCxn id="33" idx="1"/>
          </p:cNvCxnSpPr>
          <p:nvPr/>
        </p:nvCxnSpPr>
        <p:spPr>
          <a:xfrm flipH="1">
            <a:off x="2711584" y="2364315"/>
            <a:ext cx="252334" cy="265203"/>
          </a:xfrm>
          <a:prstGeom prst="straightConnector1">
            <a:avLst/>
          </a:prstGeom>
          <a:ln w="508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2BB72D5-D8DF-B647-A3E6-F9778371EEB6}"/>
              </a:ext>
            </a:extLst>
          </p:cNvPr>
          <p:cNvCxnSpPr>
            <a:cxnSpLocks/>
          </p:cNvCxnSpPr>
          <p:nvPr/>
        </p:nvCxnSpPr>
        <p:spPr>
          <a:xfrm flipH="1">
            <a:off x="3249766" y="2427988"/>
            <a:ext cx="252334" cy="265203"/>
          </a:xfrm>
          <a:prstGeom prst="straightConnector1">
            <a:avLst/>
          </a:prstGeom>
          <a:ln w="508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8A6C12-FAB4-5449-93B3-612939345B8B}"/>
              </a:ext>
            </a:extLst>
          </p:cNvPr>
          <p:cNvSpPr txBox="1"/>
          <p:nvPr/>
        </p:nvSpPr>
        <p:spPr>
          <a:xfrm>
            <a:off x="2827523" y="20575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58C8F9-B29E-D84D-9638-CF5355601A25}"/>
              </a:ext>
            </a:extLst>
          </p:cNvPr>
          <p:cNvSpPr txBox="1"/>
          <p:nvPr/>
        </p:nvSpPr>
        <p:spPr>
          <a:xfrm>
            <a:off x="3427632" y="21622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82202B0-E486-A04F-B5DF-92A93CAEA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25"/>
    </mc:Choice>
    <mc:Fallback xmlns="">
      <p:transition spd="slow" advTm="46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3ADA16-DCA9-BD48-947D-B0F3613D63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33" b="12440"/>
          <a:stretch/>
        </p:blipFill>
        <p:spPr>
          <a:xfrm>
            <a:off x="4060776" y="2619655"/>
            <a:ext cx="3713549" cy="1733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945533-6494-A84D-BFDA-3CD7FE4653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13" b="10217"/>
          <a:stretch/>
        </p:blipFill>
        <p:spPr>
          <a:xfrm>
            <a:off x="7906243" y="2524689"/>
            <a:ext cx="3838404" cy="1819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375C1C-0F7A-274B-926F-6BF79FC789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08" b="10122"/>
          <a:stretch/>
        </p:blipFill>
        <p:spPr>
          <a:xfrm>
            <a:off x="7906243" y="4464783"/>
            <a:ext cx="3797334" cy="1800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FE820C-BE2B-C548-9097-19F3795FC0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417" b="11879"/>
          <a:stretch/>
        </p:blipFill>
        <p:spPr>
          <a:xfrm>
            <a:off x="7969176" y="815089"/>
            <a:ext cx="3712539" cy="1726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4CCF3E-B959-A64B-B10A-7D5A9C23F6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102" b="11283"/>
          <a:stretch/>
        </p:blipFill>
        <p:spPr>
          <a:xfrm>
            <a:off x="4092927" y="4584596"/>
            <a:ext cx="3686444" cy="1733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DC2C0D-F3F5-D040-B19A-7F3F3D4FEB9E}"/>
              </a:ext>
            </a:extLst>
          </p:cNvPr>
          <p:cNvSpPr txBox="1"/>
          <p:nvPr/>
        </p:nvSpPr>
        <p:spPr>
          <a:xfrm>
            <a:off x="4364367" y="2706066"/>
            <a:ext cx="3409957" cy="2523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tIns="18288" bIns="18288" rtlCol="0">
            <a:spAutoFit/>
          </a:bodyPr>
          <a:lstStyle/>
          <a:p>
            <a:r>
              <a:rPr lang="en-US" sz="1400" dirty="0"/>
              <a:t>WACCM C</a:t>
            </a:r>
            <a:r>
              <a:rPr lang="en-US" sz="1400" baseline="-25000" dirty="0"/>
              <a:t>3</a:t>
            </a:r>
            <a:r>
              <a:rPr lang="en-US" sz="1400" dirty="0"/>
              <a:t>H</a:t>
            </a:r>
            <a:r>
              <a:rPr lang="en-US" sz="1400" baseline="-25000" dirty="0"/>
              <a:t>8</a:t>
            </a:r>
            <a:r>
              <a:rPr lang="en-US" sz="1400" dirty="0"/>
              <a:t> – a very-short-lived VOC</a:t>
            </a:r>
            <a:endParaRPr lang="en-US" sz="1400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F8C911-B266-9444-94ED-DB31C35EA5B6}"/>
              </a:ext>
            </a:extLst>
          </p:cNvPr>
          <p:cNvSpPr txBox="1"/>
          <p:nvPr/>
        </p:nvSpPr>
        <p:spPr>
          <a:xfrm>
            <a:off x="4343825" y="4639369"/>
            <a:ext cx="3478130" cy="2523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tIns="18288" bIns="18288" rtlCol="0">
            <a:spAutoFit/>
          </a:bodyPr>
          <a:lstStyle/>
          <a:p>
            <a:r>
              <a:rPr lang="en-US" sz="1400" dirty="0"/>
              <a:t>WACCM HCHO – VOC oxidation product</a:t>
            </a:r>
            <a:endParaRPr lang="en-US" sz="1400" baseline="-25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3189531-7398-B44F-AD30-EDF3FDC07182}"/>
              </a:ext>
            </a:extLst>
          </p:cNvPr>
          <p:cNvSpPr txBox="1">
            <a:spLocks/>
          </p:cNvSpPr>
          <p:nvPr/>
        </p:nvSpPr>
        <p:spPr>
          <a:xfrm>
            <a:off x="214656" y="796532"/>
            <a:ext cx="3231814" cy="7773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Aug 16 00Z: 150 </a:t>
            </a:r>
            <a:r>
              <a:rPr lang="en-US" sz="2400" b="1" dirty="0" err="1"/>
              <a:t>hPa</a:t>
            </a:r>
            <a:r>
              <a:rPr lang="en-US" sz="2400" b="1" dirty="0"/>
              <a:t> 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Chemical composition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D6D54A-82B1-2C4F-BE5D-5E9018D07265}"/>
              </a:ext>
            </a:extLst>
          </p:cNvPr>
          <p:cNvSpPr txBox="1"/>
          <p:nvPr/>
        </p:nvSpPr>
        <p:spPr>
          <a:xfrm>
            <a:off x="8208958" y="2577514"/>
            <a:ext cx="1241878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WACCM NO</a:t>
            </a:r>
            <a:r>
              <a:rPr lang="en-US" sz="1600" baseline="-25000" dirty="0"/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948375-060A-A84F-B140-1D43B38A34F7}"/>
              </a:ext>
            </a:extLst>
          </p:cNvPr>
          <p:cNvSpPr txBox="1"/>
          <p:nvPr/>
        </p:nvSpPr>
        <p:spPr>
          <a:xfrm>
            <a:off x="8209667" y="4550712"/>
            <a:ext cx="1154932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WACCM O</a:t>
            </a:r>
            <a:r>
              <a:rPr lang="en-US" sz="1600" baseline="-250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4D3354-9AFB-D147-B9B5-3B9FA83654AB}"/>
              </a:ext>
            </a:extLst>
          </p:cNvPr>
          <p:cNvSpPr txBox="1"/>
          <p:nvPr/>
        </p:nvSpPr>
        <p:spPr>
          <a:xfrm>
            <a:off x="8184811" y="846219"/>
            <a:ext cx="2686361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WACCM CHBr</a:t>
            </a:r>
            <a:r>
              <a:rPr lang="en-US" sz="1600" baseline="-25000" dirty="0"/>
              <a:t>3</a:t>
            </a:r>
            <a:r>
              <a:rPr lang="en-US" sz="1600" dirty="0"/>
              <a:t> - marine tracer</a:t>
            </a:r>
            <a:endParaRPr lang="en-US" sz="1600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5A600A-5E6E-8540-B408-3B72B488C904}"/>
              </a:ext>
            </a:extLst>
          </p:cNvPr>
          <p:cNvSpPr txBox="1"/>
          <p:nvPr/>
        </p:nvSpPr>
        <p:spPr>
          <a:xfrm>
            <a:off x="10823542" y="3990890"/>
            <a:ext cx="982513" cy="369332"/>
          </a:xfrm>
          <a:prstGeom prst="rect">
            <a:avLst/>
          </a:prstGeom>
          <a:solidFill>
            <a:schemeClr val="bg1">
              <a:alpha val="69000"/>
            </a:schemeClr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Strat. air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6ACAA0-33FD-D543-866F-6E02BE11483C}"/>
              </a:ext>
            </a:extLst>
          </p:cNvPr>
          <p:cNvCxnSpPr>
            <a:cxnSpLocks/>
          </p:cNvCxnSpPr>
          <p:nvPr/>
        </p:nvCxnSpPr>
        <p:spPr>
          <a:xfrm flipH="1" flipV="1">
            <a:off x="10827380" y="3324734"/>
            <a:ext cx="363078" cy="6661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507C84F-A43B-364E-B66A-8F2BBE61B796}"/>
              </a:ext>
            </a:extLst>
          </p:cNvPr>
          <p:cNvCxnSpPr>
            <a:cxnSpLocks/>
          </p:cNvCxnSpPr>
          <p:nvPr/>
        </p:nvCxnSpPr>
        <p:spPr>
          <a:xfrm flipH="1" flipV="1">
            <a:off x="10530826" y="3260083"/>
            <a:ext cx="614656" cy="7308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130880-E25E-1F4D-B4E7-DFDF3499F2F8}"/>
              </a:ext>
            </a:extLst>
          </p:cNvPr>
          <p:cNvCxnSpPr>
            <a:cxnSpLocks/>
          </p:cNvCxnSpPr>
          <p:nvPr/>
        </p:nvCxnSpPr>
        <p:spPr>
          <a:xfrm flipH="1">
            <a:off x="10871172" y="4353239"/>
            <a:ext cx="356656" cy="8207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57C4107-6039-3141-9FAF-DDB9526A01E0}"/>
              </a:ext>
            </a:extLst>
          </p:cNvPr>
          <p:cNvCxnSpPr>
            <a:cxnSpLocks/>
          </p:cNvCxnSpPr>
          <p:nvPr/>
        </p:nvCxnSpPr>
        <p:spPr>
          <a:xfrm flipH="1">
            <a:off x="10530826" y="4360222"/>
            <a:ext cx="614656" cy="8046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0558ED9-FC50-CF45-9CFF-76DA48FE7365}"/>
              </a:ext>
            </a:extLst>
          </p:cNvPr>
          <p:cNvSpPr txBox="1"/>
          <p:nvPr/>
        </p:nvSpPr>
        <p:spPr>
          <a:xfrm>
            <a:off x="10291526" y="1885466"/>
            <a:ext cx="1159292" cy="369332"/>
          </a:xfrm>
          <a:prstGeom prst="rect">
            <a:avLst/>
          </a:prstGeom>
          <a:solidFill>
            <a:schemeClr val="bg1">
              <a:alpha val="69000"/>
            </a:schemeClr>
          </a:solidFill>
          <a:ln w="19050">
            <a:solidFill>
              <a:srgbClr val="295B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Marine air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518BEC7-1CB6-D546-9BC8-26F1D01D27A1}"/>
              </a:ext>
            </a:extLst>
          </p:cNvPr>
          <p:cNvCxnSpPr>
            <a:cxnSpLocks/>
          </p:cNvCxnSpPr>
          <p:nvPr/>
        </p:nvCxnSpPr>
        <p:spPr>
          <a:xfrm flipH="1" flipV="1">
            <a:off x="10411532" y="1633448"/>
            <a:ext cx="426622" cy="229593"/>
          </a:xfrm>
          <a:prstGeom prst="straightConnector1">
            <a:avLst/>
          </a:prstGeom>
          <a:ln w="19050">
            <a:solidFill>
              <a:srgbClr val="295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57DBBBC-FD91-3A49-8794-E4F1895CDF0C}"/>
              </a:ext>
            </a:extLst>
          </p:cNvPr>
          <p:cNvSpPr/>
          <p:nvPr/>
        </p:nvSpPr>
        <p:spPr>
          <a:xfrm>
            <a:off x="1709011" y="51535"/>
            <a:ext cx="956838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</a:rPr>
              <a:t>An example of photochemistry within ASM shedding event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3570622-812C-574E-A1A8-4FB52E976B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53" t="27140" r="2657" b="7116"/>
          <a:stretch/>
        </p:blipFill>
        <p:spPr>
          <a:xfrm>
            <a:off x="143236" y="1633448"/>
            <a:ext cx="3731277" cy="186524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87F217-FFB8-2545-B77E-8156A3B46918}"/>
              </a:ext>
            </a:extLst>
          </p:cNvPr>
          <p:cNvSpPr txBox="1"/>
          <p:nvPr/>
        </p:nvSpPr>
        <p:spPr>
          <a:xfrm>
            <a:off x="352601" y="1668670"/>
            <a:ext cx="933076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GEOS CO</a:t>
            </a:r>
            <a:endParaRPr lang="en-US" sz="1600" baseline="-250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84C1623-BDFA-D240-BF99-8CEAFF924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72" t="24736" r="2709" b="3231"/>
          <a:stretch/>
        </p:blipFill>
        <p:spPr>
          <a:xfrm>
            <a:off x="160838" y="3469786"/>
            <a:ext cx="3670294" cy="20267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C5D824D-43C0-8F4F-9A00-591151B93B16}"/>
              </a:ext>
            </a:extLst>
          </p:cNvPr>
          <p:cNvSpPr txBox="1"/>
          <p:nvPr/>
        </p:nvSpPr>
        <p:spPr>
          <a:xfrm>
            <a:off x="352601" y="3570209"/>
            <a:ext cx="1338604" cy="2831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tIns="18288" bIns="18288" rtlCol="0">
            <a:spAutoFit/>
          </a:bodyPr>
          <a:lstStyle/>
          <a:p>
            <a:r>
              <a:rPr lang="en-US" sz="1600" dirty="0"/>
              <a:t>GEOS SO</a:t>
            </a:r>
            <a:r>
              <a:rPr lang="en-US" sz="1600" baseline="-25000" dirty="0"/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1F08D4-B7E0-0348-8236-E28DC94EC9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924" b="12020"/>
          <a:stretch/>
        </p:blipFill>
        <p:spPr>
          <a:xfrm>
            <a:off x="4080069" y="825874"/>
            <a:ext cx="3712160" cy="173358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5BF620B-68BD-E940-86B8-E827D560A972}"/>
              </a:ext>
            </a:extLst>
          </p:cNvPr>
          <p:cNvSpPr txBox="1"/>
          <p:nvPr/>
        </p:nvSpPr>
        <p:spPr>
          <a:xfrm>
            <a:off x="4364368" y="856907"/>
            <a:ext cx="1338604" cy="2523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tIns="18288" bIns="18288" rtlCol="0">
            <a:spAutoFit/>
          </a:bodyPr>
          <a:lstStyle/>
          <a:p>
            <a:r>
              <a:rPr lang="en-US" sz="1400" dirty="0"/>
              <a:t>WACCM C</a:t>
            </a:r>
            <a:r>
              <a:rPr lang="en-US" sz="1400" baseline="-25000" dirty="0"/>
              <a:t>2</a:t>
            </a:r>
            <a:r>
              <a:rPr lang="en-US" sz="1400" dirty="0"/>
              <a:t>H</a:t>
            </a:r>
            <a:r>
              <a:rPr lang="en-US" sz="1400" baseline="-25000" dirty="0"/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959A6D-24F4-174F-AC32-E28638AB72B9}"/>
              </a:ext>
            </a:extLst>
          </p:cNvPr>
          <p:cNvSpPr txBox="1"/>
          <p:nvPr/>
        </p:nvSpPr>
        <p:spPr>
          <a:xfrm>
            <a:off x="81561" y="5568067"/>
            <a:ext cx="4011366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Surface to UT/LS ASM transport of very-short-lived surface pollutants and ocean-originated gases and mixed with air of stratospheric origin.</a:t>
            </a: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6632A94E-35A5-BF4B-B000-C16E41AC2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2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02"/>
    </mc:Choice>
    <mc:Fallback xmlns="">
      <p:transition spd="slow" advTm="104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846F82-C3F5-B446-877E-12B6C9FD033B}"/>
              </a:ext>
            </a:extLst>
          </p:cNvPr>
          <p:cNvSpPr/>
          <p:nvPr/>
        </p:nvSpPr>
        <p:spPr>
          <a:xfrm>
            <a:off x="1709011" y="51535"/>
            <a:ext cx="91789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Aerosol composition within the Aug-16-2020 ASM shedding events at 100hPa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0D8831-D3C1-994C-9903-D16A1BA39D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26" b="22816"/>
          <a:stretch/>
        </p:blipFill>
        <p:spPr>
          <a:xfrm>
            <a:off x="448736" y="1216630"/>
            <a:ext cx="5739576" cy="2174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6EDF1-3332-5941-A15B-F981054093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278" b="22485"/>
          <a:stretch/>
        </p:blipFill>
        <p:spPr>
          <a:xfrm>
            <a:off x="6335632" y="1312094"/>
            <a:ext cx="5489282" cy="2031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06A053-ED0F-544E-9E02-05997F291D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318" b="-760"/>
          <a:stretch/>
        </p:blipFill>
        <p:spPr>
          <a:xfrm>
            <a:off x="6335632" y="3547872"/>
            <a:ext cx="5271568" cy="2842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66778B-22E2-1741-AD81-141BC383BA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479" b="710"/>
          <a:stretch/>
        </p:blipFill>
        <p:spPr>
          <a:xfrm>
            <a:off x="472615" y="3502152"/>
            <a:ext cx="5409515" cy="28655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4C7748-82CB-A940-B90C-96890D2D208B}"/>
              </a:ext>
            </a:extLst>
          </p:cNvPr>
          <p:cNvSpPr txBox="1"/>
          <p:nvPr/>
        </p:nvSpPr>
        <p:spPr>
          <a:xfrm>
            <a:off x="5337871" y="1932996"/>
            <a:ext cx="3221459" cy="646331"/>
          </a:xfrm>
          <a:prstGeom prst="rect">
            <a:avLst/>
          </a:prstGeom>
          <a:solidFill>
            <a:schemeClr val="bg1">
              <a:alpha val="69000"/>
            </a:schemeClr>
          </a:solidFill>
          <a:ln w="19050">
            <a:solidFill>
              <a:srgbClr val="295B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Younger shedding event:</a:t>
            </a:r>
          </a:p>
          <a:p>
            <a:r>
              <a:rPr lang="en-US" dirty="0"/>
              <a:t>Higher SO</a:t>
            </a:r>
            <a:r>
              <a:rPr lang="en-US" baseline="-25000" dirty="0"/>
              <a:t>2</a:t>
            </a:r>
            <a:r>
              <a:rPr lang="en-US" dirty="0"/>
              <a:t>/SO</a:t>
            </a:r>
            <a:r>
              <a:rPr lang="en-US" baseline="-25000" dirty="0"/>
              <a:t>4</a:t>
            </a:r>
            <a:r>
              <a:rPr lang="en-US" baseline="30000" dirty="0"/>
              <a:t>=</a:t>
            </a:r>
            <a:r>
              <a:rPr lang="en-US" dirty="0"/>
              <a:t>; higher AIT/ACC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71B5A-0914-214D-BEAD-5E37D2EFECED}"/>
              </a:ext>
            </a:extLst>
          </p:cNvPr>
          <p:cNvSpPr txBox="1"/>
          <p:nvPr/>
        </p:nvSpPr>
        <p:spPr>
          <a:xfrm>
            <a:off x="5923703" y="2728759"/>
            <a:ext cx="3156570" cy="646331"/>
          </a:xfrm>
          <a:prstGeom prst="rect">
            <a:avLst/>
          </a:prstGeom>
          <a:solidFill>
            <a:schemeClr val="bg1">
              <a:alpha val="69000"/>
            </a:schemeClr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Older shedding event:</a:t>
            </a:r>
          </a:p>
          <a:p>
            <a:r>
              <a:rPr lang="en-US" dirty="0"/>
              <a:t>Higher SO</a:t>
            </a:r>
            <a:r>
              <a:rPr lang="en-US" baseline="-25000" dirty="0"/>
              <a:t>4</a:t>
            </a:r>
            <a:r>
              <a:rPr lang="en-US" dirty="0"/>
              <a:t>/SO</a:t>
            </a:r>
            <a:r>
              <a:rPr lang="en-US" baseline="-25000" dirty="0"/>
              <a:t>2</a:t>
            </a:r>
            <a:r>
              <a:rPr lang="en-US" dirty="0"/>
              <a:t>; higher ACC/AIT</a:t>
            </a:r>
            <a:endParaRPr lang="en-US" baseline="-25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B2E87AF-E2CD-E348-9953-FCBDB31861EA}"/>
              </a:ext>
            </a:extLst>
          </p:cNvPr>
          <p:cNvCxnSpPr>
            <a:cxnSpLocks/>
          </p:cNvCxnSpPr>
          <p:nvPr/>
        </p:nvCxnSpPr>
        <p:spPr>
          <a:xfrm flipH="1" flipV="1">
            <a:off x="4477502" y="1947997"/>
            <a:ext cx="860369" cy="343963"/>
          </a:xfrm>
          <a:prstGeom prst="straightConnector1">
            <a:avLst/>
          </a:prstGeom>
          <a:ln w="25400">
            <a:solidFill>
              <a:srgbClr val="295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9C860A-5F1D-094D-A281-0563FEB41352}"/>
              </a:ext>
            </a:extLst>
          </p:cNvPr>
          <p:cNvCxnSpPr>
            <a:cxnSpLocks/>
          </p:cNvCxnSpPr>
          <p:nvPr/>
        </p:nvCxnSpPr>
        <p:spPr>
          <a:xfrm flipH="1">
            <a:off x="4664896" y="2594328"/>
            <a:ext cx="691460" cy="1440949"/>
          </a:xfrm>
          <a:prstGeom prst="straightConnector1">
            <a:avLst/>
          </a:prstGeom>
          <a:ln w="25400">
            <a:solidFill>
              <a:srgbClr val="295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F7FF98-2CF3-4C41-9452-960ED00B2277}"/>
              </a:ext>
            </a:extLst>
          </p:cNvPr>
          <p:cNvCxnSpPr>
            <a:cxnSpLocks/>
          </p:cNvCxnSpPr>
          <p:nvPr/>
        </p:nvCxnSpPr>
        <p:spPr>
          <a:xfrm flipV="1">
            <a:off x="9124620" y="2327804"/>
            <a:ext cx="1120871" cy="72412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B930C8-C78C-8F44-90C1-D4F3849FAEB2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9080273" y="3343514"/>
            <a:ext cx="1192656" cy="112507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1A752C5-1565-B84C-B02A-92EF023600B0}"/>
              </a:ext>
            </a:extLst>
          </p:cNvPr>
          <p:cNvSpPr txBox="1"/>
          <p:nvPr/>
        </p:nvSpPr>
        <p:spPr>
          <a:xfrm>
            <a:off x="876451" y="3540766"/>
            <a:ext cx="1338604" cy="2831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tIns="18288" bIns="18288" rtlCol="0">
            <a:spAutoFit/>
          </a:bodyPr>
          <a:lstStyle/>
          <a:p>
            <a:r>
              <a:rPr lang="en-US" sz="1600" b="1" dirty="0"/>
              <a:t>WACCM AIT</a:t>
            </a:r>
            <a:endParaRPr lang="en-US" sz="1600" b="1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20D5C6-E35C-EE44-844A-591931D9E115}"/>
              </a:ext>
            </a:extLst>
          </p:cNvPr>
          <p:cNvSpPr txBox="1"/>
          <p:nvPr/>
        </p:nvSpPr>
        <p:spPr>
          <a:xfrm>
            <a:off x="6714288" y="3560702"/>
            <a:ext cx="1338604" cy="2831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tIns="18288" bIns="18288" rtlCol="0">
            <a:spAutoFit/>
          </a:bodyPr>
          <a:lstStyle/>
          <a:p>
            <a:r>
              <a:rPr lang="en-US" sz="1600" b="1" dirty="0"/>
              <a:t>WACCM ACC</a:t>
            </a:r>
            <a:endParaRPr lang="en-US" sz="1600" b="1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423580-3623-3C4B-840A-7F4A8FA5323E}"/>
              </a:ext>
            </a:extLst>
          </p:cNvPr>
          <p:cNvSpPr txBox="1"/>
          <p:nvPr/>
        </p:nvSpPr>
        <p:spPr>
          <a:xfrm>
            <a:off x="876451" y="1358520"/>
            <a:ext cx="1338604" cy="2831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tIns="18288" bIns="18288" rtlCol="0">
            <a:spAutoFit/>
          </a:bodyPr>
          <a:lstStyle/>
          <a:p>
            <a:r>
              <a:rPr lang="en-US" sz="1600" b="1" dirty="0"/>
              <a:t>GEOS SO</a:t>
            </a:r>
            <a:r>
              <a:rPr lang="en-US" sz="1600" b="1" baseline="-25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E1D050-A4BA-384D-A835-C92DACB17019}"/>
              </a:ext>
            </a:extLst>
          </p:cNvPr>
          <p:cNvSpPr txBox="1"/>
          <p:nvPr/>
        </p:nvSpPr>
        <p:spPr>
          <a:xfrm>
            <a:off x="6714288" y="1358533"/>
            <a:ext cx="1338604" cy="28315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tIns="18288" bIns="18288" rtlCol="0">
            <a:spAutoFit/>
          </a:bodyPr>
          <a:lstStyle/>
          <a:p>
            <a:r>
              <a:rPr lang="en-US" sz="1600" b="1" dirty="0"/>
              <a:t>GEOS SO</a:t>
            </a:r>
            <a:r>
              <a:rPr lang="en-US" sz="1600" b="1" baseline="-25000" dirty="0"/>
              <a:t>4</a:t>
            </a:r>
            <a:r>
              <a:rPr lang="en-US" sz="1600" b="1" baseline="30000" dirty="0"/>
              <a:t>=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C520FD7-1C70-7C4D-BD7D-E815C11DE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56"/>
    </mc:Choice>
    <mc:Fallback xmlns="">
      <p:transition spd="slow" advTm="52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942</Words>
  <Application>Microsoft Macintosh PowerPoint</Application>
  <PresentationFormat>Widescreen</PresentationFormat>
  <Paragraphs>156</Paragraphs>
  <Slides>11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1_Office Theme</vt:lpstr>
      <vt:lpstr>The Impact of the Asian Summer Monsoon and Typhoons on the UT/LS Chemical Composition  Implications from ACCLIP Dry-Run Efforts Using the Chemistry Models and Satellite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Liang, Qing (GSFC-6140)</dc:creator>
  <cp:lastModifiedBy>Liang, Qing (GSFC-6140)</cp:lastModifiedBy>
  <cp:revision>12</cp:revision>
  <dcterms:created xsi:type="dcterms:W3CDTF">2021-01-03T01:00:26Z</dcterms:created>
  <dcterms:modified xsi:type="dcterms:W3CDTF">2021-01-03T16:02:10Z</dcterms:modified>
</cp:coreProperties>
</file>