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88" r:id="rId2"/>
    <p:sldId id="259" r:id="rId3"/>
    <p:sldId id="344" r:id="rId4"/>
    <p:sldId id="330" r:id="rId5"/>
    <p:sldId id="336" r:id="rId6"/>
    <p:sldId id="318" r:id="rId7"/>
    <p:sldId id="327" r:id="rId8"/>
    <p:sldId id="321" r:id="rId9"/>
    <p:sldId id="322" r:id="rId10"/>
    <p:sldId id="320" r:id="rId11"/>
    <p:sldId id="332" r:id="rId12"/>
    <p:sldId id="347" r:id="rId13"/>
    <p:sldId id="338" r:id="rId14"/>
    <p:sldId id="348" r:id="rId15"/>
    <p:sldId id="349" r:id="rId16"/>
    <p:sldId id="345" r:id="rId17"/>
    <p:sldId id="337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2EBD"/>
    <a:srgbClr val="DCE6F2"/>
    <a:srgbClr val="EEECE0"/>
    <a:srgbClr val="BB4E4C"/>
    <a:srgbClr val="8063A2"/>
    <a:srgbClr val="1F316A"/>
    <a:srgbClr val="B6DEE8"/>
    <a:srgbClr val="4BACC5"/>
    <a:srgbClr val="295BB1"/>
    <a:srgbClr val="7D2F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31" autoAdjust="0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2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5807C2-16C7-FC4E-8A30-220A2845D4E9}" type="datetimeFigureOut">
              <a:rPr lang="en-US" smtClean="0"/>
              <a:t>7/30/18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4527A87-A272-114B-8971-80BC21546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3075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D37CADE-C31A-C444-BF7D-192530DC5084}" type="datetimeFigureOut">
              <a:rPr lang="en-US" smtClean="0"/>
              <a:t>7/30/18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6F590F-1A83-D348-A0D8-08A6B8F17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376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is a bit CAM centric partially because that is the</a:t>
            </a:r>
            <a:r>
              <a:rPr lang="en-US" baseline="0" dirty="0"/>
              <a:t> model with which I am most familiar but also because CAM has more complex requirements for physics suites.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6F590F-1A83-D348-A0D8-08A6B8F17A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69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6F590F-1A83-D348-A0D8-08A6B8F17A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077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6F590F-1A83-D348-A0D8-08A6B8F17A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04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6F590F-1A83-D348-A0D8-08A6B8F17A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04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62D0-73EC-44AB-978F-6772ED433B66}" type="datetime1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2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633E-E763-4601-8359-180F83D0A04A}" type="datetime1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6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4FE3-27F1-4BD6-A40E-BBE5AB8CCFF8}" type="datetime1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1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0BB7-2914-4029-8CC9-8A084613CC91}" type="datetime1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66F5-5CF8-49F9-98F5-3D28B4164FC6}" type="datetime1">
              <a:rPr lang="en-US" smtClean="0"/>
              <a:t>7/30/18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9987-8A20-4E53-8B93-8E923E1F9FA0}" type="datetime1">
              <a:rPr lang="en-US" smtClean="0"/>
              <a:t>7/30/18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3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96F4-5127-40E4-8485-CCEE9FDFF9E0}" type="datetime1">
              <a:rPr lang="en-US" smtClean="0"/>
              <a:t>7/30/18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6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A156-0662-41A3-B2BE-3BDEE1E4FA2D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18CD-914A-4CF5-A390-AEDB083C5C52}" type="datetime1">
              <a:rPr lang="en-US" smtClean="0"/>
              <a:t>7/30/18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0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0B90-821B-411C-B3CA-4774EAE3C26A}" type="datetime1">
              <a:rPr lang="en-US" smtClean="0"/>
              <a:t>7/30/18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7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D3F6-D4DF-4E07-8358-C34BBEE1EB32}" type="datetime1">
              <a:rPr lang="en-US" smtClean="0"/>
              <a:t>7/30/18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William Large, CGD Laboratory Director      Tel: 303.497.1364  |  Email: wily@ucar.edu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7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10108" y="6356350"/>
            <a:ext cx="1074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B66AB-9114-48DC-85DA-13574ABC7DC7}" type="datetime1">
              <a:rPr lang="en-US" smtClean="0"/>
              <a:t>7/30/18</a:t>
            </a:fld>
            <a:r>
              <a:rPr lang="en-US" dirty="0"/>
              <a:t>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19636" y="6356350"/>
            <a:ext cx="10298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85868-B79C-6845-AC86-4E3ECEE2F2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016250" y="6356350"/>
            <a:ext cx="3003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Steve Goldhaber</a:t>
            </a:r>
          </a:p>
          <a:p>
            <a:r>
              <a:rPr lang="en-US" dirty="0"/>
              <a:t>Tel: 303.497.1770  |  Email: </a:t>
            </a:r>
            <a:r>
              <a:rPr lang="en-US" dirty="0" err="1"/>
              <a:t>goldy@ucar.edu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" y="6219533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ncar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80" y="6267406"/>
            <a:ext cx="1012777" cy="318116"/>
          </a:xfrm>
          <a:prstGeom prst="rect">
            <a:avLst/>
          </a:prstGeom>
          <a:effectLst>
            <a:reflection stA="50000" endPos="75000" dist="12700" dir="5400000" sy="-100000" algn="bl" rotWithShape="0"/>
          </a:effectLst>
        </p:spPr>
      </p:pic>
      <p:pic>
        <p:nvPicPr>
          <p:cNvPr id="12" name="Picture 11" descr="ncar_header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9127"/>
          </a:xfrm>
          <a:prstGeom prst="rect">
            <a:avLst/>
          </a:prstGeom>
          <a:solidFill>
            <a:srgbClr val="1F316A"/>
          </a:solidFill>
        </p:spPr>
      </p:pic>
    </p:spTree>
    <p:extLst>
      <p:ext uri="{BB962C8B-B14F-4D97-AF65-F5344CB8AC3E}">
        <p14:creationId xmlns:p14="http://schemas.microsoft.com/office/powerpoint/2010/main" val="142958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0413"/>
            <a:ext cx="9144000" cy="766988"/>
          </a:xfrm>
        </p:spPr>
        <p:txBody>
          <a:bodyPr>
            <a:noAutofit/>
          </a:bodyPr>
          <a:lstStyle/>
          <a:p>
            <a:r>
              <a:rPr lang="en-US" sz="2800" dirty="0"/>
              <a:t>Joint GEOS-</a:t>
            </a:r>
            <a:r>
              <a:rPr lang="en-US" sz="2800" dirty="0" err="1"/>
              <a:t>Chem</a:t>
            </a:r>
            <a:r>
              <a:rPr lang="en-US" sz="2800" dirty="0"/>
              <a:t> and NCAR Modeling Workshop: 2018-07-30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81" y="1670778"/>
            <a:ext cx="9075292" cy="40003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5400" dirty="0"/>
              <a:t>A Community Physics Framework for CAM</a:t>
            </a:r>
            <a:endParaRPr lang="en-US" sz="4000" dirty="0"/>
          </a:p>
          <a:p>
            <a:pPr marL="0" indent="0" algn="ctr">
              <a:spcBef>
                <a:spcPts val="4800"/>
              </a:spcBef>
              <a:buNone/>
            </a:pPr>
            <a:r>
              <a:rPr lang="en-US" sz="2800" dirty="0"/>
              <a:t>Cheryl Craig, </a:t>
            </a:r>
            <a:r>
              <a:rPr lang="en-US" sz="2800" b="1" dirty="0"/>
              <a:t>Steve Goldhaber</a:t>
            </a:r>
            <a:r>
              <a:rPr lang="en-US" sz="2800" dirty="0"/>
              <a:t>, Mariana </a:t>
            </a:r>
            <a:r>
              <a:rPr lang="en-US" sz="2800" dirty="0" err="1"/>
              <a:t>Vertenstein</a:t>
            </a:r>
            <a:endParaRPr lang="en-US" sz="28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/>
              <a:t>Francis </a:t>
            </a:r>
            <a:r>
              <a:rPr lang="en-US" sz="2800" dirty="0" err="1"/>
              <a:t>Vitt</a:t>
            </a:r>
            <a:r>
              <a:rPr lang="en-US" sz="2800" dirty="0"/>
              <a:t> (CGD)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/>
              <a:t>Michael </a:t>
            </a:r>
            <a:r>
              <a:rPr lang="en-US" sz="2800" dirty="0" err="1"/>
              <a:t>Duda</a:t>
            </a:r>
            <a:r>
              <a:rPr lang="en-US" sz="2800" dirty="0"/>
              <a:t>, Dave Gill (MMM)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6E4B1-8441-4BC0-9574-502A9DD68990}" type="datetime1">
              <a:rPr lang="en-US" smtClean="0"/>
              <a:t>7/30/18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CPD</a:t>
            </a:r>
          </a:p>
        </p:txBody>
      </p:sp>
    </p:spTree>
    <p:extLst>
      <p:ext uri="{BB962C8B-B14F-4D97-AF65-F5344CB8AC3E}">
        <p14:creationId xmlns:p14="http://schemas.microsoft.com/office/powerpoint/2010/main" val="356286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10</a:t>
            </a:fld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13649" y="1483894"/>
            <a:ext cx="9144000" cy="44317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Physics parameterizations and suites can be shared among models without modification.</a:t>
            </a:r>
          </a:p>
          <a:p>
            <a:r>
              <a:rPr lang="en-US" sz="2800" dirty="0"/>
              <a:t>The Community Physics Framework creates a uniform data interface for parameterization inputs and outputs.</a:t>
            </a:r>
          </a:p>
          <a:p>
            <a:r>
              <a:rPr lang="en-US" sz="2800" dirty="0"/>
              <a:t>Shared infrastructure lowers coding, testing, and maintenance costs.</a:t>
            </a:r>
          </a:p>
          <a:p>
            <a:r>
              <a:rPr lang="en-US" sz="2800" dirty="0"/>
              <a:t>Well-documented interfaces makes it easier for the community to contribute usable parameterizations.</a:t>
            </a:r>
          </a:p>
          <a:p>
            <a:r>
              <a:rPr lang="en-US" sz="2800" dirty="0"/>
              <a:t>Framework helps to manage model complexity.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15757" y="737255"/>
            <a:ext cx="8712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cs typeface="Verdana"/>
              </a:rPr>
              <a:t>Summary I</a:t>
            </a:r>
            <a:endParaRPr lang="en-US" sz="3600" dirty="0">
              <a:latin typeface="+mj-lt"/>
              <a:ea typeface="Tahoma" pitchFamily="34" charset="0"/>
              <a:cs typeface="Verdana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49672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CPF</a:t>
            </a:r>
          </a:p>
        </p:txBody>
      </p:sp>
    </p:spTree>
    <p:extLst>
      <p:ext uri="{BB962C8B-B14F-4D97-AF65-F5344CB8AC3E}">
        <p14:creationId xmlns:p14="http://schemas.microsoft.com/office/powerpoint/2010/main" val="272118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11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9672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CPF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cs typeface="Verdana"/>
              </a:rPr>
              <a:t>What will change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3649" y="1243571"/>
            <a:ext cx="9144000" cy="29988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Parameterizations will not have a custom interface (which is different for each host model). This will be replaced with a metadata header (written as a  Fortran comment block) which describes the interface needs of the parameterization.</a:t>
            </a:r>
          </a:p>
          <a:p>
            <a:r>
              <a:rPr lang="en-US" sz="2400" dirty="0"/>
              <a:t>Physics suites will not be written as hand-coded Fortran logic. This will be replaced with a dataflow description of the suite’s process ordering.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6400" y="4466673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cs typeface="Verdana"/>
              </a:rPr>
              <a:t>What will </a:t>
            </a:r>
            <a:r>
              <a:rPr lang="en-US" sz="2800" i="1" dirty="0">
                <a:latin typeface="+mj-lt"/>
                <a:cs typeface="Verdana"/>
              </a:rPr>
              <a:t>not</a:t>
            </a:r>
            <a:r>
              <a:rPr lang="en-US" sz="2800" dirty="0">
                <a:latin typeface="+mj-lt"/>
                <a:cs typeface="Verdana"/>
              </a:rPr>
              <a:t> change 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0" y="5034218"/>
            <a:ext cx="91440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The portable core of each parameterization will not have to change</a:t>
            </a:r>
          </a:p>
        </p:txBody>
      </p:sp>
    </p:spTree>
    <p:extLst>
      <p:ext uri="{BB962C8B-B14F-4D97-AF65-F5344CB8AC3E}">
        <p14:creationId xmlns:p14="http://schemas.microsoft.com/office/powerpoint/2010/main" val="74272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9" grpId="0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12</a:t>
            </a:fld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13649" y="1483894"/>
            <a:ext cx="9144000" cy="44317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CPF will improve data provenance by requiring standard metadata for every field</a:t>
            </a:r>
          </a:p>
          <a:p>
            <a:r>
              <a:rPr lang="en-US" sz="2800" dirty="0"/>
              <a:t>The interface code and driver loop will be generated, lowering redundant code and opportunities for error</a:t>
            </a:r>
          </a:p>
          <a:p>
            <a:r>
              <a:rPr lang="en-US" sz="2800" dirty="0"/>
              <a:t>CPF can provide development / testing framework</a:t>
            </a:r>
          </a:p>
          <a:p>
            <a:r>
              <a:rPr lang="en-US" sz="2800" dirty="0"/>
              <a:t>Code generation can be flexible to accommodate the needs of different models.</a:t>
            </a:r>
          </a:p>
          <a:p>
            <a:r>
              <a:rPr lang="en-US" sz="2800" dirty="0"/>
              <a:t>Framework helps to manage model complexity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15757" y="737255"/>
            <a:ext cx="8712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cs typeface="Verdana"/>
              </a:rPr>
              <a:t>Summary II</a:t>
            </a:r>
            <a:endParaRPr lang="en-US" sz="3600" dirty="0">
              <a:latin typeface="+mj-lt"/>
              <a:ea typeface="Tahoma" pitchFamily="34" charset="0"/>
              <a:cs typeface="Verdana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49672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CPF</a:t>
            </a:r>
          </a:p>
        </p:txBody>
      </p:sp>
    </p:spTree>
    <p:extLst>
      <p:ext uri="{BB962C8B-B14F-4D97-AF65-F5344CB8AC3E}">
        <p14:creationId xmlns:p14="http://schemas.microsoft.com/office/powerpoint/2010/main" val="1287079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13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Chemistry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13649" y="1292374"/>
            <a:ext cx="9144000" cy="46831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Pop quiz: who handles wet deposition?</a:t>
            </a:r>
          </a:p>
          <a:p>
            <a:r>
              <a:rPr lang="en-US" sz="2800" dirty="0"/>
              <a:t>Each parameterization (e.g., chemistry) may create an array for its constituent properties. Example properties:</a:t>
            </a:r>
          </a:p>
          <a:p>
            <a:pPr lvl="1"/>
            <a:r>
              <a:rPr lang="en-US" sz="2400" dirty="0" err="1"/>
              <a:t>Advected</a:t>
            </a:r>
            <a:endParaRPr lang="en-US" sz="2400" dirty="0"/>
          </a:p>
          <a:p>
            <a:pPr lvl="1"/>
            <a:r>
              <a:rPr lang="en-US" sz="2400" dirty="0"/>
              <a:t>Wet removed</a:t>
            </a:r>
          </a:p>
          <a:p>
            <a:pPr lvl="1"/>
            <a:r>
              <a:rPr lang="en-US" sz="2400" dirty="0"/>
              <a:t>Dry deposited</a:t>
            </a:r>
          </a:p>
          <a:p>
            <a:pPr lvl="1"/>
            <a:r>
              <a:rPr lang="en-US" sz="2400" dirty="0"/>
              <a:t>Used for radiative heating rates</a:t>
            </a:r>
          </a:p>
          <a:p>
            <a:r>
              <a:rPr lang="en-US" sz="2800" dirty="0"/>
              <a:t>Array is processed by host model to ensure all constituents are handled appropriately.</a:t>
            </a:r>
          </a:p>
          <a:p>
            <a:r>
              <a:rPr lang="en-US" sz="2800" dirty="0"/>
              <a:t>In progress – key to success of modularization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ea typeface="Tahoma" pitchFamily="34" charset="0"/>
                <a:cs typeface="Verdana"/>
              </a:rPr>
              <a:t>Interactions between chemistry and other physics</a:t>
            </a:r>
          </a:p>
        </p:txBody>
      </p:sp>
    </p:spTree>
    <p:extLst>
      <p:ext uri="{BB962C8B-B14F-4D97-AF65-F5344CB8AC3E}">
        <p14:creationId xmlns:p14="http://schemas.microsoft.com/office/powerpoint/2010/main" val="38708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14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9672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NUOPC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cs typeface="Verdana"/>
              </a:rPr>
              <a:t>Subroutine or Component?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  <p:sp>
        <p:nvSpPr>
          <p:cNvPr id="74" name="CPF Test Driver">
            <a:extLst>
              <a:ext uri="{FF2B5EF4-FFF2-40B4-BE49-F238E27FC236}">
                <a16:creationId xmlns:a16="http://schemas.microsoft.com/office/drawing/2014/main" id="{BB13DDB4-90DB-8846-8078-84A7AA0E31F9}"/>
              </a:ext>
            </a:extLst>
          </p:cNvPr>
          <p:cNvSpPr/>
          <p:nvPr/>
        </p:nvSpPr>
        <p:spPr>
          <a:xfrm>
            <a:off x="458805" y="1813045"/>
            <a:ext cx="3288630" cy="457200"/>
          </a:xfrm>
          <a:prstGeom prst="round2Same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NUOPC</a:t>
            </a:r>
          </a:p>
        </p:txBody>
      </p:sp>
      <p:sp>
        <p:nvSpPr>
          <p:cNvPr id="70" name="CPD"/>
          <p:cNvSpPr/>
          <p:nvPr/>
        </p:nvSpPr>
        <p:spPr>
          <a:xfrm>
            <a:off x="457200" y="2279939"/>
            <a:ext cx="3291840" cy="457200"/>
          </a:xfrm>
          <a:prstGeom prst="round2SameRect">
            <a:avLst>
              <a:gd name="adj1" fmla="val 0"/>
              <a:gd name="adj2" fmla="val 20588"/>
            </a:avLst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7D2FBD"/>
                </a:solidFill>
              </a:rPr>
              <a:t>CPF</a:t>
            </a:r>
          </a:p>
        </p:txBody>
      </p:sp>
      <p:sp>
        <p:nvSpPr>
          <p:cNvPr id="71" name="Rectangle 70"/>
          <p:cNvSpPr/>
          <p:nvPr/>
        </p:nvSpPr>
        <p:spPr>
          <a:xfrm rot="16200000">
            <a:off x="-392157" y="4290897"/>
            <a:ext cx="2337450" cy="3342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Parameterization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 rot="16200000" flipV="1">
            <a:off x="635199" y="2875207"/>
            <a:ext cx="282738" cy="133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ound Same Side Corner Rectangle 2"/>
          <p:cNvSpPr/>
          <p:nvPr/>
        </p:nvSpPr>
        <p:spPr>
          <a:xfrm>
            <a:off x="609462" y="3023260"/>
            <a:ext cx="334212" cy="278045"/>
          </a:xfrm>
          <a:prstGeom prst="round2SameRect">
            <a:avLst/>
          </a:prstGeom>
          <a:solidFill>
            <a:srgbClr val="8063A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 rot="16200000">
            <a:off x="131216" y="4290897"/>
            <a:ext cx="2337450" cy="3342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Parameterization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 rot="16200000" flipV="1">
            <a:off x="1158572" y="2875207"/>
            <a:ext cx="282738" cy="133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ound Same Side Corner Rectangle 55"/>
          <p:cNvSpPr/>
          <p:nvPr/>
        </p:nvSpPr>
        <p:spPr>
          <a:xfrm>
            <a:off x="1132835" y="3016585"/>
            <a:ext cx="334212" cy="278045"/>
          </a:xfrm>
          <a:prstGeom prst="round2SameRect">
            <a:avLst/>
          </a:prstGeom>
          <a:solidFill>
            <a:srgbClr val="8063A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Param3"/>
          <p:cNvGrpSpPr/>
          <p:nvPr/>
        </p:nvGrpSpPr>
        <p:grpSpPr>
          <a:xfrm>
            <a:off x="1669578" y="2752549"/>
            <a:ext cx="334212" cy="2886207"/>
            <a:chOff x="6794345" y="2191057"/>
            <a:chExt cx="334212" cy="2886207"/>
          </a:xfrm>
        </p:grpSpPr>
        <p:sp>
          <p:nvSpPr>
            <p:cNvPr id="81" name="Rectangle 80"/>
            <p:cNvSpPr/>
            <p:nvPr/>
          </p:nvSpPr>
          <p:spPr>
            <a:xfrm rot="16200000">
              <a:off x="5792726" y="3741433"/>
              <a:ext cx="2337450" cy="3342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Parameterization</a:t>
              </a:r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 rot="16200000" flipV="1">
              <a:off x="6820082" y="2325743"/>
              <a:ext cx="282738" cy="1336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ound Same Side Corner Rectangle 56"/>
            <p:cNvSpPr/>
            <p:nvPr/>
          </p:nvSpPr>
          <p:spPr>
            <a:xfrm>
              <a:off x="6794345" y="2467072"/>
              <a:ext cx="334212" cy="278045"/>
            </a:xfrm>
            <a:prstGeom prst="round2SameRect">
              <a:avLst/>
            </a:prstGeom>
            <a:solidFill>
              <a:srgbClr val="8063A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4" name="Rectangle 83"/>
          <p:cNvSpPr/>
          <p:nvPr/>
        </p:nvSpPr>
        <p:spPr>
          <a:xfrm rot="16200000">
            <a:off x="1199349" y="4308229"/>
            <a:ext cx="2337450" cy="3342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Parameterization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rot="16200000" flipV="1">
            <a:off x="2226705" y="2892539"/>
            <a:ext cx="282738" cy="133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ound Same Side Corner Rectangle 57"/>
          <p:cNvSpPr/>
          <p:nvPr/>
        </p:nvSpPr>
        <p:spPr>
          <a:xfrm>
            <a:off x="2200968" y="3018538"/>
            <a:ext cx="334212" cy="278045"/>
          </a:xfrm>
          <a:prstGeom prst="round2SameRect">
            <a:avLst/>
          </a:prstGeom>
          <a:solidFill>
            <a:srgbClr val="8063A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 rot="16200000">
            <a:off x="1722364" y="4290892"/>
            <a:ext cx="2337450" cy="3342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Parameterization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 rot="16200000" flipV="1">
            <a:off x="2749720" y="2875208"/>
            <a:ext cx="282738" cy="133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ound Same Side Corner Rectangle 76"/>
          <p:cNvSpPr/>
          <p:nvPr/>
        </p:nvSpPr>
        <p:spPr>
          <a:xfrm>
            <a:off x="2723983" y="3016585"/>
            <a:ext cx="334212" cy="278045"/>
          </a:xfrm>
          <a:prstGeom prst="round2SameRect">
            <a:avLst/>
          </a:prstGeom>
          <a:solidFill>
            <a:srgbClr val="8063A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 rot="16200000">
            <a:off x="2243070" y="4290897"/>
            <a:ext cx="2337450" cy="3342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Parameterization</a:t>
            </a:r>
          </a:p>
        </p:txBody>
      </p:sp>
      <p:cxnSp>
        <p:nvCxnSpPr>
          <p:cNvPr id="91" name="Straight Arrow Connector 90"/>
          <p:cNvCxnSpPr/>
          <p:nvPr/>
        </p:nvCxnSpPr>
        <p:spPr>
          <a:xfrm rot="16200000" flipV="1">
            <a:off x="3270426" y="2875207"/>
            <a:ext cx="282738" cy="133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ound Same Side Corner Rectangle 77"/>
          <p:cNvSpPr/>
          <p:nvPr/>
        </p:nvSpPr>
        <p:spPr>
          <a:xfrm>
            <a:off x="3244689" y="3007807"/>
            <a:ext cx="334212" cy="278045"/>
          </a:xfrm>
          <a:prstGeom prst="round2SameRect">
            <a:avLst/>
          </a:prstGeom>
          <a:solidFill>
            <a:srgbClr val="8063A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escription">
            <a:extLst>
              <a:ext uri="{FF2B5EF4-FFF2-40B4-BE49-F238E27FC236}">
                <a16:creationId xmlns:a16="http://schemas.microsoft.com/office/drawing/2014/main" id="{E24AC493-871C-E246-ADB7-CA8DC183E4E4}"/>
              </a:ext>
            </a:extLst>
          </p:cNvPr>
          <p:cNvSpPr txBox="1"/>
          <p:nvPr/>
        </p:nvSpPr>
        <p:spPr>
          <a:xfrm>
            <a:off x="4747457" y="1672872"/>
            <a:ext cx="3519376" cy="1477328"/>
          </a:xfrm>
          <a:prstGeom prst="rect">
            <a:avLst/>
          </a:prstGeom>
          <a:solidFill>
            <a:srgbClr val="DCE6F2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Current CPF design will allow any compliant suite to be run in any compliant model (called as a subroutine)</a:t>
            </a:r>
          </a:p>
          <a:p>
            <a:endParaRPr lang="en-US" dirty="0"/>
          </a:p>
        </p:txBody>
      </p:sp>
      <p:sp>
        <p:nvSpPr>
          <p:cNvPr id="80" name="Description">
            <a:extLst>
              <a:ext uri="{FF2B5EF4-FFF2-40B4-BE49-F238E27FC236}">
                <a16:creationId xmlns:a16="http://schemas.microsoft.com/office/drawing/2014/main" id="{3DC8BE85-BA29-114C-901B-C1CA5E323B58}"/>
              </a:ext>
            </a:extLst>
          </p:cNvPr>
          <p:cNvSpPr txBox="1"/>
          <p:nvPr/>
        </p:nvSpPr>
        <p:spPr>
          <a:xfrm>
            <a:off x="4747457" y="2969388"/>
            <a:ext cx="3519376" cy="2308324"/>
          </a:xfrm>
          <a:prstGeom prst="rect">
            <a:avLst/>
          </a:prstGeom>
          <a:solidFill>
            <a:srgbClr val="DCE6F2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Future plans to build NUOPC cap to allow compliant suite to be used as a NUOPC component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hope that the highly structured interfaces of the CPF will allow a single, generic NUOPC cap to be useful for all suites</a:t>
            </a:r>
          </a:p>
        </p:txBody>
      </p:sp>
    </p:spTree>
    <p:extLst>
      <p:ext uri="{BB962C8B-B14F-4D97-AF65-F5344CB8AC3E}">
        <p14:creationId xmlns:p14="http://schemas.microsoft.com/office/powerpoint/2010/main" val="95204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8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15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CPF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13649" y="1363579"/>
            <a:ext cx="9144000" cy="43982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CPF funded 2018-01-30</a:t>
            </a:r>
          </a:p>
          <a:p>
            <a:r>
              <a:rPr lang="en-US" sz="2800" dirty="0"/>
              <a:t>Plan is to demonstrate a single physics suite focused on future, unified physics research ideas</a:t>
            </a:r>
          </a:p>
          <a:p>
            <a:r>
              <a:rPr lang="en-US" sz="2800" dirty="0"/>
              <a:t>Software team: Cheryl Craig, Michael </a:t>
            </a:r>
            <a:r>
              <a:rPr lang="en-US" sz="2800" dirty="0" err="1"/>
              <a:t>Duda</a:t>
            </a:r>
            <a:r>
              <a:rPr lang="en-US" sz="2800" dirty="0"/>
              <a:t>, Dave Gill, Steve Goldhaber, Mariana </a:t>
            </a:r>
            <a:r>
              <a:rPr lang="en-US" sz="2800" dirty="0" err="1"/>
              <a:t>Vertenstein</a:t>
            </a:r>
            <a:r>
              <a:rPr lang="en-US" sz="2800" dirty="0"/>
              <a:t>, Francis </a:t>
            </a:r>
            <a:r>
              <a:rPr lang="en-US" sz="2800" dirty="0" err="1"/>
              <a:t>Vitt</a:t>
            </a:r>
            <a:endParaRPr lang="en-US" sz="2800" dirty="0"/>
          </a:p>
          <a:p>
            <a:r>
              <a:rPr lang="en-US" sz="2800" dirty="0"/>
              <a:t>Requirements definition complete, working on implementation</a:t>
            </a:r>
          </a:p>
          <a:p>
            <a:r>
              <a:rPr lang="en-US" sz="2800" dirty="0"/>
              <a:t>CPF demonstration in demo </a:t>
            </a:r>
            <a:r>
              <a:rPr lang="en-US" sz="2800" dirty="0" err="1"/>
              <a:t>chem</a:t>
            </a:r>
            <a:r>
              <a:rPr lang="en-US" sz="2800" dirty="0"/>
              <a:t> model</a:t>
            </a:r>
          </a:p>
          <a:p>
            <a:r>
              <a:rPr lang="en-US" sz="2800" dirty="0"/>
              <a:t>CPF demonstrated in CAM, MPAS, and WRF by end of year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cs typeface="Verdana"/>
              </a:rPr>
              <a:t>CPF development plan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19348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16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Questions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13649" y="1363579"/>
            <a:ext cx="9144000" cy="42871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Questions?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cs typeface="Verdana"/>
              </a:rPr>
              <a:t>Thank You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02227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17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CPF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13649" y="1363579"/>
            <a:ext cx="9144000" cy="4698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Early 2016: GMTB begins work on Common Community Physics Package (CCPP).</a:t>
            </a:r>
          </a:p>
          <a:p>
            <a:r>
              <a:rPr lang="en-US" sz="2800" dirty="0"/>
              <a:t>May 2017: Jim </a:t>
            </a:r>
            <a:r>
              <a:rPr lang="en-US" sz="2800" dirty="0" err="1"/>
              <a:t>Hurrell</a:t>
            </a:r>
            <a:r>
              <a:rPr lang="en-US" sz="2800" dirty="0"/>
              <a:t> asks small software team for proposal on unified infrastructure for atmospheric modeling at NCAR. Whitepaper delivered at end of July.</a:t>
            </a:r>
          </a:p>
          <a:p>
            <a:r>
              <a:rPr lang="en-US" sz="2800" dirty="0"/>
              <a:t>November 2017: CPD section of unified infrastructure submitted as proposal for reinvestment funds.</a:t>
            </a:r>
          </a:p>
          <a:p>
            <a:r>
              <a:rPr lang="en-US" sz="2800" dirty="0"/>
              <a:t>Q1 2018: CCPP v1 released demonstrating GFS physics running in FV3 and in GMTB single column model.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cs typeface="Verdana"/>
              </a:rPr>
              <a:t>Brief CPF history to date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12624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DF2D3-263D-4B70-A1B2-7A04C097D565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2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736450"/>
            <a:ext cx="8832273" cy="730803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Outline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22527" y="1607434"/>
            <a:ext cx="9144000" cy="27093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</a:pPr>
            <a:r>
              <a:rPr lang="en-US" sz="2800" dirty="0"/>
              <a:t>Brief overview of CAM6 infrastructure changes</a:t>
            </a:r>
          </a:p>
          <a:p>
            <a:pPr marL="457200" indent="-457200">
              <a:spcBef>
                <a:spcPts val="0"/>
              </a:spcBef>
            </a:pPr>
            <a:r>
              <a:rPr lang="en-US" sz="2800" dirty="0"/>
              <a:t>Some challenges ahead for CAM and atmospheric modeling</a:t>
            </a:r>
          </a:p>
          <a:p>
            <a:pPr marL="457200" indent="-457200">
              <a:spcBef>
                <a:spcPts val="0"/>
              </a:spcBef>
            </a:pPr>
            <a:r>
              <a:rPr lang="en-US" sz="2800" dirty="0"/>
              <a:t>Introduction to the Community Physics Framework</a:t>
            </a:r>
          </a:p>
          <a:p>
            <a:pPr marL="457200" indent="-457200">
              <a:spcBef>
                <a:spcPts val="0"/>
              </a:spcBef>
            </a:pPr>
            <a:r>
              <a:rPr lang="en-US" sz="2800" dirty="0"/>
              <a:t>Community physics at NCAR and beyond</a:t>
            </a:r>
          </a:p>
          <a:p>
            <a:pPr marL="457200" indent="-457200">
              <a:spcBef>
                <a:spcPts val="0"/>
              </a:spcBef>
            </a:pPr>
            <a:r>
              <a:rPr lang="en-US" sz="2800" dirty="0"/>
              <a:t>Why is chemistry challenging?</a:t>
            </a:r>
          </a:p>
          <a:p>
            <a:pPr marL="457200" indent="-457200">
              <a:spcBef>
                <a:spcPts val="0"/>
              </a:spcBef>
            </a:pP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76834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3</a:t>
            </a:fld>
            <a:endParaRPr lang="en-US"/>
          </a:p>
        </p:txBody>
      </p:sp>
      <p:pic>
        <p:nvPicPr>
          <p:cNvPr id="10" name="Picture 9" descr="https://www2.cgd.ucar.edu/sites/default/files/cgd-logo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" t="7407" r="2777" b="7407"/>
          <a:stretch/>
        </p:blipFill>
        <p:spPr bwMode="auto">
          <a:xfrm>
            <a:off x="423083" y="6127872"/>
            <a:ext cx="1097280" cy="74227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cs typeface="Verdana"/>
              </a:rPr>
              <a:t>CAM6 </a:t>
            </a:r>
            <a:r>
              <a:rPr lang="en-US" sz="2800" dirty="0">
                <a:cs typeface="Verdana"/>
              </a:rPr>
              <a:t>Architecture Overview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1367" y="2700422"/>
            <a:ext cx="8027737" cy="3328737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36841" y="1390317"/>
            <a:ext cx="7018421" cy="34757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CESM Driver / Mediator</a:t>
            </a:r>
          </a:p>
        </p:txBody>
      </p:sp>
      <p:sp>
        <p:nvSpPr>
          <p:cNvPr id="6" name="Up-Down Arrow Callout 5"/>
          <p:cNvSpPr/>
          <p:nvPr/>
        </p:nvSpPr>
        <p:spPr>
          <a:xfrm>
            <a:off x="909065" y="1744580"/>
            <a:ext cx="1774953" cy="1567432"/>
          </a:xfrm>
          <a:prstGeom prst="upDownArrowCallout">
            <a:avLst>
              <a:gd name="adj1" fmla="val 16410"/>
              <a:gd name="adj2" fmla="val 18643"/>
              <a:gd name="adj3" fmla="val 25000"/>
              <a:gd name="adj4" fmla="val 18563"/>
            </a:avLst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Surface Coupling</a:t>
            </a:r>
          </a:p>
        </p:txBody>
      </p:sp>
      <p:sp>
        <p:nvSpPr>
          <p:cNvPr id="7" name="Down Arrow Callout 6"/>
          <p:cNvSpPr/>
          <p:nvPr/>
        </p:nvSpPr>
        <p:spPr>
          <a:xfrm>
            <a:off x="5818740" y="1744580"/>
            <a:ext cx="1791368" cy="955842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7833"/>
            </a:avLst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Run Parameters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07895" y="2700422"/>
            <a:ext cx="5347367" cy="357598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CAM Driver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35014" y="3312012"/>
            <a:ext cx="3295315" cy="18816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CAM Physics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CAM4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CAM5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CAM6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Simple Models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Chemistry Suites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134725" y="3312012"/>
            <a:ext cx="2326105" cy="18816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CAM Dynamics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FV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SE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>
                <a:solidFill>
                  <a:schemeClr val="tx1"/>
                </a:solidFill>
              </a:rPr>
              <a:t>Eulerian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3268585" y="3058020"/>
            <a:ext cx="1" cy="246888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7297778" y="3063372"/>
            <a:ext cx="6719" cy="246888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Can 23"/>
          <p:cNvSpPr/>
          <p:nvPr/>
        </p:nvSpPr>
        <p:spPr>
          <a:xfrm>
            <a:off x="635015" y="5487738"/>
            <a:ext cx="7720248" cy="414426"/>
          </a:xfrm>
          <a:prstGeom prst="can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Initial Data (input) and Diagnostics (output)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2298038" y="5193627"/>
            <a:ext cx="1" cy="294096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7308515" y="5198979"/>
            <a:ext cx="1" cy="294096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ight Arrow Callout 28"/>
          <p:cNvSpPr/>
          <p:nvPr/>
        </p:nvSpPr>
        <p:spPr>
          <a:xfrm>
            <a:off x="3937012" y="3970419"/>
            <a:ext cx="688461" cy="118872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40705"/>
            </a:avLst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Tendencies</a:t>
            </a:r>
          </a:p>
        </p:txBody>
      </p:sp>
      <p:sp>
        <p:nvSpPr>
          <p:cNvPr id="30" name="Left Arrow Callout 29"/>
          <p:cNvSpPr/>
          <p:nvPr/>
        </p:nvSpPr>
        <p:spPr>
          <a:xfrm>
            <a:off x="5454316" y="3529260"/>
            <a:ext cx="685800" cy="914400"/>
          </a:xfrm>
          <a:prstGeom prst="leftArrowCallout">
            <a:avLst>
              <a:gd name="adj1" fmla="val 19923"/>
              <a:gd name="adj2" fmla="val 25000"/>
              <a:gd name="adj3" fmla="val 37691"/>
              <a:gd name="adj4" fmla="val 35864"/>
            </a:avLst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State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25473" y="3312012"/>
            <a:ext cx="828843" cy="2082144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Dynamics ⟺ Physics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Coupling</a:t>
            </a:r>
          </a:p>
        </p:txBody>
      </p:sp>
      <p:sp>
        <p:nvSpPr>
          <p:cNvPr id="9" name="Oval Callout 8"/>
          <p:cNvSpPr/>
          <p:nvPr/>
        </p:nvSpPr>
        <p:spPr>
          <a:xfrm>
            <a:off x="220579" y="1390317"/>
            <a:ext cx="2372895" cy="1457157"/>
          </a:xfrm>
          <a:prstGeom prst="wedgeEllipseCallout">
            <a:avLst>
              <a:gd name="adj1" fmla="val 5364"/>
              <a:gd name="adj2" fmla="val 9919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Hardcoded logic leads to duplicated code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06499" y="4505156"/>
            <a:ext cx="5908843" cy="8890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Code is not interoperable </a:t>
            </a:r>
            <a:r>
              <a:rPr lang="en-US" dirty="0">
                <a:sym typeface="Wingdings"/>
              </a:rPr>
              <a:t></a:t>
            </a:r>
            <a:endParaRPr lang="en-US" dirty="0"/>
          </a:p>
          <a:p>
            <a:pPr algn="ctr"/>
            <a:r>
              <a:rPr lang="en-US" dirty="0"/>
              <a:t>high cost to import new physics parameterizations.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CAM6</a:t>
            </a:r>
          </a:p>
        </p:txBody>
      </p:sp>
    </p:spTree>
    <p:extLst>
      <p:ext uri="{BB962C8B-B14F-4D97-AF65-F5344CB8AC3E}">
        <p14:creationId xmlns:p14="http://schemas.microsoft.com/office/powerpoint/2010/main" val="55225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DF2D3-263D-4B70-A1B2-7A04C097D565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4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736450"/>
            <a:ext cx="9121473" cy="730803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Requirements for CAM Physics -- after CAM6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3649" y="1458014"/>
            <a:ext cx="9144000" cy="4171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</a:pPr>
            <a:r>
              <a:rPr lang="en-US" sz="2400" dirty="0"/>
              <a:t>Support for new physics suites (packages) while maintaining ability to run older suites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dirty="0"/>
              <a:t>Interoperable development of new unified physics suites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dirty="0"/>
              <a:t>Ability to continue to run mainline CAM physics suites</a:t>
            </a:r>
          </a:p>
          <a:p>
            <a:pPr marL="457200" indent="-457200">
              <a:spcBef>
                <a:spcPts val="0"/>
              </a:spcBef>
            </a:pPr>
            <a:r>
              <a:rPr lang="en-US" sz="2400" dirty="0"/>
              <a:t>Interoperability between NCAR atmosphere models (WRF, MPAS, CAM)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dirty="0"/>
              <a:t>For example, run WRF physics inside CAM without any changes to parameterizations or suite definition</a:t>
            </a:r>
          </a:p>
          <a:p>
            <a:pPr marL="457200" indent="-457200">
              <a:spcBef>
                <a:spcPts val="0"/>
              </a:spcBef>
            </a:pPr>
            <a:r>
              <a:rPr lang="en-US" sz="2400" dirty="0"/>
              <a:t>Ability to run chemistry and/or physics on different grid from dynamics</a:t>
            </a:r>
          </a:p>
          <a:p>
            <a:pPr marL="457200" indent="-457200">
              <a:spcBef>
                <a:spcPts val="0"/>
              </a:spcBef>
            </a:pPr>
            <a:r>
              <a:rPr lang="en-US" sz="2400" dirty="0"/>
              <a:t>Ability to run interoperable physics or chemistry suites from other institutions.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CPF</a:t>
            </a:r>
          </a:p>
        </p:txBody>
      </p:sp>
    </p:spTree>
    <p:extLst>
      <p:ext uri="{BB962C8B-B14F-4D97-AF65-F5344CB8AC3E}">
        <p14:creationId xmlns:p14="http://schemas.microsoft.com/office/powerpoint/2010/main" val="140471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DF2D3-263D-4B70-A1B2-7A04C097D565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5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736450"/>
            <a:ext cx="8832273" cy="730803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What is wrong with what we have?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3649" y="1458015"/>
            <a:ext cx="9144000" cy="36154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</a:pPr>
            <a:r>
              <a:rPr lang="en-US" sz="2400" dirty="0"/>
              <a:t>CAM physics parameterizations depend on several CAM-specific data structures (</a:t>
            </a:r>
            <a:r>
              <a:rPr lang="en-US" sz="2400" dirty="0" err="1"/>
              <a:t>physics_state</a:t>
            </a:r>
            <a:r>
              <a:rPr lang="en-US" sz="2400" dirty="0"/>
              <a:t>, </a:t>
            </a:r>
            <a:r>
              <a:rPr lang="en-US" sz="2400" dirty="0" err="1"/>
              <a:t>physics_tend</a:t>
            </a:r>
            <a:r>
              <a:rPr lang="en-US" sz="2400" dirty="0"/>
              <a:t>, surface fields in, surface fields out, PBUF). Other models have very different state data structures.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dirty="0"/>
              <a:t>This inhibits portability between models.</a:t>
            </a:r>
          </a:p>
          <a:p>
            <a:pPr marL="457200" indent="-457200">
              <a:spcBef>
                <a:spcPts val="0"/>
              </a:spcBef>
            </a:pPr>
            <a:r>
              <a:rPr lang="en-US" sz="2400" dirty="0" err="1"/>
              <a:t>physpkg</a:t>
            </a:r>
            <a:r>
              <a:rPr lang="en-US" sz="2400" dirty="0"/>
              <a:t> (</a:t>
            </a:r>
            <a:r>
              <a:rPr lang="en-US" sz="2400" dirty="0" err="1"/>
              <a:t>tphysbc</a:t>
            </a:r>
            <a:r>
              <a:rPr lang="en-US" sz="2400" dirty="0"/>
              <a:t>, </a:t>
            </a:r>
            <a:r>
              <a:rPr lang="en-US" sz="2400" dirty="0" err="1"/>
              <a:t>tphysac</a:t>
            </a:r>
            <a:r>
              <a:rPr lang="en-US" sz="2400" dirty="0"/>
              <a:t>) logic has combined implementation of CAM3, CAM4, CAM5 &amp; CAM6 including several options for CAM5 and CAM6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2000" dirty="0"/>
              <a:t>Increases difficulty in experimenting with new physics parameterizations and suites.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CPF</a:t>
            </a:r>
          </a:p>
        </p:txBody>
      </p:sp>
    </p:spTree>
    <p:extLst>
      <p:ext uri="{BB962C8B-B14F-4D97-AF65-F5344CB8AC3E}">
        <p14:creationId xmlns:p14="http://schemas.microsoft.com/office/powerpoint/2010/main" val="4109473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6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0794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CPF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13649" y="1363579"/>
            <a:ext cx="9144000" cy="4698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Multi-model effort to build flexible physics-package driver with a common, model-independent interface</a:t>
            </a:r>
          </a:p>
          <a:p>
            <a:r>
              <a:rPr lang="en-US" sz="2800" dirty="0"/>
              <a:t>Replaces hardcoded, complex logic with a data-driven schedule of parameterization calls</a:t>
            </a:r>
          </a:p>
          <a:p>
            <a:r>
              <a:rPr lang="en-US" sz="2800" dirty="0"/>
              <a:t>Handles data flow to and from host model as well as between parameterization calls</a:t>
            </a:r>
          </a:p>
          <a:p>
            <a:r>
              <a:rPr lang="en-US" sz="2800" dirty="0"/>
              <a:t>Recently funded for implementation by CGD (CAM), MMM (WRF &amp; MPAS), ACOM (Chemistry package)</a:t>
            </a:r>
          </a:p>
          <a:p>
            <a:r>
              <a:rPr lang="en-US" sz="2800" dirty="0"/>
              <a:t>Goal is to also be compatible with NOAA (NGGPS, CCPP)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cs typeface="Verdana"/>
              </a:rPr>
              <a:t>What is the Community Physics Driver / Framework?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9818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7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j-lt"/>
                <a:cs typeface="Verdana"/>
              </a:rPr>
              <a:t>CAM6 with Community Physics Driver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9672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CAM6+</a:t>
            </a:r>
          </a:p>
        </p:txBody>
      </p:sp>
      <p:sp>
        <p:nvSpPr>
          <p:cNvPr id="5" name="Rectangle 4"/>
          <p:cNvSpPr/>
          <p:nvPr/>
        </p:nvSpPr>
        <p:spPr>
          <a:xfrm>
            <a:off x="329609" y="2433054"/>
            <a:ext cx="8451458" cy="3596106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36841" y="1390317"/>
            <a:ext cx="7018421" cy="347579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CESM Driver / Mediator</a:t>
            </a:r>
          </a:p>
        </p:txBody>
      </p:sp>
      <p:sp>
        <p:nvSpPr>
          <p:cNvPr id="6" name="Up-Down Arrow Callout 5"/>
          <p:cNvSpPr/>
          <p:nvPr/>
        </p:nvSpPr>
        <p:spPr>
          <a:xfrm>
            <a:off x="909065" y="1744579"/>
            <a:ext cx="1774953" cy="1388633"/>
          </a:xfrm>
          <a:prstGeom prst="upDownArrowCallout">
            <a:avLst>
              <a:gd name="adj1" fmla="val 16410"/>
              <a:gd name="adj2" fmla="val 18643"/>
              <a:gd name="adj3" fmla="val 25000"/>
              <a:gd name="adj4" fmla="val 18563"/>
            </a:avLst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Surface Coupling</a:t>
            </a:r>
          </a:p>
        </p:txBody>
      </p:sp>
      <p:sp>
        <p:nvSpPr>
          <p:cNvPr id="7" name="Down Arrow Callout 6"/>
          <p:cNvSpPr/>
          <p:nvPr/>
        </p:nvSpPr>
        <p:spPr>
          <a:xfrm>
            <a:off x="5818740" y="1744580"/>
            <a:ext cx="1791368" cy="688473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37833"/>
            </a:avLst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Run Parameters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07895" y="2453114"/>
            <a:ext cx="5347367" cy="357598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CAM Driver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677519" y="3312012"/>
            <a:ext cx="2030619" cy="18816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CAM Dynamics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SE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MPAS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</a:rPr>
              <a:t>FV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>
                <a:solidFill>
                  <a:schemeClr val="tx1"/>
                </a:solidFill>
              </a:rPr>
              <a:t>Eulerian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7297778" y="2810712"/>
            <a:ext cx="1" cy="499548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Can 23"/>
          <p:cNvSpPr/>
          <p:nvPr/>
        </p:nvSpPr>
        <p:spPr>
          <a:xfrm>
            <a:off x="635015" y="5487738"/>
            <a:ext cx="7720248" cy="414426"/>
          </a:xfrm>
          <a:prstGeom prst="can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Initial Data (input) and Diagnostics (output)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1751270" y="5193627"/>
            <a:ext cx="1" cy="294096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7692828" y="5198979"/>
            <a:ext cx="1" cy="294096"/>
          </a:xfrm>
          <a:prstGeom prst="straightConnector1">
            <a:avLst/>
          </a:prstGeom>
          <a:ln>
            <a:solidFill>
              <a:schemeClr val="accent2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ight Arrow Callout 28"/>
          <p:cNvSpPr/>
          <p:nvPr/>
        </p:nvSpPr>
        <p:spPr>
          <a:xfrm rot="5400000">
            <a:off x="3943488" y="2664767"/>
            <a:ext cx="868271" cy="118872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34975"/>
            </a:avLst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Tendencies</a:t>
            </a:r>
          </a:p>
        </p:txBody>
      </p:sp>
      <p:sp>
        <p:nvSpPr>
          <p:cNvPr id="30" name="Left Arrow Callout 29"/>
          <p:cNvSpPr/>
          <p:nvPr/>
        </p:nvSpPr>
        <p:spPr>
          <a:xfrm>
            <a:off x="5818740" y="3459320"/>
            <a:ext cx="858779" cy="914400"/>
          </a:xfrm>
          <a:prstGeom prst="leftArrowCallout">
            <a:avLst>
              <a:gd name="adj1" fmla="val 19923"/>
              <a:gd name="adj2" fmla="val 27020"/>
              <a:gd name="adj3" fmla="val 52843"/>
              <a:gd name="adj4" fmla="val 35864"/>
            </a:avLst>
          </a:prstGeom>
          <a:solidFill>
            <a:srgbClr val="B6DEE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State</a:t>
            </a:r>
          </a:p>
        </p:txBody>
      </p:sp>
      <p:sp>
        <p:nvSpPr>
          <p:cNvPr id="31" name="Rectangle 30"/>
          <p:cNvSpPr/>
          <p:nvPr/>
        </p:nvSpPr>
        <p:spPr>
          <a:xfrm rot="5400000">
            <a:off x="4080956" y="3348905"/>
            <a:ext cx="1393423" cy="2082144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Dynamics ⟺ Physics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Coupling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07334" y="2941313"/>
            <a:ext cx="3175836" cy="2353699"/>
            <a:chOff x="407334" y="2941313"/>
            <a:chExt cx="3175836" cy="2353699"/>
          </a:xfrm>
        </p:grpSpPr>
        <p:sp>
          <p:nvSpPr>
            <p:cNvPr id="9" name="Rounded Rectangle 8"/>
            <p:cNvSpPr/>
            <p:nvPr/>
          </p:nvSpPr>
          <p:spPr>
            <a:xfrm>
              <a:off x="407334" y="2941313"/>
              <a:ext cx="3175836" cy="2353699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35015" y="4090737"/>
              <a:ext cx="2232511" cy="110289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r>
                <a:rPr lang="en-US" sz="2000" dirty="0">
                  <a:solidFill>
                    <a:schemeClr val="tx1"/>
                  </a:solidFill>
                </a:rPr>
                <a:t>CPD Physics Suites</a:t>
              </a:r>
            </a:p>
            <a:p>
              <a:pPr algn="ctr">
                <a:spcAft>
                  <a:spcPts val="6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(CAM6, WRF, etc.)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21368" y="3133213"/>
              <a:ext cx="2941054" cy="357598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Community Physics Driver</a:t>
              </a:r>
            </a:p>
          </p:txBody>
        </p:sp>
        <p:sp>
          <p:nvSpPr>
            <p:cNvPr id="26" name="Up-Down Arrow Callout 25"/>
            <p:cNvSpPr/>
            <p:nvPr/>
          </p:nvSpPr>
          <p:spPr>
            <a:xfrm>
              <a:off x="909065" y="3502844"/>
              <a:ext cx="1774953" cy="587893"/>
            </a:xfrm>
            <a:prstGeom prst="upDownArrowCallout">
              <a:avLst>
                <a:gd name="adj1" fmla="val 9096"/>
                <a:gd name="adj2" fmla="val 13575"/>
                <a:gd name="adj3" fmla="val 19054"/>
                <a:gd name="adj4" fmla="val 39275"/>
              </a:avLst>
            </a:prstGeom>
            <a:gradFill flip="none" rotWithShape="1">
              <a:gsLst>
                <a:gs pos="0">
                  <a:schemeClr val="accent5"/>
                </a:gs>
                <a:gs pos="100000">
                  <a:srgbClr val="B6DEE8"/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Fields</a:t>
              </a:r>
            </a:p>
          </p:txBody>
        </p:sp>
      </p:grpSp>
      <p:sp>
        <p:nvSpPr>
          <p:cNvPr id="33" name="Right Arrow 32"/>
          <p:cNvSpPr/>
          <p:nvPr/>
        </p:nvSpPr>
        <p:spPr>
          <a:xfrm rot="5400000" flipH="1">
            <a:off x="5069714" y="3102640"/>
            <a:ext cx="868273" cy="312967"/>
          </a:xfrm>
          <a:prstGeom prst="rightArrow">
            <a:avLst/>
          </a:prstGeom>
          <a:solidFill>
            <a:srgbClr val="B6DEE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 rot="10800000" flipH="1">
            <a:off x="5809246" y="4557786"/>
            <a:ext cx="868273" cy="312967"/>
          </a:xfrm>
          <a:prstGeom prst="rightArrow">
            <a:avLst/>
          </a:prstGeom>
          <a:solidFill>
            <a:srgbClr val="4BACC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3106832" y="2816484"/>
            <a:ext cx="1" cy="316729"/>
          </a:xfrm>
          <a:prstGeom prst="straightConnector1">
            <a:avLst/>
          </a:prstGeom>
          <a:ln w="38100">
            <a:solidFill>
              <a:srgbClr val="B6DEE8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3347463" y="2824991"/>
            <a:ext cx="1" cy="316729"/>
          </a:xfrm>
          <a:prstGeom prst="straightConnector1">
            <a:avLst/>
          </a:prstGeom>
          <a:ln w="38100">
            <a:solidFill>
              <a:srgbClr val="4BACC5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93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12" grpId="0"/>
      <p:bldP spid="12" grpId="1"/>
      <p:bldP spid="13" grpId="0"/>
      <p:bldP spid="13" grpId="1"/>
      <p:bldP spid="8" grpId="0" animBg="1"/>
      <p:bldP spid="8" grpId="1" animBg="1"/>
      <p:bldP spid="5" grpId="0" animBg="1"/>
      <p:bldP spid="5" grpId="1" animBg="1"/>
      <p:bldP spid="3" grpId="0" animBg="1"/>
      <p:bldP spid="3" grpId="1" animBg="1"/>
      <p:bldP spid="6" grpId="0" animBg="1"/>
      <p:bldP spid="6" grpId="1" animBg="1"/>
      <p:bldP spid="7" grpId="0" animBg="1"/>
      <p:bldP spid="7" grpId="1" animBg="1"/>
      <p:bldP spid="17" grpId="0" animBg="1"/>
      <p:bldP spid="17" grpId="1" animBg="1"/>
      <p:bldP spid="20" grpId="0" animBg="1"/>
      <p:bldP spid="20" grpId="1" animBg="1"/>
      <p:bldP spid="24" grpId="0" animBg="1"/>
      <p:bldP spid="24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3" grpId="0" animBg="1"/>
      <p:bldP spid="33" grpId="1" animBg="1"/>
      <p:bldP spid="34" grpId="0" animBg="1"/>
      <p:bldP spid="3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" name="Straight Arrow Connector 102"/>
          <p:cNvCxnSpPr>
            <a:stCxn id="93" idx="1"/>
            <a:endCxn id="13" idx="3"/>
          </p:cNvCxnSpPr>
          <p:nvPr/>
        </p:nvCxnSpPr>
        <p:spPr>
          <a:xfrm flipH="1">
            <a:off x="467992" y="1693917"/>
            <a:ext cx="1515961" cy="658886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V="1">
            <a:off x="635098" y="4819369"/>
            <a:ext cx="2962890" cy="13366"/>
          </a:xfrm>
          <a:prstGeom prst="straightConnector1">
            <a:avLst/>
          </a:prstGeom>
          <a:ln>
            <a:solidFill>
              <a:schemeClr val="accent2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8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9672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CAM6 ⟹ CPF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449866" y="737255"/>
            <a:ext cx="833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+mj-lt"/>
                <a:cs typeface="Verdana"/>
              </a:rPr>
              <a:t>   CAM6 Physics                     vs.                        CPF</a:t>
            </a:r>
            <a:endParaRPr lang="en-US" sz="2800" dirty="0">
              <a:latin typeface="+mj-lt"/>
              <a:ea typeface="Tahoma" pitchFamily="34" charset="0"/>
              <a:cs typeface="Verdana"/>
            </a:endParaRPr>
          </a:p>
        </p:txBody>
      </p:sp>
      <p:sp>
        <p:nvSpPr>
          <p:cNvPr id="23" name="Rectangle 22"/>
          <p:cNvSpPr/>
          <p:nvPr/>
        </p:nvSpPr>
        <p:spPr>
          <a:xfrm rot="5400000">
            <a:off x="1654532" y="4091981"/>
            <a:ext cx="282761" cy="2990055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 anchorCtr="1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PBUF</a:t>
            </a:r>
          </a:p>
        </p:txBody>
      </p:sp>
      <p:cxnSp>
        <p:nvCxnSpPr>
          <p:cNvPr id="26" name="Straight Arrow Connector 25"/>
          <p:cNvCxnSpPr>
            <a:endCxn id="13" idx="3"/>
          </p:cNvCxnSpPr>
          <p:nvPr/>
        </p:nvCxnSpPr>
        <p:spPr>
          <a:xfrm flipH="1">
            <a:off x="467992" y="1945377"/>
            <a:ext cx="106200" cy="407426"/>
          </a:xfrm>
          <a:prstGeom prst="straightConnector1">
            <a:avLst/>
          </a:prstGeom>
          <a:ln>
            <a:solidFill>
              <a:schemeClr val="accent5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an 29"/>
          <p:cNvSpPr/>
          <p:nvPr/>
        </p:nvSpPr>
        <p:spPr>
          <a:xfrm rot="16200000">
            <a:off x="2378814" y="3524550"/>
            <a:ext cx="2764523" cy="367635"/>
          </a:xfrm>
          <a:prstGeom prst="can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Diagnostics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3290940" y="2506579"/>
            <a:ext cx="307048" cy="13366"/>
          </a:xfrm>
          <a:prstGeom prst="straightConnector1">
            <a:avLst/>
          </a:prstGeom>
          <a:ln>
            <a:solidFill>
              <a:schemeClr val="accent2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2760783" y="2977139"/>
            <a:ext cx="837205" cy="13366"/>
          </a:xfrm>
          <a:prstGeom prst="straightConnector1">
            <a:avLst/>
          </a:prstGeom>
          <a:ln>
            <a:solidFill>
              <a:schemeClr val="accent2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2168417" y="3491958"/>
            <a:ext cx="1429571" cy="0"/>
          </a:xfrm>
          <a:prstGeom prst="straightConnector1">
            <a:avLst/>
          </a:prstGeom>
          <a:ln>
            <a:solidFill>
              <a:schemeClr val="accent2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1682948" y="3976168"/>
            <a:ext cx="1915040" cy="0"/>
          </a:xfrm>
          <a:prstGeom prst="straightConnector1">
            <a:avLst/>
          </a:prstGeom>
          <a:ln>
            <a:solidFill>
              <a:schemeClr val="accent2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1176323" y="4423789"/>
            <a:ext cx="2421665" cy="13366"/>
          </a:xfrm>
          <a:prstGeom prst="straightConnector1">
            <a:avLst/>
          </a:prstGeom>
          <a:ln>
            <a:solidFill>
              <a:schemeClr val="accent2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1983953" y="1442457"/>
            <a:ext cx="1097280" cy="5029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Dynamics State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59045" y="1442457"/>
            <a:ext cx="1005840" cy="502920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Surface Fields</a:t>
            </a:r>
          </a:p>
        </p:txBody>
      </p:sp>
      <p:cxnSp>
        <p:nvCxnSpPr>
          <p:cNvPr id="95" name="Straight Arrow Connector 94"/>
          <p:cNvCxnSpPr>
            <a:endCxn id="73" idx="3"/>
          </p:cNvCxnSpPr>
          <p:nvPr/>
        </p:nvCxnSpPr>
        <p:spPr>
          <a:xfrm>
            <a:off x="749827" y="1966193"/>
            <a:ext cx="248845" cy="386610"/>
          </a:xfrm>
          <a:prstGeom prst="straightConnector1">
            <a:avLst/>
          </a:prstGeom>
          <a:ln>
            <a:solidFill>
              <a:schemeClr val="accent5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94" idx="2"/>
            <a:endCxn id="79" idx="3"/>
          </p:cNvCxnSpPr>
          <p:nvPr/>
        </p:nvCxnSpPr>
        <p:spPr>
          <a:xfrm>
            <a:off x="961965" y="1945377"/>
            <a:ext cx="553877" cy="407426"/>
          </a:xfrm>
          <a:prstGeom prst="straightConnector1">
            <a:avLst/>
          </a:prstGeom>
          <a:ln>
            <a:solidFill>
              <a:schemeClr val="accent5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endCxn id="83" idx="3"/>
          </p:cNvCxnSpPr>
          <p:nvPr/>
        </p:nvCxnSpPr>
        <p:spPr>
          <a:xfrm>
            <a:off x="1276732" y="1966193"/>
            <a:ext cx="772755" cy="386610"/>
          </a:xfrm>
          <a:prstGeom prst="straightConnector1">
            <a:avLst/>
          </a:prstGeom>
          <a:ln>
            <a:solidFill>
              <a:schemeClr val="accent5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endCxn id="89" idx="3"/>
          </p:cNvCxnSpPr>
          <p:nvPr/>
        </p:nvCxnSpPr>
        <p:spPr>
          <a:xfrm>
            <a:off x="1464885" y="1838162"/>
            <a:ext cx="1118248" cy="514641"/>
          </a:xfrm>
          <a:prstGeom prst="straightConnector1">
            <a:avLst/>
          </a:prstGeom>
          <a:ln>
            <a:solidFill>
              <a:schemeClr val="accent5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300886" y="2352803"/>
            <a:ext cx="2990054" cy="2739124"/>
            <a:chOff x="300886" y="2352803"/>
            <a:chExt cx="2990054" cy="2739124"/>
          </a:xfrm>
        </p:grpSpPr>
        <p:sp>
          <p:nvSpPr>
            <p:cNvPr id="13" name="Rectangle 12"/>
            <p:cNvSpPr/>
            <p:nvPr/>
          </p:nvSpPr>
          <p:spPr>
            <a:xfrm rot="16200000">
              <a:off x="-901570" y="3555259"/>
              <a:ext cx="2739124" cy="3342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Parameterization</a:t>
              </a:r>
            </a:p>
          </p:txBody>
        </p:sp>
        <p:sp>
          <p:nvSpPr>
            <p:cNvPr id="73" name="Rectangle 72"/>
            <p:cNvSpPr/>
            <p:nvPr/>
          </p:nvSpPr>
          <p:spPr>
            <a:xfrm rot="16200000">
              <a:off x="-370890" y="3555259"/>
              <a:ext cx="2739124" cy="3342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Parameterization</a:t>
              </a:r>
            </a:p>
          </p:txBody>
        </p:sp>
        <p:sp>
          <p:nvSpPr>
            <p:cNvPr id="79" name="Rectangle 78"/>
            <p:cNvSpPr/>
            <p:nvPr/>
          </p:nvSpPr>
          <p:spPr>
            <a:xfrm rot="16200000">
              <a:off x="146280" y="3555259"/>
              <a:ext cx="2739124" cy="3342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Parameterization</a:t>
              </a:r>
            </a:p>
          </p:txBody>
        </p:sp>
        <p:sp>
          <p:nvSpPr>
            <p:cNvPr id="83" name="Rectangle 82"/>
            <p:cNvSpPr/>
            <p:nvPr/>
          </p:nvSpPr>
          <p:spPr>
            <a:xfrm rot="16200000">
              <a:off x="679925" y="3555259"/>
              <a:ext cx="2739124" cy="3342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Parameterization</a:t>
              </a:r>
            </a:p>
          </p:txBody>
        </p:sp>
        <p:sp>
          <p:nvSpPr>
            <p:cNvPr id="89" name="Rectangle 88"/>
            <p:cNvSpPr/>
            <p:nvPr/>
          </p:nvSpPr>
          <p:spPr>
            <a:xfrm rot="16200000">
              <a:off x="1213570" y="3555259"/>
              <a:ext cx="2739124" cy="3342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Parameterization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 rot="16200000">
              <a:off x="1754273" y="3555259"/>
              <a:ext cx="2739124" cy="3342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Parameterization</a:t>
              </a:r>
            </a:p>
          </p:txBody>
        </p:sp>
      </p:grpSp>
      <p:cxnSp>
        <p:nvCxnSpPr>
          <p:cNvPr id="102" name="Straight Arrow Connector 101"/>
          <p:cNvCxnSpPr>
            <a:stCxn id="94" idx="3"/>
            <a:endCxn id="101" idx="3"/>
          </p:cNvCxnSpPr>
          <p:nvPr/>
        </p:nvCxnSpPr>
        <p:spPr>
          <a:xfrm>
            <a:off x="1464885" y="1693917"/>
            <a:ext cx="1658951" cy="658886"/>
          </a:xfrm>
          <a:prstGeom prst="straightConnector1">
            <a:avLst/>
          </a:prstGeom>
          <a:ln>
            <a:solidFill>
              <a:schemeClr val="accent5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endCxn id="73" idx="3"/>
          </p:cNvCxnSpPr>
          <p:nvPr/>
        </p:nvCxnSpPr>
        <p:spPr>
          <a:xfrm flipH="1">
            <a:off x="998672" y="1838162"/>
            <a:ext cx="985281" cy="514641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endCxn id="79" idx="3"/>
          </p:cNvCxnSpPr>
          <p:nvPr/>
        </p:nvCxnSpPr>
        <p:spPr>
          <a:xfrm flipH="1">
            <a:off x="1515842" y="1966193"/>
            <a:ext cx="652575" cy="386610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93" idx="2"/>
            <a:endCxn id="83" idx="3"/>
          </p:cNvCxnSpPr>
          <p:nvPr/>
        </p:nvCxnSpPr>
        <p:spPr>
          <a:xfrm flipH="1">
            <a:off x="2049487" y="1945377"/>
            <a:ext cx="483106" cy="407426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endCxn id="89" idx="3"/>
          </p:cNvCxnSpPr>
          <p:nvPr/>
        </p:nvCxnSpPr>
        <p:spPr>
          <a:xfrm flipH="1">
            <a:off x="2583133" y="1966193"/>
            <a:ext cx="177650" cy="386610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endCxn id="101" idx="3"/>
          </p:cNvCxnSpPr>
          <p:nvPr/>
        </p:nvCxnSpPr>
        <p:spPr>
          <a:xfrm>
            <a:off x="2956729" y="1945377"/>
            <a:ext cx="167107" cy="407426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467993" y="5094402"/>
            <a:ext cx="0" cy="353701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1016744" y="5094402"/>
            <a:ext cx="0" cy="353701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1521512" y="5094402"/>
            <a:ext cx="0" cy="353701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2055157" y="5094402"/>
            <a:ext cx="0" cy="353701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2583133" y="5094402"/>
            <a:ext cx="0" cy="353701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3122751" y="5094402"/>
            <a:ext cx="0" cy="353701"/>
          </a:xfrm>
          <a:prstGeom prst="straightConnector1">
            <a:avLst/>
          </a:prstGeom>
          <a:ln>
            <a:solidFill>
              <a:schemeClr val="accent4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F0FF73D4-BB27-C547-B027-AA2027F827B2}"/>
              </a:ext>
            </a:extLst>
          </p:cNvPr>
          <p:cNvGrpSpPr/>
          <p:nvPr/>
        </p:nvGrpSpPr>
        <p:grpSpPr>
          <a:xfrm>
            <a:off x="5422619" y="1591695"/>
            <a:ext cx="3291840" cy="3873656"/>
            <a:chOff x="5560848" y="1400302"/>
            <a:chExt cx="3291840" cy="3873656"/>
          </a:xfrm>
        </p:grpSpPr>
        <p:grpSp>
          <p:nvGrpSpPr>
            <p:cNvPr id="27" name="Group 26"/>
            <p:cNvGrpSpPr/>
            <p:nvPr/>
          </p:nvGrpSpPr>
          <p:grpSpPr>
            <a:xfrm>
              <a:off x="5734229" y="2370419"/>
              <a:ext cx="2969439" cy="2903539"/>
              <a:chOff x="5734229" y="2179029"/>
              <a:chExt cx="2969439" cy="2903539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5734229" y="2179029"/>
                <a:ext cx="334212" cy="2886207"/>
                <a:chOff x="5734229" y="2179029"/>
                <a:chExt cx="334212" cy="2886207"/>
              </a:xfrm>
            </p:grpSpPr>
            <p:sp>
              <p:nvSpPr>
                <p:cNvPr id="71" name="Rectangle 70"/>
                <p:cNvSpPr/>
                <p:nvPr/>
              </p:nvSpPr>
              <p:spPr>
                <a:xfrm rot="16200000">
                  <a:off x="4732610" y="3729405"/>
                  <a:ext cx="2337450" cy="334211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Parameterization</a:t>
                  </a:r>
                </a:p>
              </p:txBody>
            </p:sp>
            <p:grpSp>
              <p:nvGrpSpPr>
                <p:cNvPr id="6" name="Group 5"/>
                <p:cNvGrpSpPr/>
                <p:nvPr/>
              </p:nvGrpSpPr>
              <p:grpSpPr>
                <a:xfrm>
                  <a:off x="5734229" y="2179029"/>
                  <a:ext cx="334212" cy="560784"/>
                  <a:chOff x="5734229" y="2179029"/>
                  <a:chExt cx="334212" cy="560784"/>
                </a:xfrm>
              </p:grpSpPr>
              <p:cxnSp>
                <p:nvCxnSpPr>
                  <p:cNvPr id="72" name="Straight Arrow Connector 71"/>
                  <p:cNvCxnSpPr/>
                  <p:nvPr/>
                </p:nvCxnSpPr>
                <p:spPr>
                  <a:xfrm rot="16200000" flipV="1">
                    <a:off x="5759966" y="2313715"/>
                    <a:ext cx="282738" cy="13366"/>
                  </a:xfrm>
                  <a:prstGeom prst="straightConnector1">
                    <a:avLst/>
                  </a:prstGeom>
                  <a:ln>
                    <a:headEnd type="arrow"/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" name="Round Same Side Corner Rectangle 2"/>
                  <p:cNvSpPr/>
                  <p:nvPr/>
                </p:nvSpPr>
                <p:spPr>
                  <a:xfrm>
                    <a:off x="5734229" y="2461768"/>
                    <a:ext cx="334212" cy="278045"/>
                  </a:xfrm>
                  <a:prstGeom prst="round2SameRect">
                    <a:avLst/>
                  </a:prstGeom>
                  <a:solidFill>
                    <a:srgbClr val="8063A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" name="Group 13"/>
              <p:cNvGrpSpPr/>
              <p:nvPr/>
            </p:nvGrpSpPr>
            <p:grpSpPr>
              <a:xfrm>
                <a:off x="6257602" y="2179029"/>
                <a:ext cx="334212" cy="2886207"/>
                <a:chOff x="6257602" y="2179029"/>
                <a:chExt cx="334212" cy="2886207"/>
              </a:xfrm>
            </p:grpSpPr>
            <p:sp>
              <p:nvSpPr>
                <p:cNvPr id="75" name="Rectangle 74"/>
                <p:cNvSpPr/>
                <p:nvPr/>
              </p:nvSpPr>
              <p:spPr>
                <a:xfrm rot="16200000">
                  <a:off x="5255983" y="3729405"/>
                  <a:ext cx="2337450" cy="334211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Parameterization</a:t>
                  </a:r>
                </a:p>
              </p:txBody>
            </p:sp>
            <p:cxnSp>
              <p:nvCxnSpPr>
                <p:cNvPr id="76" name="Straight Arrow Connector 75"/>
                <p:cNvCxnSpPr/>
                <p:nvPr/>
              </p:nvCxnSpPr>
              <p:spPr>
                <a:xfrm rot="16200000" flipV="1">
                  <a:off x="6283339" y="2313715"/>
                  <a:ext cx="282738" cy="13366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Round Same Side Corner Rectangle 55"/>
                <p:cNvSpPr/>
                <p:nvPr/>
              </p:nvSpPr>
              <p:spPr>
                <a:xfrm>
                  <a:off x="6257602" y="2455093"/>
                  <a:ext cx="334212" cy="278045"/>
                </a:xfrm>
                <a:prstGeom prst="round2SameRect">
                  <a:avLst/>
                </a:prstGeom>
                <a:solidFill>
                  <a:srgbClr val="8063A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" name="Group 15"/>
              <p:cNvGrpSpPr/>
              <p:nvPr/>
            </p:nvGrpSpPr>
            <p:grpSpPr>
              <a:xfrm>
                <a:off x="6794345" y="2191057"/>
                <a:ext cx="334212" cy="2886207"/>
                <a:chOff x="6794345" y="2191057"/>
                <a:chExt cx="334212" cy="2886207"/>
              </a:xfrm>
            </p:grpSpPr>
            <p:sp>
              <p:nvSpPr>
                <p:cNvPr id="81" name="Rectangle 80"/>
                <p:cNvSpPr/>
                <p:nvPr/>
              </p:nvSpPr>
              <p:spPr>
                <a:xfrm rot="16200000">
                  <a:off x="5792726" y="3741433"/>
                  <a:ext cx="2337450" cy="334211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Parameterization</a:t>
                  </a:r>
                </a:p>
              </p:txBody>
            </p:sp>
            <p:cxnSp>
              <p:nvCxnSpPr>
                <p:cNvPr id="82" name="Straight Arrow Connector 81"/>
                <p:cNvCxnSpPr/>
                <p:nvPr/>
              </p:nvCxnSpPr>
              <p:spPr>
                <a:xfrm rot="16200000" flipV="1">
                  <a:off x="6820082" y="2325743"/>
                  <a:ext cx="282738" cy="13366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Round Same Side Corner Rectangle 56"/>
                <p:cNvSpPr/>
                <p:nvPr/>
              </p:nvSpPr>
              <p:spPr>
                <a:xfrm>
                  <a:off x="6794345" y="2467072"/>
                  <a:ext cx="334212" cy="278045"/>
                </a:xfrm>
                <a:prstGeom prst="round2SameRect">
                  <a:avLst/>
                </a:prstGeom>
                <a:solidFill>
                  <a:srgbClr val="8063A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7325735" y="2196361"/>
                <a:ext cx="334212" cy="2886207"/>
                <a:chOff x="7325735" y="2196361"/>
                <a:chExt cx="334212" cy="2886207"/>
              </a:xfrm>
            </p:grpSpPr>
            <p:sp>
              <p:nvSpPr>
                <p:cNvPr id="84" name="Rectangle 83"/>
                <p:cNvSpPr/>
                <p:nvPr/>
              </p:nvSpPr>
              <p:spPr>
                <a:xfrm rot="16200000">
                  <a:off x="6324116" y="3746737"/>
                  <a:ext cx="2337450" cy="334211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Parameterization</a:t>
                  </a:r>
                </a:p>
              </p:txBody>
            </p:sp>
            <p:cxnSp>
              <p:nvCxnSpPr>
                <p:cNvPr id="85" name="Straight Arrow Connector 84"/>
                <p:cNvCxnSpPr/>
                <p:nvPr/>
              </p:nvCxnSpPr>
              <p:spPr>
                <a:xfrm rot="16200000" flipV="1">
                  <a:off x="7351472" y="2331047"/>
                  <a:ext cx="282738" cy="13366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Round Same Side Corner Rectangle 57"/>
                <p:cNvSpPr/>
                <p:nvPr/>
              </p:nvSpPr>
              <p:spPr>
                <a:xfrm>
                  <a:off x="7325735" y="2457046"/>
                  <a:ext cx="334212" cy="278045"/>
                </a:xfrm>
                <a:prstGeom prst="round2SameRect">
                  <a:avLst/>
                </a:prstGeom>
                <a:solidFill>
                  <a:srgbClr val="8063A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7848750" y="2179030"/>
                <a:ext cx="334212" cy="2886201"/>
                <a:chOff x="7848750" y="2179030"/>
                <a:chExt cx="334212" cy="2886201"/>
              </a:xfrm>
            </p:grpSpPr>
            <p:sp>
              <p:nvSpPr>
                <p:cNvPr id="87" name="Rectangle 86"/>
                <p:cNvSpPr/>
                <p:nvPr/>
              </p:nvSpPr>
              <p:spPr>
                <a:xfrm rot="16200000">
                  <a:off x="6847131" y="3729400"/>
                  <a:ext cx="2337450" cy="334211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Parameterization</a:t>
                  </a:r>
                </a:p>
              </p:txBody>
            </p:sp>
            <p:cxnSp>
              <p:nvCxnSpPr>
                <p:cNvPr id="88" name="Straight Arrow Connector 87"/>
                <p:cNvCxnSpPr/>
                <p:nvPr/>
              </p:nvCxnSpPr>
              <p:spPr>
                <a:xfrm rot="16200000" flipV="1">
                  <a:off x="7874487" y="2313716"/>
                  <a:ext cx="282738" cy="13366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Round Same Side Corner Rectangle 76"/>
                <p:cNvSpPr/>
                <p:nvPr/>
              </p:nvSpPr>
              <p:spPr>
                <a:xfrm>
                  <a:off x="7848750" y="2455093"/>
                  <a:ext cx="334212" cy="278045"/>
                </a:xfrm>
                <a:prstGeom prst="round2SameRect">
                  <a:avLst/>
                </a:prstGeom>
                <a:solidFill>
                  <a:srgbClr val="8063A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>
                <a:off x="8369456" y="2179029"/>
                <a:ext cx="334212" cy="2886207"/>
                <a:chOff x="8369456" y="2179029"/>
                <a:chExt cx="334212" cy="2886207"/>
              </a:xfrm>
            </p:grpSpPr>
            <p:sp>
              <p:nvSpPr>
                <p:cNvPr id="90" name="Rectangle 89"/>
                <p:cNvSpPr/>
                <p:nvPr/>
              </p:nvSpPr>
              <p:spPr>
                <a:xfrm rot="16200000">
                  <a:off x="7367837" y="3729405"/>
                  <a:ext cx="2337450" cy="334211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Parameterization</a:t>
                  </a:r>
                </a:p>
              </p:txBody>
            </p:sp>
            <p:cxnSp>
              <p:nvCxnSpPr>
                <p:cNvPr id="91" name="Straight Arrow Connector 90"/>
                <p:cNvCxnSpPr/>
                <p:nvPr/>
              </p:nvCxnSpPr>
              <p:spPr>
                <a:xfrm rot="16200000" flipV="1">
                  <a:off x="8395193" y="2313715"/>
                  <a:ext cx="282738" cy="13366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" name="Round Same Side Corner Rectangle 77"/>
                <p:cNvSpPr/>
                <p:nvPr/>
              </p:nvSpPr>
              <p:spPr>
                <a:xfrm>
                  <a:off x="8369456" y="2446315"/>
                  <a:ext cx="334212" cy="278045"/>
                </a:xfrm>
                <a:prstGeom prst="round2SameRect">
                  <a:avLst/>
                </a:prstGeom>
                <a:solidFill>
                  <a:srgbClr val="8063A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74" name="CPF Test Driver">
              <a:extLst>
                <a:ext uri="{FF2B5EF4-FFF2-40B4-BE49-F238E27FC236}">
                  <a16:creationId xmlns:a16="http://schemas.microsoft.com/office/drawing/2014/main" id="{D8F2F449-34DF-F24A-9170-56FAFE249421}"/>
                </a:ext>
              </a:extLst>
            </p:cNvPr>
            <p:cNvSpPr/>
            <p:nvPr/>
          </p:nvSpPr>
          <p:spPr>
            <a:xfrm>
              <a:off x="5560848" y="1400302"/>
              <a:ext cx="3288630" cy="320040"/>
            </a:xfrm>
            <a:prstGeom prst="round2SameRect">
              <a:avLst/>
            </a:prstGeom>
            <a:solidFill>
              <a:srgbClr val="7D2EBD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CPF Test Driver</a:t>
              </a:r>
            </a:p>
          </p:txBody>
        </p:sp>
        <p:sp>
          <p:nvSpPr>
            <p:cNvPr id="80" name="Host CAP">
              <a:extLst>
                <a:ext uri="{FF2B5EF4-FFF2-40B4-BE49-F238E27FC236}">
                  <a16:creationId xmlns:a16="http://schemas.microsoft.com/office/drawing/2014/main" id="{BE0A4C32-BA44-6A41-B71D-050C9AEE2FCB}"/>
                </a:ext>
              </a:extLst>
            </p:cNvPr>
            <p:cNvSpPr/>
            <p:nvPr/>
          </p:nvSpPr>
          <p:spPr>
            <a:xfrm>
              <a:off x="5560848" y="1400302"/>
              <a:ext cx="3291840" cy="320040"/>
            </a:xfrm>
            <a:prstGeom prst="round2SameRect">
              <a:avLst/>
            </a:prstGeom>
            <a:solidFill>
              <a:srgbClr val="7D2EBD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Host Model CAP</a:t>
              </a:r>
            </a:p>
          </p:txBody>
        </p:sp>
        <p:sp>
          <p:nvSpPr>
            <p:cNvPr id="92" name="CPD">
              <a:extLst>
                <a:ext uri="{FF2B5EF4-FFF2-40B4-BE49-F238E27FC236}">
                  <a16:creationId xmlns:a16="http://schemas.microsoft.com/office/drawing/2014/main" id="{E4AF0630-3FAD-E548-BE70-A606E38529DB}"/>
                </a:ext>
              </a:extLst>
            </p:cNvPr>
            <p:cNvSpPr/>
            <p:nvPr/>
          </p:nvSpPr>
          <p:spPr>
            <a:xfrm>
              <a:off x="5560848" y="2040382"/>
              <a:ext cx="3291840" cy="320040"/>
            </a:xfrm>
            <a:prstGeom prst="round2SameRect">
              <a:avLst>
                <a:gd name="adj1" fmla="val 0"/>
                <a:gd name="adj2" fmla="val 20588"/>
              </a:avLst>
            </a:prstGeom>
            <a:solidFill>
              <a:schemeClr val="bg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7D2FBD"/>
                  </a:solidFill>
                </a:rPr>
                <a:t>CPF</a:t>
              </a:r>
            </a:p>
          </p:txBody>
        </p:sp>
        <p:sp>
          <p:nvSpPr>
            <p:cNvPr id="99" name="Diagnostics">
              <a:extLst>
                <a:ext uri="{FF2B5EF4-FFF2-40B4-BE49-F238E27FC236}">
                  <a16:creationId xmlns:a16="http://schemas.microsoft.com/office/drawing/2014/main" id="{18B3030D-E6B1-6840-A3F6-317BCEED7739}"/>
                </a:ext>
              </a:extLst>
            </p:cNvPr>
            <p:cNvSpPr/>
            <p:nvPr/>
          </p:nvSpPr>
          <p:spPr>
            <a:xfrm>
              <a:off x="5560848" y="1720342"/>
              <a:ext cx="3291840" cy="32004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rgbClr val="BB4E4C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Diagnostics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845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5454-8EFF-4F85-ADAE-265ABE0454C6}" type="datetime1">
              <a:rPr lang="en-US" smtClean="0"/>
              <a:t>7/30/18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85868-B79C-6845-AC86-4E3ECEE2F2E8}" type="slidenum">
              <a:rPr lang="en-US" smtClean="0"/>
              <a:t>9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49672" y="0"/>
            <a:ext cx="4080679" cy="709684"/>
          </a:xfrm>
          <a:prstGeom prst="rect">
            <a:avLst/>
          </a:prstGeom>
          <a:solidFill>
            <a:srgbClr val="1F316A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Parameterization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6208104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Steve Goldhaber</a:t>
            </a:r>
          </a:p>
          <a:p>
            <a:pPr algn="ctr"/>
            <a:r>
              <a:rPr lang="en-US" sz="1600" dirty="0"/>
              <a:t>Tel: 303.497.1770  |  Email: </a:t>
            </a:r>
            <a:r>
              <a:rPr lang="en-US" sz="1600" dirty="0" err="1"/>
              <a:t>goldy@ucar.edu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449866" y="737255"/>
            <a:ext cx="833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+mj-lt"/>
                <a:cs typeface="Verdana"/>
              </a:rPr>
              <a:t>   CAM6 Physics                     vs.                          CPF</a:t>
            </a:r>
          </a:p>
          <a:p>
            <a:pPr algn="just"/>
            <a:r>
              <a:rPr lang="en-US" sz="2800" dirty="0">
                <a:latin typeface="+mj-lt"/>
                <a:ea typeface="Tahoma" pitchFamily="34" charset="0"/>
                <a:cs typeface="Verdana"/>
              </a:rPr>
              <a:t>Parameterization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0633" y="1904987"/>
            <a:ext cx="3395578" cy="3823367"/>
            <a:chOff x="240633" y="1904987"/>
            <a:chExt cx="3395578" cy="3823367"/>
          </a:xfrm>
        </p:grpSpPr>
        <p:sp>
          <p:nvSpPr>
            <p:cNvPr id="7" name="Round Same Side Corner Rectangle 6"/>
            <p:cNvSpPr/>
            <p:nvPr/>
          </p:nvSpPr>
          <p:spPr>
            <a:xfrm>
              <a:off x="240633" y="3749831"/>
              <a:ext cx="3395578" cy="1978523"/>
            </a:xfrm>
            <a:prstGeom prst="round2SameRect">
              <a:avLst>
                <a:gd name="adj1" fmla="val 0"/>
                <a:gd name="adj2" fmla="val 1452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Parameterization portable layer</a:t>
              </a:r>
            </a:p>
            <a:p>
              <a:pPr algn="ctr"/>
              <a:r>
                <a:rPr lang="en-US" dirty="0"/>
                <a:t>(all I/O through Fortran arrays)</a:t>
              </a:r>
            </a:p>
            <a:p>
              <a:pPr algn="ctr"/>
              <a:r>
                <a:rPr lang="en-US" dirty="0"/>
                <a:t>Examples: microphysics, cloud physics, radiation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40633" y="1904987"/>
              <a:ext cx="3395578" cy="1844844"/>
              <a:chOff x="240633" y="1904987"/>
              <a:chExt cx="3395578" cy="1844844"/>
            </a:xfrm>
          </p:grpSpPr>
          <p:sp>
            <p:nvSpPr>
              <p:cNvPr id="3" name="Round Same Side Corner Rectangle 2"/>
              <p:cNvSpPr/>
              <p:nvPr/>
            </p:nvSpPr>
            <p:spPr>
              <a:xfrm>
                <a:off x="240633" y="1904987"/>
                <a:ext cx="3395578" cy="1844844"/>
              </a:xfrm>
              <a:prstGeom prst="round2SameRect">
                <a:avLst/>
              </a:prstGeom>
              <a:solidFill>
                <a:schemeClr val="accent5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numCol="2" spcCol="457200"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Gather data from state, previous tendencies, &amp; physics buffer</a:t>
                </a: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Update state, tendencies, physics buffer &amp; diagnostic output</a:t>
                </a:r>
              </a:p>
            </p:txBody>
          </p:sp>
          <p:sp>
            <p:nvSpPr>
              <p:cNvPr id="14" name="Down Arrow 13"/>
              <p:cNvSpPr/>
              <p:nvPr/>
            </p:nvSpPr>
            <p:spPr>
              <a:xfrm>
                <a:off x="962526" y="3509199"/>
                <a:ext cx="147053" cy="240632"/>
              </a:xfrm>
              <a:prstGeom prst="downArrow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wn Arrow 41"/>
              <p:cNvSpPr/>
              <p:nvPr/>
            </p:nvSpPr>
            <p:spPr>
              <a:xfrm flipV="1">
                <a:off x="2633579" y="3509199"/>
                <a:ext cx="147053" cy="240632"/>
              </a:xfrm>
              <a:prstGeom prst="downArrow">
                <a:avLst/>
              </a:prstGeom>
              <a:solidFill>
                <a:schemeClr val="accent5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7" name="Round Same Side Corner Rectangle 36"/>
          <p:cNvSpPr/>
          <p:nvPr/>
        </p:nvSpPr>
        <p:spPr>
          <a:xfrm>
            <a:off x="5152190" y="3749831"/>
            <a:ext cx="3395578" cy="1978523"/>
          </a:xfrm>
          <a:prstGeom prst="round2SameRect">
            <a:avLst>
              <a:gd name="adj1" fmla="val 0"/>
              <a:gd name="adj2" fmla="val 1452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Parameterization portable layer</a:t>
            </a:r>
          </a:p>
          <a:p>
            <a:pPr algn="ctr"/>
            <a:r>
              <a:rPr lang="en-US" dirty="0"/>
              <a:t>(all I/O through Fortran arrays)</a:t>
            </a:r>
          </a:p>
          <a:p>
            <a:pPr algn="ctr"/>
            <a:r>
              <a:rPr lang="en-US" dirty="0"/>
              <a:t>Examples: microphysics, cloud physics, radiation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5152190" y="1904987"/>
            <a:ext cx="3395578" cy="1844844"/>
            <a:chOff x="5152190" y="1904987"/>
            <a:chExt cx="3395578" cy="1844844"/>
          </a:xfrm>
        </p:grpSpPr>
        <p:sp>
          <p:nvSpPr>
            <p:cNvPr id="36" name="Round Same Side Corner Rectangle 35"/>
            <p:cNvSpPr/>
            <p:nvPr/>
          </p:nvSpPr>
          <p:spPr>
            <a:xfrm>
              <a:off x="5152190" y="1904987"/>
              <a:ext cx="3395578" cy="1844844"/>
            </a:xfrm>
            <a:prstGeom prst="round2SameRect">
              <a:avLst/>
            </a:prstGeom>
            <a:solidFill>
              <a:schemeClr val="accent4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numCol="1" spcCol="0"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Parameterization Cap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</a:rPr>
                <a:t>(Fortran code generated from Parameterization metadata)</a:t>
              </a: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5874084" y="3509199"/>
              <a:ext cx="147053" cy="240632"/>
            </a:xfrm>
            <a:prstGeom prst="downArrow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Down Arrow 42"/>
            <p:cNvSpPr/>
            <p:nvPr/>
          </p:nvSpPr>
          <p:spPr>
            <a:xfrm flipV="1">
              <a:off x="7672138" y="3509199"/>
              <a:ext cx="147053" cy="240632"/>
            </a:xfrm>
            <a:prstGeom prst="downArrow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6706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theme/theme1.xml><?xml version="1.0" encoding="utf-8"?>
<a:theme xmlns:a="http://schemas.openxmlformats.org/drawingml/2006/main" name="CG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8467</TotalTime>
  <Words>1356</Words>
  <Application>Microsoft Macintosh PowerPoint</Application>
  <PresentationFormat>On-screen Show (4:3)</PresentationFormat>
  <Paragraphs>252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Tahoma</vt:lpstr>
      <vt:lpstr>Verdana</vt:lpstr>
      <vt:lpstr>Wingdings</vt:lpstr>
      <vt:lpstr>CGD</vt:lpstr>
      <vt:lpstr>Joint GEOS-Chem and NCAR Modeling Workshop: 2018-07-30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emarcum</dc:creator>
  <cp:lastModifiedBy>Microsoft Office User</cp:lastModifiedBy>
  <cp:revision>667</cp:revision>
  <cp:lastPrinted>2015-04-29T21:39:33Z</cp:lastPrinted>
  <dcterms:created xsi:type="dcterms:W3CDTF">2015-04-21T20:40:09Z</dcterms:created>
  <dcterms:modified xsi:type="dcterms:W3CDTF">2018-07-30T19:57:41Z</dcterms:modified>
</cp:coreProperties>
</file>