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4"/>
  </p:notesMasterIdLst>
  <p:sldIdLst>
    <p:sldId id="256" r:id="rId2"/>
    <p:sldId id="257" r:id="rId3"/>
    <p:sldId id="260" r:id="rId4"/>
    <p:sldId id="259" r:id="rId5"/>
    <p:sldId id="264" r:id="rId6"/>
    <p:sldId id="265" r:id="rId7"/>
    <p:sldId id="266" r:id="rId8"/>
    <p:sldId id="267" r:id="rId9"/>
    <p:sldId id="269" r:id="rId10"/>
    <p:sldId id="258" r:id="rId11"/>
    <p:sldId id="262"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FADE"/>
    <a:srgbClr val="92D050"/>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57"/>
    <p:restoredTop sz="87739"/>
  </p:normalViewPr>
  <p:slideViewPr>
    <p:cSldViewPr snapToGrid="0" snapToObjects="1">
      <p:cViewPr varScale="1">
        <p:scale>
          <a:sx n="90" d="100"/>
          <a:sy n="90" d="100"/>
        </p:scale>
        <p:origin x="15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2A16C8-072A-4649-8E37-E46B15FEC112}" type="datetimeFigureOut">
              <a:rPr lang="en-US" smtClean="0"/>
              <a:t>7/30/18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03ADB-A81F-EA4F-AE3B-DC9E307B5399}" type="slidenum">
              <a:rPr lang="en-US" smtClean="0"/>
              <a:t>‹#›</a:t>
            </a:fld>
            <a:endParaRPr lang="en-US"/>
          </a:p>
        </p:txBody>
      </p:sp>
    </p:spTree>
    <p:extLst>
      <p:ext uri="{BB962C8B-B14F-4D97-AF65-F5344CB8AC3E}">
        <p14:creationId xmlns:p14="http://schemas.microsoft.com/office/powerpoint/2010/main" val="2742809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Science we do in NCAR/ACOM</a:t>
            </a:r>
          </a:p>
        </p:txBody>
      </p:sp>
      <p:sp>
        <p:nvSpPr>
          <p:cNvPr id="4" name="Slide Number Placeholder 3"/>
          <p:cNvSpPr>
            <a:spLocks noGrp="1"/>
          </p:cNvSpPr>
          <p:nvPr>
            <p:ph type="sldNum" sz="quarter" idx="10"/>
          </p:nvPr>
        </p:nvSpPr>
        <p:spPr/>
        <p:txBody>
          <a:bodyPr/>
          <a:lstStyle/>
          <a:p>
            <a:fld id="{ED703ADB-A81F-EA4F-AE3B-DC9E307B5399}" type="slidenum">
              <a:rPr lang="en-US" smtClean="0"/>
              <a:t>2</a:t>
            </a:fld>
            <a:endParaRPr lang="en-US"/>
          </a:p>
        </p:txBody>
      </p:sp>
    </p:spTree>
    <p:extLst>
      <p:ext uri="{BB962C8B-B14F-4D97-AF65-F5344CB8AC3E}">
        <p14:creationId xmlns:p14="http://schemas.microsoft.com/office/powerpoint/2010/main" val="1865457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MICM hooks with atmosphere model and physics schemes. </a:t>
            </a:r>
          </a:p>
          <a:p>
            <a:r>
              <a:rPr lang="en-US" dirty="0"/>
              <a:t>Physical/transport processes affecting chemistry are done in physics.</a:t>
            </a:r>
          </a:p>
          <a:p>
            <a:r>
              <a:rPr lang="en-US" dirty="0"/>
              <a:t>Other chemistry schemes can be hooked into CPF.</a:t>
            </a:r>
          </a:p>
        </p:txBody>
      </p:sp>
      <p:sp>
        <p:nvSpPr>
          <p:cNvPr id="4" name="Slide Number Placeholder 3"/>
          <p:cNvSpPr>
            <a:spLocks noGrp="1"/>
          </p:cNvSpPr>
          <p:nvPr>
            <p:ph type="sldNum" sz="quarter" idx="10"/>
          </p:nvPr>
        </p:nvSpPr>
        <p:spPr/>
        <p:txBody>
          <a:bodyPr/>
          <a:lstStyle/>
          <a:p>
            <a:fld id="{ED703ADB-A81F-EA4F-AE3B-DC9E307B5399}" type="slidenum">
              <a:rPr lang="en-US" smtClean="0"/>
              <a:t>11</a:t>
            </a:fld>
            <a:endParaRPr lang="en-US"/>
          </a:p>
        </p:txBody>
      </p:sp>
    </p:spTree>
    <p:extLst>
      <p:ext uri="{BB962C8B-B14F-4D97-AF65-F5344CB8AC3E}">
        <p14:creationId xmlns:p14="http://schemas.microsoft.com/office/powerpoint/2010/main" val="292698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Many models we have in NCAR/ACOM, supporting many scales.</a:t>
            </a:r>
          </a:p>
          <a:p>
            <a:r>
              <a:rPr lang="en-US" dirty="0"/>
              <a:t>Forecasts for field campaigns, studies of air quality, process studies, connections to climate.</a:t>
            </a:r>
          </a:p>
        </p:txBody>
      </p:sp>
      <p:sp>
        <p:nvSpPr>
          <p:cNvPr id="4" name="Slide Number Placeholder 3"/>
          <p:cNvSpPr>
            <a:spLocks noGrp="1"/>
          </p:cNvSpPr>
          <p:nvPr>
            <p:ph type="sldNum" sz="quarter" idx="10"/>
          </p:nvPr>
        </p:nvSpPr>
        <p:spPr/>
        <p:txBody>
          <a:bodyPr/>
          <a:lstStyle/>
          <a:p>
            <a:fld id="{ED703ADB-A81F-EA4F-AE3B-DC9E307B5399}" type="slidenum">
              <a:rPr lang="en-US" smtClean="0"/>
              <a:t>3</a:t>
            </a:fld>
            <a:endParaRPr lang="en-US"/>
          </a:p>
        </p:txBody>
      </p:sp>
    </p:spTree>
    <p:extLst>
      <p:ext uri="{BB962C8B-B14F-4D97-AF65-F5344CB8AC3E}">
        <p14:creationId xmlns:p14="http://schemas.microsoft.com/office/powerpoint/2010/main" val="282987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MICM is gas-phase chemistry implemented with CPF.</a:t>
            </a:r>
          </a:p>
          <a:p>
            <a:r>
              <a:rPr lang="en-US" dirty="0"/>
              <a:t>Flexible gas-phase chemistry specifications.</a:t>
            </a:r>
          </a:p>
          <a:p>
            <a:r>
              <a:rPr lang="en-US" dirty="0"/>
              <a:t>Currently the database is being used by CESM, WRF, BOXMOX.  Unified the gas-phase kinetics.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MICM provides flexibility, traceability to the 300-500 reactions and species</a:t>
            </a:r>
          </a:p>
          <a:p>
            <a:endParaRPr lang="en-US" dirty="0"/>
          </a:p>
        </p:txBody>
      </p:sp>
      <p:sp>
        <p:nvSpPr>
          <p:cNvPr id="4" name="Slide Number Placeholder 3"/>
          <p:cNvSpPr>
            <a:spLocks noGrp="1"/>
          </p:cNvSpPr>
          <p:nvPr>
            <p:ph type="sldNum" sz="quarter" idx="10"/>
          </p:nvPr>
        </p:nvSpPr>
        <p:spPr/>
        <p:txBody>
          <a:bodyPr/>
          <a:lstStyle/>
          <a:p>
            <a:fld id="{ED703ADB-A81F-EA4F-AE3B-DC9E307B5399}" type="slidenum">
              <a:rPr lang="en-US" smtClean="0"/>
              <a:t>4</a:t>
            </a:fld>
            <a:endParaRPr lang="en-US"/>
          </a:p>
        </p:txBody>
      </p:sp>
    </p:spTree>
    <p:extLst>
      <p:ext uri="{BB962C8B-B14F-4D97-AF65-F5344CB8AC3E}">
        <p14:creationId xmlns:p14="http://schemas.microsoft.com/office/powerpoint/2010/main" val="1192589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Chemistry Café: Database and Web Interface to chemical mechanisms.  All mechanisms are updated (JPL 16)</a:t>
            </a:r>
          </a:p>
          <a:p>
            <a:r>
              <a:rPr lang="en-US" dirty="0"/>
              <a:t>MICM/MUSICA:  micro-services, </a:t>
            </a:r>
            <a:r>
              <a:rPr lang="en-US" dirty="0" err="1"/>
              <a:t>filestreams</a:t>
            </a:r>
            <a:r>
              <a:rPr lang="en-US" dirty="0"/>
              <a:t>/files</a:t>
            </a:r>
          </a:p>
          <a:p>
            <a:r>
              <a:rPr lang="en-US" dirty="0"/>
              <a:t>KPP and Mozart are a combination of compiled code, shell scripts, </a:t>
            </a:r>
            <a:r>
              <a:rPr lang="en-US" dirty="0" err="1"/>
              <a:t>unix</a:t>
            </a:r>
            <a:r>
              <a:rPr lang="en-US" dirty="0"/>
              <a:t> services</a:t>
            </a:r>
          </a:p>
        </p:txBody>
      </p:sp>
      <p:sp>
        <p:nvSpPr>
          <p:cNvPr id="4" name="Slide Number Placeholder 3"/>
          <p:cNvSpPr>
            <a:spLocks noGrp="1"/>
          </p:cNvSpPr>
          <p:nvPr>
            <p:ph type="sldNum" sz="quarter" idx="10"/>
          </p:nvPr>
        </p:nvSpPr>
        <p:spPr/>
        <p:txBody>
          <a:bodyPr/>
          <a:lstStyle/>
          <a:p>
            <a:fld id="{FDDB0102-413B-9645-A835-FB4D75FD4977}" type="slidenum">
              <a:rPr lang="en-US" smtClean="0"/>
              <a:t>5</a:t>
            </a:fld>
            <a:endParaRPr lang="en-US"/>
          </a:p>
        </p:txBody>
      </p:sp>
    </p:spTree>
    <p:extLst>
      <p:ext uri="{BB962C8B-B14F-4D97-AF65-F5344CB8AC3E}">
        <p14:creationId xmlns:p14="http://schemas.microsoft.com/office/powerpoint/2010/main" val="1460458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JSON is like XML, but parsers are more standard and flexible.</a:t>
            </a:r>
          </a:p>
          <a:p>
            <a:r>
              <a:rPr lang="en-US" dirty="0"/>
              <a:t>User can provide JSON definition of mechanism rather than using the Café </a:t>
            </a:r>
          </a:p>
        </p:txBody>
      </p:sp>
      <p:sp>
        <p:nvSpPr>
          <p:cNvPr id="4" name="Slide Number Placeholder 3"/>
          <p:cNvSpPr>
            <a:spLocks noGrp="1"/>
          </p:cNvSpPr>
          <p:nvPr>
            <p:ph type="sldNum" sz="quarter" idx="10"/>
          </p:nvPr>
        </p:nvSpPr>
        <p:spPr/>
        <p:txBody>
          <a:bodyPr/>
          <a:lstStyle/>
          <a:p>
            <a:fld id="{FDDB0102-413B-9645-A835-FB4D75FD4977}" type="slidenum">
              <a:rPr lang="en-US" smtClean="0"/>
              <a:t>6</a:t>
            </a:fld>
            <a:endParaRPr lang="en-US"/>
          </a:p>
        </p:txBody>
      </p:sp>
    </p:spTree>
    <p:extLst>
      <p:ext uri="{BB962C8B-B14F-4D97-AF65-F5344CB8AC3E}">
        <p14:creationId xmlns:p14="http://schemas.microsoft.com/office/powerpoint/2010/main" val="297782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Kinetics data type defining </a:t>
            </a:r>
          </a:p>
          <a:p>
            <a:r>
              <a:rPr lang="en-US" dirty="0"/>
              <a:t>User can provide JSON definition of mechanism rather than using the Café </a:t>
            </a:r>
          </a:p>
        </p:txBody>
      </p:sp>
      <p:sp>
        <p:nvSpPr>
          <p:cNvPr id="4" name="Slide Number Placeholder 3"/>
          <p:cNvSpPr>
            <a:spLocks noGrp="1"/>
          </p:cNvSpPr>
          <p:nvPr>
            <p:ph type="sldNum" sz="quarter" idx="10"/>
          </p:nvPr>
        </p:nvSpPr>
        <p:spPr/>
        <p:txBody>
          <a:bodyPr/>
          <a:lstStyle/>
          <a:p>
            <a:fld id="{FDDB0102-413B-9645-A835-FB4D75FD4977}" type="slidenum">
              <a:rPr lang="en-US" smtClean="0"/>
              <a:t>7</a:t>
            </a:fld>
            <a:endParaRPr lang="en-US"/>
          </a:p>
        </p:txBody>
      </p:sp>
    </p:spTree>
    <p:extLst>
      <p:ext uri="{BB962C8B-B14F-4D97-AF65-F5344CB8AC3E}">
        <p14:creationId xmlns:p14="http://schemas.microsoft.com/office/powerpoint/2010/main" val="2020205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Kinetics data type defining </a:t>
            </a:r>
          </a:p>
          <a:p>
            <a:r>
              <a:rPr lang="en-US" dirty="0"/>
              <a:t>User can provide JSON definition of mechanism rather than using the Café </a:t>
            </a:r>
          </a:p>
        </p:txBody>
      </p:sp>
      <p:sp>
        <p:nvSpPr>
          <p:cNvPr id="4" name="Slide Number Placeholder 3"/>
          <p:cNvSpPr>
            <a:spLocks noGrp="1"/>
          </p:cNvSpPr>
          <p:nvPr>
            <p:ph type="sldNum" sz="quarter" idx="10"/>
          </p:nvPr>
        </p:nvSpPr>
        <p:spPr/>
        <p:txBody>
          <a:bodyPr/>
          <a:lstStyle/>
          <a:p>
            <a:fld id="{FDDB0102-413B-9645-A835-FB4D75FD4977}" type="slidenum">
              <a:rPr lang="en-US" smtClean="0"/>
              <a:t>8</a:t>
            </a:fld>
            <a:endParaRPr lang="en-US"/>
          </a:p>
        </p:txBody>
      </p:sp>
    </p:spTree>
    <p:extLst>
      <p:ext uri="{BB962C8B-B14F-4D97-AF65-F5344CB8AC3E}">
        <p14:creationId xmlns:p14="http://schemas.microsoft.com/office/powerpoint/2010/main" val="37926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MICM is gas-phase chemistry implemented with CPF.</a:t>
            </a:r>
          </a:p>
          <a:p>
            <a:r>
              <a:rPr lang="en-US" dirty="0"/>
              <a:t>Flexible gas-phase chemistry specifications.</a:t>
            </a:r>
          </a:p>
          <a:p>
            <a:r>
              <a:rPr lang="en-US" dirty="0"/>
              <a:t>Currently the database is being used by CESM, WRF, BOXMOX.  Unified the gas-phase kinetics.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MICM provides flexibility, traceability to the 300-500 reactions and species</a:t>
            </a:r>
          </a:p>
          <a:p>
            <a:endParaRPr lang="en-US" dirty="0"/>
          </a:p>
        </p:txBody>
      </p:sp>
      <p:sp>
        <p:nvSpPr>
          <p:cNvPr id="4" name="Slide Number Placeholder 3"/>
          <p:cNvSpPr>
            <a:spLocks noGrp="1"/>
          </p:cNvSpPr>
          <p:nvPr>
            <p:ph type="sldNum" sz="quarter" idx="10"/>
          </p:nvPr>
        </p:nvSpPr>
        <p:spPr/>
        <p:txBody>
          <a:bodyPr/>
          <a:lstStyle/>
          <a:p>
            <a:fld id="{ED703ADB-A81F-EA4F-AE3B-DC9E307B5399}" type="slidenum">
              <a:rPr lang="en-US" smtClean="0"/>
              <a:t>9</a:t>
            </a:fld>
            <a:endParaRPr lang="en-US"/>
          </a:p>
        </p:txBody>
      </p:sp>
    </p:spTree>
    <p:extLst>
      <p:ext uri="{BB962C8B-B14F-4D97-AF65-F5344CB8AC3E}">
        <p14:creationId xmlns:p14="http://schemas.microsoft.com/office/powerpoint/2010/main" val="21179778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03ADB-A81F-EA4F-AE3B-DC9E307B5399}" type="slidenum">
              <a:rPr lang="en-US" smtClean="0"/>
              <a:t>10</a:t>
            </a:fld>
            <a:endParaRPr lang="en-US"/>
          </a:p>
        </p:txBody>
      </p:sp>
    </p:spTree>
    <p:extLst>
      <p:ext uri="{BB962C8B-B14F-4D97-AF65-F5344CB8AC3E}">
        <p14:creationId xmlns:p14="http://schemas.microsoft.com/office/powerpoint/2010/main" val="4290560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ECCE60-943D-264B-B8AB-90CA4A59D198}"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1838198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CCE60-943D-264B-B8AB-90CA4A59D198}"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2701759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CCE60-943D-264B-B8AB-90CA4A59D198}"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139652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ECCE60-943D-264B-B8AB-90CA4A59D198}"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290881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ECCE60-943D-264B-B8AB-90CA4A59D198}" type="datetimeFigureOut">
              <a:rPr lang="en-US" smtClean="0"/>
              <a:t>7/30/18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401974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ECCE60-943D-264B-B8AB-90CA4A59D198}"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124828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ECCE60-943D-264B-B8AB-90CA4A59D198}" type="datetimeFigureOut">
              <a:rPr lang="en-US" smtClean="0"/>
              <a:t>7/30/18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44561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ECCE60-943D-264B-B8AB-90CA4A59D198}" type="datetimeFigureOut">
              <a:rPr lang="en-US" smtClean="0"/>
              <a:t>7/30/18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407765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CCE60-943D-264B-B8AB-90CA4A59D198}" type="datetimeFigureOut">
              <a:rPr lang="en-US" smtClean="0"/>
              <a:t>7/30/18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86303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ECCE60-943D-264B-B8AB-90CA4A59D198}"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383510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ECCE60-943D-264B-B8AB-90CA4A59D198}" type="datetimeFigureOut">
              <a:rPr lang="en-US" smtClean="0"/>
              <a:t>7/30/18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F49A7C-A00F-E44E-A3F2-837A73C38237}" type="slidenum">
              <a:rPr lang="en-US" smtClean="0"/>
              <a:t>‹#›</a:t>
            </a:fld>
            <a:endParaRPr lang="en-US"/>
          </a:p>
        </p:txBody>
      </p:sp>
    </p:spTree>
    <p:extLst>
      <p:ext uri="{BB962C8B-B14F-4D97-AF65-F5344CB8AC3E}">
        <p14:creationId xmlns:p14="http://schemas.microsoft.com/office/powerpoint/2010/main" val="101254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ECCE60-943D-264B-B8AB-90CA4A59D198}" type="datetimeFigureOut">
              <a:rPr lang="en-US" smtClean="0"/>
              <a:t>7/30/18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49A7C-A00F-E44E-A3F2-837A73C38237}" type="slidenum">
              <a:rPr lang="en-US" smtClean="0"/>
              <a:t>‹#›</a:t>
            </a:fld>
            <a:endParaRPr lang="en-US"/>
          </a:p>
        </p:txBody>
      </p:sp>
    </p:spTree>
    <p:extLst>
      <p:ext uri="{BB962C8B-B14F-4D97-AF65-F5344CB8AC3E}">
        <p14:creationId xmlns:p14="http://schemas.microsoft.com/office/powerpoint/2010/main" val="11104784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F9CF-7471-3A40-A08B-0F289567C69D}"/>
              </a:ext>
            </a:extLst>
          </p:cNvPr>
          <p:cNvSpPr>
            <a:spLocks noGrp="1"/>
          </p:cNvSpPr>
          <p:nvPr>
            <p:ph type="ctrTitle"/>
          </p:nvPr>
        </p:nvSpPr>
        <p:spPr>
          <a:xfrm>
            <a:off x="1143000" y="914401"/>
            <a:ext cx="6858000" cy="1185862"/>
          </a:xfrm>
        </p:spPr>
        <p:txBody>
          <a:bodyPr>
            <a:normAutofit/>
          </a:bodyPr>
          <a:lstStyle/>
          <a:p>
            <a:r>
              <a:rPr lang="en-US" sz="2700" dirty="0"/>
              <a:t>Chemistry Café and the Model Independent Chemistry Module (MICM)</a:t>
            </a:r>
          </a:p>
        </p:txBody>
      </p:sp>
      <p:sp>
        <p:nvSpPr>
          <p:cNvPr id="3" name="Subtitle 2">
            <a:extLst>
              <a:ext uri="{FF2B5EF4-FFF2-40B4-BE49-F238E27FC236}">
                <a16:creationId xmlns:a16="http://schemas.microsoft.com/office/drawing/2014/main" id="{D7ACB319-323E-434A-AF22-D330127FC307}"/>
              </a:ext>
            </a:extLst>
          </p:cNvPr>
          <p:cNvSpPr>
            <a:spLocks noGrp="1"/>
          </p:cNvSpPr>
          <p:nvPr>
            <p:ph type="subTitle" idx="1"/>
          </p:nvPr>
        </p:nvSpPr>
        <p:spPr>
          <a:xfrm>
            <a:off x="1143000" y="2659824"/>
            <a:ext cx="6858000" cy="2467674"/>
          </a:xfrm>
        </p:spPr>
        <p:txBody>
          <a:bodyPr>
            <a:normAutofit fontScale="77500" lnSpcReduction="20000"/>
          </a:bodyPr>
          <a:lstStyle/>
          <a:p>
            <a:r>
              <a:rPr lang="en-US" dirty="0"/>
              <a:t>Mary Barth (ACOM/MMM)</a:t>
            </a:r>
          </a:p>
          <a:p>
            <a:r>
              <a:rPr lang="en-US" dirty="0"/>
              <a:t>Andrew Conley (ACOM)</a:t>
            </a:r>
          </a:p>
          <a:p>
            <a:endParaRPr lang="en-US" dirty="0"/>
          </a:p>
          <a:p>
            <a:r>
              <a:rPr lang="en-US" dirty="0"/>
              <a:t>Jean-François Lamarque (CGD) </a:t>
            </a:r>
          </a:p>
          <a:p>
            <a:r>
              <a:rPr lang="en-US" dirty="0"/>
              <a:t>Dan Marsh (ACOM/HAO) </a:t>
            </a:r>
          </a:p>
          <a:p>
            <a:r>
              <a:rPr lang="en-US" sz="1500" dirty="0"/>
              <a:t>and other </a:t>
            </a:r>
            <a:r>
              <a:rPr lang="en-US" sz="1500" dirty="0">
                <a:solidFill>
                  <a:srgbClr val="FFFF00"/>
                </a:solidFill>
              </a:rPr>
              <a:t>significant</a:t>
            </a:r>
            <a:r>
              <a:rPr lang="en-US" sz="1500" dirty="0"/>
              <a:t> contributors</a:t>
            </a:r>
          </a:p>
          <a:p>
            <a:endParaRPr lang="en-US" sz="1500" dirty="0"/>
          </a:p>
          <a:p>
            <a:r>
              <a:rPr lang="en-US" dirty="0"/>
              <a:t>National Center for Atmospheric Research</a:t>
            </a:r>
          </a:p>
        </p:txBody>
      </p:sp>
    </p:spTree>
    <p:extLst>
      <p:ext uri="{BB962C8B-B14F-4D97-AF65-F5344CB8AC3E}">
        <p14:creationId xmlns:p14="http://schemas.microsoft.com/office/powerpoint/2010/main" val="335548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1D3E-90A6-464C-9BFC-122449959DD7}"/>
              </a:ext>
            </a:extLst>
          </p:cNvPr>
          <p:cNvSpPr>
            <a:spLocks noGrp="1"/>
          </p:cNvSpPr>
          <p:nvPr>
            <p:ph type="title"/>
          </p:nvPr>
        </p:nvSpPr>
        <p:spPr>
          <a:xfrm>
            <a:off x="628650" y="791252"/>
            <a:ext cx="7886700" cy="606575"/>
          </a:xfrm>
        </p:spPr>
        <p:txBody>
          <a:bodyPr>
            <a:normAutofit/>
          </a:bodyPr>
          <a:lstStyle/>
          <a:p>
            <a:pPr algn="ctr"/>
            <a:r>
              <a:rPr lang="en-US" sz="2400" dirty="0"/>
              <a:t>Model-Independent Chemistry Module</a:t>
            </a:r>
          </a:p>
        </p:txBody>
      </p:sp>
      <p:sp>
        <p:nvSpPr>
          <p:cNvPr id="24" name="TextBox 23">
            <a:extLst>
              <a:ext uri="{FF2B5EF4-FFF2-40B4-BE49-F238E27FC236}">
                <a16:creationId xmlns:a16="http://schemas.microsoft.com/office/drawing/2014/main" id="{B48DCF3D-484C-3147-A557-AD1D7D4068D6}"/>
              </a:ext>
            </a:extLst>
          </p:cNvPr>
          <p:cNvSpPr txBox="1"/>
          <p:nvPr/>
        </p:nvSpPr>
        <p:spPr>
          <a:xfrm>
            <a:off x="1257300" y="1880340"/>
            <a:ext cx="7258050" cy="3000821"/>
          </a:xfrm>
          <a:prstGeom prst="rect">
            <a:avLst/>
          </a:prstGeom>
          <a:noFill/>
          <a:ln w="19050">
            <a:noFill/>
          </a:ln>
        </p:spPr>
        <p:txBody>
          <a:bodyPr wrap="square" rtlCol="0">
            <a:spAutoFit/>
          </a:bodyPr>
          <a:lstStyle/>
          <a:p>
            <a:pPr marL="45244"/>
            <a:r>
              <a:rPr lang="en-US" sz="2100" dirty="0"/>
              <a:t>Year 1:</a:t>
            </a:r>
          </a:p>
          <a:p>
            <a:pPr marL="388144" indent="-342900">
              <a:buFont typeface="Arial" panose="020B0604020202020204" pitchFamily="34" charset="0"/>
              <a:buChar char="•"/>
            </a:pPr>
            <a:r>
              <a:rPr lang="en-US" dirty="0"/>
              <a:t>Standalone gas-phase chemistry implementing CPF  (e.g., box model)</a:t>
            </a:r>
          </a:p>
          <a:p>
            <a:pPr marL="388144" indent="-342900">
              <a:buFont typeface="Arial" panose="020B0604020202020204" pitchFamily="34" charset="0"/>
              <a:buChar char="•"/>
            </a:pPr>
            <a:r>
              <a:rPr lang="en-US" dirty="0"/>
              <a:t>Community input on initial prototype</a:t>
            </a:r>
          </a:p>
          <a:p>
            <a:pPr marL="45244"/>
            <a:endParaRPr lang="en-US" sz="2100" dirty="0"/>
          </a:p>
          <a:p>
            <a:pPr marL="45244"/>
            <a:r>
              <a:rPr lang="en-US" sz="2100" dirty="0"/>
              <a:t>Year 2:</a:t>
            </a:r>
          </a:p>
          <a:p>
            <a:pPr marL="388144" indent="-342900">
              <a:buFont typeface="Arial" panose="020B0604020202020204" pitchFamily="34" charset="0"/>
              <a:buChar char="•"/>
            </a:pPr>
            <a:r>
              <a:rPr lang="en-US" dirty="0"/>
              <a:t>Connect to the atmosphere model, e.g.,</a:t>
            </a:r>
          </a:p>
          <a:p>
            <a:pPr marL="731044" lvl="1" indent="-342900">
              <a:buFont typeface="Arial" panose="020B0604020202020204" pitchFamily="34" charset="0"/>
              <a:buChar char="•"/>
            </a:pPr>
            <a:r>
              <a:rPr lang="en-US" dirty="0"/>
              <a:t>Transport</a:t>
            </a:r>
          </a:p>
          <a:p>
            <a:pPr marL="731044" lvl="1" indent="-342900">
              <a:buFont typeface="Arial" panose="020B0604020202020204" pitchFamily="34" charset="0"/>
              <a:buChar char="•"/>
            </a:pPr>
            <a:r>
              <a:rPr lang="en-US" dirty="0"/>
              <a:t>Deposition</a:t>
            </a:r>
          </a:p>
          <a:p>
            <a:pPr marL="388144" indent="-342900">
              <a:buFont typeface="Arial" panose="020B0604020202020204" pitchFamily="34" charset="0"/>
              <a:buChar char="•"/>
            </a:pPr>
            <a:r>
              <a:rPr lang="en-US" dirty="0"/>
              <a:t>Add aerosols – community involvement</a:t>
            </a:r>
          </a:p>
          <a:p>
            <a:pPr marL="388144" indent="-342900">
              <a:buFont typeface="Arial" panose="020B0604020202020204" pitchFamily="34" charset="0"/>
              <a:buChar char="•"/>
            </a:pPr>
            <a:r>
              <a:rPr lang="en-US" dirty="0"/>
              <a:t>Add heterogeneous and aqueous chemistry</a:t>
            </a:r>
          </a:p>
        </p:txBody>
      </p:sp>
    </p:spTree>
    <p:extLst>
      <p:ext uri="{BB962C8B-B14F-4D97-AF65-F5344CB8AC3E}">
        <p14:creationId xmlns:p14="http://schemas.microsoft.com/office/powerpoint/2010/main" val="290942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71D3E-90A6-464C-9BFC-122449959DD7}"/>
              </a:ext>
            </a:extLst>
          </p:cNvPr>
          <p:cNvSpPr>
            <a:spLocks noGrp="1"/>
          </p:cNvSpPr>
          <p:nvPr>
            <p:ph type="title"/>
          </p:nvPr>
        </p:nvSpPr>
        <p:spPr>
          <a:xfrm>
            <a:off x="628650" y="625340"/>
            <a:ext cx="7886700" cy="606575"/>
          </a:xfrm>
        </p:spPr>
        <p:txBody>
          <a:bodyPr>
            <a:normAutofit/>
          </a:bodyPr>
          <a:lstStyle/>
          <a:p>
            <a:pPr algn="ctr"/>
            <a:r>
              <a:rPr lang="en-US" sz="2400" dirty="0"/>
              <a:t>Future Atmospheric Chemistry Modeling at NCAR</a:t>
            </a:r>
          </a:p>
        </p:txBody>
      </p:sp>
      <p:sp>
        <p:nvSpPr>
          <p:cNvPr id="12" name="TextBox 11">
            <a:extLst>
              <a:ext uri="{FF2B5EF4-FFF2-40B4-BE49-F238E27FC236}">
                <a16:creationId xmlns:a16="http://schemas.microsoft.com/office/drawing/2014/main" id="{B6C6F9EF-405B-614A-A52C-7ED8A9F71CDF}"/>
              </a:ext>
            </a:extLst>
          </p:cNvPr>
          <p:cNvSpPr txBox="1"/>
          <p:nvPr/>
        </p:nvSpPr>
        <p:spPr>
          <a:xfrm>
            <a:off x="256402" y="1942410"/>
            <a:ext cx="2928551" cy="300082"/>
          </a:xfrm>
          <a:prstGeom prst="rect">
            <a:avLst/>
          </a:prstGeom>
          <a:noFill/>
          <a:ln w="19050">
            <a:solidFill>
              <a:schemeClr val="accent4">
                <a:lumMod val="20000"/>
                <a:lumOff val="80000"/>
              </a:schemeClr>
            </a:solidFill>
          </a:ln>
        </p:spPr>
        <p:txBody>
          <a:bodyPr wrap="square" rtlCol="0">
            <a:spAutoFit/>
          </a:bodyPr>
          <a:lstStyle/>
          <a:p>
            <a:pPr algn="ctr"/>
            <a:r>
              <a:rPr lang="en-US" sz="1350" b="1" dirty="0"/>
              <a:t>Atmosphere Model (</a:t>
            </a:r>
            <a:r>
              <a:rPr lang="en-US" sz="1350" b="1" dirty="0" err="1"/>
              <a:t>Singletrack</a:t>
            </a:r>
            <a:r>
              <a:rPr lang="en-US" sz="1350" b="1" dirty="0"/>
              <a:t>) </a:t>
            </a:r>
          </a:p>
        </p:txBody>
      </p:sp>
      <p:sp>
        <p:nvSpPr>
          <p:cNvPr id="14" name="TextBox 13">
            <a:extLst>
              <a:ext uri="{FF2B5EF4-FFF2-40B4-BE49-F238E27FC236}">
                <a16:creationId xmlns:a16="http://schemas.microsoft.com/office/drawing/2014/main" id="{B1E201AE-C830-7846-8EB5-AA85E683F63A}"/>
              </a:ext>
            </a:extLst>
          </p:cNvPr>
          <p:cNvSpPr txBox="1"/>
          <p:nvPr/>
        </p:nvSpPr>
        <p:spPr>
          <a:xfrm>
            <a:off x="256402" y="4918753"/>
            <a:ext cx="2928551" cy="507831"/>
          </a:xfrm>
          <a:prstGeom prst="rect">
            <a:avLst/>
          </a:prstGeom>
          <a:noFill/>
          <a:ln w="19050">
            <a:solidFill>
              <a:schemeClr val="accent4">
                <a:lumMod val="20000"/>
                <a:lumOff val="80000"/>
              </a:schemeClr>
            </a:solidFill>
          </a:ln>
        </p:spPr>
        <p:txBody>
          <a:bodyPr wrap="square" rtlCol="0">
            <a:spAutoFit/>
          </a:bodyPr>
          <a:lstStyle/>
          <a:p>
            <a:pPr algn="ctr"/>
            <a:r>
              <a:rPr lang="en-US" sz="1350" b="1" dirty="0"/>
              <a:t>Model-Independent Chemistry Model </a:t>
            </a:r>
          </a:p>
          <a:p>
            <a:pPr algn="ctr"/>
            <a:r>
              <a:rPr lang="en-US" sz="1350" dirty="0"/>
              <a:t>(MICM)</a:t>
            </a:r>
          </a:p>
        </p:txBody>
      </p:sp>
      <p:sp>
        <p:nvSpPr>
          <p:cNvPr id="15" name="TextBox 14">
            <a:extLst>
              <a:ext uri="{FF2B5EF4-FFF2-40B4-BE49-F238E27FC236}">
                <a16:creationId xmlns:a16="http://schemas.microsoft.com/office/drawing/2014/main" id="{EC912202-2DAC-2C44-9AF3-79CB2EAA9765}"/>
              </a:ext>
            </a:extLst>
          </p:cNvPr>
          <p:cNvSpPr txBox="1"/>
          <p:nvPr/>
        </p:nvSpPr>
        <p:spPr>
          <a:xfrm>
            <a:off x="628650" y="3533610"/>
            <a:ext cx="2068212" cy="507831"/>
          </a:xfrm>
          <a:prstGeom prst="rect">
            <a:avLst/>
          </a:prstGeom>
          <a:noFill/>
          <a:ln w="19050">
            <a:solidFill>
              <a:schemeClr val="accent4">
                <a:lumMod val="20000"/>
                <a:lumOff val="80000"/>
              </a:schemeClr>
            </a:solidFill>
          </a:ln>
        </p:spPr>
        <p:txBody>
          <a:bodyPr wrap="square" rtlCol="0">
            <a:spAutoFit/>
          </a:bodyPr>
          <a:lstStyle/>
          <a:p>
            <a:pPr algn="ctr"/>
            <a:r>
              <a:rPr lang="en-US" sz="1350" b="1" dirty="0"/>
              <a:t>Common Physics Framework</a:t>
            </a:r>
            <a:endParaRPr lang="en-US" sz="1350" dirty="0"/>
          </a:p>
        </p:txBody>
      </p:sp>
      <p:cxnSp>
        <p:nvCxnSpPr>
          <p:cNvPr id="8" name="Straight Arrow Connector 7">
            <a:extLst>
              <a:ext uri="{FF2B5EF4-FFF2-40B4-BE49-F238E27FC236}">
                <a16:creationId xmlns:a16="http://schemas.microsoft.com/office/drawing/2014/main" id="{B5540FEA-B408-0041-B0BC-7AA0C2473864}"/>
              </a:ext>
            </a:extLst>
          </p:cNvPr>
          <p:cNvCxnSpPr>
            <a:cxnSpLocks/>
          </p:cNvCxnSpPr>
          <p:nvPr/>
        </p:nvCxnSpPr>
        <p:spPr>
          <a:xfrm>
            <a:off x="851845" y="2252490"/>
            <a:ext cx="649502" cy="1281121"/>
          </a:xfrm>
          <a:prstGeom prst="straightConnector1">
            <a:avLst/>
          </a:prstGeom>
          <a:ln w="76200">
            <a:solidFill>
              <a:srgbClr val="C5FADE"/>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9512ECE-4290-E64D-8F43-990DB01B2FD8}"/>
              </a:ext>
            </a:extLst>
          </p:cNvPr>
          <p:cNvCxnSpPr>
            <a:cxnSpLocks/>
          </p:cNvCxnSpPr>
          <p:nvPr/>
        </p:nvCxnSpPr>
        <p:spPr>
          <a:xfrm flipV="1">
            <a:off x="1180071" y="4018358"/>
            <a:ext cx="426308" cy="851826"/>
          </a:xfrm>
          <a:prstGeom prst="straightConnector1">
            <a:avLst/>
          </a:prstGeom>
          <a:ln w="76200">
            <a:solidFill>
              <a:srgbClr val="C5FADE"/>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EB56291-FE9A-1643-BD78-D131612CC5EC}"/>
              </a:ext>
            </a:extLst>
          </p:cNvPr>
          <p:cNvCxnSpPr>
            <a:cxnSpLocks/>
            <a:stCxn id="15" idx="3"/>
          </p:cNvCxnSpPr>
          <p:nvPr/>
        </p:nvCxnSpPr>
        <p:spPr>
          <a:xfrm flipV="1">
            <a:off x="2696862" y="3775985"/>
            <a:ext cx="917490" cy="11541"/>
          </a:xfrm>
          <a:prstGeom prst="straightConnector1">
            <a:avLst/>
          </a:prstGeom>
          <a:ln w="76200">
            <a:solidFill>
              <a:srgbClr val="C5FADE"/>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6F1749F-6400-F146-93F4-28CD0C95AAF0}"/>
              </a:ext>
            </a:extLst>
          </p:cNvPr>
          <p:cNvSpPr txBox="1"/>
          <p:nvPr/>
        </p:nvSpPr>
        <p:spPr>
          <a:xfrm>
            <a:off x="3614352" y="3325860"/>
            <a:ext cx="2270555" cy="923330"/>
          </a:xfrm>
          <a:prstGeom prst="rect">
            <a:avLst/>
          </a:prstGeom>
          <a:noFill/>
          <a:ln w="19050">
            <a:solidFill>
              <a:schemeClr val="accent4">
                <a:lumMod val="20000"/>
                <a:lumOff val="80000"/>
              </a:schemeClr>
            </a:solidFill>
          </a:ln>
        </p:spPr>
        <p:txBody>
          <a:bodyPr wrap="square" rtlCol="0">
            <a:spAutoFit/>
          </a:bodyPr>
          <a:lstStyle/>
          <a:p>
            <a:pPr algn="ctr"/>
            <a:r>
              <a:rPr lang="en-US" sz="1350" b="1" dirty="0">
                <a:solidFill>
                  <a:srgbClr val="FFFF00"/>
                </a:solidFill>
              </a:rPr>
              <a:t>Unified Model for </a:t>
            </a:r>
          </a:p>
          <a:p>
            <a:pPr algn="ctr"/>
            <a:r>
              <a:rPr lang="en-US" sz="1350" b="1" dirty="0">
                <a:solidFill>
                  <a:srgbClr val="FFFF00"/>
                </a:solidFill>
              </a:rPr>
              <a:t>Chemical Weather</a:t>
            </a:r>
          </a:p>
          <a:p>
            <a:pPr algn="ctr"/>
            <a:r>
              <a:rPr lang="en-US" sz="1350" b="1" dirty="0">
                <a:solidFill>
                  <a:srgbClr val="FFFF00"/>
                </a:solidFill>
              </a:rPr>
              <a:t> Chemical Climate</a:t>
            </a:r>
          </a:p>
          <a:p>
            <a:pPr algn="ctr"/>
            <a:r>
              <a:rPr lang="en-US" sz="1350" b="1" dirty="0">
                <a:solidFill>
                  <a:srgbClr val="FFFF00"/>
                </a:solidFill>
              </a:rPr>
              <a:t> Process Studies</a:t>
            </a:r>
          </a:p>
        </p:txBody>
      </p:sp>
      <p:sp>
        <p:nvSpPr>
          <p:cNvPr id="16" name="TextBox 15">
            <a:extLst>
              <a:ext uri="{FF2B5EF4-FFF2-40B4-BE49-F238E27FC236}">
                <a16:creationId xmlns:a16="http://schemas.microsoft.com/office/drawing/2014/main" id="{48C7138D-0798-2747-836C-5E45C025AE93}"/>
              </a:ext>
            </a:extLst>
          </p:cNvPr>
          <p:cNvSpPr txBox="1"/>
          <p:nvPr/>
        </p:nvSpPr>
        <p:spPr>
          <a:xfrm>
            <a:off x="1397086" y="2287374"/>
            <a:ext cx="1664300" cy="715581"/>
          </a:xfrm>
          <a:prstGeom prst="rect">
            <a:avLst/>
          </a:prstGeom>
          <a:noFill/>
          <a:ln w="19050">
            <a:solidFill>
              <a:schemeClr val="accent4">
                <a:lumMod val="20000"/>
                <a:lumOff val="80000"/>
              </a:schemeClr>
            </a:solidFill>
          </a:ln>
        </p:spPr>
        <p:txBody>
          <a:bodyPr wrap="square" rtlCol="0">
            <a:spAutoFit/>
          </a:bodyPr>
          <a:lstStyle/>
          <a:p>
            <a:pPr algn="ctr"/>
            <a:r>
              <a:rPr lang="en-US" sz="1350" b="1" dirty="0"/>
              <a:t>Cloud Physics, Radiation,</a:t>
            </a:r>
          </a:p>
          <a:p>
            <a:pPr algn="ctr"/>
            <a:r>
              <a:rPr lang="en-US" sz="1350" b="1" dirty="0"/>
              <a:t>Transport</a:t>
            </a:r>
          </a:p>
        </p:txBody>
      </p:sp>
      <p:cxnSp>
        <p:nvCxnSpPr>
          <p:cNvPr id="19" name="Straight Arrow Connector 18">
            <a:extLst>
              <a:ext uri="{FF2B5EF4-FFF2-40B4-BE49-F238E27FC236}">
                <a16:creationId xmlns:a16="http://schemas.microsoft.com/office/drawing/2014/main" id="{DA6388D2-DC86-9D4C-8EB1-E68859C192F4}"/>
              </a:ext>
            </a:extLst>
          </p:cNvPr>
          <p:cNvCxnSpPr>
            <a:cxnSpLocks/>
          </p:cNvCxnSpPr>
          <p:nvPr/>
        </p:nvCxnSpPr>
        <p:spPr>
          <a:xfrm flipH="1">
            <a:off x="1606379" y="2966437"/>
            <a:ext cx="0" cy="567173"/>
          </a:xfrm>
          <a:prstGeom prst="straightConnector1">
            <a:avLst/>
          </a:prstGeom>
          <a:ln w="76200">
            <a:solidFill>
              <a:srgbClr val="C5FADE"/>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48DCF3D-484C-3147-A557-AD1D7D4068D6}"/>
              </a:ext>
            </a:extLst>
          </p:cNvPr>
          <p:cNvSpPr txBox="1"/>
          <p:nvPr/>
        </p:nvSpPr>
        <p:spPr>
          <a:xfrm>
            <a:off x="6060989" y="1973858"/>
            <a:ext cx="2951721" cy="3531736"/>
          </a:xfrm>
          <a:prstGeom prst="rect">
            <a:avLst/>
          </a:prstGeom>
          <a:noFill/>
          <a:ln w="19050">
            <a:solidFill>
              <a:schemeClr val="accent4">
                <a:lumMod val="20000"/>
                <a:lumOff val="80000"/>
              </a:schemeClr>
            </a:solidFill>
          </a:ln>
        </p:spPr>
        <p:txBody>
          <a:bodyPr wrap="square" rtlCol="0">
            <a:spAutoFit/>
          </a:bodyPr>
          <a:lstStyle/>
          <a:p>
            <a:pPr marL="45244"/>
            <a:r>
              <a:rPr lang="en-US" sz="1500" dirty="0"/>
              <a:t>Ensures physical and transport processes affecting trace gases and aerosols are properly represented in physics routines, e.g.,</a:t>
            </a:r>
          </a:p>
          <a:p>
            <a:pPr marL="259556" indent="-214313">
              <a:buFont typeface="Wingdings" pitchFamily="2" charset="2"/>
              <a:buChar char="Ø"/>
            </a:pPr>
            <a:r>
              <a:rPr lang="en-US" sz="1350" dirty="0"/>
              <a:t>Convective parameterization includes convective transport and wet deposition of trace gases and aerosols</a:t>
            </a:r>
          </a:p>
          <a:p>
            <a:pPr marL="259556" indent="-214313">
              <a:buFont typeface="Wingdings" pitchFamily="2" charset="2"/>
              <a:buChar char="Ø"/>
            </a:pPr>
            <a:r>
              <a:rPr lang="en-US" sz="1350" dirty="0"/>
              <a:t>Cloud physics includes wet deposition of trace gases and aerosols</a:t>
            </a:r>
          </a:p>
          <a:p>
            <a:pPr marL="259556" indent="-214313">
              <a:buFont typeface="Wingdings" pitchFamily="2" charset="2"/>
              <a:buChar char="Ø"/>
            </a:pPr>
            <a:r>
              <a:rPr lang="en-US" sz="1350" dirty="0"/>
              <a:t>PBL parameterization includes vertical mixing of trace gases and aerosols</a:t>
            </a:r>
          </a:p>
          <a:p>
            <a:pPr marL="259556" indent="-214313">
              <a:buFont typeface="Wingdings" pitchFamily="2" charset="2"/>
              <a:buChar char="Ø"/>
            </a:pPr>
            <a:r>
              <a:rPr lang="en-US" sz="1350" dirty="0"/>
              <a:t>Scale-Aware / Scale-independent</a:t>
            </a:r>
          </a:p>
          <a:p>
            <a:pPr marL="45244"/>
            <a:r>
              <a:rPr lang="en-US" sz="1500" dirty="0"/>
              <a:t>Need to support such studies</a:t>
            </a:r>
          </a:p>
        </p:txBody>
      </p:sp>
    </p:spTree>
    <p:extLst>
      <p:ext uri="{BB962C8B-B14F-4D97-AF65-F5344CB8AC3E}">
        <p14:creationId xmlns:p14="http://schemas.microsoft.com/office/powerpoint/2010/main" val="3441299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7A5D-CDD5-7A4E-85CC-C25C84E1C2F8}"/>
              </a:ext>
            </a:extLst>
          </p:cNvPr>
          <p:cNvSpPr>
            <a:spLocks noGrp="1"/>
          </p:cNvSpPr>
          <p:nvPr>
            <p:ph type="title"/>
          </p:nvPr>
        </p:nvSpPr>
        <p:spPr/>
        <p:txBody>
          <a:bodyPr>
            <a:normAutofit/>
          </a:bodyPr>
          <a:lstStyle/>
          <a:p>
            <a:r>
              <a:rPr lang="en-US" sz="2400" dirty="0"/>
              <a:t>Chemistry Café and Model Independent Chemistry Module</a:t>
            </a:r>
          </a:p>
        </p:txBody>
      </p:sp>
      <p:sp>
        <p:nvSpPr>
          <p:cNvPr id="3" name="TextBox 2">
            <a:extLst>
              <a:ext uri="{FF2B5EF4-FFF2-40B4-BE49-F238E27FC236}">
                <a16:creationId xmlns:a16="http://schemas.microsoft.com/office/drawing/2014/main" id="{BCE170FB-45F2-D945-A78A-1C6B6C1D2FF3}"/>
              </a:ext>
            </a:extLst>
          </p:cNvPr>
          <p:cNvSpPr txBox="1"/>
          <p:nvPr/>
        </p:nvSpPr>
        <p:spPr>
          <a:xfrm>
            <a:off x="818673" y="1834515"/>
            <a:ext cx="7506653" cy="3362459"/>
          </a:xfrm>
          <a:prstGeom prst="rect">
            <a:avLst/>
          </a:prstGeom>
          <a:noFill/>
        </p:spPr>
        <p:txBody>
          <a:bodyPr wrap="square" rtlCol="0">
            <a:spAutoFit/>
          </a:bodyPr>
          <a:lstStyle/>
          <a:p>
            <a:pPr marL="257175" indent="-257175">
              <a:spcAft>
                <a:spcPts val="1275"/>
              </a:spcAft>
              <a:buFont typeface="Arial" panose="020B0604020202020204" pitchFamily="34" charset="0"/>
              <a:buChar char="•"/>
            </a:pPr>
            <a:r>
              <a:rPr lang="en-US" dirty="0"/>
              <a:t>MICM will take the database of chemical reactions, produce the computer code to solve the ODEs, and be compliant with the common physics framework to allow solutions from box models to regional and global models</a:t>
            </a:r>
          </a:p>
          <a:p>
            <a:pPr marL="257175" indent="-257175">
              <a:spcAft>
                <a:spcPts val="1275"/>
              </a:spcAft>
              <a:buFont typeface="Arial" panose="020B0604020202020204" pitchFamily="34" charset="0"/>
              <a:buChar char="•"/>
            </a:pPr>
            <a:r>
              <a:rPr lang="en-US" dirty="0"/>
              <a:t>MICM will create an interface flexible enough to be incorporated in any atmosphere model</a:t>
            </a:r>
          </a:p>
          <a:p>
            <a:pPr marL="257175" indent="-257175">
              <a:spcAft>
                <a:spcPts val="1275"/>
              </a:spcAft>
              <a:buFont typeface="Arial" panose="020B0604020202020204" pitchFamily="34" charset="0"/>
              <a:buChar char="•"/>
            </a:pPr>
            <a:r>
              <a:rPr lang="en-US" dirty="0"/>
              <a:t>MICM will provide a framework for developers (inside and outside NCAR) to test and incorporate updated/new approaches or methods</a:t>
            </a:r>
          </a:p>
          <a:p>
            <a:pPr marL="257175" indent="-257175">
              <a:spcAft>
                <a:spcPts val="1275"/>
              </a:spcAft>
              <a:buFont typeface="Arial" panose="020B0604020202020204" pitchFamily="34" charset="0"/>
              <a:buChar char="•"/>
            </a:pPr>
            <a:r>
              <a:rPr lang="en-US" dirty="0"/>
              <a:t>Modular aspect of MICM will enable community developers to focus on improving a single aspect of chemistry</a:t>
            </a:r>
          </a:p>
        </p:txBody>
      </p:sp>
    </p:spTree>
    <p:extLst>
      <p:ext uri="{BB962C8B-B14F-4D97-AF65-F5344CB8AC3E}">
        <p14:creationId xmlns:p14="http://schemas.microsoft.com/office/powerpoint/2010/main" val="401691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4EC1A3-CD05-3D41-B2EA-CD5C7B0AD6D1}"/>
              </a:ext>
            </a:extLst>
          </p:cNvPr>
          <p:cNvSpPr txBox="1"/>
          <p:nvPr/>
        </p:nvSpPr>
        <p:spPr>
          <a:xfrm>
            <a:off x="30316" y="1623081"/>
            <a:ext cx="2309327" cy="300082"/>
          </a:xfrm>
          <a:prstGeom prst="rect">
            <a:avLst/>
          </a:prstGeom>
          <a:noFill/>
          <a:ln w="19050">
            <a:noFill/>
          </a:ln>
        </p:spPr>
        <p:txBody>
          <a:bodyPr wrap="square" rtlCol="0">
            <a:spAutoFit/>
          </a:bodyPr>
          <a:lstStyle/>
          <a:p>
            <a:pPr algn="ctr"/>
            <a:r>
              <a:rPr lang="en-US" sz="1350" b="1" dirty="0"/>
              <a:t>Chemical Weather</a:t>
            </a:r>
          </a:p>
        </p:txBody>
      </p:sp>
      <p:sp>
        <p:nvSpPr>
          <p:cNvPr id="2" name="Title 1">
            <a:extLst>
              <a:ext uri="{FF2B5EF4-FFF2-40B4-BE49-F238E27FC236}">
                <a16:creationId xmlns:a16="http://schemas.microsoft.com/office/drawing/2014/main" id="{33A71D3E-90A6-464C-9BFC-122449959DD7}"/>
              </a:ext>
            </a:extLst>
          </p:cNvPr>
          <p:cNvSpPr>
            <a:spLocks noGrp="1"/>
          </p:cNvSpPr>
          <p:nvPr>
            <p:ph type="title"/>
          </p:nvPr>
        </p:nvSpPr>
        <p:spPr>
          <a:xfrm>
            <a:off x="628650" y="548361"/>
            <a:ext cx="7886700" cy="606575"/>
          </a:xfrm>
        </p:spPr>
        <p:txBody>
          <a:bodyPr>
            <a:normAutofit/>
          </a:bodyPr>
          <a:lstStyle/>
          <a:p>
            <a:r>
              <a:rPr lang="en-US" sz="2400" dirty="0"/>
              <a:t>Atmospheric Chemistry Modeling Studies</a:t>
            </a:r>
          </a:p>
        </p:txBody>
      </p:sp>
      <p:sp>
        <p:nvSpPr>
          <p:cNvPr id="7" name="TextBox 6">
            <a:extLst>
              <a:ext uri="{FF2B5EF4-FFF2-40B4-BE49-F238E27FC236}">
                <a16:creationId xmlns:a16="http://schemas.microsoft.com/office/drawing/2014/main" id="{C77409E9-1A23-CE46-A706-7B443C588168}"/>
              </a:ext>
            </a:extLst>
          </p:cNvPr>
          <p:cNvSpPr txBox="1"/>
          <p:nvPr/>
        </p:nvSpPr>
        <p:spPr>
          <a:xfrm>
            <a:off x="6579973" y="1623081"/>
            <a:ext cx="2387943" cy="300082"/>
          </a:xfrm>
          <a:prstGeom prst="rect">
            <a:avLst/>
          </a:prstGeom>
          <a:noFill/>
          <a:ln w="19050">
            <a:noFill/>
          </a:ln>
        </p:spPr>
        <p:txBody>
          <a:bodyPr wrap="square" rtlCol="0">
            <a:spAutoFit/>
          </a:bodyPr>
          <a:lstStyle/>
          <a:p>
            <a:pPr algn="ctr"/>
            <a:r>
              <a:rPr lang="en-US" sz="1350" b="1" dirty="0"/>
              <a:t>Chemical Climate</a:t>
            </a:r>
          </a:p>
        </p:txBody>
      </p:sp>
      <p:pic>
        <p:nvPicPr>
          <p:cNvPr id="22" name="Picture 21">
            <a:extLst>
              <a:ext uri="{FF2B5EF4-FFF2-40B4-BE49-F238E27FC236}">
                <a16:creationId xmlns:a16="http://schemas.microsoft.com/office/drawing/2014/main" id="{2C29FF60-5A4F-5740-B569-3341F762D3F9}"/>
              </a:ext>
            </a:extLst>
          </p:cNvPr>
          <p:cNvPicPr>
            <a:picLocks noChangeAspect="1"/>
          </p:cNvPicPr>
          <p:nvPr/>
        </p:nvPicPr>
        <p:blipFill rotWithShape="1">
          <a:blip r:embed="rId3"/>
          <a:srcRect r="21491"/>
          <a:stretch/>
        </p:blipFill>
        <p:spPr>
          <a:xfrm>
            <a:off x="235171" y="2530031"/>
            <a:ext cx="1899618" cy="2417492"/>
          </a:xfrm>
          <a:prstGeom prst="rect">
            <a:avLst/>
          </a:prstGeom>
        </p:spPr>
      </p:pic>
      <p:sp>
        <p:nvSpPr>
          <p:cNvPr id="21" name="TextBox 20">
            <a:extLst>
              <a:ext uri="{FF2B5EF4-FFF2-40B4-BE49-F238E27FC236}">
                <a16:creationId xmlns:a16="http://schemas.microsoft.com/office/drawing/2014/main" id="{7AFA8869-253E-854C-8F60-CA340FFB93C2}"/>
              </a:ext>
            </a:extLst>
          </p:cNvPr>
          <p:cNvSpPr txBox="1"/>
          <p:nvPr/>
        </p:nvSpPr>
        <p:spPr>
          <a:xfrm>
            <a:off x="315098" y="1906783"/>
            <a:ext cx="2069915" cy="646331"/>
          </a:xfrm>
          <a:prstGeom prst="rect">
            <a:avLst/>
          </a:prstGeom>
          <a:noFill/>
        </p:spPr>
        <p:txBody>
          <a:bodyPr wrap="square" rtlCol="0">
            <a:spAutoFit/>
          </a:bodyPr>
          <a:lstStyle/>
          <a:p>
            <a:r>
              <a:rPr lang="en-US" sz="1200" dirty="0"/>
              <a:t>Prediction of ozone along a trajectory from Denver westward into mountains</a:t>
            </a:r>
          </a:p>
        </p:txBody>
      </p:sp>
      <p:sp>
        <p:nvSpPr>
          <p:cNvPr id="25" name="TextBox 24">
            <a:extLst>
              <a:ext uri="{FF2B5EF4-FFF2-40B4-BE49-F238E27FC236}">
                <a16:creationId xmlns:a16="http://schemas.microsoft.com/office/drawing/2014/main" id="{C19719DC-52D9-3142-BBFC-71E9CA60EA37}"/>
              </a:ext>
            </a:extLst>
          </p:cNvPr>
          <p:cNvSpPr txBox="1"/>
          <p:nvPr/>
        </p:nvSpPr>
        <p:spPr>
          <a:xfrm>
            <a:off x="6705098" y="1890853"/>
            <a:ext cx="2215753" cy="461665"/>
          </a:xfrm>
          <a:prstGeom prst="rect">
            <a:avLst/>
          </a:prstGeom>
          <a:noFill/>
        </p:spPr>
        <p:txBody>
          <a:bodyPr wrap="square" rtlCol="0">
            <a:spAutoFit/>
          </a:bodyPr>
          <a:lstStyle/>
          <a:p>
            <a:pPr algn="ctr"/>
            <a:r>
              <a:rPr lang="en-US" sz="1200" dirty="0"/>
              <a:t>Surface Temperature Response </a:t>
            </a:r>
          </a:p>
          <a:p>
            <a:pPr algn="ctr"/>
            <a:r>
              <a:rPr lang="en-US" sz="1200" dirty="0"/>
              <a:t>to US SO2 emissions</a:t>
            </a:r>
          </a:p>
        </p:txBody>
      </p:sp>
      <p:grpSp>
        <p:nvGrpSpPr>
          <p:cNvPr id="3" name="Group 2">
            <a:extLst>
              <a:ext uri="{FF2B5EF4-FFF2-40B4-BE49-F238E27FC236}">
                <a16:creationId xmlns:a16="http://schemas.microsoft.com/office/drawing/2014/main" id="{9ABBE603-2325-174F-AB4E-FD527F05307D}"/>
              </a:ext>
            </a:extLst>
          </p:cNvPr>
          <p:cNvGrpSpPr/>
          <p:nvPr/>
        </p:nvGrpSpPr>
        <p:grpSpPr>
          <a:xfrm>
            <a:off x="2511511" y="1623081"/>
            <a:ext cx="4043585" cy="3795740"/>
            <a:chOff x="3348681" y="1611663"/>
            <a:chExt cx="5391446" cy="5060986"/>
          </a:xfrm>
        </p:grpSpPr>
        <p:pic>
          <p:nvPicPr>
            <p:cNvPr id="31" name="Picture 30" descr="OKstormpic_05192012.jpg">
              <a:extLst>
                <a:ext uri="{FF2B5EF4-FFF2-40B4-BE49-F238E27FC236}">
                  <a16:creationId xmlns:a16="http://schemas.microsoft.com/office/drawing/2014/main" id="{BC3113ED-1885-C541-9509-58713CD0B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628" y="2405430"/>
              <a:ext cx="3873499" cy="3071695"/>
            </a:xfrm>
            <a:prstGeom prst="rect">
              <a:avLst/>
            </a:prstGeom>
          </p:spPr>
        </p:pic>
        <p:sp>
          <p:nvSpPr>
            <p:cNvPr id="6" name="TextBox 5">
              <a:extLst>
                <a:ext uri="{FF2B5EF4-FFF2-40B4-BE49-F238E27FC236}">
                  <a16:creationId xmlns:a16="http://schemas.microsoft.com/office/drawing/2014/main" id="{F33DB0A9-F7A4-6C4B-93F9-35053B213643}"/>
                </a:ext>
              </a:extLst>
            </p:cNvPr>
            <p:cNvSpPr txBox="1"/>
            <p:nvPr/>
          </p:nvSpPr>
          <p:spPr>
            <a:xfrm>
              <a:off x="4143633" y="1611663"/>
              <a:ext cx="3904734" cy="677108"/>
            </a:xfrm>
            <a:prstGeom prst="rect">
              <a:avLst/>
            </a:prstGeom>
            <a:noFill/>
            <a:ln w="19050">
              <a:noFill/>
            </a:ln>
          </p:spPr>
          <p:txBody>
            <a:bodyPr wrap="square" rtlCol="0">
              <a:spAutoFit/>
            </a:bodyPr>
            <a:lstStyle/>
            <a:p>
              <a:pPr algn="ctr"/>
              <a:r>
                <a:rPr lang="en-US" sz="1350" b="1" dirty="0"/>
                <a:t>Understanding Processes Affecting Atmospheric Composition, Impacts</a:t>
              </a:r>
            </a:p>
          </p:txBody>
        </p:sp>
        <p:grpSp>
          <p:nvGrpSpPr>
            <p:cNvPr id="28" name="Group 27">
              <a:extLst>
                <a:ext uri="{FF2B5EF4-FFF2-40B4-BE49-F238E27FC236}">
                  <a16:creationId xmlns:a16="http://schemas.microsoft.com/office/drawing/2014/main" id="{7075CE2D-18E2-4243-B21B-9B6232C7891E}"/>
                </a:ext>
              </a:extLst>
            </p:cNvPr>
            <p:cNvGrpSpPr/>
            <p:nvPr/>
          </p:nvGrpSpPr>
          <p:grpSpPr>
            <a:xfrm>
              <a:off x="3348681" y="4023838"/>
              <a:ext cx="3454697" cy="2648811"/>
              <a:chOff x="0" y="4209189"/>
              <a:chExt cx="3454697" cy="2648811"/>
            </a:xfrm>
          </p:grpSpPr>
          <p:pic>
            <p:nvPicPr>
              <p:cNvPr id="29" name="Picture 28">
                <a:extLst>
                  <a:ext uri="{FF2B5EF4-FFF2-40B4-BE49-F238E27FC236}">
                    <a16:creationId xmlns:a16="http://schemas.microsoft.com/office/drawing/2014/main" id="{7ECDA543-8A7C-DB46-97A6-102976E61C41}"/>
                  </a:ext>
                </a:extLst>
              </p:cNvPr>
              <p:cNvPicPr>
                <a:picLocks noChangeAspect="1"/>
              </p:cNvPicPr>
              <p:nvPr/>
            </p:nvPicPr>
            <p:blipFill>
              <a:blip r:embed="rId5"/>
              <a:stretch>
                <a:fillRect/>
              </a:stretch>
            </p:blipFill>
            <p:spPr>
              <a:xfrm>
                <a:off x="0" y="4670854"/>
                <a:ext cx="3454697" cy="2187146"/>
              </a:xfrm>
              <a:prstGeom prst="rect">
                <a:avLst/>
              </a:prstGeom>
            </p:spPr>
          </p:pic>
          <p:sp>
            <p:nvSpPr>
              <p:cNvPr id="30" name="TextBox 29">
                <a:extLst>
                  <a:ext uri="{FF2B5EF4-FFF2-40B4-BE49-F238E27FC236}">
                    <a16:creationId xmlns:a16="http://schemas.microsoft.com/office/drawing/2014/main" id="{1FC19E86-2F38-6045-8EAD-F8F45486AF3F}"/>
                  </a:ext>
                </a:extLst>
              </p:cNvPr>
              <p:cNvSpPr txBox="1"/>
              <p:nvPr/>
            </p:nvSpPr>
            <p:spPr>
              <a:xfrm>
                <a:off x="0" y="4209189"/>
                <a:ext cx="3454697" cy="492442"/>
              </a:xfrm>
              <a:prstGeom prst="rect">
                <a:avLst/>
              </a:prstGeom>
              <a:solidFill>
                <a:schemeClr val="tx1"/>
              </a:solidFill>
            </p:spPr>
            <p:txBody>
              <a:bodyPr wrap="square" rtlCol="0">
                <a:spAutoFit/>
              </a:bodyPr>
              <a:lstStyle/>
              <a:p>
                <a:pPr algn="ctr"/>
                <a:r>
                  <a:rPr lang="en-US" sz="900" dirty="0">
                    <a:solidFill>
                      <a:srgbClr val="002060"/>
                    </a:solidFill>
                  </a:rPr>
                  <a:t>GECKO-A simulation of SOA production in an urban environment</a:t>
                </a:r>
              </a:p>
            </p:txBody>
          </p:sp>
        </p:grpSp>
      </p:grpSp>
      <p:pic>
        <p:nvPicPr>
          <p:cNvPr id="15" name="Picture 14">
            <a:extLst>
              <a:ext uri="{FF2B5EF4-FFF2-40B4-BE49-F238E27FC236}">
                <a16:creationId xmlns:a16="http://schemas.microsoft.com/office/drawing/2014/main" id="{C7CE5E5E-8091-CE4E-894F-B642F4A1CA9D}"/>
              </a:ext>
            </a:extLst>
          </p:cNvPr>
          <p:cNvPicPr>
            <a:picLocks noChangeAspect="1"/>
          </p:cNvPicPr>
          <p:nvPr/>
        </p:nvPicPr>
        <p:blipFill>
          <a:blip r:embed="rId6"/>
          <a:stretch>
            <a:fillRect/>
          </a:stretch>
        </p:blipFill>
        <p:spPr>
          <a:xfrm>
            <a:off x="6685646" y="2368226"/>
            <a:ext cx="2301833" cy="1234440"/>
          </a:xfrm>
          <a:prstGeom prst="rect">
            <a:avLst/>
          </a:prstGeom>
        </p:spPr>
      </p:pic>
      <p:pic>
        <p:nvPicPr>
          <p:cNvPr id="16" name="Picture 15">
            <a:extLst>
              <a:ext uri="{FF2B5EF4-FFF2-40B4-BE49-F238E27FC236}">
                <a16:creationId xmlns:a16="http://schemas.microsoft.com/office/drawing/2014/main" id="{41A07F0F-61E3-0A48-9902-05171AE0C162}"/>
              </a:ext>
            </a:extLst>
          </p:cNvPr>
          <p:cNvPicPr>
            <a:picLocks noChangeAspect="1"/>
          </p:cNvPicPr>
          <p:nvPr/>
        </p:nvPicPr>
        <p:blipFill>
          <a:blip r:embed="rId7"/>
          <a:stretch>
            <a:fillRect/>
          </a:stretch>
        </p:blipFill>
        <p:spPr>
          <a:xfrm>
            <a:off x="6858612" y="3614390"/>
            <a:ext cx="1920240" cy="179288"/>
          </a:xfrm>
          <a:prstGeom prst="rect">
            <a:avLst/>
          </a:prstGeom>
        </p:spPr>
      </p:pic>
    </p:spTree>
    <p:extLst>
      <p:ext uri="{BB962C8B-B14F-4D97-AF65-F5344CB8AC3E}">
        <p14:creationId xmlns:p14="http://schemas.microsoft.com/office/powerpoint/2010/main" val="20183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descr="Selected date or altitude is out of range.">
            <a:extLst>
              <a:ext uri="{FF2B5EF4-FFF2-40B4-BE49-F238E27FC236}">
                <a16:creationId xmlns:a16="http://schemas.microsoft.com/office/drawing/2014/main" id="{341128E5-820E-054C-82F5-D0E752CC7F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423" b="31712"/>
          <a:stretch/>
        </p:blipFill>
        <p:spPr bwMode="auto">
          <a:xfrm>
            <a:off x="6099323" y="1513274"/>
            <a:ext cx="3058668" cy="1372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4EC1A3-CD05-3D41-B2EA-CD5C7B0AD6D1}"/>
              </a:ext>
            </a:extLst>
          </p:cNvPr>
          <p:cNvSpPr txBox="1"/>
          <p:nvPr/>
        </p:nvSpPr>
        <p:spPr>
          <a:xfrm>
            <a:off x="103489" y="2268470"/>
            <a:ext cx="2928551" cy="1962076"/>
          </a:xfrm>
          <a:prstGeom prst="rect">
            <a:avLst/>
          </a:prstGeom>
          <a:noFill/>
          <a:ln w="19050">
            <a:solidFill>
              <a:srgbClr val="C5FADE"/>
            </a:solidFill>
          </a:ln>
        </p:spPr>
        <p:txBody>
          <a:bodyPr wrap="square" rtlCol="0">
            <a:spAutoFit/>
          </a:bodyPr>
          <a:lstStyle/>
          <a:p>
            <a:r>
              <a:rPr lang="en-US" sz="1350" b="1" dirty="0"/>
              <a:t>Understanding the Chemistry in Detail</a:t>
            </a:r>
          </a:p>
          <a:p>
            <a:endParaRPr lang="en-US" sz="1350" dirty="0"/>
          </a:p>
          <a:p>
            <a:r>
              <a:rPr lang="en-US" sz="1350" dirty="0"/>
              <a:t>Generator of Explicit Chemistry and Kinetics of Organics in the Atmosphere (GECKO-A) </a:t>
            </a:r>
          </a:p>
          <a:p>
            <a:endParaRPr lang="en-US" sz="1350" dirty="0"/>
          </a:p>
          <a:p>
            <a:r>
              <a:rPr lang="en-US" sz="1350" dirty="0"/>
              <a:t>BOXMOX = box model with chemistry as represented in many 3-d chemistry transport models</a:t>
            </a:r>
          </a:p>
        </p:txBody>
      </p:sp>
      <p:sp>
        <p:nvSpPr>
          <p:cNvPr id="2" name="Title 1">
            <a:extLst>
              <a:ext uri="{FF2B5EF4-FFF2-40B4-BE49-F238E27FC236}">
                <a16:creationId xmlns:a16="http://schemas.microsoft.com/office/drawing/2014/main" id="{33A71D3E-90A6-464C-9BFC-122449959DD7}"/>
              </a:ext>
            </a:extLst>
          </p:cNvPr>
          <p:cNvSpPr>
            <a:spLocks noGrp="1"/>
          </p:cNvSpPr>
          <p:nvPr>
            <p:ph type="title"/>
          </p:nvPr>
        </p:nvSpPr>
        <p:spPr>
          <a:xfrm>
            <a:off x="628650" y="719811"/>
            <a:ext cx="7886700" cy="606575"/>
          </a:xfrm>
        </p:spPr>
        <p:txBody>
          <a:bodyPr>
            <a:normAutofit/>
          </a:bodyPr>
          <a:lstStyle/>
          <a:p>
            <a:r>
              <a:rPr lang="en-US" sz="2400" dirty="0"/>
              <a:t>Current Atmospheric Chemistry Modeling at NCAR</a:t>
            </a:r>
          </a:p>
        </p:txBody>
      </p:sp>
      <p:sp>
        <p:nvSpPr>
          <p:cNvPr id="4" name="Cube 3">
            <a:extLst>
              <a:ext uri="{FF2B5EF4-FFF2-40B4-BE49-F238E27FC236}">
                <a16:creationId xmlns:a16="http://schemas.microsoft.com/office/drawing/2014/main" id="{8213BB5F-F32A-E341-AAAA-8FFFBAEA955D}"/>
              </a:ext>
            </a:extLst>
          </p:cNvPr>
          <p:cNvSpPr/>
          <p:nvPr/>
        </p:nvSpPr>
        <p:spPr>
          <a:xfrm>
            <a:off x="1110368" y="4964196"/>
            <a:ext cx="278027" cy="231689"/>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F33DB0A9-F7A4-6C4B-93F9-35053B213643}"/>
              </a:ext>
            </a:extLst>
          </p:cNvPr>
          <p:cNvSpPr txBox="1"/>
          <p:nvPr/>
        </p:nvSpPr>
        <p:spPr>
          <a:xfrm>
            <a:off x="3116992" y="1582544"/>
            <a:ext cx="2928551" cy="1131079"/>
          </a:xfrm>
          <a:prstGeom prst="rect">
            <a:avLst/>
          </a:prstGeom>
          <a:noFill/>
          <a:ln w="19050">
            <a:solidFill>
              <a:srgbClr val="C5FADE"/>
            </a:solidFill>
          </a:ln>
        </p:spPr>
        <p:txBody>
          <a:bodyPr wrap="square" rtlCol="0">
            <a:spAutoFit/>
          </a:bodyPr>
          <a:lstStyle/>
          <a:p>
            <a:pPr algn="ctr"/>
            <a:r>
              <a:rPr lang="en-US" sz="1350" b="1" dirty="0"/>
              <a:t>Examining the Urban/Cloud to Regional Scales</a:t>
            </a:r>
          </a:p>
          <a:p>
            <a:endParaRPr lang="en-US" sz="1350" dirty="0"/>
          </a:p>
          <a:p>
            <a:pPr algn="ctr"/>
            <a:r>
              <a:rPr lang="en-US" sz="1350" dirty="0"/>
              <a:t>Weather Research and Forecasting model coupled with Chemistry</a:t>
            </a:r>
          </a:p>
        </p:txBody>
      </p:sp>
      <p:sp>
        <p:nvSpPr>
          <p:cNvPr id="7" name="TextBox 6">
            <a:extLst>
              <a:ext uri="{FF2B5EF4-FFF2-40B4-BE49-F238E27FC236}">
                <a16:creationId xmlns:a16="http://schemas.microsoft.com/office/drawing/2014/main" id="{C77409E9-1A23-CE46-A706-7B443C588168}"/>
              </a:ext>
            </a:extLst>
          </p:cNvPr>
          <p:cNvSpPr txBox="1"/>
          <p:nvPr/>
        </p:nvSpPr>
        <p:spPr>
          <a:xfrm>
            <a:off x="6187646" y="2969339"/>
            <a:ext cx="2928551" cy="1754326"/>
          </a:xfrm>
          <a:prstGeom prst="rect">
            <a:avLst/>
          </a:prstGeom>
          <a:noFill/>
          <a:ln w="19050">
            <a:solidFill>
              <a:srgbClr val="C5FADE"/>
            </a:solidFill>
          </a:ln>
        </p:spPr>
        <p:txBody>
          <a:bodyPr wrap="square" rtlCol="0">
            <a:spAutoFit/>
          </a:bodyPr>
          <a:lstStyle/>
          <a:p>
            <a:pPr algn="ctr"/>
            <a:r>
              <a:rPr lang="en-US" sz="1350" b="1" dirty="0"/>
              <a:t>Global Scale Impacts of Atmospheric Chemistry</a:t>
            </a:r>
          </a:p>
          <a:p>
            <a:endParaRPr lang="en-US" sz="1350" dirty="0"/>
          </a:p>
          <a:p>
            <a:pPr algn="ctr"/>
            <a:r>
              <a:rPr lang="en-US" sz="1350" dirty="0"/>
              <a:t>Community Atmosphere Model with Chemistry</a:t>
            </a:r>
          </a:p>
          <a:p>
            <a:pPr algn="ctr"/>
            <a:endParaRPr lang="en-US" sz="1350" dirty="0"/>
          </a:p>
          <a:p>
            <a:pPr algn="ctr"/>
            <a:r>
              <a:rPr lang="en-US" sz="1350" dirty="0"/>
              <a:t>Whole Atmosphere Community Climate Model</a:t>
            </a:r>
          </a:p>
        </p:txBody>
      </p:sp>
      <p:pic>
        <p:nvPicPr>
          <p:cNvPr id="9" name="Picture 8">
            <a:extLst>
              <a:ext uri="{FF2B5EF4-FFF2-40B4-BE49-F238E27FC236}">
                <a16:creationId xmlns:a16="http://schemas.microsoft.com/office/drawing/2014/main" id="{D1ABB3BF-9EA9-4049-96AC-158EC9D6A5A1}"/>
              </a:ext>
            </a:extLst>
          </p:cNvPr>
          <p:cNvPicPr>
            <a:picLocks noChangeAspect="1"/>
          </p:cNvPicPr>
          <p:nvPr/>
        </p:nvPicPr>
        <p:blipFill>
          <a:blip r:embed="rId4"/>
          <a:stretch>
            <a:fillRect/>
          </a:stretch>
        </p:blipFill>
        <p:spPr>
          <a:xfrm>
            <a:off x="3572455" y="2690540"/>
            <a:ext cx="2017626" cy="1655488"/>
          </a:xfrm>
          <a:prstGeom prst="rect">
            <a:avLst/>
          </a:prstGeom>
        </p:spPr>
      </p:pic>
      <p:pic>
        <p:nvPicPr>
          <p:cNvPr id="11" name="Picture 10">
            <a:extLst>
              <a:ext uri="{FF2B5EF4-FFF2-40B4-BE49-F238E27FC236}">
                <a16:creationId xmlns:a16="http://schemas.microsoft.com/office/drawing/2014/main" id="{962C3CB6-35EE-2D4F-871D-7AD1DF4DF295}"/>
              </a:ext>
            </a:extLst>
          </p:cNvPr>
          <p:cNvPicPr>
            <a:picLocks noChangeAspect="1"/>
          </p:cNvPicPr>
          <p:nvPr/>
        </p:nvPicPr>
        <p:blipFill rotWithShape="1">
          <a:blip r:embed="rId5"/>
          <a:srcRect b="3069"/>
          <a:stretch/>
        </p:blipFill>
        <p:spPr>
          <a:xfrm>
            <a:off x="1606831" y="4265462"/>
            <a:ext cx="1510162" cy="1463823"/>
          </a:xfrm>
          <a:prstGeom prst="rect">
            <a:avLst/>
          </a:prstGeom>
        </p:spPr>
      </p:pic>
      <p:sp>
        <p:nvSpPr>
          <p:cNvPr id="13" name="Bent Arrow 12">
            <a:extLst>
              <a:ext uri="{FF2B5EF4-FFF2-40B4-BE49-F238E27FC236}">
                <a16:creationId xmlns:a16="http://schemas.microsoft.com/office/drawing/2014/main" id="{95A2DB01-72E3-814A-AE4F-9C23CD937638}"/>
              </a:ext>
            </a:extLst>
          </p:cNvPr>
          <p:cNvSpPr/>
          <p:nvPr/>
        </p:nvSpPr>
        <p:spPr>
          <a:xfrm rot="5400000" flipH="1">
            <a:off x="3382822" y="4399033"/>
            <a:ext cx="671384" cy="82964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cxnSp>
        <p:nvCxnSpPr>
          <p:cNvPr id="19" name="Curved Connector 18">
            <a:extLst>
              <a:ext uri="{FF2B5EF4-FFF2-40B4-BE49-F238E27FC236}">
                <a16:creationId xmlns:a16="http://schemas.microsoft.com/office/drawing/2014/main" id="{D9977638-3537-B242-813B-810805412257}"/>
              </a:ext>
            </a:extLst>
          </p:cNvPr>
          <p:cNvCxnSpPr>
            <a:cxnSpLocks/>
          </p:cNvCxnSpPr>
          <p:nvPr/>
        </p:nvCxnSpPr>
        <p:spPr>
          <a:xfrm flipV="1">
            <a:off x="5454324" y="2877428"/>
            <a:ext cx="726977" cy="345493"/>
          </a:xfrm>
          <a:prstGeom prst="curvedConnector3">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6484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A6A77C-3D17-C04C-8894-5D50C8E11684}"/>
              </a:ext>
            </a:extLst>
          </p:cNvPr>
          <p:cNvSpPr/>
          <p:nvPr/>
        </p:nvSpPr>
        <p:spPr>
          <a:xfrm>
            <a:off x="1076582" y="3065093"/>
            <a:ext cx="2319208" cy="428560"/>
          </a:xfrm>
          <a:prstGeom prst="rect">
            <a:avLst/>
          </a:prstGeom>
          <a:noFill/>
          <a:ln w="76200">
            <a:solidFill>
              <a:srgbClr val="C5F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3A71D3E-90A6-464C-9BFC-122449959DD7}"/>
              </a:ext>
            </a:extLst>
          </p:cNvPr>
          <p:cNvSpPr>
            <a:spLocks noGrp="1"/>
          </p:cNvSpPr>
          <p:nvPr>
            <p:ph type="title"/>
          </p:nvPr>
        </p:nvSpPr>
        <p:spPr>
          <a:xfrm>
            <a:off x="628650" y="719811"/>
            <a:ext cx="7886700" cy="606575"/>
          </a:xfrm>
        </p:spPr>
        <p:txBody>
          <a:bodyPr>
            <a:normAutofit/>
          </a:bodyPr>
          <a:lstStyle/>
          <a:p>
            <a:r>
              <a:rPr lang="en-US" sz="2400" dirty="0"/>
              <a:t>Model-Independent Chemistry Module (MICM)</a:t>
            </a:r>
          </a:p>
        </p:txBody>
      </p:sp>
      <p:cxnSp>
        <p:nvCxnSpPr>
          <p:cNvPr id="8" name="Straight Arrow Connector 7">
            <a:extLst>
              <a:ext uri="{FF2B5EF4-FFF2-40B4-BE49-F238E27FC236}">
                <a16:creationId xmlns:a16="http://schemas.microsoft.com/office/drawing/2014/main" id="{B5540FEA-B408-0041-B0BC-7AA0C2473864}"/>
              </a:ext>
            </a:extLst>
          </p:cNvPr>
          <p:cNvCxnSpPr>
            <a:cxnSpLocks/>
            <a:endCxn id="11" idx="0"/>
          </p:cNvCxnSpPr>
          <p:nvPr/>
        </p:nvCxnSpPr>
        <p:spPr>
          <a:xfrm>
            <a:off x="2234445" y="3493653"/>
            <a:ext cx="1" cy="656427"/>
          </a:xfrm>
          <a:prstGeom prst="straightConnector1">
            <a:avLst/>
          </a:prstGeom>
          <a:ln w="76200">
            <a:solidFill>
              <a:srgbClr val="C5FADE"/>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34916D5-A164-8547-AA71-DE7CF4CCD45D}"/>
              </a:ext>
            </a:extLst>
          </p:cNvPr>
          <p:cNvSpPr txBox="1"/>
          <p:nvPr/>
        </p:nvSpPr>
        <p:spPr>
          <a:xfrm>
            <a:off x="630969" y="1226639"/>
            <a:ext cx="6067168" cy="300082"/>
          </a:xfrm>
          <a:prstGeom prst="rect">
            <a:avLst/>
          </a:prstGeom>
          <a:noFill/>
          <a:ln w="19050">
            <a:noFill/>
          </a:ln>
        </p:spPr>
        <p:txBody>
          <a:bodyPr wrap="square" rtlCol="0">
            <a:spAutoFit/>
          </a:bodyPr>
          <a:lstStyle/>
          <a:p>
            <a:pPr marL="45244">
              <a:spcAft>
                <a:spcPts val="450"/>
              </a:spcAft>
            </a:pPr>
            <a:r>
              <a:rPr lang="en-US" sz="1350" dirty="0"/>
              <a:t>Same infrastructure for box models, regional-scale models, and global models</a:t>
            </a:r>
          </a:p>
        </p:txBody>
      </p:sp>
      <p:sp>
        <p:nvSpPr>
          <p:cNvPr id="3" name="Can 2">
            <a:extLst>
              <a:ext uri="{FF2B5EF4-FFF2-40B4-BE49-F238E27FC236}">
                <a16:creationId xmlns:a16="http://schemas.microsoft.com/office/drawing/2014/main" id="{BDEFE6F2-4B5F-1743-94F7-68EF179E72CD}"/>
              </a:ext>
            </a:extLst>
          </p:cNvPr>
          <p:cNvSpPr/>
          <p:nvPr/>
        </p:nvSpPr>
        <p:spPr>
          <a:xfrm>
            <a:off x="546787" y="2141763"/>
            <a:ext cx="1059592" cy="9679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Can 23">
            <a:extLst>
              <a:ext uri="{FF2B5EF4-FFF2-40B4-BE49-F238E27FC236}">
                <a16:creationId xmlns:a16="http://schemas.microsoft.com/office/drawing/2014/main" id="{02BF6075-1CFD-F740-9CF3-C6336169317F}"/>
              </a:ext>
            </a:extLst>
          </p:cNvPr>
          <p:cNvSpPr/>
          <p:nvPr/>
        </p:nvSpPr>
        <p:spPr>
          <a:xfrm>
            <a:off x="1717590" y="2152844"/>
            <a:ext cx="1059592" cy="9679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Can 24">
            <a:extLst>
              <a:ext uri="{FF2B5EF4-FFF2-40B4-BE49-F238E27FC236}">
                <a16:creationId xmlns:a16="http://schemas.microsoft.com/office/drawing/2014/main" id="{C7E05562-965A-5942-A743-9E4294E4793E}"/>
              </a:ext>
            </a:extLst>
          </p:cNvPr>
          <p:cNvSpPr/>
          <p:nvPr/>
        </p:nvSpPr>
        <p:spPr>
          <a:xfrm>
            <a:off x="2865995" y="2152844"/>
            <a:ext cx="1059592" cy="9679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2CA2754D-5535-EA49-8891-4A6D224B68AC}"/>
              </a:ext>
            </a:extLst>
          </p:cNvPr>
          <p:cNvSpPr txBox="1"/>
          <p:nvPr/>
        </p:nvSpPr>
        <p:spPr>
          <a:xfrm>
            <a:off x="478150" y="2352472"/>
            <a:ext cx="1128228" cy="715581"/>
          </a:xfrm>
          <a:prstGeom prst="rect">
            <a:avLst/>
          </a:prstGeom>
          <a:noFill/>
        </p:spPr>
        <p:txBody>
          <a:bodyPr wrap="square" rtlCol="0">
            <a:spAutoFit/>
          </a:bodyPr>
          <a:lstStyle/>
          <a:p>
            <a:pPr algn="ctr"/>
            <a:r>
              <a:rPr lang="en-US" sz="1350" dirty="0">
                <a:solidFill>
                  <a:srgbClr val="FFFF00"/>
                </a:solidFill>
              </a:rPr>
              <a:t>Reactions and Reaction Rates</a:t>
            </a:r>
          </a:p>
        </p:txBody>
      </p:sp>
      <p:sp>
        <p:nvSpPr>
          <p:cNvPr id="29" name="TextBox 28">
            <a:extLst>
              <a:ext uri="{FF2B5EF4-FFF2-40B4-BE49-F238E27FC236}">
                <a16:creationId xmlns:a16="http://schemas.microsoft.com/office/drawing/2014/main" id="{AAD6D63E-9FE1-634F-962B-E0DFC120D84E}"/>
              </a:ext>
            </a:extLst>
          </p:cNvPr>
          <p:cNvSpPr txBox="1"/>
          <p:nvPr/>
        </p:nvSpPr>
        <p:spPr>
          <a:xfrm>
            <a:off x="1717590" y="2441597"/>
            <a:ext cx="1059592" cy="715581"/>
          </a:xfrm>
          <a:prstGeom prst="rect">
            <a:avLst/>
          </a:prstGeom>
          <a:noFill/>
        </p:spPr>
        <p:txBody>
          <a:bodyPr wrap="square" rtlCol="0">
            <a:spAutoFit/>
          </a:bodyPr>
          <a:lstStyle/>
          <a:p>
            <a:pPr algn="ctr"/>
            <a:r>
              <a:rPr lang="en-US" sz="1350" dirty="0">
                <a:solidFill>
                  <a:srgbClr val="FFFF00"/>
                </a:solidFill>
              </a:rPr>
              <a:t>Properties of Trace Gases</a:t>
            </a:r>
          </a:p>
        </p:txBody>
      </p:sp>
      <p:sp>
        <p:nvSpPr>
          <p:cNvPr id="30" name="TextBox 29">
            <a:extLst>
              <a:ext uri="{FF2B5EF4-FFF2-40B4-BE49-F238E27FC236}">
                <a16:creationId xmlns:a16="http://schemas.microsoft.com/office/drawing/2014/main" id="{BA61D073-8775-4149-B692-FF62ADA807A8}"/>
              </a:ext>
            </a:extLst>
          </p:cNvPr>
          <p:cNvSpPr txBox="1"/>
          <p:nvPr/>
        </p:nvSpPr>
        <p:spPr>
          <a:xfrm>
            <a:off x="2865994" y="2374833"/>
            <a:ext cx="1059592" cy="715581"/>
          </a:xfrm>
          <a:prstGeom prst="rect">
            <a:avLst/>
          </a:prstGeom>
          <a:noFill/>
        </p:spPr>
        <p:txBody>
          <a:bodyPr wrap="square" rtlCol="0">
            <a:spAutoFit/>
          </a:bodyPr>
          <a:lstStyle/>
          <a:p>
            <a:pPr algn="ctr"/>
            <a:r>
              <a:rPr lang="en-US" sz="1350" dirty="0">
                <a:solidFill>
                  <a:srgbClr val="FFFF00"/>
                </a:solidFill>
              </a:rPr>
              <a:t>Data for Photolysis Rates</a:t>
            </a:r>
          </a:p>
        </p:txBody>
      </p:sp>
      <p:cxnSp>
        <p:nvCxnSpPr>
          <p:cNvPr id="10" name="Straight Connector 9">
            <a:extLst>
              <a:ext uri="{FF2B5EF4-FFF2-40B4-BE49-F238E27FC236}">
                <a16:creationId xmlns:a16="http://schemas.microsoft.com/office/drawing/2014/main" id="{C57CFB96-F060-9F4E-915F-5CBD8B423DA3}"/>
              </a:ext>
            </a:extLst>
          </p:cNvPr>
          <p:cNvCxnSpPr>
            <a:stCxn id="6" idx="2"/>
            <a:endCxn id="24" idx="3"/>
          </p:cNvCxnSpPr>
          <p:nvPr/>
        </p:nvCxnSpPr>
        <p:spPr>
          <a:xfrm flipV="1">
            <a:off x="2236186" y="3120835"/>
            <a:ext cx="0" cy="372818"/>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E8DDDE-AFC2-2E45-827F-E5FEC6B6214D}"/>
              </a:ext>
            </a:extLst>
          </p:cNvPr>
          <p:cNvSpPr txBox="1"/>
          <p:nvPr/>
        </p:nvSpPr>
        <p:spPr>
          <a:xfrm>
            <a:off x="1554824" y="4150080"/>
            <a:ext cx="1359243" cy="715581"/>
          </a:xfrm>
          <a:prstGeom prst="rect">
            <a:avLst/>
          </a:prstGeom>
          <a:solidFill>
            <a:srgbClr val="D883FF">
              <a:alpha val="34902"/>
            </a:srgbClr>
          </a:solidFill>
          <a:ln w="38100">
            <a:solidFill>
              <a:schemeClr val="accent4">
                <a:lumMod val="20000"/>
                <a:lumOff val="80000"/>
              </a:schemeClr>
            </a:solidFill>
          </a:ln>
        </p:spPr>
        <p:txBody>
          <a:bodyPr wrap="square" rtlCol="0">
            <a:spAutoFit/>
          </a:bodyPr>
          <a:lstStyle/>
          <a:p>
            <a:endParaRPr lang="en-US" sz="1350" dirty="0"/>
          </a:p>
          <a:p>
            <a:pPr algn="ctr"/>
            <a:r>
              <a:rPr lang="en-US" sz="1350" dirty="0"/>
              <a:t>Code Generator</a:t>
            </a:r>
          </a:p>
          <a:p>
            <a:endParaRPr lang="en-US" sz="1350" dirty="0"/>
          </a:p>
        </p:txBody>
      </p:sp>
      <p:sp>
        <p:nvSpPr>
          <p:cNvPr id="31" name="TextBox 30">
            <a:extLst>
              <a:ext uri="{FF2B5EF4-FFF2-40B4-BE49-F238E27FC236}">
                <a16:creationId xmlns:a16="http://schemas.microsoft.com/office/drawing/2014/main" id="{9E97BB98-B267-2E49-9A58-705024BB15BA}"/>
              </a:ext>
            </a:extLst>
          </p:cNvPr>
          <p:cNvSpPr txBox="1"/>
          <p:nvPr/>
        </p:nvSpPr>
        <p:spPr>
          <a:xfrm>
            <a:off x="5233861" y="1809078"/>
            <a:ext cx="2928551" cy="300082"/>
          </a:xfrm>
          <a:prstGeom prst="rect">
            <a:avLst/>
          </a:prstGeom>
          <a:noFill/>
          <a:ln w="19050">
            <a:solidFill>
              <a:schemeClr val="accent4">
                <a:lumMod val="20000"/>
                <a:lumOff val="80000"/>
              </a:schemeClr>
            </a:solidFill>
          </a:ln>
        </p:spPr>
        <p:txBody>
          <a:bodyPr wrap="square" rtlCol="0">
            <a:spAutoFit/>
          </a:bodyPr>
          <a:lstStyle/>
          <a:p>
            <a:pPr algn="ctr"/>
            <a:r>
              <a:rPr lang="en-US" sz="1350" b="1" dirty="0"/>
              <a:t>Atmosphere Model  (e.g. </a:t>
            </a:r>
            <a:r>
              <a:rPr lang="en-US" sz="1350" b="1" dirty="0" err="1"/>
              <a:t>Singletrack</a:t>
            </a:r>
            <a:r>
              <a:rPr lang="en-US" sz="1350" b="1" dirty="0"/>
              <a:t>)</a:t>
            </a:r>
          </a:p>
        </p:txBody>
      </p:sp>
      <p:sp>
        <p:nvSpPr>
          <p:cNvPr id="32" name="TextBox 31">
            <a:extLst>
              <a:ext uri="{FF2B5EF4-FFF2-40B4-BE49-F238E27FC236}">
                <a16:creationId xmlns:a16="http://schemas.microsoft.com/office/drawing/2014/main" id="{026A780D-B7CC-094D-BA6F-79037E602605}"/>
              </a:ext>
            </a:extLst>
          </p:cNvPr>
          <p:cNvSpPr txBox="1"/>
          <p:nvPr/>
        </p:nvSpPr>
        <p:spPr>
          <a:xfrm>
            <a:off x="5664030" y="2458895"/>
            <a:ext cx="2068212" cy="507831"/>
          </a:xfrm>
          <a:prstGeom prst="rect">
            <a:avLst/>
          </a:prstGeom>
          <a:noFill/>
          <a:ln w="19050">
            <a:solidFill>
              <a:schemeClr val="accent4">
                <a:lumMod val="20000"/>
                <a:lumOff val="80000"/>
              </a:schemeClr>
            </a:solidFill>
          </a:ln>
        </p:spPr>
        <p:txBody>
          <a:bodyPr wrap="square" rtlCol="0">
            <a:spAutoFit/>
          </a:bodyPr>
          <a:lstStyle/>
          <a:p>
            <a:pPr algn="ctr"/>
            <a:r>
              <a:rPr lang="en-US" sz="1350" b="1" dirty="0"/>
              <a:t>Common Physics Framework (CPF)</a:t>
            </a:r>
            <a:endParaRPr lang="en-US" sz="1350" dirty="0"/>
          </a:p>
        </p:txBody>
      </p:sp>
      <p:cxnSp>
        <p:nvCxnSpPr>
          <p:cNvPr id="33" name="Straight Connector 32">
            <a:extLst>
              <a:ext uri="{FF2B5EF4-FFF2-40B4-BE49-F238E27FC236}">
                <a16:creationId xmlns:a16="http://schemas.microsoft.com/office/drawing/2014/main" id="{88C97607-0045-334F-A5A7-CA310E1DD028}"/>
              </a:ext>
            </a:extLst>
          </p:cNvPr>
          <p:cNvCxnSpPr/>
          <p:nvPr/>
        </p:nvCxnSpPr>
        <p:spPr>
          <a:xfrm flipV="1">
            <a:off x="6698136" y="2086078"/>
            <a:ext cx="0" cy="372818"/>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E1BCD8-7B16-7E41-AFE5-9E5BA7798030}"/>
              </a:ext>
            </a:extLst>
          </p:cNvPr>
          <p:cNvCxnSpPr/>
          <p:nvPr/>
        </p:nvCxnSpPr>
        <p:spPr>
          <a:xfrm flipV="1">
            <a:off x="6698136" y="2942054"/>
            <a:ext cx="0" cy="372818"/>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E3036C9-8C4B-064B-8D6F-30E1F508375E}"/>
              </a:ext>
            </a:extLst>
          </p:cNvPr>
          <p:cNvSpPr txBox="1"/>
          <p:nvPr/>
        </p:nvSpPr>
        <p:spPr>
          <a:xfrm>
            <a:off x="4579340" y="3640514"/>
            <a:ext cx="1359243" cy="923330"/>
          </a:xfrm>
          <a:prstGeom prst="rect">
            <a:avLst/>
          </a:prstGeom>
          <a:solidFill>
            <a:schemeClr val="accent4">
              <a:lumMod val="20000"/>
              <a:lumOff val="80000"/>
            </a:schemeClr>
          </a:solidFill>
          <a:ln w="38100">
            <a:solidFill>
              <a:schemeClr val="accent4">
                <a:lumMod val="20000"/>
                <a:lumOff val="80000"/>
              </a:schemeClr>
            </a:solidFill>
          </a:ln>
        </p:spPr>
        <p:txBody>
          <a:bodyPr wrap="square" rtlCol="0">
            <a:spAutoFit/>
          </a:bodyPr>
          <a:lstStyle/>
          <a:p>
            <a:endParaRPr lang="en-US" sz="1350" dirty="0">
              <a:solidFill>
                <a:srgbClr val="002060"/>
              </a:solidFill>
            </a:endParaRPr>
          </a:p>
          <a:p>
            <a:pPr algn="ctr"/>
            <a:r>
              <a:rPr lang="en-US" sz="1350" dirty="0">
                <a:solidFill>
                  <a:srgbClr val="002060"/>
                </a:solidFill>
              </a:rPr>
              <a:t>Kinetics</a:t>
            </a:r>
          </a:p>
          <a:p>
            <a:pPr algn="ctr"/>
            <a:r>
              <a:rPr lang="en-US" sz="1350" dirty="0">
                <a:solidFill>
                  <a:srgbClr val="002060"/>
                </a:solidFill>
              </a:rPr>
              <a:t>Definitions</a:t>
            </a:r>
          </a:p>
          <a:p>
            <a:endParaRPr lang="en-US" sz="1350" dirty="0">
              <a:solidFill>
                <a:srgbClr val="002060"/>
              </a:solidFill>
            </a:endParaRPr>
          </a:p>
        </p:txBody>
      </p:sp>
      <p:sp>
        <p:nvSpPr>
          <p:cNvPr id="36" name="TextBox 35">
            <a:extLst>
              <a:ext uri="{FF2B5EF4-FFF2-40B4-BE49-F238E27FC236}">
                <a16:creationId xmlns:a16="http://schemas.microsoft.com/office/drawing/2014/main" id="{D2816489-6490-B94E-8195-FB7C8D211AE0}"/>
              </a:ext>
            </a:extLst>
          </p:cNvPr>
          <p:cNvSpPr txBox="1"/>
          <p:nvPr/>
        </p:nvSpPr>
        <p:spPr>
          <a:xfrm>
            <a:off x="7537621" y="3640514"/>
            <a:ext cx="1423736" cy="1131079"/>
          </a:xfrm>
          <a:prstGeom prst="rect">
            <a:avLst/>
          </a:prstGeom>
          <a:solidFill>
            <a:schemeClr val="accent4">
              <a:lumMod val="20000"/>
              <a:lumOff val="80000"/>
            </a:schemeClr>
          </a:solidFill>
          <a:ln w="38100">
            <a:solidFill>
              <a:schemeClr val="accent4">
                <a:lumMod val="20000"/>
                <a:lumOff val="80000"/>
              </a:schemeClr>
            </a:solidFill>
          </a:ln>
        </p:spPr>
        <p:txBody>
          <a:bodyPr wrap="square" rtlCol="0">
            <a:spAutoFit/>
          </a:bodyPr>
          <a:lstStyle/>
          <a:p>
            <a:endParaRPr lang="en-US" sz="1350" dirty="0">
              <a:solidFill>
                <a:srgbClr val="002060"/>
              </a:solidFill>
            </a:endParaRPr>
          </a:p>
          <a:p>
            <a:pPr algn="ctr"/>
            <a:r>
              <a:rPr lang="en-US" sz="1350" dirty="0">
                <a:solidFill>
                  <a:srgbClr val="002060"/>
                </a:solidFill>
              </a:rPr>
              <a:t>Other</a:t>
            </a:r>
          </a:p>
          <a:p>
            <a:pPr algn="ctr"/>
            <a:r>
              <a:rPr lang="en-US" sz="1350" dirty="0">
                <a:solidFill>
                  <a:srgbClr val="002060"/>
                </a:solidFill>
              </a:rPr>
              <a:t>Chemistry/Physics</a:t>
            </a:r>
          </a:p>
          <a:p>
            <a:pPr algn="ctr"/>
            <a:r>
              <a:rPr lang="en-US" sz="1350" dirty="0">
                <a:solidFill>
                  <a:srgbClr val="002060"/>
                </a:solidFill>
              </a:rPr>
              <a:t>Packages</a:t>
            </a:r>
          </a:p>
        </p:txBody>
      </p:sp>
      <p:cxnSp>
        <p:nvCxnSpPr>
          <p:cNvPr id="44" name="Straight Arrow Connector 43">
            <a:extLst>
              <a:ext uri="{FF2B5EF4-FFF2-40B4-BE49-F238E27FC236}">
                <a16:creationId xmlns:a16="http://schemas.microsoft.com/office/drawing/2014/main" id="{75FB02EC-E06A-024B-8417-DB5C6CAFF276}"/>
              </a:ext>
            </a:extLst>
          </p:cNvPr>
          <p:cNvCxnSpPr>
            <a:cxnSpLocks/>
          </p:cNvCxnSpPr>
          <p:nvPr/>
        </p:nvCxnSpPr>
        <p:spPr>
          <a:xfrm flipV="1">
            <a:off x="6698136" y="4510382"/>
            <a:ext cx="0" cy="415751"/>
          </a:xfrm>
          <a:prstGeom prst="straightConnector1">
            <a:avLst/>
          </a:prstGeom>
          <a:ln w="76200">
            <a:solidFill>
              <a:srgbClr val="C5FAD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995DD03-0596-3F4E-9740-FA06725289E9}"/>
              </a:ext>
            </a:extLst>
          </p:cNvPr>
          <p:cNvCxnSpPr>
            <a:cxnSpLocks/>
          </p:cNvCxnSpPr>
          <p:nvPr/>
        </p:nvCxnSpPr>
        <p:spPr>
          <a:xfrm flipH="1" flipV="1">
            <a:off x="5263977" y="4510381"/>
            <a:ext cx="2" cy="415752"/>
          </a:xfrm>
          <a:prstGeom prst="straightConnector1">
            <a:avLst/>
          </a:prstGeom>
          <a:ln w="76200">
            <a:solidFill>
              <a:srgbClr val="C5FAD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36E19DA6-2864-AC45-8C86-72B96791EEE3}"/>
              </a:ext>
            </a:extLst>
          </p:cNvPr>
          <p:cNvCxnSpPr>
            <a:cxnSpLocks/>
          </p:cNvCxnSpPr>
          <p:nvPr/>
        </p:nvCxnSpPr>
        <p:spPr>
          <a:xfrm>
            <a:off x="2935056" y="4521383"/>
            <a:ext cx="3793336" cy="410048"/>
          </a:xfrm>
          <a:prstGeom prst="bentConnector3">
            <a:avLst>
              <a:gd name="adj1" fmla="val 29553"/>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20043B6-85E1-1140-B0C0-EB275B2FDD9A}"/>
              </a:ext>
            </a:extLst>
          </p:cNvPr>
          <p:cNvSpPr txBox="1"/>
          <p:nvPr/>
        </p:nvSpPr>
        <p:spPr>
          <a:xfrm>
            <a:off x="478150" y="1688666"/>
            <a:ext cx="2917639" cy="507831"/>
          </a:xfrm>
          <a:prstGeom prst="rect">
            <a:avLst/>
          </a:prstGeom>
          <a:noFill/>
        </p:spPr>
        <p:txBody>
          <a:bodyPr wrap="square" rtlCol="0">
            <a:spAutoFit/>
          </a:bodyPr>
          <a:lstStyle/>
          <a:p>
            <a:r>
              <a:rPr lang="en-US" sz="1350" b="1" dirty="0"/>
              <a:t>Chemistry Café: </a:t>
            </a:r>
          </a:p>
          <a:p>
            <a:r>
              <a:rPr lang="en-US" sz="1350" dirty="0"/>
              <a:t>Versioned, traceable data storage</a:t>
            </a:r>
          </a:p>
        </p:txBody>
      </p:sp>
      <p:cxnSp>
        <p:nvCxnSpPr>
          <p:cNvPr id="53" name="Straight Connector 52">
            <a:extLst>
              <a:ext uri="{FF2B5EF4-FFF2-40B4-BE49-F238E27FC236}">
                <a16:creationId xmlns:a16="http://schemas.microsoft.com/office/drawing/2014/main" id="{183B9F99-988D-4E49-B12E-92398DBADC6D}"/>
              </a:ext>
            </a:extLst>
          </p:cNvPr>
          <p:cNvCxnSpPr/>
          <p:nvPr/>
        </p:nvCxnSpPr>
        <p:spPr>
          <a:xfrm flipV="1">
            <a:off x="6698136" y="3314872"/>
            <a:ext cx="0" cy="372818"/>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014D813-14E4-AC4E-8890-01D99DDCFB13}"/>
              </a:ext>
            </a:extLst>
          </p:cNvPr>
          <p:cNvSpPr txBox="1"/>
          <p:nvPr/>
        </p:nvSpPr>
        <p:spPr>
          <a:xfrm>
            <a:off x="6061763" y="3640514"/>
            <a:ext cx="1359243" cy="923330"/>
          </a:xfrm>
          <a:prstGeom prst="rect">
            <a:avLst/>
          </a:prstGeom>
          <a:solidFill>
            <a:schemeClr val="accent4">
              <a:lumMod val="20000"/>
              <a:lumOff val="80000"/>
            </a:schemeClr>
          </a:solidFill>
          <a:ln w="38100">
            <a:solidFill>
              <a:schemeClr val="accent4">
                <a:lumMod val="20000"/>
                <a:lumOff val="80000"/>
              </a:schemeClr>
            </a:solidFill>
          </a:ln>
        </p:spPr>
        <p:txBody>
          <a:bodyPr wrap="square" rtlCol="0">
            <a:spAutoFit/>
          </a:bodyPr>
          <a:lstStyle/>
          <a:p>
            <a:endParaRPr lang="en-US" sz="1350" dirty="0">
              <a:solidFill>
                <a:srgbClr val="002060"/>
              </a:solidFill>
            </a:endParaRPr>
          </a:p>
          <a:p>
            <a:pPr algn="ctr"/>
            <a:r>
              <a:rPr lang="en-US" sz="1350" dirty="0">
                <a:solidFill>
                  <a:srgbClr val="002060"/>
                </a:solidFill>
              </a:rPr>
              <a:t> Solve Chemistry</a:t>
            </a:r>
          </a:p>
          <a:p>
            <a:pPr algn="ctr"/>
            <a:r>
              <a:rPr lang="en-US" sz="1350" dirty="0">
                <a:solidFill>
                  <a:srgbClr val="002060"/>
                </a:solidFill>
              </a:rPr>
              <a:t>ODE</a:t>
            </a:r>
          </a:p>
          <a:p>
            <a:endParaRPr lang="en-US" sz="1350" dirty="0">
              <a:solidFill>
                <a:srgbClr val="002060"/>
              </a:solidFill>
            </a:endParaRPr>
          </a:p>
        </p:txBody>
      </p:sp>
      <p:sp>
        <p:nvSpPr>
          <p:cNvPr id="7" name="TextBox 6">
            <a:extLst>
              <a:ext uri="{FF2B5EF4-FFF2-40B4-BE49-F238E27FC236}">
                <a16:creationId xmlns:a16="http://schemas.microsoft.com/office/drawing/2014/main" id="{866C8753-7185-4143-B09F-CC0593595116}"/>
              </a:ext>
            </a:extLst>
          </p:cNvPr>
          <p:cNvSpPr txBox="1"/>
          <p:nvPr/>
        </p:nvSpPr>
        <p:spPr>
          <a:xfrm>
            <a:off x="5050806" y="4956067"/>
            <a:ext cx="3464543" cy="300082"/>
          </a:xfrm>
          <a:prstGeom prst="rect">
            <a:avLst/>
          </a:prstGeom>
          <a:noFill/>
        </p:spPr>
        <p:txBody>
          <a:bodyPr wrap="square" rtlCol="0">
            <a:spAutoFit/>
          </a:bodyPr>
          <a:lstStyle/>
          <a:p>
            <a:r>
              <a:rPr lang="en-US" sz="1350" dirty="0"/>
              <a:t>Any CPF-compliant chemistry mechanism here</a:t>
            </a:r>
          </a:p>
        </p:txBody>
      </p:sp>
      <p:cxnSp>
        <p:nvCxnSpPr>
          <p:cNvPr id="39" name="Straight Connector 38">
            <a:extLst>
              <a:ext uri="{FF2B5EF4-FFF2-40B4-BE49-F238E27FC236}">
                <a16:creationId xmlns:a16="http://schemas.microsoft.com/office/drawing/2014/main" id="{BA862F58-468C-7646-87DC-47F1F61DD8B4}"/>
              </a:ext>
            </a:extLst>
          </p:cNvPr>
          <p:cNvCxnSpPr>
            <a:cxnSpLocks/>
            <a:stCxn id="32" idx="2"/>
            <a:endCxn id="35" idx="0"/>
          </p:cNvCxnSpPr>
          <p:nvPr/>
        </p:nvCxnSpPr>
        <p:spPr>
          <a:xfrm flipH="1">
            <a:off x="5258962" y="2966726"/>
            <a:ext cx="1439174" cy="673788"/>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524C60-0D44-4045-82F2-4937FDBA6E8A}"/>
              </a:ext>
            </a:extLst>
          </p:cNvPr>
          <p:cNvCxnSpPr>
            <a:cxnSpLocks/>
            <a:endCxn id="32" idx="2"/>
          </p:cNvCxnSpPr>
          <p:nvPr/>
        </p:nvCxnSpPr>
        <p:spPr>
          <a:xfrm flipH="1" flipV="1">
            <a:off x="6698136" y="2966726"/>
            <a:ext cx="1585342" cy="673790"/>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8F53B-A0BA-1D4B-A8FF-A08E6B44053D}"/>
              </a:ext>
            </a:extLst>
          </p:cNvPr>
          <p:cNvSpPr txBox="1"/>
          <p:nvPr/>
        </p:nvSpPr>
        <p:spPr>
          <a:xfrm>
            <a:off x="384214" y="3095170"/>
            <a:ext cx="843725" cy="253916"/>
          </a:xfrm>
          <a:prstGeom prst="rect">
            <a:avLst/>
          </a:prstGeom>
          <a:noFill/>
        </p:spPr>
        <p:txBody>
          <a:bodyPr wrap="square" rtlCol="0">
            <a:spAutoFit/>
          </a:bodyPr>
          <a:lstStyle/>
          <a:p>
            <a:r>
              <a:rPr lang="en-US" sz="1050" dirty="0"/>
              <a:t>Developed</a:t>
            </a:r>
          </a:p>
        </p:txBody>
      </p:sp>
      <p:sp>
        <p:nvSpPr>
          <p:cNvPr id="38" name="TextBox 37">
            <a:extLst>
              <a:ext uri="{FF2B5EF4-FFF2-40B4-BE49-F238E27FC236}">
                <a16:creationId xmlns:a16="http://schemas.microsoft.com/office/drawing/2014/main" id="{E9D55687-12EF-B64F-A245-A80689D2765D}"/>
              </a:ext>
            </a:extLst>
          </p:cNvPr>
          <p:cNvSpPr txBox="1"/>
          <p:nvPr/>
        </p:nvSpPr>
        <p:spPr>
          <a:xfrm>
            <a:off x="2217319" y="3130580"/>
            <a:ext cx="1604072" cy="253916"/>
          </a:xfrm>
          <a:prstGeom prst="rect">
            <a:avLst/>
          </a:prstGeom>
          <a:noFill/>
        </p:spPr>
        <p:txBody>
          <a:bodyPr wrap="square" rtlCol="0">
            <a:spAutoFit/>
          </a:bodyPr>
          <a:lstStyle/>
          <a:p>
            <a:r>
              <a:rPr lang="en-US" sz="1050" dirty="0"/>
              <a:t>Under Construction</a:t>
            </a:r>
          </a:p>
        </p:txBody>
      </p:sp>
    </p:spTree>
    <p:extLst>
      <p:ext uri="{BB962C8B-B14F-4D97-AF65-F5344CB8AC3E}">
        <p14:creationId xmlns:p14="http://schemas.microsoft.com/office/powerpoint/2010/main" val="2532524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gnetic Disk 1">
            <a:extLst>
              <a:ext uri="{FF2B5EF4-FFF2-40B4-BE49-F238E27FC236}">
                <a16:creationId xmlns:a16="http://schemas.microsoft.com/office/drawing/2014/main" id="{57910F21-2F56-314A-BF9D-575141706E53}"/>
              </a:ext>
            </a:extLst>
          </p:cNvPr>
          <p:cNvSpPr/>
          <p:nvPr/>
        </p:nvSpPr>
        <p:spPr>
          <a:xfrm>
            <a:off x="539393" y="2021342"/>
            <a:ext cx="1108036" cy="785973"/>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Chemistry Cafe</a:t>
            </a:r>
          </a:p>
        </p:txBody>
      </p:sp>
      <p:sp>
        <p:nvSpPr>
          <p:cNvPr id="3" name="TextBox 2">
            <a:extLst>
              <a:ext uri="{FF2B5EF4-FFF2-40B4-BE49-F238E27FC236}">
                <a16:creationId xmlns:a16="http://schemas.microsoft.com/office/drawing/2014/main" id="{6E93F1B9-9F57-1C48-8A17-FD5CAFEFB93C}"/>
              </a:ext>
            </a:extLst>
          </p:cNvPr>
          <p:cNvSpPr txBox="1"/>
          <p:nvPr/>
        </p:nvSpPr>
        <p:spPr>
          <a:xfrm>
            <a:off x="208297" y="2863965"/>
            <a:ext cx="1594475" cy="1015663"/>
          </a:xfrm>
          <a:prstGeom prst="rect">
            <a:avLst/>
          </a:prstGeom>
          <a:noFill/>
        </p:spPr>
        <p:txBody>
          <a:bodyPr wrap="none" rtlCol="0">
            <a:spAutoFit/>
          </a:bodyPr>
          <a:lstStyle/>
          <a:p>
            <a:r>
              <a:rPr lang="en-US" sz="1200" dirty="0"/>
              <a:t>Constituent Properties</a:t>
            </a:r>
          </a:p>
          <a:p>
            <a:r>
              <a:rPr lang="en-US" sz="1200" dirty="0"/>
              <a:t>Reaction Kinetics</a:t>
            </a:r>
          </a:p>
          <a:p>
            <a:r>
              <a:rPr lang="en-US" sz="1200" dirty="0"/>
              <a:t>Mechanisms (Tags)</a:t>
            </a:r>
          </a:p>
          <a:p>
            <a:r>
              <a:rPr lang="en-US" sz="1200" dirty="0"/>
              <a:t>Versioning</a:t>
            </a:r>
          </a:p>
          <a:p>
            <a:r>
              <a:rPr lang="en-US" sz="1200" dirty="0"/>
              <a:t>Data Sources</a:t>
            </a:r>
          </a:p>
        </p:txBody>
      </p:sp>
      <p:sp>
        <p:nvSpPr>
          <p:cNvPr id="9" name="Magnetic Disk 8">
            <a:extLst>
              <a:ext uri="{FF2B5EF4-FFF2-40B4-BE49-F238E27FC236}">
                <a16:creationId xmlns:a16="http://schemas.microsoft.com/office/drawing/2014/main" id="{3553D9C4-A7A9-0D4E-A9C3-350CA041815C}"/>
              </a:ext>
            </a:extLst>
          </p:cNvPr>
          <p:cNvSpPr/>
          <p:nvPr/>
        </p:nvSpPr>
        <p:spPr>
          <a:xfrm>
            <a:off x="3144052" y="2004540"/>
            <a:ext cx="1376376" cy="785973"/>
          </a:xfrm>
          <a:prstGeom prst="flowChartMagneticDisk">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rPr>
              <a:t>Preprocessor Input Files</a:t>
            </a:r>
          </a:p>
        </p:txBody>
      </p:sp>
      <p:cxnSp>
        <p:nvCxnSpPr>
          <p:cNvPr id="11" name="Straight Arrow Connector 10">
            <a:extLst>
              <a:ext uri="{FF2B5EF4-FFF2-40B4-BE49-F238E27FC236}">
                <a16:creationId xmlns:a16="http://schemas.microsoft.com/office/drawing/2014/main" id="{ED64586E-0EB3-224F-B1E8-6BEFF5239D7A}"/>
              </a:ext>
            </a:extLst>
          </p:cNvPr>
          <p:cNvCxnSpPr>
            <a:cxnSpLocks/>
            <a:stCxn id="2" idx="4"/>
            <a:endCxn id="9" idx="2"/>
          </p:cNvCxnSpPr>
          <p:nvPr/>
        </p:nvCxnSpPr>
        <p:spPr>
          <a:xfrm flipV="1">
            <a:off x="1647428" y="2397527"/>
            <a:ext cx="1496624" cy="16802"/>
          </a:xfrm>
          <a:prstGeom prst="straightConnector1">
            <a:avLst/>
          </a:prstGeom>
          <a:ln w="38100">
            <a:solidFill>
              <a:srgbClr val="C5FADE"/>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16D2927-206A-B141-B1B9-0A2584D86B3E}"/>
              </a:ext>
            </a:extLst>
          </p:cNvPr>
          <p:cNvSpPr txBox="1"/>
          <p:nvPr/>
        </p:nvSpPr>
        <p:spPr>
          <a:xfrm>
            <a:off x="2160659" y="2126808"/>
            <a:ext cx="468180" cy="323165"/>
          </a:xfrm>
          <a:prstGeom prst="rect">
            <a:avLst/>
          </a:prstGeom>
          <a:noFill/>
        </p:spPr>
        <p:txBody>
          <a:bodyPr wrap="square" rtlCol="0">
            <a:spAutoFit/>
          </a:bodyPr>
          <a:lstStyle/>
          <a:p>
            <a:r>
              <a:rPr lang="en-US" sz="1500" dirty="0"/>
              <a:t>Tag</a:t>
            </a:r>
          </a:p>
        </p:txBody>
      </p:sp>
      <p:sp>
        <p:nvSpPr>
          <p:cNvPr id="14" name="TextBox 13">
            <a:extLst>
              <a:ext uri="{FF2B5EF4-FFF2-40B4-BE49-F238E27FC236}">
                <a16:creationId xmlns:a16="http://schemas.microsoft.com/office/drawing/2014/main" id="{E65977F6-AC71-4841-9B2F-CFD716DC285B}"/>
              </a:ext>
            </a:extLst>
          </p:cNvPr>
          <p:cNvSpPr txBox="1"/>
          <p:nvPr/>
        </p:nvSpPr>
        <p:spPr>
          <a:xfrm>
            <a:off x="3263045" y="2810129"/>
            <a:ext cx="1309461" cy="507831"/>
          </a:xfrm>
          <a:prstGeom prst="rect">
            <a:avLst/>
          </a:prstGeom>
          <a:noFill/>
        </p:spPr>
        <p:txBody>
          <a:bodyPr wrap="none" rtlCol="0">
            <a:spAutoFit/>
          </a:bodyPr>
          <a:lstStyle/>
          <a:p>
            <a:r>
              <a:rPr lang="en-US" sz="1350" dirty="0"/>
              <a:t>CESM, WRF</a:t>
            </a:r>
          </a:p>
          <a:p>
            <a:r>
              <a:rPr lang="en-US" sz="1350" dirty="0"/>
              <a:t>BOXMOX, </a:t>
            </a:r>
            <a:r>
              <a:rPr lang="en-US" sz="1350" dirty="0" err="1"/>
              <a:t>LaTeX</a:t>
            </a:r>
            <a:endParaRPr lang="en-US" sz="1350" dirty="0"/>
          </a:p>
        </p:txBody>
      </p:sp>
      <p:cxnSp>
        <p:nvCxnSpPr>
          <p:cNvPr id="16" name="Straight Arrow Connector 15">
            <a:extLst>
              <a:ext uri="{FF2B5EF4-FFF2-40B4-BE49-F238E27FC236}">
                <a16:creationId xmlns:a16="http://schemas.microsoft.com/office/drawing/2014/main" id="{A1CF4C1F-A08B-A14A-94E9-437FB93281FF}"/>
              </a:ext>
            </a:extLst>
          </p:cNvPr>
          <p:cNvCxnSpPr>
            <a:cxnSpLocks/>
            <a:stCxn id="9" idx="4"/>
            <a:endCxn id="20" idx="1"/>
          </p:cNvCxnSpPr>
          <p:nvPr/>
        </p:nvCxnSpPr>
        <p:spPr>
          <a:xfrm flipV="1">
            <a:off x="4520428" y="1601417"/>
            <a:ext cx="1888163" cy="796109"/>
          </a:xfrm>
          <a:prstGeom prst="straightConnector1">
            <a:avLst/>
          </a:prstGeom>
          <a:ln w="38100">
            <a:solidFill>
              <a:srgbClr val="C5FADE"/>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7322348-505C-1B4E-B860-5B4F714648C3}"/>
              </a:ext>
            </a:extLst>
          </p:cNvPr>
          <p:cNvSpPr txBox="1"/>
          <p:nvPr/>
        </p:nvSpPr>
        <p:spPr>
          <a:xfrm rot="20267374">
            <a:off x="5021996" y="1783246"/>
            <a:ext cx="482824" cy="323165"/>
          </a:xfrm>
          <a:prstGeom prst="rect">
            <a:avLst/>
          </a:prstGeom>
          <a:noFill/>
        </p:spPr>
        <p:txBody>
          <a:bodyPr wrap="none" rtlCol="0">
            <a:spAutoFit/>
          </a:bodyPr>
          <a:lstStyle/>
          <a:p>
            <a:r>
              <a:rPr lang="en-US" sz="1500" dirty="0"/>
              <a:t>KPP</a:t>
            </a:r>
          </a:p>
        </p:txBody>
      </p:sp>
      <p:sp>
        <p:nvSpPr>
          <p:cNvPr id="20" name="Process 19">
            <a:extLst>
              <a:ext uri="{FF2B5EF4-FFF2-40B4-BE49-F238E27FC236}">
                <a16:creationId xmlns:a16="http://schemas.microsoft.com/office/drawing/2014/main" id="{4D69661F-DDAF-854E-8589-215F3AFB8AC6}"/>
              </a:ext>
            </a:extLst>
          </p:cNvPr>
          <p:cNvSpPr/>
          <p:nvPr/>
        </p:nvSpPr>
        <p:spPr>
          <a:xfrm>
            <a:off x="6408591" y="1371674"/>
            <a:ext cx="685800" cy="459486"/>
          </a:xfrm>
          <a:prstGeom prst="flowChartProcess">
            <a:avLst/>
          </a:prstGeom>
          <a:no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WRF</a:t>
            </a:r>
          </a:p>
        </p:txBody>
      </p:sp>
      <p:sp>
        <p:nvSpPr>
          <p:cNvPr id="22" name="TextBox 21">
            <a:extLst>
              <a:ext uri="{FF2B5EF4-FFF2-40B4-BE49-F238E27FC236}">
                <a16:creationId xmlns:a16="http://schemas.microsoft.com/office/drawing/2014/main" id="{575F9D53-24AF-054A-AC69-CBD315EF0C5E}"/>
              </a:ext>
            </a:extLst>
          </p:cNvPr>
          <p:cNvSpPr txBox="1"/>
          <p:nvPr/>
        </p:nvSpPr>
        <p:spPr>
          <a:xfrm>
            <a:off x="4954184" y="2414329"/>
            <a:ext cx="941925" cy="323165"/>
          </a:xfrm>
          <a:prstGeom prst="rect">
            <a:avLst/>
          </a:prstGeom>
          <a:noFill/>
        </p:spPr>
        <p:txBody>
          <a:bodyPr wrap="none" rtlCol="0">
            <a:spAutoFit/>
          </a:bodyPr>
          <a:lstStyle/>
          <a:p>
            <a:r>
              <a:rPr lang="en-US" sz="1500" dirty="0" err="1"/>
              <a:t>MozartPP</a:t>
            </a:r>
            <a:endParaRPr lang="en-US" sz="1500" dirty="0"/>
          </a:p>
        </p:txBody>
      </p:sp>
      <p:sp>
        <p:nvSpPr>
          <p:cNvPr id="23" name="Process 22">
            <a:extLst>
              <a:ext uri="{FF2B5EF4-FFF2-40B4-BE49-F238E27FC236}">
                <a16:creationId xmlns:a16="http://schemas.microsoft.com/office/drawing/2014/main" id="{F56935A4-3940-3448-857E-3E70816C5B4F}"/>
              </a:ext>
            </a:extLst>
          </p:cNvPr>
          <p:cNvSpPr/>
          <p:nvPr/>
        </p:nvSpPr>
        <p:spPr>
          <a:xfrm>
            <a:off x="6391572" y="2147535"/>
            <a:ext cx="1050285" cy="459486"/>
          </a:xfrm>
          <a:prstGeom prst="flowChartProcess">
            <a:avLst/>
          </a:prstGeom>
          <a:noFill/>
          <a:ln w="3810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CAM-</a:t>
            </a:r>
            <a:r>
              <a:rPr lang="en-US" sz="1500" dirty="0" err="1"/>
              <a:t>Chem</a:t>
            </a:r>
            <a:endParaRPr lang="en-US" sz="1500" dirty="0"/>
          </a:p>
        </p:txBody>
      </p:sp>
      <p:cxnSp>
        <p:nvCxnSpPr>
          <p:cNvPr id="24" name="Straight Arrow Connector 23">
            <a:extLst>
              <a:ext uri="{FF2B5EF4-FFF2-40B4-BE49-F238E27FC236}">
                <a16:creationId xmlns:a16="http://schemas.microsoft.com/office/drawing/2014/main" id="{AC14879D-1224-DD4D-9CD3-D25F43113ACA}"/>
              </a:ext>
            </a:extLst>
          </p:cNvPr>
          <p:cNvCxnSpPr>
            <a:cxnSpLocks/>
            <a:stCxn id="9" idx="4"/>
            <a:endCxn id="23" idx="1"/>
          </p:cNvCxnSpPr>
          <p:nvPr/>
        </p:nvCxnSpPr>
        <p:spPr>
          <a:xfrm flipV="1">
            <a:off x="4520428" y="2377277"/>
            <a:ext cx="1871144" cy="20249"/>
          </a:xfrm>
          <a:prstGeom prst="straightConnector1">
            <a:avLst/>
          </a:prstGeom>
          <a:ln w="38100">
            <a:solidFill>
              <a:srgbClr val="C5FADE"/>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FC7ED2BD-46A5-8349-A711-8E92DA70BA67}"/>
              </a:ext>
            </a:extLst>
          </p:cNvPr>
          <p:cNvCxnSpPr>
            <a:cxnSpLocks/>
            <a:stCxn id="2" idx="4"/>
            <a:endCxn id="32" idx="1"/>
          </p:cNvCxnSpPr>
          <p:nvPr/>
        </p:nvCxnSpPr>
        <p:spPr>
          <a:xfrm>
            <a:off x="1647428" y="2414328"/>
            <a:ext cx="1535846" cy="2646096"/>
          </a:xfrm>
          <a:prstGeom prst="straightConnector1">
            <a:avLst/>
          </a:prstGeom>
          <a:ln w="38100">
            <a:solidFill>
              <a:srgbClr val="C5FADE"/>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E47F0C8-F096-0443-A65D-69FB0D4448D1}"/>
              </a:ext>
            </a:extLst>
          </p:cNvPr>
          <p:cNvSpPr txBox="1"/>
          <p:nvPr/>
        </p:nvSpPr>
        <p:spPr>
          <a:xfrm rot="3574781">
            <a:off x="1475409" y="3504187"/>
            <a:ext cx="2252989" cy="369332"/>
          </a:xfrm>
          <a:prstGeom prst="rect">
            <a:avLst/>
          </a:prstGeom>
          <a:noFill/>
        </p:spPr>
        <p:txBody>
          <a:bodyPr wrap="none" rtlCol="0">
            <a:spAutoFit/>
          </a:bodyPr>
          <a:lstStyle/>
          <a:p>
            <a:r>
              <a:rPr lang="en-US" dirty="0">
                <a:solidFill>
                  <a:schemeClr val="accent2"/>
                </a:solidFill>
              </a:rPr>
              <a:t>&gt; node </a:t>
            </a:r>
            <a:r>
              <a:rPr lang="en-US" dirty="0" err="1">
                <a:solidFill>
                  <a:schemeClr val="accent2"/>
                </a:solidFill>
              </a:rPr>
              <a:t>get_tag.js</a:t>
            </a:r>
            <a:r>
              <a:rPr lang="en-US" dirty="0">
                <a:solidFill>
                  <a:schemeClr val="accent2"/>
                </a:solidFill>
              </a:rPr>
              <a:t> 145 </a:t>
            </a:r>
          </a:p>
        </p:txBody>
      </p:sp>
      <p:sp>
        <p:nvSpPr>
          <p:cNvPr id="32" name="Document 31">
            <a:extLst>
              <a:ext uri="{FF2B5EF4-FFF2-40B4-BE49-F238E27FC236}">
                <a16:creationId xmlns:a16="http://schemas.microsoft.com/office/drawing/2014/main" id="{27CE5A5A-3C6E-6640-8383-76142E8B8C62}"/>
              </a:ext>
            </a:extLst>
          </p:cNvPr>
          <p:cNvSpPr/>
          <p:nvPr/>
        </p:nvSpPr>
        <p:spPr>
          <a:xfrm>
            <a:off x="3183274" y="4683267"/>
            <a:ext cx="1372720" cy="754315"/>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Tag_145.json</a:t>
            </a:r>
          </a:p>
        </p:txBody>
      </p:sp>
      <p:cxnSp>
        <p:nvCxnSpPr>
          <p:cNvPr id="36" name="Straight Arrow Connector 35">
            <a:extLst>
              <a:ext uri="{FF2B5EF4-FFF2-40B4-BE49-F238E27FC236}">
                <a16:creationId xmlns:a16="http://schemas.microsoft.com/office/drawing/2014/main" id="{B947C18B-A086-3744-857D-9466CB610164}"/>
              </a:ext>
            </a:extLst>
          </p:cNvPr>
          <p:cNvCxnSpPr>
            <a:cxnSpLocks/>
            <a:stCxn id="32" idx="3"/>
            <a:endCxn id="40" idx="2"/>
          </p:cNvCxnSpPr>
          <p:nvPr/>
        </p:nvCxnSpPr>
        <p:spPr>
          <a:xfrm flipV="1">
            <a:off x="4555994" y="4111902"/>
            <a:ext cx="2601533" cy="948523"/>
          </a:xfrm>
          <a:prstGeom prst="straightConnector1">
            <a:avLst/>
          </a:prstGeom>
          <a:ln w="38100">
            <a:solidFill>
              <a:srgbClr val="C5FADE"/>
            </a:solidFill>
            <a:tailEnd type="triangle"/>
          </a:ln>
        </p:spPr>
        <p:style>
          <a:lnRef idx="1">
            <a:schemeClr val="accent1"/>
          </a:lnRef>
          <a:fillRef idx="0">
            <a:schemeClr val="accent1"/>
          </a:fillRef>
          <a:effectRef idx="0">
            <a:schemeClr val="accent1"/>
          </a:effectRef>
          <a:fontRef idx="minor">
            <a:schemeClr val="tx1"/>
          </a:fontRef>
        </p:style>
      </p:cxnSp>
      <p:sp>
        <p:nvSpPr>
          <p:cNvPr id="40" name="Magnetic Disk 39">
            <a:extLst>
              <a:ext uri="{FF2B5EF4-FFF2-40B4-BE49-F238E27FC236}">
                <a16:creationId xmlns:a16="http://schemas.microsoft.com/office/drawing/2014/main" id="{62361EFB-2D9B-CD44-9DEB-0C8FFD98A739}"/>
              </a:ext>
            </a:extLst>
          </p:cNvPr>
          <p:cNvSpPr/>
          <p:nvPr/>
        </p:nvSpPr>
        <p:spPr>
          <a:xfrm>
            <a:off x="7157527" y="3629988"/>
            <a:ext cx="1440221" cy="963827"/>
          </a:xfrm>
          <a:prstGeom prst="flowChartMagneticDisk">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Configured</a:t>
            </a:r>
          </a:p>
          <a:p>
            <a:pPr algn="ctr"/>
            <a:r>
              <a:rPr lang="en-US" dirty="0"/>
              <a:t>Mechanisms</a:t>
            </a:r>
          </a:p>
        </p:txBody>
      </p:sp>
      <p:sp>
        <p:nvSpPr>
          <p:cNvPr id="42" name="TextBox 41">
            <a:extLst>
              <a:ext uri="{FF2B5EF4-FFF2-40B4-BE49-F238E27FC236}">
                <a16:creationId xmlns:a16="http://schemas.microsoft.com/office/drawing/2014/main" id="{AE84FA53-E966-934D-9EA8-26B65E75B264}"/>
              </a:ext>
            </a:extLst>
          </p:cNvPr>
          <p:cNvSpPr txBox="1"/>
          <p:nvPr/>
        </p:nvSpPr>
        <p:spPr>
          <a:xfrm>
            <a:off x="371050" y="548584"/>
            <a:ext cx="7738535" cy="461665"/>
          </a:xfrm>
          <a:prstGeom prst="rect">
            <a:avLst/>
          </a:prstGeom>
          <a:noFill/>
          <a:ln>
            <a:noFill/>
          </a:ln>
        </p:spPr>
        <p:txBody>
          <a:bodyPr wrap="square" rtlCol="0">
            <a:spAutoFit/>
          </a:bodyPr>
          <a:lstStyle/>
          <a:p>
            <a:r>
              <a:rPr lang="en-US" sz="2400" dirty="0"/>
              <a:t>Chemistry Café Migration to MICM/MUSICA</a:t>
            </a:r>
          </a:p>
        </p:txBody>
      </p:sp>
      <p:sp>
        <p:nvSpPr>
          <p:cNvPr id="55" name="Rectangle 54">
            <a:extLst>
              <a:ext uri="{FF2B5EF4-FFF2-40B4-BE49-F238E27FC236}">
                <a16:creationId xmlns:a16="http://schemas.microsoft.com/office/drawing/2014/main" id="{4B1FF180-AEAA-4545-A805-44F8CA82FA07}"/>
              </a:ext>
            </a:extLst>
          </p:cNvPr>
          <p:cNvSpPr/>
          <p:nvPr/>
        </p:nvSpPr>
        <p:spPr>
          <a:xfrm rot="20375706">
            <a:off x="4743568" y="4245163"/>
            <a:ext cx="2333652" cy="369332"/>
          </a:xfrm>
          <a:prstGeom prst="rect">
            <a:avLst/>
          </a:prstGeom>
        </p:spPr>
        <p:txBody>
          <a:bodyPr wrap="none">
            <a:spAutoFit/>
          </a:bodyPr>
          <a:lstStyle/>
          <a:p>
            <a:r>
              <a:rPr lang="en-US" dirty="0">
                <a:solidFill>
                  <a:schemeClr val="accent2"/>
                </a:solidFill>
              </a:rPr>
              <a:t>&gt;node </a:t>
            </a:r>
            <a:r>
              <a:rPr lang="en-US" dirty="0" err="1">
                <a:solidFill>
                  <a:schemeClr val="accent2"/>
                </a:solidFill>
              </a:rPr>
              <a:t>config_PP.js</a:t>
            </a:r>
            <a:r>
              <a:rPr lang="en-US" dirty="0">
                <a:solidFill>
                  <a:schemeClr val="accent2"/>
                </a:solidFill>
              </a:rPr>
              <a:t> 145</a:t>
            </a:r>
          </a:p>
        </p:txBody>
      </p:sp>
      <p:sp>
        <p:nvSpPr>
          <p:cNvPr id="59" name="TextBox 58">
            <a:extLst>
              <a:ext uri="{FF2B5EF4-FFF2-40B4-BE49-F238E27FC236}">
                <a16:creationId xmlns:a16="http://schemas.microsoft.com/office/drawing/2014/main" id="{F21923DD-67D2-1F4C-91CC-CF0FCF8C7B3F}"/>
              </a:ext>
            </a:extLst>
          </p:cNvPr>
          <p:cNvSpPr txBox="1"/>
          <p:nvPr/>
        </p:nvSpPr>
        <p:spPr>
          <a:xfrm>
            <a:off x="6965422" y="4593815"/>
            <a:ext cx="2228302" cy="923330"/>
          </a:xfrm>
          <a:prstGeom prst="rect">
            <a:avLst/>
          </a:prstGeom>
          <a:noFill/>
        </p:spPr>
        <p:txBody>
          <a:bodyPr wrap="none" rtlCol="0">
            <a:spAutoFit/>
          </a:bodyPr>
          <a:lstStyle/>
          <a:p>
            <a:r>
              <a:rPr lang="en-US" sz="1350" dirty="0"/>
              <a:t>Mechanism.F90</a:t>
            </a:r>
          </a:p>
          <a:p>
            <a:r>
              <a:rPr lang="en-US" sz="1350" dirty="0"/>
              <a:t>ODE_solver.F90</a:t>
            </a:r>
          </a:p>
          <a:p>
            <a:r>
              <a:rPr lang="en-US" sz="1350" dirty="0"/>
              <a:t>Constituent_Information.F90</a:t>
            </a:r>
          </a:p>
          <a:p>
            <a:r>
              <a:rPr lang="en-US" sz="1350" dirty="0"/>
              <a:t>CPF configuration</a:t>
            </a:r>
          </a:p>
        </p:txBody>
      </p:sp>
    </p:spTree>
    <p:extLst>
      <p:ext uri="{BB962C8B-B14F-4D97-AF65-F5344CB8AC3E}">
        <p14:creationId xmlns:p14="http://schemas.microsoft.com/office/powerpoint/2010/main" val="722841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DD4A7B-A5DC-8A4A-97BC-52008EC14702}"/>
              </a:ext>
            </a:extLst>
          </p:cNvPr>
          <p:cNvSpPr txBox="1"/>
          <p:nvPr/>
        </p:nvSpPr>
        <p:spPr>
          <a:xfrm>
            <a:off x="200481" y="2119207"/>
            <a:ext cx="3225739" cy="2585323"/>
          </a:xfrm>
          <a:prstGeom prst="rect">
            <a:avLst/>
          </a:prstGeom>
          <a:noFill/>
          <a:ln>
            <a:solidFill>
              <a:srgbClr val="C5FADE"/>
            </a:solidFill>
          </a:ln>
        </p:spPr>
        <p:txBody>
          <a:bodyPr wrap="square" rtlCol="0">
            <a:spAutoFit/>
          </a:bodyPr>
          <a:lstStyle/>
          <a:p>
            <a:r>
              <a:rPr lang="en-US" sz="1500" b="1" dirty="0"/>
              <a:t>"molecules": [</a:t>
            </a:r>
          </a:p>
          <a:p>
            <a:r>
              <a:rPr lang="en-US" sz="1500" b="1" dirty="0"/>
              <a:t>   </a:t>
            </a:r>
            <a:r>
              <a:rPr lang="en-US" sz="1500" b="1" dirty="0">
                <a:solidFill>
                  <a:srgbClr val="FF0000"/>
                </a:solidFill>
              </a:rPr>
              <a:t>{</a:t>
            </a:r>
          </a:p>
          <a:p>
            <a:r>
              <a:rPr lang="en-US" sz="1500" b="1" dirty="0"/>
              <a:t>      "</a:t>
            </a:r>
            <a:r>
              <a:rPr lang="en-US" sz="1500" b="1" dirty="0" err="1"/>
              <a:t>moleculename</a:t>
            </a:r>
            <a:r>
              <a:rPr lang="en-US" sz="1500" b="1" dirty="0"/>
              <a:t>": "Cl",</a:t>
            </a:r>
          </a:p>
          <a:p>
            <a:r>
              <a:rPr lang="en-US" sz="1500" b="1" dirty="0"/>
              <a:t>      "transport": ”No",</a:t>
            </a:r>
          </a:p>
          <a:p>
            <a:r>
              <a:rPr lang="en-US" sz="1500" b="1" dirty="0"/>
              <a:t>      "</a:t>
            </a:r>
            <a:r>
              <a:rPr lang="en-US" sz="1500" b="1" dirty="0" err="1"/>
              <a:t>molecular_weight</a:t>
            </a:r>
            <a:r>
              <a:rPr lang="en-US" sz="1500" b="1" dirty="0"/>
              <a:t>": "35.4",</a:t>
            </a:r>
          </a:p>
          <a:p>
            <a:r>
              <a:rPr lang="en-US" sz="1500" b="1" dirty="0">
                <a:solidFill>
                  <a:srgbClr val="FF0000"/>
                </a:solidFill>
              </a:rPr>
              <a:t>    }</a:t>
            </a:r>
            <a:r>
              <a:rPr lang="en-US" sz="1500" b="1" dirty="0"/>
              <a:t> </a:t>
            </a:r>
            <a:r>
              <a:rPr lang="en-US" sz="1500" b="1" dirty="0">
                <a:solidFill>
                  <a:srgbClr val="FF0000"/>
                </a:solidFill>
              </a:rPr>
              <a:t>, </a:t>
            </a:r>
          </a:p>
          <a:p>
            <a:r>
              <a:rPr lang="en-US" sz="1500" b="1" dirty="0">
                <a:solidFill>
                  <a:srgbClr val="FF0000"/>
                </a:solidFill>
              </a:rPr>
              <a:t>    {} ,</a:t>
            </a:r>
          </a:p>
          <a:p>
            <a:r>
              <a:rPr lang="en-US" sz="1500" b="1" dirty="0">
                <a:solidFill>
                  <a:srgbClr val="FF0000"/>
                </a:solidFill>
              </a:rPr>
              <a:t>    {}</a:t>
            </a:r>
          </a:p>
          <a:p>
            <a:r>
              <a:rPr lang="en-US" sz="1500" b="1" dirty="0"/>
              <a:t>]</a:t>
            </a:r>
          </a:p>
          <a:p>
            <a:r>
              <a:rPr lang="en-US" sz="1350" dirty="0"/>
              <a:t>   </a:t>
            </a:r>
          </a:p>
          <a:p>
            <a:endParaRPr lang="en-US" sz="1350" dirty="0"/>
          </a:p>
        </p:txBody>
      </p:sp>
      <p:sp>
        <p:nvSpPr>
          <p:cNvPr id="4" name="Rectangle 3">
            <a:extLst>
              <a:ext uri="{FF2B5EF4-FFF2-40B4-BE49-F238E27FC236}">
                <a16:creationId xmlns:a16="http://schemas.microsoft.com/office/drawing/2014/main" id="{5731A889-4760-3E4E-A83A-CA7449BF6DB4}"/>
              </a:ext>
            </a:extLst>
          </p:cNvPr>
          <p:cNvSpPr/>
          <p:nvPr/>
        </p:nvSpPr>
        <p:spPr>
          <a:xfrm>
            <a:off x="3612116" y="2119206"/>
            <a:ext cx="2557304" cy="3093154"/>
          </a:xfrm>
          <a:prstGeom prst="rect">
            <a:avLst/>
          </a:prstGeom>
          <a:ln>
            <a:solidFill>
              <a:srgbClr val="C5FADE"/>
            </a:solidFill>
          </a:ln>
        </p:spPr>
        <p:txBody>
          <a:bodyPr wrap="square">
            <a:spAutoFit/>
          </a:bodyPr>
          <a:lstStyle/>
          <a:p>
            <a:r>
              <a:rPr lang="en-US" sz="1500" b="1" dirty="0"/>
              <a:t>"photolysis": [</a:t>
            </a:r>
          </a:p>
          <a:p>
            <a:r>
              <a:rPr lang="en-US" sz="1500" b="1" dirty="0"/>
              <a:t>   </a:t>
            </a:r>
            <a:r>
              <a:rPr lang="en-US" sz="1500" b="1" dirty="0">
                <a:solidFill>
                  <a:srgbClr val="FF0000"/>
                </a:solidFill>
              </a:rPr>
              <a:t>{</a:t>
            </a:r>
          </a:p>
          <a:p>
            <a:r>
              <a:rPr lang="en-US" sz="1500" b="1" dirty="0"/>
              <a:t>      "rate": ”j_cl2",</a:t>
            </a:r>
          </a:p>
          <a:p>
            <a:r>
              <a:rPr lang="en-US" sz="1500" b="1" dirty="0"/>
              <a:t>      "reactants": [</a:t>
            </a:r>
          </a:p>
          <a:p>
            <a:r>
              <a:rPr lang="en-US" sz="1500" b="1" dirty="0"/>
              <a:t>         "CL2"</a:t>
            </a:r>
          </a:p>
          <a:p>
            <a:r>
              <a:rPr lang="en-US" sz="1500" b="1" dirty="0"/>
              <a:t>      ],</a:t>
            </a:r>
          </a:p>
          <a:p>
            <a:r>
              <a:rPr lang="en-US" sz="1500" b="1" dirty="0"/>
              <a:t>      "products": [</a:t>
            </a:r>
          </a:p>
          <a:p>
            <a:r>
              <a:rPr lang="en-US" sz="1500" b="1" dirty="0"/>
              <a:t>         {</a:t>
            </a:r>
          </a:p>
          <a:p>
            <a:r>
              <a:rPr lang="en-US" sz="1500" b="1" dirty="0"/>
              <a:t>            "coefficient": "2",</a:t>
            </a:r>
          </a:p>
          <a:p>
            <a:r>
              <a:rPr lang="en-US" sz="1500" b="1" dirty="0"/>
              <a:t>            "molecule": "CL"</a:t>
            </a:r>
          </a:p>
          <a:p>
            <a:r>
              <a:rPr lang="en-US" sz="1500" b="1" dirty="0"/>
              <a:t>         } </a:t>
            </a:r>
          </a:p>
          <a:p>
            <a:r>
              <a:rPr lang="en-US" sz="1500" b="1" dirty="0"/>
              <a:t>     </a:t>
            </a:r>
            <a:r>
              <a:rPr lang="en-US" sz="1500" b="1" dirty="0">
                <a:solidFill>
                  <a:srgbClr val="FF0000"/>
                </a:solidFill>
              </a:rPr>
              <a:t>} , {} , {}, …</a:t>
            </a:r>
          </a:p>
          <a:p>
            <a:r>
              <a:rPr lang="en-US" sz="1500" b="1" dirty="0"/>
              <a:t>]</a:t>
            </a:r>
          </a:p>
        </p:txBody>
      </p:sp>
      <p:sp>
        <p:nvSpPr>
          <p:cNvPr id="6" name="TextBox 5">
            <a:extLst>
              <a:ext uri="{FF2B5EF4-FFF2-40B4-BE49-F238E27FC236}">
                <a16:creationId xmlns:a16="http://schemas.microsoft.com/office/drawing/2014/main" id="{7903B211-A962-8A4B-8906-4665ACDEA750}"/>
              </a:ext>
            </a:extLst>
          </p:cNvPr>
          <p:cNvSpPr txBox="1"/>
          <p:nvPr/>
        </p:nvSpPr>
        <p:spPr>
          <a:xfrm>
            <a:off x="6355318" y="2124481"/>
            <a:ext cx="2631989" cy="3554819"/>
          </a:xfrm>
          <a:prstGeom prst="rect">
            <a:avLst/>
          </a:prstGeom>
          <a:noFill/>
          <a:ln>
            <a:solidFill>
              <a:srgbClr val="C5FADE"/>
            </a:solidFill>
          </a:ln>
        </p:spPr>
        <p:txBody>
          <a:bodyPr wrap="square" rtlCol="0">
            <a:spAutoFit/>
          </a:bodyPr>
          <a:lstStyle/>
          <a:p>
            <a:r>
              <a:rPr lang="en-US" sz="1500" b="1" dirty="0"/>
              <a:t>"reactions": [</a:t>
            </a:r>
          </a:p>
          <a:p>
            <a:r>
              <a:rPr lang="en-US" sz="1500" b="1" dirty="0"/>
              <a:t>   </a:t>
            </a:r>
            <a:r>
              <a:rPr lang="en-US" sz="1500" b="1" dirty="0">
                <a:solidFill>
                  <a:srgbClr val="FF0000"/>
                </a:solidFill>
              </a:rPr>
              <a:t>{</a:t>
            </a:r>
          </a:p>
          <a:p>
            <a:r>
              <a:rPr lang="en-US" sz="1500" b="1" dirty="0"/>
              <a:t>      "rate": ”</a:t>
            </a:r>
            <a:r>
              <a:rPr lang="en-US" sz="1500" b="1" dirty="0" err="1"/>
              <a:t>Troe</a:t>
            </a:r>
            <a:r>
              <a:rPr lang="en-US" sz="1500" b="1" dirty="0"/>
              <a:t>(…)",</a:t>
            </a:r>
          </a:p>
          <a:p>
            <a:r>
              <a:rPr lang="en-US" sz="1500" b="1" dirty="0"/>
              <a:t>      "reactants": [</a:t>
            </a:r>
          </a:p>
          <a:p>
            <a:r>
              <a:rPr lang="en-US" sz="1500" b="1" dirty="0"/>
              <a:t>         "CL",</a:t>
            </a:r>
          </a:p>
          <a:p>
            <a:r>
              <a:rPr lang="en-US" sz="1500" b="1" dirty="0"/>
              <a:t>         "CL"</a:t>
            </a:r>
          </a:p>
          <a:p>
            <a:r>
              <a:rPr lang="en-US" sz="1500" b="1" dirty="0"/>
              <a:t>      ],</a:t>
            </a:r>
          </a:p>
          <a:p>
            <a:r>
              <a:rPr lang="en-US" sz="1500" b="1" dirty="0"/>
              <a:t>      "products": [</a:t>
            </a:r>
          </a:p>
          <a:p>
            <a:r>
              <a:rPr lang="en-US" sz="1500" b="1" dirty="0"/>
              <a:t>         {</a:t>
            </a:r>
          </a:p>
          <a:p>
            <a:r>
              <a:rPr lang="en-US" sz="1500" b="1" dirty="0"/>
              <a:t>            "coefficient": 1,</a:t>
            </a:r>
          </a:p>
          <a:p>
            <a:r>
              <a:rPr lang="en-US" sz="1500" b="1" dirty="0"/>
              <a:t>            "molecule": "CL2"</a:t>
            </a:r>
          </a:p>
          <a:p>
            <a:r>
              <a:rPr lang="en-US" sz="1500" b="1" dirty="0"/>
              <a:t>         }</a:t>
            </a:r>
          </a:p>
          <a:p>
            <a:r>
              <a:rPr lang="en-US" sz="1500" b="1" dirty="0"/>
              <a:t>      ]</a:t>
            </a:r>
          </a:p>
          <a:p>
            <a:r>
              <a:rPr lang="en-US" sz="1500" b="1" dirty="0">
                <a:solidFill>
                  <a:srgbClr val="FF0000"/>
                </a:solidFill>
              </a:rPr>
              <a:t>   }, {}, {},…</a:t>
            </a:r>
          </a:p>
          <a:p>
            <a:r>
              <a:rPr lang="en-US" sz="1500" b="1" dirty="0"/>
              <a:t>]</a:t>
            </a:r>
          </a:p>
        </p:txBody>
      </p:sp>
      <p:sp>
        <p:nvSpPr>
          <p:cNvPr id="8" name="Document 7">
            <a:extLst>
              <a:ext uri="{FF2B5EF4-FFF2-40B4-BE49-F238E27FC236}">
                <a16:creationId xmlns:a16="http://schemas.microsoft.com/office/drawing/2014/main" id="{7F37AA52-B419-5A41-A8DD-A198648DE87C}"/>
              </a:ext>
            </a:extLst>
          </p:cNvPr>
          <p:cNvSpPr/>
          <p:nvPr/>
        </p:nvSpPr>
        <p:spPr>
          <a:xfrm>
            <a:off x="959082" y="4878819"/>
            <a:ext cx="1372720" cy="754315"/>
          </a:xfrm>
          <a:prstGeom prst="flowChartDocumen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Tag_145.json</a:t>
            </a:r>
          </a:p>
        </p:txBody>
      </p:sp>
      <p:sp>
        <p:nvSpPr>
          <p:cNvPr id="7" name="TextBox 6">
            <a:extLst>
              <a:ext uri="{FF2B5EF4-FFF2-40B4-BE49-F238E27FC236}">
                <a16:creationId xmlns:a16="http://schemas.microsoft.com/office/drawing/2014/main" id="{82E1A985-7F6C-5B4B-8F1E-1855D1F42B3F}"/>
              </a:ext>
            </a:extLst>
          </p:cNvPr>
          <p:cNvSpPr txBox="1"/>
          <p:nvPr/>
        </p:nvSpPr>
        <p:spPr>
          <a:xfrm>
            <a:off x="371050" y="977214"/>
            <a:ext cx="4892358" cy="461665"/>
          </a:xfrm>
          <a:prstGeom prst="rect">
            <a:avLst/>
          </a:prstGeom>
          <a:noFill/>
          <a:ln>
            <a:noFill/>
          </a:ln>
        </p:spPr>
        <p:txBody>
          <a:bodyPr wrap="square" rtlCol="0">
            <a:spAutoFit/>
          </a:bodyPr>
          <a:lstStyle/>
          <a:p>
            <a:r>
              <a:rPr lang="en-US" sz="2400" dirty="0"/>
              <a:t>Example of JSON files</a:t>
            </a:r>
          </a:p>
        </p:txBody>
      </p:sp>
    </p:spTree>
    <p:extLst>
      <p:ext uri="{BB962C8B-B14F-4D97-AF65-F5344CB8AC3E}">
        <p14:creationId xmlns:p14="http://schemas.microsoft.com/office/powerpoint/2010/main" val="4038331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9137B3B-ABCE-3D41-8038-F6C4C8776591}"/>
              </a:ext>
            </a:extLst>
          </p:cNvPr>
          <p:cNvSpPr>
            <a:spLocks noGrp="1"/>
          </p:cNvSpPr>
          <p:nvPr>
            <p:ph type="title"/>
          </p:nvPr>
        </p:nvSpPr>
        <p:spPr>
          <a:xfrm>
            <a:off x="624915" y="611672"/>
            <a:ext cx="8204760" cy="773074"/>
          </a:xfrm>
        </p:spPr>
        <p:txBody>
          <a:bodyPr>
            <a:normAutofit/>
          </a:bodyPr>
          <a:lstStyle/>
          <a:p>
            <a:r>
              <a:rPr lang="en-US" sz="2100" dirty="0"/>
              <a:t>Every Chemistry Mechanism will have a Tag and generate [Fortran] Code</a:t>
            </a:r>
          </a:p>
        </p:txBody>
      </p:sp>
      <p:sp>
        <p:nvSpPr>
          <p:cNvPr id="11" name="TextBox 10">
            <a:extLst>
              <a:ext uri="{FF2B5EF4-FFF2-40B4-BE49-F238E27FC236}">
                <a16:creationId xmlns:a16="http://schemas.microsoft.com/office/drawing/2014/main" id="{5459584C-BD80-4F41-A1A4-6D75DC4C60D2}"/>
              </a:ext>
            </a:extLst>
          </p:cNvPr>
          <p:cNvSpPr txBox="1"/>
          <p:nvPr/>
        </p:nvSpPr>
        <p:spPr>
          <a:xfrm>
            <a:off x="953180" y="1854179"/>
            <a:ext cx="3275640" cy="2723823"/>
          </a:xfrm>
          <a:prstGeom prst="rect">
            <a:avLst/>
          </a:prstGeom>
          <a:noFill/>
        </p:spPr>
        <p:txBody>
          <a:bodyPr wrap="none" rtlCol="0">
            <a:spAutoFit/>
          </a:bodyPr>
          <a:lstStyle/>
          <a:p>
            <a:pPr marL="214313" indent="-214313">
              <a:buFont typeface="Arial" panose="020B0604020202020204" pitchFamily="34" charset="0"/>
              <a:buChar char="•"/>
            </a:pPr>
            <a:r>
              <a:rPr lang="en-US" dirty="0"/>
              <a:t>Versioning Information</a:t>
            </a:r>
          </a:p>
          <a:p>
            <a:pPr marL="557213" lvl="1" indent="-214313">
              <a:buFont typeface="Arial" panose="020B0604020202020204" pitchFamily="34" charset="0"/>
              <a:buChar char="•"/>
            </a:pPr>
            <a:r>
              <a:rPr lang="en-US" sz="1500" dirty="0"/>
              <a:t>Preprocessor Version</a:t>
            </a:r>
          </a:p>
          <a:p>
            <a:pPr marL="557213" lvl="1" indent="-214313">
              <a:buFont typeface="Arial" panose="020B0604020202020204" pitchFamily="34" charset="0"/>
              <a:buChar char="•"/>
            </a:pPr>
            <a:r>
              <a:rPr lang="en-US" sz="1500" dirty="0"/>
              <a:t>Tag Comments</a:t>
            </a:r>
          </a:p>
          <a:p>
            <a:pPr marL="557213" lvl="1" indent="-214313">
              <a:buFont typeface="Arial" panose="020B0604020202020204" pitchFamily="34" charset="0"/>
              <a:buChar char="•"/>
            </a:pPr>
            <a:r>
              <a:rPr lang="en-US" sz="1500" dirty="0"/>
              <a:t>Person Creating Tag</a:t>
            </a:r>
          </a:p>
          <a:p>
            <a:pPr marL="557213" lvl="1" indent="-214313">
              <a:buFont typeface="Arial" panose="020B0604020202020204" pitchFamily="34" charset="0"/>
              <a:buChar char="•"/>
            </a:pPr>
            <a:r>
              <a:rPr lang="en-US" sz="1500" dirty="0"/>
              <a:t>…</a:t>
            </a:r>
          </a:p>
          <a:p>
            <a:pPr marL="214313" indent="-214313">
              <a:buFont typeface="Arial" panose="020B0604020202020204" pitchFamily="34" charset="0"/>
              <a:buChar char="•"/>
            </a:pPr>
            <a:r>
              <a:rPr lang="en-US" dirty="0"/>
              <a:t>Fortran Files that Plug into CPF</a:t>
            </a:r>
          </a:p>
          <a:p>
            <a:pPr marL="557213" lvl="1" indent="-214313">
              <a:buFont typeface="Arial" panose="020B0604020202020204" pitchFamily="34" charset="0"/>
              <a:buChar char="•"/>
            </a:pPr>
            <a:r>
              <a:rPr lang="en-US" sz="1500" dirty="0" err="1">
                <a:solidFill>
                  <a:srgbClr val="FFFF00"/>
                </a:solidFill>
              </a:rPr>
              <a:t>Constituent_Information</a:t>
            </a:r>
            <a:r>
              <a:rPr lang="en-US" sz="1500" dirty="0">
                <a:solidFill>
                  <a:srgbClr val="FFFF00"/>
                </a:solidFill>
              </a:rPr>
              <a:t>:</a:t>
            </a:r>
          </a:p>
          <a:p>
            <a:pPr marL="900113" lvl="2" indent="-214313">
              <a:buFont typeface="Arial" panose="020B0604020202020204" pitchFamily="34" charset="0"/>
              <a:buChar char="•"/>
            </a:pPr>
            <a:r>
              <a:rPr lang="en-US" sz="1500" dirty="0"/>
              <a:t>Transported</a:t>
            </a:r>
          </a:p>
          <a:p>
            <a:pPr marL="900113" lvl="2" indent="-214313">
              <a:buFont typeface="Arial" panose="020B0604020202020204" pitchFamily="34" charset="0"/>
              <a:buChar char="•"/>
            </a:pPr>
            <a:r>
              <a:rPr lang="en-US" sz="1500" dirty="0"/>
              <a:t>Henry’s Law Coefficients …</a:t>
            </a:r>
          </a:p>
          <a:p>
            <a:pPr marL="557213" lvl="1" indent="-214313">
              <a:buFont typeface="Arial" panose="020B0604020202020204" pitchFamily="34" charset="0"/>
              <a:buChar char="•"/>
            </a:pPr>
            <a:r>
              <a:rPr lang="en-US" sz="1500" dirty="0"/>
              <a:t>Kinetics to define ODEs</a:t>
            </a:r>
          </a:p>
          <a:p>
            <a:pPr marL="557213" lvl="1" indent="-214313">
              <a:buFont typeface="Arial" panose="020B0604020202020204" pitchFamily="34" charset="0"/>
              <a:buChar char="•"/>
            </a:pPr>
            <a:r>
              <a:rPr lang="en-US" sz="1500" dirty="0" err="1"/>
              <a:t>ODE_solver</a:t>
            </a:r>
            <a:endParaRPr lang="en-US" sz="1500" dirty="0"/>
          </a:p>
        </p:txBody>
      </p:sp>
      <p:sp>
        <p:nvSpPr>
          <p:cNvPr id="5" name="TextBox 4">
            <a:extLst>
              <a:ext uri="{FF2B5EF4-FFF2-40B4-BE49-F238E27FC236}">
                <a16:creationId xmlns:a16="http://schemas.microsoft.com/office/drawing/2014/main" id="{7D049F56-9CA0-8C4F-951F-BEAF92E99E22}"/>
              </a:ext>
            </a:extLst>
          </p:cNvPr>
          <p:cNvSpPr txBox="1"/>
          <p:nvPr/>
        </p:nvSpPr>
        <p:spPr>
          <a:xfrm>
            <a:off x="2874032" y="5707420"/>
            <a:ext cx="1359243" cy="715581"/>
          </a:xfrm>
          <a:prstGeom prst="rect">
            <a:avLst/>
          </a:prstGeom>
          <a:solidFill>
            <a:srgbClr val="D883FF">
              <a:alpha val="34902"/>
            </a:srgbClr>
          </a:solidFill>
          <a:ln w="38100">
            <a:solidFill>
              <a:schemeClr val="accent4">
                <a:lumMod val="20000"/>
                <a:lumOff val="80000"/>
              </a:schemeClr>
            </a:solidFill>
          </a:ln>
        </p:spPr>
        <p:txBody>
          <a:bodyPr wrap="square" rtlCol="0">
            <a:spAutoFit/>
          </a:bodyPr>
          <a:lstStyle/>
          <a:p>
            <a:endParaRPr lang="en-US" sz="1350" dirty="0"/>
          </a:p>
          <a:p>
            <a:pPr algn="ctr"/>
            <a:r>
              <a:rPr lang="en-US" sz="1350" dirty="0"/>
              <a:t>Code Generator</a:t>
            </a:r>
          </a:p>
          <a:p>
            <a:endParaRPr lang="en-US" sz="1350" dirty="0"/>
          </a:p>
        </p:txBody>
      </p:sp>
      <p:sp>
        <p:nvSpPr>
          <p:cNvPr id="6" name="TextBox 5">
            <a:extLst>
              <a:ext uri="{FF2B5EF4-FFF2-40B4-BE49-F238E27FC236}">
                <a16:creationId xmlns:a16="http://schemas.microsoft.com/office/drawing/2014/main" id="{8FF1B9E6-8A4B-324A-ADC2-97A0B912CE1D}"/>
              </a:ext>
            </a:extLst>
          </p:cNvPr>
          <p:cNvSpPr txBox="1"/>
          <p:nvPr/>
        </p:nvSpPr>
        <p:spPr>
          <a:xfrm>
            <a:off x="5898548" y="5197855"/>
            <a:ext cx="1359243" cy="923330"/>
          </a:xfrm>
          <a:prstGeom prst="rect">
            <a:avLst/>
          </a:prstGeom>
          <a:solidFill>
            <a:schemeClr val="accent4">
              <a:lumMod val="20000"/>
              <a:lumOff val="80000"/>
            </a:schemeClr>
          </a:solidFill>
          <a:ln w="38100">
            <a:solidFill>
              <a:schemeClr val="accent4">
                <a:lumMod val="20000"/>
                <a:lumOff val="80000"/>
              </a:schemeClr>
            </a:solidFill>
          </a:ln>
        </p:spPr>
        <p:txBody>
          <a:bodyPr wrap="square" rtlCol="0">
            <a:spAutoFit/>
          </a:bodyPr>
          <a:lstStyle/>
          <a:p>
            <a:endParaRPr lang="en-US" sz="1350" dirty="0">
              <a:solidFill>
                <a:srgbClr val="002060"/>
              </a:solidFill>
            </a:endParaRPr>
          </a:p>
          <a:p>
            <a:pPr algn="ctr"/>
            <a:r>
              <a:rPr lang="en-US" sz="1350" dirty="0">
                <a:solidFill>
                  <a:srgbClr val="002060"/>
                </a:solidFill>
              </a:rPr>
              <a:t>Kinetics</a:t>
            </a:r>
          </a:p>
          <a:p>
            <a:pPr algn="ctr"/>
            <a:r>
              <a:rPr lang="en-US" sz="1350" dirty="0">
                <a:solidFill>
                  <a:srgbClr val="002060"/>
                </a:solidFill>
              </a:rPr>
              <a:t>Definitions</a:t>
            </a:r>
          </a:p>
          <a:p>
            <a:endParaRPr lang="en-US" sz="1350" dirty="0">
              <a:solidFill>
                <a:srgbClr val="002060"/>
              </a:solidFill>
            </a:endParaRPr>
          </a:p>
        </p:txBody>
      </p:sp>
      <p:cxnSp>
        <p:nvCxnSpPr>
          <p:cNvPr id="8" name="Straight Arrow Connector 7">
            <a:extLst>
              <a:ext uri="{FF2B5EF4-FFF2-40B4-BE49-F238E27FC236}">
                <a16:creationId xmlns:a16="http://schemas.microsoft.com/office/drawing/2014/main" id="{902E96EC-8EEF-9446-A382-440424C174E3}"/>
              </a:ext>
            </a:extLst>
          </p:cNvPr>
          <p:cNvCxnSpPr>
            <a:cxnSpLocks/>
          </p:cNvCxnSpPr>
          <p:nvPr/>
        </p:nvCxnSpPr>
        <p:spPr>
          <a:xfrm flipV="1">
            <a:off x="8017345" y="6067723"/>
            <a:ext cx="0" cy="415751"/>
          </a:xfrm>
          <a:prstGeom prst="straightConnector1">
            <a:avLst/>
          </a:prstGeom>
          <a:ln w="38100">
            <a:solidFill>
              <a:srgbClr val="C5FADE"/>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642F8FA-6B75-3F49-B16E-B82969F65A34}"/>
              </a:ext>
            </a:extLst>
          </p:cNvPr>
          <p:cNvCxnSpPr>
            <a:cxnSpLocks/>
          </p:cNvCxnSpPr>
          <p:nvPr/>
        </p:nvCxnSpPr>
        <p:spPr>
          <a:xfrm flipH="1" flipV="1">
            <a:off x="6583185" y="6067722"/>
            <a:ext cx="2" cy="415752"/>
          </a:xfrm>
          <a:prstGeom prst="straightConnector1">
            <a:avLst/>
          </a:prstGeom>
          <a:ln w="38100">
            <a:solidFill>
              <a:srgbClr val="C5FADE"/>
            </a:solidFill>
            <a:tailEnd type="triangle"/>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9D4BD1C9-BE9B-6946-860F-72D8BAFBCCD3}"/>
              </a:ext>
            </a:extLst>
          </p:cNvPr>
          <p:cNvCxnSpPr>
            <a:cxnSpLocks/>
          </p:cNvCxnSpPr>
          <p:nvPr/>
        </p:nvCxnSpPr>
        <p:spPr>
          <a:xfrm>
            <a:off x="4254265" y="6078723"/>
            <a:ext cx="3793336" cy="410048"/>
          </a:xfrm>
          <a:prstGeom prst="bentConnector3">
            <a:avLst>
              <a:gd name="adj1" fmla="val 29553"/>
            </a:avLst>
          </a:prstGeom>
          <a:ln w="38100">
            <a:solidFill>
              <a:srgbClr val="C5FADE"/>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FF909A-42E0-A44F-98F4-2063B35BB699}"/>
              </a:ext>
            </a:extLst>
          </p:cNvPr>
          <p:cNvSpPr txBox="1"/>
          <p:nvPr/>
        </p:nvSpPr>
        <p:spPr>
          <a:xfrm>
            <a:off x="7380972" y="5197855"/>
            <a:ext cx="1359243" cy="923330"/>
          </a:xfrm>
          <a:prstGeom prst="rect">
            <a:avLst/>
          </a:prstGeom>
          <a:solidFill>
            <a:schemeClr val="accent4">
              <a:lumMod val="20000"/>
              <a:lumOff val="80000"/>
            </a:schemeClr>
          </a:solidFill>
          <a:ln w="38100">
            <a:solidFill>
              <a:schemeClr val="accent4">
                <a:lumMod val="20000"/>
                <a:lumOff val="80000"/>
              </a:schemeClr>
            </a:solidFill>
          </a:ln>
        </p:spPr>
        <p:txBody>
          <a:bodyPr wrap="square" rtlCol="0">
            <a:spAutoFit/>
          </a:bodyPr>
          <a:lstStyle/>
          <a:p>
            <a:endParaRPr lang="en-US" sz="1350" dirty="0">
              <a:solidFill>
                <a:srgbClr val="002060"/>
              </a:solidFill>
            </a:endParaRPr>
          </a:p>
          <a:p>
            <a:pPr algn="ctr"/>
            <a:r>
              <a:rPr lang="en-US" sz="1350" dirty="0">
                <a:solidFill>
                  <a:srgbClr val="002060"/>
                </a:solidFill>
              </a:rPr>
              <a:t> Solve Chemistry</a:t>
            </a:r>
          </a:p>
          <a:p>
            <a:pPr algn="ctr"/>
            <a:r>
              <a:rPr lang="en-US" sz="1350" dirty="0">
                <a:solidFill>
                  <a:srgbClr val="002060"/>
                </a:solidFill>
              </a:rPr>
              <a:t>ODE</a:t>
            </a:r>
          </a:p>
          <a:p>
            <a:endParaRPr lang="en-US" sz="1350" dirty="0">
              <a:solidFill>
                <a:srgbClr val="002060"/>
              </a:solidFill>
            </a:endParaRPr>
          </a:p>
        </p:txBody>
      </p:sp>
      <p:sp>
        <p:nvSpPr>
          <p:cNvPr id="16" name="Magnetic Disk 15">
            <a:extLst>
              <a:ext uri="{FF2B5EF4-FFF2-40B4-BE49-F238E27FC236}">
                <a16:creationId xmlns:a16="http://schemas.microsoft.com/office/drawing/2014/main" id="{DEC851CB-E33B-6348-8932-78D58C6AC6A3}"/>
              </a:ext>
            </a:extLst>
          </p:cNvPr>
          <p:cNvSpPr/>
          <p:nvPr/>
        </p:nvSpPr>
        <p:spPr>
          <a:xfrm>
            <a:off x="6660861" y="2254613"/>
            <a:ext cx="1440221" cy="963827"/>
          </a:xfrm>
          <a:prstGeom prst="flowChartMagneticDisk">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Configured</a:t>
            </a:r>
          </a:p>
          <a:p>
            <a:pPr algn="ctr"/>
            <a:r>
              <a:rPr lang="en-US" dirty="0"/>
              <a:t>Mechanisms</a:t>
            </a:r>
          </a:p>
        </p:txBody>
      </p:sp>
      <p:sp>
        <p:nvSpPr>
          <p:cNvPr id="17" name="TextBox 16">
            <a:extLst>
              <a:ext uri="{FF2B5EF4-FFF2-40B4-BE49-F238E27FC236}">
                <a16:creationId xmlns:a16="http://schemas.microsoft.com/office/drawing/2014/main" id="{8376013A-71D3-494E-AE4C-B8299D0C9797}"/>
              </a:ext>
            </a:extLst>
          </p:cNvPr>
          <p:cNvSpPr txBox="1"/>
          <p:nvPr/>
        </p:nvSpPr>
        <p:spPr>
          <a:xfrm>
            <a:off x="6468756" y="3218440"/>
            <a:ext cx="2228302" cy="923330"/>
          </a:xfrm>
          <a:prstGeom prst="rect">
            <a:avLst/>
          </a:prstGeom>
          <a:noFill/>
        </p:spPr>
        <p:txBody>
          <a:bodyPr wrap="none" rtlCol="0">
            <a:spAutoFit/>
          </a:bodyPr>
          <a:lstStyle/>
          <a:p>
            <a:r>
              <a:rPr lang="en-US" sz="1350" dirty="0"/>
              <a:t>Mechanism.F90</a:t>
            </a:r>
          </a:p>
          <a:p>
            <a:r>
              <a:rPr lang="en-US" sz="1350" dirty="0"/>
              <a:t>ODE_solver.F90</a:t>
            </a:r>
          </a:p>
          <a:p>
            <a:r>
              <a:rPr lang="en-US" sz="1350" dirty="0"/>
              <a:t>Constituent_Information.F90</a:t>
            </a:r>
          </a:p>
          <a:p>
            <a:r>
              <a:rPr lang="en-US" sz="1350" dirty="0"/>
              <a:t>CPF configuration</a:t>
            </a:r>
          </a:p>
        </p:txBody>
      </p:sp>
    </p:spTree>
    <p:extLst>
      <p:ext uri="{BB962C8B-B14F-4D97-AF65-F5344CB8AC3E}">
        <p14:creationId xmlns:p14="http://schemas.microsoft.com/office/powerpoint/2010/main" val="3579730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9137B3B-ABCE-3D41-8038-F6C4C8776591}"/>
              </a:ext>
            </a:extLst>
          </p:cNvPr>
          <p:cNvSpPr>
            <a:spLocks noGrp="1"/>
          </p:cNvSpPr>
          <p:nvPr>
            <p:ph type="title"/>
          </p:nvPr>
        </p:nvSpPr>
        <p:spPr>
          <a:xfrm>
            <a:off x="618853" y="1024702"/>
            <a:ext cx="7886700" cy="792668"/>
          </a:xfrm>
        </p:spPr>
        <p:txBody>
          <a:bodyPr>
            <a:normAutofit/>
          </a:bodyPr>
          <a:lstStyle/>
          <a:p>
            <a:pPr algn="ctr"/>
            <a:r>
              <a:rPr lang="en-US" sz="2400" dirty="0" err="1">
                <a:solidFill>
                  <a:srgbClr val="FFFF00"/>
                </a:solidFill>
              </a:rPr>
              <a:t>Constituent_information</a:t>
            </a:r>
            <a:r>
              <a:rPr lang="en-US" sz="2400" dirty="0" err="1"/>
              <a:t>_type</a:t>
            </a:r>
            <a:r>
              <a:rPr lang="en-US" sz="2400" dirty="0"/>
              <a:t>{ }      [Fortran]</a:t>
            </a:r>
          </a:p>
        </p:txBody>
      </p:sp>
      <p:sp>
        <p:nvSpPr>
          <p:cNvPr id="2" name="TextBox 1">
            <a:extLst>
              <a:ext uri="{FF2B5EF4-FFF2-40B4-BE49-F238E27FC236}">
                <a16:creationId xmlns:a16="http://schemas.microsoft.com/office/drawing/2014/main" id="{0A1206D2-3D22-8447-9719-FAD3BEFA0E74}"/>
              </a:ext>
            </a:extLst>
          </p:cNvPr>
          <p:cNvSpPr txBox="1"/>
          <p:nvPr/>
        </p:nvSpPr>
        <p:spPr>
          <a:xfrm>
            <a:off x="1422219" y="2009077"/>
            <a:ext cx="5944769" cy="2862322"/>
          </a:xfrm>
          <a:prstGeom prst="rect">
            <a:avLst/>
          </a:prstGeom>
          <a:noFill/>
        </p:spPr>
        <p:txBody>
          <a:bodyPr wrap="none" rtlCol="0">
            <a:spAutoFit/>
          </a:bodyPr>
          <a:lstStyle/>
          <a:p>
            <a:r>
              <a:rPr lang="en-US" dirty="0"/>
              <a:t>Standard name - character string</a:t>
            </a:r>
          </a:p>
          <a:p>
            <a:r>
              <a:rPr lang="en-US" dirty="0"/>
              <a:t>Description - character string</a:t>
            </a:r>
          </a:p>
          <a:p>
            <a:r>
              <a:rPr lang="en-US" dirty="0"/>
              <a:t>Transported – T/F   </a:t>
            </a:r>
          </a:p>
          <a:p>
            <a:r>
              <a:rPr lang="en-US" dirty="0"/>
              <a:t>Diffused [eddy, molecular, major species]</a:t>
            </a:r>
          </a:p>
          <a:p>
            <a:r>
              <a:rPr lang="en-US" dirty="0" err="1"/>
              <a:t>Convected</a:t>
            </a:r>
            <a:r>
              <a:rPr lang="en-US" dirty="0"/>
              <a:t> T/F</a:t>
            </a:r>
          </a:p>
          <a:p>
            <a:r>
              <a:rPr lang="en-US" dirty="0"/>
              <a:t>Chemistry-Suite-Units: [</a:t>
            </a:r>
            <a:r>
              <a:rPr lang="en-US" dirty="0" err="1"/>
              <a:t>dryMMR</a:t>
            </a:r>
            <a:r>
              <a:rPr lang="en-US" dirty="0"/>
              <a:t>, </a:t>
            </a:r>
            <a:r>
              <a:rPr lang="en-US" dirty="0" err="1"/>
              <a:t>wetVMR</a:t>
            </a:r>
            <a:r>
              <a:rPr lang="en-US" dirty="0"/>
              <a:t>, …]</a:t>
            </a:r>
          </a:p>
          <a:p>
            <a:r>
              <a:rPr lang="en-US" dirty="0"/>
              <a:t>Wet removed – T/F [ Or pointer to function ]</a:t>
            </a:r>
          </a:p>
          <a:p>
            <a:r>
              <a:rPr lang="en-US" dirty="0"/>
              <a:t>Dry deposited – T/F [ Or pointer to function ]</a:t>
            </a:r>
          </a:p>
          <a:p>
            <a:r>
              <a:rPr lang="en-US" dirty="0"/>
              <a:t>Used for radiative heating rates -  T/F [ Or name in radiation?]</a:t>
            </a:r>
          </a:p>
          <a:p>
            <a:r>
              <a:rPr lang="en-US" dirty="0"/>
              <a:t>…</a:t>
            </a:r>
          </a:p>
        </p:txBody>
      </p:sp>
    </p:spTree>
    <p:extLst>
      <p:ext uri="{BB962C8B-B14F-4D97-AF65-F5344CB8AC3E}">
        <p14:creationId xmlns:p14="http://schemas.microsoft.com/office/powerpoint/2010/main" val="138474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A6A77C-3D17-C04C-8894-5D50C8E11684}"/>
              </a:ext>
            </a:extLst>
          </p:cNvPr>
          <p:cNvSpPr/>
          <p:nvPr/>
        </p:nvSpPr>
        <p:spPr>
          <a:xfrm>
            <a:off x="1076582" y="3065093"/>
            <a:ext cx="2319208" cy="428560"/>
          </a:xfrm>
          <a:prstGeom prst="rect">
            <a:avLst/>
          </a:prstGeom>
          <a:noFill/>
          <a:ln w="76200">
            <a:solidFill>
              <a:srgbClr val="C5FA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3A71D3E-90A6-464C-9BFC-122449959DD7}"/>
              </a:ext>
            </a:extLst>
          </p:cNvPr>
          <p:cNvSpPr>
            <a:spLocks noGrp="1"/>
          </p:cNvSpPr>
          <p:nvPr>
            <p:ph type="title"/>
          </p:nvPr>
        </p:nvSpPr>
        <p:spPr>
          <a:xfrm>
            <a:off x="628650" y="719811"/>
            <a:ext cx="7886700" cy="606575"/>
          </a:xfrm>
        </p:spPr>
        <p:txBody>
          <a:bodyPr>
            <a:normAutofit/>
          </a:bodyPr>
          <a:lstStyle/>
          <a:p>
            <a:r>
              <a:rPr lang="en-US" sz="2400" dirty="0"/>
              <a:t>Model-Independent Chemistry Module (MICM)</a:t>
            </a:r>
          </a:p>
        </p:txBody>
      </p:sp>
      <p:cxnSp>
        <p:nvCxnSpPr>
          <p:cNvPr id="8" name="Straight Arrow Connector 7">
            <a:extLst>
              <a:ext uri="{FF2B5EF4-FFF2-40B4-BE49-F238E27FC236}">
                <a16:creationId xmlns:a16="http://schemas.microsoft.com/office/drawing/2014/main" id="{B5540FEA-B408-0041-B0BC-7AA0C2473864}"/>
              </a:ext>
            </a:extLst>
          </p:cNvPr>
          <p:cNvCxnSpPr>
            <a:cxnSpLocks/>
            <a:endCxn id="11" idx="0"/>
          </p:cNvCxnSpPr>
          <p:nvPr/>
        </p:nvCxnSpPr>
        <p:spPr>
          <a:xfrm>
            <a:off x="2234445" y="3493653"/>
            <a:ext cx="1" cy="656427"/>
          </a:xfrm>
          <a:prstGeom prst="straightConnector1">
            <a:avLst/>
          </a:prstGeom>
          <a:ln w="76200">
            <a:solidFill>
              <a:srgbClr val="C5FADE"/>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34916D5-A164-8547-AA71-DE7CF4CCD45D}"/>
              </a:ext>
            </a:extLst>
          </p:cNvPr>
          <p:cNvSpPr txBox="1"/>
          <p:nvPr/>
        </p:nvSpPr>
        <p:spPr>
          <a:xfrm>
            <a:off x="630969" y="1226639"/>
            <a:ext cx="6067168" cy="300082"/>
          </a:xfrm>
          <a:prstGeom prst="rect">
            <a:avLst/>
          </a:prstGeom>
          <a:noFill/>
          <a:ln w="19050">
            <a:noFill/>
          </a:ln>
        </p:spPr>
        <p:txBody>
          <a:bodyPr wrap="square" rtlCol="0">
            <a:spAutoFit/>
          </a:bodyPr>
          <a:lstStyle/>
          <a:p>
            <a:pPr marL="45244">
              <a:spcAft>
                <a:spcPts val="450"/>
              </a:spcAft>
            </a:pPr>
            <a:r>
              <a:rPr lang="en-US" sz="1350" dirty="0"/>
              <a:t>Same infrastructure for box models, regional-scale models, and global models</a:t>
            </a:r>
          </a:p>
        </p:txBody>
      </p:sp>
      <p:sp>
        <p:nvSpPr>
          <p:cNvPr id="3" name="Can 2">
            <a:extLst>
              <a:ext uri="{FF2B5EF4-FFF2-40B4-BE49-F238E27FC236}">
                <a16:creationId xmlns:a16="http://schemas.microsoft.com/office/drawing/2014/main" id="{BDEFE6F2-4B5F-1743-94F7-68EF179E72CD}"/>
              </a:ext>
            </a:extLst>
          </p:cNvPr>
          <p:cNvSpPr/>
          <p:nvPr/>
        </p:nvSpPr>
        <p:spPr>
          <a:xfrm>
            <a:off x="546787" y="2141763"/>
            <a:ext cx="1059592" cy="9679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Can 23">
            <a:extLst>
              <a:ext uri="{FF2B5EF4-FFF2-40B4-BE49-F238E27FC236}">
                <a16:creationId xmlns:a16="http://schemas.microsoft.com/office/drawing/2014/main" id="{02BF6075-1CFD-F740-9CF3-C6336169317F}"/>
              </a:ext>
            </a:extLst>
          </p:cNvPr>
          <p:cNvSpPr/>
          <p:nvPr/>
        </p:nvSpPr>
        <p:spPr>
          <a:xfrm>
            <a:off x="1717590" y="2152844"/>
            <a:ext cx="1059592" cy="9679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Can 24">
            <a:extLst>
              <a:ext uri="{FF2B5EF4-FFF2-40B4-BE49-F238E27FC236}">
                <a16:creationId xmlns:a16="http://schemas.microsoft.com/office/drawing/2014/main" id="{C7E05562-965A-5942-A743-9E4294E4793E}"/>
              </a:ext>
            </a:extLst>
          </p:cNvPr>
          <p:cNvSpPr/>
          <p:nvPr/>
        </p:nvSpPr>
        <p:spPr>
          <a:xfrm>
            <a:off x="2865995" y="2152844"/>
            <a:ext cx="1059592" cy="96799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extBox 3">
            <a:extLst>
              <a:ext uri="{FF2B5EF4-FFF2-40B4-BE49-F238E27FC236}">
                <a16:creationId xmlns:a16="http://schemas.microsoft.com/office/drawing/2014/main" id="{2CA2754D-5535-EA49-8891-4A6D224B68AC}"/>
              </a:ext>
            </a:extLst>
          </p:cNvPr>
          <p:cNvSpPr txBox="1"/>
          <p:nvPr/>
        </p:nvSpPr>
        <p:spPr>
          <a:xfrm>
            <a:off x="478150" y="2352472"/>
            <a:ext cx="1128228" cy="715581"/>
          </a:xfrm>
          <a:prstGeom prst="rect">
            <a:avLst/>
          </a:prstGeom>
          <a:noFill/>
        </p:spPr>
        <p:txBody>
          <a:bodyPr wrap="square" rtlCol="0">
            <a:spAutoFit/>
          </a:bodyPr>
          <a:lstStyle/>
          <a:p>
            <a:pPr algn="ctr"/>
            <a:r>
              <a:rPr lang="en-US" sz="1350" dirty="0">
                <a:solidFill>
                  <a:srgbClr val="FFFF00"/>
                </a:solidFill>
              </a:rPr>
              <a:t>Reactions and Reaction Rates</a:t>
            </a:r>
          </a:p>
        </p:txBody>
      </p:sp>
      <p:sp>
        <p:nvSpPr>
          <p:cNvPr id="29" name="TextBox 28">
            <a:extLst>
              <a:ext uri="{FF2B5EF4-FFF2-40B4-BE49-F238E27FC236}">
                <a16:creationId xmlns:a16="http://schemas.microsoft.com/office/drawing/2014/main" id="{AAD6D63E-9FE1-634F-962B-E0DFC120D84E}"/>
              </a:ext>
            </a:extLst>
          </p:cNvPr>
          <p:cNvSpPr txBox="1"/>
          <p:nvPr/>
        </p:nvSpPr>
        <p:spPr>
          <a:xfrm>
            <a:off x="1717590" y="2441597"/>
            <a:ext cx="1059592" cy="715581"/>
          </a:xfrm>
          <a:prstGeom prst="rect">
            <a:avLst/>
          </a:prstGeom>
          <a:noFill/>
        </p:spPr>
        <p:txBody>
          <a:bodyPr wrap="square" rtlCol="0">
            <a:spAutoFit/>
          </a:bodyPr>
          <a:lstStyle/>
          <a:p>
            <a:pPr algn="ctr"/>
            <a:r>
              <a:rPr lang="en-US" sz="1350" dirty="0">
                <a:solidFill>
                  <a:srgbClr val="FFFF00"/>
                </a:solidFill>
              </a:rPr>
              <a:t>Properties of Trace Gases</a:t>
            </a:r>
          </a:p>
        </p:txBody>
      </p:sp>
      <p:sp>
        <p:nvSpPr>
          <p:cNvPr id="30" name="TextBox 29">
            <a:extLst>
              <a:ext uri="{FF2B5EF4-FFF2-40B4-BE49-F238E27FC236}">
                <a16:creationId xmlns:a16="http://schemas.microsoft.com/office/drawing/2014/main" id="{BA61D073-8775-4149-B692-FF62ADA807A8}"/>
              </a:ext>
            </a:extLst>
          </p:cNvPr>
          <p:cNvSpPr txBox="1"/>
          <p:nvPr/>
        </p:nvSpPr>
        <p:spPr>
          <a:xfrm>
            <a:off x="2865994" y="2374833"/>
            <a:ext cx="1059592" cy="715581"/>
          </a:xfrm>
          <a:prstGeom prst="rect">
            <a:avLst/>
          </a:prstGeom>
          <a:noFill/>
        </p:spPr>
        <p:txBody>
          <a:bodyPr wrap="square" rtlCol="0">
            <a:spAutoFit/>
          </a:bodyPr>
          <a:lstStyle/>
          <a:p>
            <a:pPr algn="ctr"/>
            <a:r>
              <a:rPr lang="en-US" sz="1350" dirty="0">
                <a:solidFill>
                  <a:srgbClr val="FFFF00"/>
                </a:solidFill>
              </a:rPr>
              <a:t>Data for Photolysis Rates</a:t>
            </a:r>
          </a:p>
        </p:txBody>
      </p:sp>
      <p:cxnSp>
        <p:nvCxnSpPr>
          <p:cNvPr id="10" name="Straight Connector 9">
            <a:extLst>
              <a:ext uri="{FF2B5EF4-FFF2-40B4-BE49-F238E27FC236}">
                <a16:creationId xmlns:a16="http://schemas.microsoft.com/office/drawing/2014/main" id="{C57CFB96-F060-9F4E-915F-5CBD8B423DA3}"/>
              </a:ext>
            </a:extLst>
          </p:cNvPr>
          <p:cNvCxnSpPr>
            <a:stCxn id="6" idx="2"/>
            <a:endCxn id="24" idx="3"/>
          </p:cNvCxnSpPr>
          <p:nvPr/>
        </p:nvCxnSpPr>
        <p:spPr>
          <a:xfrm flipV="1">
            <a:off x="2236186" y="3120835"/>
            <a:ext cx="0" cy="372818"/>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E8DDDE-AFC2-2E45-827F-E5FEC6B6214D}"/>
              </a:ext>
            </a:extLst>
          </p:cNvPr>
          <p:cNvSpPr txBox="1"/>
          <p:nvPr/>
        </p:nvSpPr>
        <p:spPr>
          <a:xfrm>
            <a:off x="1554824" y="4150080"/>
            <a:ext cx="1359243" cy="715581"/>
          </a:xfrm>
          <a:prstGeom prst="rect">
            <a:avLst/>
          </a:prstGeom>
          <a:solidFill>
            <a:srgbClr val="D883FF">
              <a:alpha val="34902"/>
            </a:srgbClr>
          </a:solidFill>
          <a:ln w="38100">
            <a:solidFill>
              <a:schemeClr val="accent4">
                <a:lumMod val="20000"/>
                <a:lumOff val="80000"/>
              </a:schemeClr>
            </a:solidFill>
          </a:ln>
        </p:spPr>
        <p:txBody>
          <a:bodyPr wrap="square" rtlCol="0">
            <a:spAutoFit/>
          </a:bodyPr>
          <a:lstStyle/>
          <a:p>
            <a:endParaRPr lang="en-US" sz="1350" dirty="0"/>
          </a:p>
          <a:p>
            <a:pPr algn="ctr"/>
            <a:r>
              <a:rPr lang="en-US" sz="1350" dirty="0"/>
              <a:t>Code Generator</a:t>
            </a:r>
          </a:p>
          <a:p>
            <a:endParaRPr lang="en-US" sz="1350" dirty="0"/>
          </a:p>
        </p:txBody>
      </p:sp>
      <p:sp>
        <p:nvSpPr>
          <p:cNvPr id="31" name="TextBox 30">
            <a:extLst>
              <a:ext uri="{FF2B5EF4-FFF2-40B4-BE49-F238E27FC236}">
                <a16:creationId xmlns:a16="http://schemas.microsoft.com/office/drawing/2014/main" id="{9E97BB98-B267-2E49-9A58-705024BB15BA}"/>
              </a:ext>
            </a:extLst>
          </p:cNvPr>
          <p:cNvSpPr txBox="1"/>
          <p:nvPr/>
        </p:nvSpPr>
        <p:spPr>
          <a:xfrm>
            <a:off x="5233861" y="1809078"/>
            <a:ext cx="2928551" cy="300082"/>
          </a:xfrm>
          <a:prstGeom prst="rect">
            <a:avLst/>
          </a:prstGeom>
          <a:noFill/>
          <a:ln w="19050">
            <a:solidFill>
              <a:schemeClr val="accent4">
                <a:lumMod val="20000"/>
                <a:lumOff val="80000"/>
              </a:schemeClr>
            </a:solidFill>
          </a:ln>
        </p:spPr>
        <p:txBody>
          <a:bodyPr wrap="square" rtlCol="0">
            <a:spAutoFit/>
          </a:bodyPr>
          <a:lstStyle/>
          <a:p>
            <a:pPr algn="ctr"/>
            <a:r>
              <a:rPr lang="en-US" sz="1350" b="1" dirty="0"/>
              <a:t>Atmosphere Model  (e.g. </a:t>
            </a:r>
            <a:r>
              <a:rPr lang="en-US" sz="1350" b="1" dirty="0" err="1"/>
              <a:t>Singletrack</a:t>
            </a:r>
            <a:r>
              <a:rPr lang="en-US" sz="1350" b="1" dirty="0"/>
              <a:t>)</a:t>
            </a:r>
          </a:p>
        </p:txBody>
      </p:sp>
      <p:sp>
        <p:nvSpPr>
          <p:cNvPr id="32" name="TextBox 31">
            <a:extLst>
              <a:ext uri="{FF2B5EF4-FFF2-40B4-BE49-F238E27FC236}">
                <a16:creationId xmlns:a16="http://schemas.microsoft.com/office/drawing/2014/main" id="{026A780D-B7CC-094D-BA6F-79037E602605}"/>
              </a:ext>
            </a:extLst>
          </p:cNvPr>
          <p:cNvSpPr txBox="1"/>
          <p:nvPr/>
        </p:nvSpPr>
        <p:spPr>
          <a:xfrm>
            <a:off x="5664030" y="2458895"/>
            <a:ext cx="2068212" cy="507831"/>
          </a:xfrm>
          <a:prstGeom prst="rect">
            <a:avLst/>
          </a:prstGeom>
          <a:noFill/>
          <a:ln w="19050">
            <a:solidFill>
              <a:schemeClr val="accent4">
                <a:lumMod val="20000"/>
                <a:lumOff val="80000"/>
              </a:schemeClr>
            </a:solidFill>
          </a:ln>
        </p:spPr>
        <p:txBody>
          <a:bodyPr wrap="square" rtlCol="0">
            <a:spAutoFit/>
          </a:bodyPr>
          <a:lstStyle/>
          <a:p>
            <a:pPr algn="ctr"/>
            <a:r>
              <a:rPr lang="en-US" sz="1350" b="1" dirty="0"/>
              <a:t>Common Physics Framework (CPF)</a:t>
            </a:r>
            <a:endParaRPr lang="en-US" sz="1350" dirty="0"/>
          </a:p>
        </p:txBody>
      </p:sp>
      <p:cxnSp>
        <p:nvCxnSpPr>
          <p:cNvPr id="33" name="Straight Connector 32">
            <a:extLst>
              <a:ext uri="{FF2B5EF4-FFF2-40B4-BE49-F238E27FC236}">
                <a16:creationId xmlns:a16="http://schemas.microsoft.com/office/drawing/2014/main" id="{88C97607-0045-334F-A5A7-CA310E1DD028}"/>
              </a:ext>
            </a:extLst>
          </p:cNvPr>
          <p:cNvCxnSpPr/>
          <p:nvPr/>
        </p:nvCxnSpPr>
        <p:spPr>
          <a:xfrm flipV="1">
            <a:off x="6698136" y="2086078"/>
            <a:ext cx="0" cy="372818"/>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E1BCD8-7B16-7E41-AFE5-9E5BA7798030}"/>
              </a:ext>
            </a:extLst>
          </p:cNvPr>
          <p:cNvCxnSpPr/>
          <p:nvPr/>
        </p:nvCxnSpPr>
        <p:spPr>
          <a:xfrm flipV="1">
            <a:off x="6698136" y="2942054"/>
            <a:ext cx="0" cy="372818"/>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E3036C9-8C4B-064B-8D6F-30E1F508375E}"/>
              </a:ext>
            </a:extLst>
          </p:cNvPr>
          <p:cNvSpPr txBox="1"/>
          <p:nvPr/>
        </p:nvSpPr>
        <p:spPr>
          <a:xfrm>
            <a:off x="4579340" y="3640514"/>
            <a:ext cx="1359243" cy="923330"/>
          </a:xfrm>
          <a:prstGeom prst="rect">
            <a:avLst/>
          </a:prstGeom>
          <a:solidFill>
            <a:schemeClr val="accent4">
              <a:lumMod val="20000"/>
              <a:lumOff val="80000"/>
            </a:schemeClr>
          </a:solidFill>
          <a:ln w="38100">
            <a:solidFill>
              <a:schemeClr val="accent4">
                <a:lumMod val="20000"/>
                <a:lumOff val="80000"/>
              </a:schemeClr>
            </a:solidFill>
          </a:ln>
        </p:spPr>
        <p:txBody>
          <a:bodyPr wrap="square" rtlCol="0">
            <a:spAutoFit/>
          </a:bodyPr>
          <a:lstStyle/>
          <a:p>
            <a:endParaRPr lang="en-US" sz="1350" dirty="0">
              <a:solidFill>
                <a:srgbClr val="002060"/>
              </a:solidFill>
            </a:endParaRPr>
          </a:p>
          <a:p>
            <a:pPr algn="ctr"/>
            <a:r>
              <a:rPr lang="en-US" sz="1350" dirty="0">
                <a:solidFill>
                  <a:srgbClr val="002060"/>
                </a:solidFill>
              </a:rPr>
              <a:t>Kinetics</a:t>
            </a:r>
          </a:p>
          <a:p>
            <a:pPr algn="ctr"/>
            <a:r>
              <a:rPr lang="en-US" sz="1350" dirty="0">
                <a:solidFill>
                  <a:srgbClr val="002060"/>
                </a:solidFill>
              </a:rPr>
              <a:t>Definitions</a:t>
            </a:r>
          </a:p>
          <a:p>
            <a:endParaRPr lang="en-US" sz="1350" dirty="0">
              <a:solidFill>
                <a:srgbClr val="002060"/>
              </a:solidFill>
            </a:endParaRPr>
          </a:p>
        </p:txBody>
      </p:sp>
      <p:sp>
        <p:nvSpPr>
          <p:cNvPr id="36" name="TextBox 35">
            <a:extLst>
              <a:ext uri="{FF2B5EF4-FFF2-40B4-BE49-F238E27FC236}">
                <a16:creationId xmlns:a16="http://schemas.microsoft.com/office/drawing/2014/main" id="{D2816489-6490-B94E-8195-FB7C8D211AE0}"/>
              </a:ext>
            </a:extLst>
          </p:cNvPr>
          <p:cNvSpPr txBox="1"/>
          <p:nvPr/>
        </p:nvSpPr>
        <p:spPr>
          <a:xfrm>
            <a:off x="7537621" y="3640514"/>
            <a:ext cx="1423736" cy="1131079"/>
          </a:xfrm>
          <a:prstGeom prst="rect">
            <a:avLst/>
          </a:prstGeom>
          <a:solidFill>
            <a:schemeClr val="accent4">
              <a:lumMod val="20000"/>
              <a:lumOff val="80000"/>
            </a:schemeClr>
          </a:solidFill>
          <a:ln w="38100">
            <a:solidFill>
              <a:schemeClr val="accent4">
                <a:lumMod val="20000"/>
                <a:lumOff val="80000"/>
              </a:schemeClr>
            </a:solidFill>
          </a:ln>
        </p:spPr>
        <p:txBody>
          <a:bodyPr wrap="square" rtlCol="0">
            <a:spAutoFit/>
          </a:bodyPr>
          <a:lstStyle/>
          <a:p>
            <a:endParaRPr lang="en-US" sz="1350" dirty="0">
              <a:solidFill>
                <a:srgbClr val="002060"/>
              </a:solidFill>
            </a:endParaRPr>
          </a:p>
          <a:p>
            <a:pPr algn="ctr"/>
            <a:r>
              <a:rPr lang="en-US" sz="1350" dirty="0">
                <a:solidFill>
                  <a:srgbClr val="002060"/>
                </a:solidFill>
              </a:rPr>
              <a:t>Other</a:t>
            </a:r>
          </a:p>
          <a:p>
            <a:pPr algn="ctr"/>
            <a:r>
              <a:rPr lang="en-US" sz="1350" dirty="0">
                <a:solidFill>
                  <a:srgbClr val="002060"/>
                </a:solidFill>
              </a:rPr>
              <a:t>Chemistry/Physics</a:t>
            </a:r>
          </a:p>
          <a:p>
            <a:pPr algn="ctr"/>
            <a:r>
              <a:rPr lang="en-US" sz="1350" dirty="0">
                <a:solidFill>
                  <a:srgbClr val="002060"/>
                </a:solidFill>
              </a:rPr>
              <a:t>Packages</a:t>
            </a:r>
          </a:p>
        </p:txBody>
      </p:sp>
      <p:cxnSp>
        <p:nvCxnSpPr>
          <p:cNvPr id="44" name="Straight Arrow Connector 43">
            <a:extLst>
              <a:ext uri="{FF2B5EF4-FFF2-40B4-BE49-F238E27FC236}">
                <a16:creationId xmlns:a16="http://schemas.microsoft.com/office/drawing/2014/main" id="{75FB02EC-E06A-024B-8417-DB5C6CAFF276}"/>
              </a:ext>
            </a:extLst>
          </p:cNvPr>
          <p:cNvCxnSpPr>
            <a:cxnSpLocks/>
          </p:cNvCxnSpPr>
          <p:nvPr/>
        </p:nvCxnSpPr>
        <p:spPr>
          <a:xfrm flipV="1">
            <a:off x="6698136" y="4510382"/>
            <a:ext cx="0" cy="415751"/>
          </a:xfrm>
          <a:prstGeom prst="straightConnector1">
            <a:avLst/>
          </a:prstGeom>
          <a:ln w="76200">
            <a:solidFill>
              <a:srgbClr val="C5FADE"/>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995DD03-0596-3F4E-9740-FA06725289E9}"/>
              </a:ext>
            </a:extLst>
          </p:cNvPr>
          <p:cNvCxnSpPr>
            <a:cxnSpLocks/>
          </p:cNvCxnSpPr>
          <p:nvPr/>
        </p:nvCxnSpPr>
        <p:spPr>
          <a:xfrm flipH="1" flipV="1">
            <a:off x="5263977" y="4510381"/>
            <a:ext cx="2" cy="415752"/>
          </a:xfrm>
          <a:prstGeom prst="straightConnector1">
            <a:avLst/>
          </a:prstGeom>
          <a:ln w="76200">
            <a:solidFill>
              <a:srgbClr val="C5FADE"/>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a:extLst>
              <a:ext uri="{FF2B5EF4-FFF2-40B4-BE49-F238E27FC236}">
                <a16:creationId xmlns:a16="http://schemas.microsoft.com/office/drawing/2014/main" id="{36E19DA6-2864-AC45-8C86-72B96791EEE3}"/>
              </a:ext>
            </a:extLst>
          </p:cNvPr>
          <p:cNvCxnSpPr>
            <a:cxnSpLocks/>
          </p:cNvCxnSpPr>
          <p:nvPr/>
        </p:nvCxnSpPr>
        <p:spPr>
          <a:xfrm>
            <a:off x="2935056" y="4521383"/>
            <a:ext cx="3793336" cy="410048"/>
          </a:xfrm>
          <a:prstGeom prst="bentConnector3">
            <a:avLst>
              <a:gd name="adj1" fmla="val 29553"/>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20043B6-85E1-1140-B0C0-EB275B2FDD9A}"/>
              </a:ext>
            </a:extLst>
          </p:cNvPr>
          <p:cNvSpPr txBox="1"/>
          <p:nvPr/>
        </p:nvSpPr>
        <p:spPr>
          <a:xfrm>
            <a:off x="478150" y="1688666"/>
            <a:ext cx="2917639" cy="507831"/>
          </a:xfrm>
          <a:prstGeom prst="rect">
            <a:avLst/>
          </a:prstGeom>
          <a:noFill/>
        </p:spPr>
        <p:txBody>
          <a:bodyPr wrap="square" rtlCol="0">
            <a:spAutoFit/>
          </a:bodyPr>
          <a:lstStyle/>
          <a:p>
            <a:r>
              <a:rPr lang="en-US" sz="1350" b="1" dirty="0"/>
              <a:t>Chemistry Café: </a:t>
            </a:r>
          </a:p>
          <a:p>
            <a:r>
              <a:rPr lang="en-US" sz="1350" dirty="0"/>
              <a:t>Versioned, traceable data storage</a:t>
            </a:r>
          </a:p>
        </p:txBody>
      </p:sp>
      <p:cxnSp>
        <p:nvCxnSpPr>
          <p:cNvPr id="53" name="Straight Connector 52">
            <a:extLst>
              <a:ext uri="{FF2B5EF4-FFF2-40B4-BE49-F238E27FC236}">
                <a16:creationId xmlns:a16="http://schemas.microsoft.com/office/drawing/2014/main" id="{183B9F99-988D-4E49-B12E-92398DBADC6D}"/>
              </a:ext>
            </a:extLst>
          </p:cNvPr>
          <p:cNvCxnSpPr/>
          <p:nvPr/>
        </p:nvCxnSpPr>
        <p:spPr>
          <a:xfrm flipV="1">
            <a:off x="6698136" y="3314872"/>
            <a:ext cx="0" cy="372818"/>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014D813-14E4-AC4E-8890-01D99DDCFB13}"/>
              </a:ext>
            </a:extLst>
          </p:cNvPr>
          <p:cNvSpPr txBox="1"/>
          <p:nvPr/>
        </p:nvSpPr>
        <p:spPr>
          <a:xfrm>
            <a:off x="6061763" y="3640514"/>
            <a:ext cx="1359243" cy="923330"/>
          </a:xfrm>
          <a:prstGeom prst="rect">
            <a:avLst/>
          </a:prstGeom>
          <a:solidFill>
            <a:schemeClr val="accent4">
              <a:lumMod val="20000"/>
              <a:lumOff val="80000"/>
            </a:schemeClr>
          </a:solidFill>
          <a:ln w="38100">
            <a:solidFill>
              <a:schemeClr val="accent4">
                <a:lumMod val="20000"/>
                <a:lumOff val="80000"/>
              </a:schemeClr>
            </a:solidFill>
          </a:ln>
        </p:spPr>
        <p:txBody>
          <a:bodyPr wrap="square" rtlCol="0">
            <a:spAutoFit/>
          </a:bodyPr>
          <a:lstStyle/>
          <a:p>
            <a:endParaRPr lang="en-US" sz="1350" dirty="0">
              <a:solidFill>
                <a:srgbClr val="002060"/>
              </a:solidFill>
            </a:endParaRPr>
          </a:p>
          <a:p>
            <a:pPr algn="ctr"/>
            <a:r>
              <a:rPr lang="en-US" sz="1350" dirty="0">
                <a:solidFill>
                  <a:srgbClr val="002060"/>
                </a:solidFill>
              </a:rPr>
              <a:t> Solve Chemistry</a:t>
            </a:r>
          </a:p>
          <a:p>
            <a:pPr algn="ctr"/>
            <a:r>
              <a:rPr lang="en-US" sz="1350" dirty="0">
                <a:solidFill>
                  <a:srgbClr val="002060"/>
                </a:solidFill>
              </a:rPr>
              <a:t>ODE</a:t>
            </a:r>
          </a:p>
          <a:p>
            <a:endParaRPr lang="en-US" sz="1350" dirty="0">
              <a:solidFill>
                <a:srgbClr val="002060"/>
              </a:solidFill>
            </a:endParaRPr>
          </a:p>
        </p:txBody>
      </p:sp>
      <p:sp>
        <p:nvSpPr>
          <p:cNvPr id="7" name="TextBox 6">
            <a:extLst>
              <a:ext uri="{FF2B5EF4-FFF2-40B4-BE49-F238E27FC236}">
                <a16:creationId xmlns:a16="http://schemas.microsoft.com/office/drawing/2014/main" id="{866C8753-7185-4143-B09F-CC0593595116}"/>
              </a:ext>
            </a:extLst>
          </p:cNvPr>
          <p:cNvSpPr txBox="1"/>
          <p:nvPr/>
        </p:nvSpPr>
        <p:spPr>
          <a:xfrm>
            <a:off x="5050806" y="4956067"/>
            <a:ext cx="3464543" cy="300082"/>
          </a:xfrm>
          <a:prstGeom prst="rect">
            <a:avLst/>
          </a:prstGeom>
          <a:noFill/>
        </p:spPr>
        <p:txBody>
          <a:bodyPr wrap="square" rtlCol="0">
            <a:spAutoFit/>
          </a:bodyPr>
          <a:lstStyle/>
          <a:p>
            <a:r>
              <a:rPr lang="en-US" sz="1350" dirty="0"/>
              <a:t>Any CPF-compliant chemistry mechanism here</a:t>
            </a:r>
          </a:p>
        </p:txBody>
      </p:sp>
      <p:cxnSp>
        <p:nvCxnSpPr>
          <p:cNvPr id="39" name="Straight Connector 38">
            <a:extLst>
              <a:ext uri="{FF2B5EF4-FFF2-40B4-BE49-F238E27FC236}">
                <a16:creationId xmlns:a16="http://schemas.microsoft.com/office/drawing/2014/main" id="{BA862F58-468C-7646-87DC-47F1F61DD8B4}"/>
              </a:ext>
            </a:extLst>
          </p:cNvPr>
          <p:cNvCxnSpPr>
            <a:cxnSpLocks/>
            <a:stCxn id="32" idx="2"/>
            <a:endCxn id="35" idx="0"/>
          </p:cNvCxnSpPr>
          <p:nvPr/>
        </p:nvCxnSpPr>
        <p:spPr>
          <a:xfrm flipH="1">
            <a:off x="5258962" y="2966726"/>
            <a:ext cx="1439174" cy="673788"/>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7524C60-0D44-4045-82F2-4937FDBA6E8A}"/>
              </a:ext>
            </a:extLst>
          </p:cNvPr>
          <p:cNvCxnSpPr>
            <a:cxnSpLocks/>
            <a:endCxn id="32" idx="2"/>
          </p:cNvCxnSpPr>
          <p:nvPr/>
        </p:nvCxnSpPr>
        <p:spPr>
          <a:xfrm flipH="1" flipV="1">
            <a:off x="6698136" y="2966726"/>
            <a:ext cx="1585342" cy="673790"/>
          </a:xfrm>
          <a:prstGeom prst="line">
            <a:avLst/>
          </a:prstGeom>
          <a:ln w="76200">
            <a:solidFill>
              <a:srgbClr val="C5FADE"/>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28F53B-A0BA-1D4B-A8FF-A08E6B44053D}"/>
              </a:ext>
            </a:extLst>
          </p:cNvPr>
          <p:cNvSpPr txBox="1"/>
          <p:nvPr/>
        </p:nvSpPr>
        <p:spPr>
          <a:xfrm>
            <a:off x="384214" y="3095170"/>
            <a:ext cx="843725" cy="253916"/>
          </a:xfrm>
          <a:prstGeom prst="rect">
            <a:avLst/>
          </a:prstGeom>
          <a:noFill/>
        </p:spPr>
        <p:txBody>
          <a:bodyPr wrap="square" rtlCol="0">
            <a:spAutoFit/>
          </a:bodyPr>
          <a:lstStyle/>
          <a:p>
            <a:r>
              <a:rPr lang="en-US" sz="1050" dirty="0"/>
              <a:t>Developed</a:t>
            </a:r>
          </a:p>
        </p:txBody>
      </p:sp>
      <p:sp>
        <p:nvSpPr>
          <p:cNvPr id="38" name="TextBox 37">
            <a:extLst>
              <a:ext uri="{FF2B5EF4-FFF2-40B4-BE49-F238E27FC236}">
                <a16:creationId xmlns:a16="http://schemas.microsoft.com/office/drawing/2014/main" id="{E9D55687-12EF-B64F-A245-A80689D2765D}"/>
              </a:ext>
            </a:extLst>
          </p:cNvPr>
          <p:cNvSpPr txBox="1"/>
          <p:nvPr/>
        </p:nvSpPr>
        <p:spPr>
          <a:xfrm>
            <a:off x="2217319" y="3130580"/>
            <a:ext cx="1604072" cy="253916"/>
          </a:xfrm>
          <a:prstGeom prst="rect">
            <a:avLst/>
          </a:prstGeom>
          <a:noFill/>
        </p:spPr>
        <p:txBody>
          <a:bodyPr wrap="square" rtlCol="0">
            <a:spAutoFit/>
          </a:bodyPr>
          <a:lstStyle/>
          <a:p>
            <a:r>
              <a:rPr lang="en-US" sz="1050" dirty="0"/>
              <a:t>Under Construction</a:t>
            </a:r>
          </a:p>
        </p:txBody>
      </p:sp>
    </p:spTree>
    <p:extLst>
      <p:ext uri="{BB962C8B-B14F-4D97-AF65-F5344CB8AC3E}">
        <p14:creationId xmlns:p14="http://schemas.microsoft.com/office/powerpoint/2010/main" val="129449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4050</TotalTime>
  <Words>998</Words>
  <Application>Microsoft Macintosh PowerPoint</Application>
  <PresentationFormat>On-screen Show (4:3)</PresentationFormat>
  <Paragraphs>246</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Chemistry Café and the Model Independent Chemistry Module (MICM)</vt:lpstr>
      <vt:lpstr>Atmospheric Chemistry Modeling Studies</vt:lpstr>
      <vt:lpstr>Current Atmospheric Chemistry Modeling at NCAR</vt:lpstr>
      <vt:lpstr>Model-Independent Chemistry Module (MICM)</vt:lpstr>
      <vt:lpstr>PowerPoint Presentation</vt:lpstr>
      <vt:lpstr>PowerPoint Presentation</vt:lpstr>
      <vt:lpstr>Every Chemistry Mechanism will have a Tag and generate [Fortran] Code</vt:lpstr>
      <vt:lpstr>Constituent_information_type{ }      [Fortran]</vt:lpstr>
      <vt:lpstr>Model-Independent Chemistry Module (MICM)</vt:lpstr>
      <vt:lpstr>Model-Independent Chemistry Module</vt:lpstr>
      <vt:lpstr>Future Atmospheric Chemistry Modeling at NCAR</vt:lpstr>
      <vt:lpstr>Chemistry Café and Model Independent Chemistry Module</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INPE/CPTEC</dc:title>
  <dc:creator>Microsoft Office User</dc:creator>
  <cp:lastModifiedBy>Microsoft Office User</cp:lastModifiedBy>
  <cp:revision>54</cp:revision>
  <dcterms:created xsi:type="dcterms:W3CDTF">2018-05-14T02:34:51Z</dcterms:created>
  <dcterms:modified xsi:type="dcterms:W3CDTF">2018-07-30T15:30:29Z</dcterms:modified>
</cp:coreProperties>
</file>