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88" r:id="rId3"/>
    <p:sldId id="274" r:id="rId4"/>
    <p:sldId id="257" r:id="rId5"/>
    <p:sldId id="261" r:id="rId6"/>
    <p:sldId id="266" r:id="rId7"/>
    <p:sldId id="286" r:id="rId8"/>
    <p:sldId id="260" r:id="rId9"/>
    <p:sldId id="272" r:id="rId10"/>
    <p:sldId id="285" r:id="rId11"/>
    <p:sldId id="259" r:id="rId12"/>
    <p:sldId id="267" r:id="rId13"/>
    <p:sldId id="289" r:id="rId14"/>
    <p:sldId id="282" r:id="rId15"/>
    <p:sldId id="283" r:id="rId16"/>
    <p:sldId id="279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88"/>
    <p:restoredTop sz="87670"/>
  </p:normalViewPr>
  <p:slideViewPr>
    <p:cSldViewPr snapToGrid="0" snapToObjects="1">
      <p:cViewPr varScale="1">
        <p:scale>
          <a:sx n="99" d="100"/>
          <a:sy n="99" d="100"/>
        </p:scale>
        <p:origin x="14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C3AE0-C749-DE46-A400-076687648D3F}" type="datetimeFigureOut">
              <a:rPr lang="en-US" smtClean="0"/>
              <a:t>7/30/18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CE4B4-83E8-7148-9D6F-BC3988D56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CE4B4-83E8-7148-9D6F-BC3988D56B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547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Rearrange this structure of this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CE4B4-83E8-7148-9D6F-BC3988D56B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03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CE4B4-83E8-7148-9D6F-BC3988D56B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41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CE4B4-83E8-7148-9D6F-BC3988D56B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943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CE4B4-83E8-7148-9D6F-BC3988D56B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4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CE4B4-83E8-7148-9D6F-BC3988D56B0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90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2CE4B4-83E8-7148-9D6F-BC3988D56B0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94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6311-DC59-0C4F-886D-5E4186E7AD87}" type="datetime1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2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3350-4316-5946-976D-882CE3A54C1B}" type="datetime1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1A0AB-8FA8-CD4F-9B0A-9207B37CEBDD}" type="datetime1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8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31CD9-8216-3449-96FB-143FA48E8C6B}" type="datetime1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05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65B2-7C7D-7042-88B5-D5D97B76F6AF}" type="datetime1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1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6623D-532E-AB47-A1E8-139DD36D0533}" type="datetime1">
              <a:rPr lang="en-US" smtClean="0"/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16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70203-109A-6841-8EA9-BBF0406935DB}" type="datetime1">
              <a:rPr lang="en-US" smtClean="0"/>
              <a:t>7/30/18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9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91216E-3D3C-3941-98D0-051792327E13}" type="datetime1">
              <a:rPr lang="en-US" smtClean="0"/>
              <a:t>7/30/18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35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2AF6A-DDB6-2242-857D-465B2E4D80DC}" type="datetime1">
              <a:rPr lang="en-US" smtClean="0"/>
              <a:t>7/30/18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08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387307-DA33-5343-AC68-C1BA790EAF89}" type="datetime1">
              <a:rPr lang="en-US" smtClean="0"/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45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9BEA-9EB3-084C-BD65-CA990A184591}" type="datetime1">
              <a:rPr lang="en-US" smtClean="0"/>
              <a:t>7/30/18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3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843865-9E64-7E45-A992-8EB87D8F8063}" type="datetime1">
              <a:rPr lang="en-US" smtClean="0"/>
              <a:t>7/30/18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B191C-B11B-554E-B6DD-018BD2AF4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3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ucar.edu/display/camchem/Hom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(null)"/><Relationship Id="rId2" Type="http://schemas.openxmlformats.org/officeDocument/2006/relationships/image" Target="../media/image2.(null)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ucar.edu/display/camchem/Hom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E093D-D702-D444-BAA2-C4329E430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9567" y="792485"/>
            <a:ext cx="7772400" cy="1487509"/>
          </a:xfrm>
        </p:spPr>
        <p:txBody>
          <a:bodyPr>
            <a:normAutofit fontScale="90000"/>
          </a:bodyPr>
          <a:lstStyle/>
          <a:p>
            <a:r>
              <a:rPr lang="en-US" sz="45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Updating Chemical Mechanisms in Models (e.g., CESM)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3236F0-4A96-F84B-9240-0F7B0A809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9873" y="2928073"/>
            <a:ext cx="6858000" cy="1655762"/>
          </a:xfrm>
        </p:spPr>
        <p:txBody>
          <a:bodyPr/>
          <a:lstStyle/>
          <a:p>
            <a:r>
              <a:rPr lang="en-US" dirty="0">
                <a:latin typeface="Times" pitchFamily="2" charset="0"/>
              </a:rPr>
              <a:t>Becky Schwantes</a:t>
            </a:r>
          </a:p>
          <a:p>
            <a:r>
              <a:rPr lang="en-US" dirty="0">
                <a:latin typeface="Times" pitchFamily="2" charset="0"/>
              </a:rPr>
              <a:t>July 30, 2018 </a:t>
            </a:r>
          </a:p>
          <a:p>
            <a:r>
              <a:rPr lang="en-US" dirty="0">
                <a:latin typeface="Times" pitchFamily="2" charset="0"/>
              </a:rPr>
              <a:t>GEOS-</a:t>
            </a:r>
            <a:r>
              <a:rPr lang="en-US" dirty="0" err="1">
                <a:latin typeface="Times" pitchFamily="2" charset="0"/>
              </a:rPr>
              <a:t>Chem</a:t>
            </a:r>
            <a:r>
              <a:rPr lang="en-US" dirty="0">
                <a:latin typeface="Times" pitchFamily="2" charset="0"/>
              </a:rPr>
              <a:t> / NCAR Models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9D07CE-6D5E-9D45-998C-C63CFF44A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z="2000" smtClean="0"/>
              <a:t>1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3719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124AD-54EE-6F4D-B89B-6A77A0E37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22D3FC0-7210-1C40-A961-B0D7A4E8B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03" y="65299"/>
            <a:ext cx="9036423" cy="542028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Adding Gas-Phase Chemistry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6FED-FB46-5D40-B436-9A02ED235577}"/>
              </a:ext>
            </a:extLst>
          </p:cNvPr>
          <p:cNvSpPr/>
          <p:nvPr/>
        </p:nvSpPr>
        <p:spPr>
          <a:xfrm>
            <a:off x="0" y="687337"/>
            <a:ext cx="881349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 startAt="3"/>
            </a:pPr>
            <a:r>
              <a:rPr lang="en-US" sz="2000" dirty="0">
                <a:latin typeface="Times" pitchFamily="2" charset="0"/>
              </a:rPr>
              <a:t>Photolysis Reactions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Photolysis reactions in CESM are derived from a look-up table based on TUV.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New photolysis reactions can be mapped to a rate in the look-up table with an optional multiplication factor.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A26F85-213E-2F46-A6D9-4C22E4011B7A}"/>
              </a:ext>
            </a:extLst>
          </p:cNvPr>
          <p:cNvSpPr/>
          <p:nvPr/>
        </p:nvSpPr>
        <p:spPr>
          <a:xfrm>
            <a:off x="1035237" y="2596179"/>
            <a:ext cx="7283414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jalknit</a:t>
            </a:r>
            <a:r>
              <a:rPr lang="en-US" dirty="0"/>
              <a:t>-&gt;,</a:t>
            </a:r>
            <a:r>
              <a:rPr lang="en-US" b="1" dirty="0">
                <a:solidFill>
                  <a:srgbClr val="FF0000"/>
                </a:solidFill>
              </a:rPr>
              <a:t>jch3ooh</a:t>
            </a:r>
            <a:r>
              <a:rPr lang="en-US" dirty="0"/>
              <a:t>]           ALKNIT + </a:t>
            </a:r>
            <a:r>
              <a:rPr lang="en-US" dirty="0" err="1"/>
              <a:t>hv</a:t>
            </a:r>
            <a:r>
              <a:rPr lang="en-US" dirty="0"/>
              <a:t> -&gt; NO2 + 0.4*CH3CHO + 0.1*CH2O + 0.25*CH3COCH3 + HO2 + 0.8*MEK </a:t>
            </a:r>
          </a:p>
          <a:p>
            <a:r>
              <a:rPr lang="en-US" dirty="0"/>
              <a:t>[</a:t>
            </a:r>
            <a:r>
              <a:rPr lang="en-US" dirty="0" err="1"/>
              <a:t>jalkooh</a:t>
            </a:r>
            <a:r>
              <a:rPr lang="en-US" dirty="0"/>
              <a:t>-&gt;,</a:t>
            </a:r>
            <a:r>
              <a:rPr lang="en-US" b="1" dirty="0">
                <a:solidFill>
                  <a:srgbClr val="FF0000"/>
                </a:solidFill>
              </a:rPr>
              <a:t>jch3ooh</a:t>
            </a:r>
            <a:r>
              <a:rPr lang="en-US" dirty="0"/>
              <a:t>]           ALKOOH + </a:t>
            </a:r>
            <a:r>
              <a:rPr lang="en-US" dirty="0" err="1"/>
              <a:t>hv</a:t>
            </a:r>
            <a:r>
              <a:rPr lang="en-US" dirty="0"/>
              <a:t> -&gt; 0.4*CH3CHO + 0.1*CH2O + 0.25*CH3COCH3 + 0.9*HO2 + 0.8*MEK + OH </a:t>
            </a:r>
          </a:p>
          <a:p>
            <a:endParaRPr lang="en-US" dirty="0"/>
          </a:p>
          <a:p>
            <a:r>
              <a:rPr lang="en-US" dirty="0"/>
              <a:t>[</a:t>
            </a:r>
            <a:r>
              <a:rPr lang="en-US" dirty="0" err="1"/>
              <a:t>jbepomuc</a:t>
            </a:r>
            <a:r>
              <a:rPr lang="en-US" dirty="0"/>
              <a:t>-&gt;,</a:t>
            </a:r>
            <a:r>
              <a:rPr lang="en-US" b="1" dirty="0">
                <a:solidFill>
                  <a:srgbClr val="FF0000"/>
                </a:solidFill>
              </a:rPr>
              <a:t>.10*jno2</a:t>
            </a:r>
            <a:r>
              <a:rPr lang="en-US" dirty="0"/>
              <a:t>]         BEPOMUC + </a:t>
            </a:r>
            <a:r>
              <a:rPr lang="en-US" dirty="0" err="1"/>
              <a:t>hv</a:t>
            </a:r>
            <a:r>
              <a:rPr lang="en-US" dirty="0"/>
              <a:t> -&gt; BIGALD1 + 1.5*HO2 + 1.5*CO </a:t>
            </a:r>
          </a:p>
          <a:p>
            <a:r>
              <a:rPr lang="en-US" dirty="0"/>
              <a:t>[</a:t>
            </a:r>
            <a:r>
              <a:rPr lang="en-US" dirty="0" err="1"/>
              <a:t>jbigald</a:t>
            </a:r>
            <a:r>
              <a:rPr lang="en-US" dirty="0"/>
              <a:t>-&gt;,</a:t>
            </a:r>
            <a:r>
              <a:rPr lang="en-US" b="1" dirty="0">
                <a:solidFill>
                  <a:srgbClr val="FF0000"/>
                </a:solidFill>
              </a:rPr>
              <a:t>0.2*jno2</a:t>
            </a:r>
            <a:r>
              <a:rPr lang="en-US" dirty="0"/>
              <a:t>]          BIGALD + </a:t>
            </a:r>
            <a:r>
              <a:rPr lang="en-US" dirty="0" err="1"/>
              <a:t>hv</a:t>
            </a:r>
            <a:r>
              <a:rPr lang="en-US" dirty="0"/>
              <a:t> -&gt; 0.45*CO + 0.13*GLYOXAL + 0.56*HO2 + 0.13*CH3CO3 + 0.18*CH3COCHO</a:t>
            </a:r>
          </a:p>
        </p:txBody>
      </p:sp>
    </p:spTree>
    <p:extLst>
      <p:ext uri="{BB962C8B-B14F-4D97-AF65-F5344CB8AC3E}">
        <p14:creationId xmlns:p14="http://schemas.microsoft.com/office/powerpoint/2010/main" val="3748761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46801D-140B-D14A-AB43-CC1FA75BE0AA}"/>
              </a:ext>
            </a:extLst>
          </p:cNvPr>
          <p:cNvSpPr/>
          <p:nvPr/>
        </p:nvSpPr>
        <p:spPr>
          <a:xfrm>
            <a:off x="107577" y="696171"/>
            <a:ext cx="903642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 startAt="4"/>
            </a:pPr>
            <a:r>
              <a:rPr lang="en-US" sz="2000" dirty="0">
                <a:latin typeface="Times" pitchFamily="2" charset="0"/>
              </a:rPr>
              <a:t>Update henry’s law constants that are used for wet/dry deposition in </a:t>
            </a:r>
            <a:r>
              <a:rPr lang="en-US" sz="2000" b="1" dirty="0">
                <a:solidFill>
                  <a:schemeClr val="accent1"/>
                </a:solidFill>
                <a:latin typeface="Times" pitchFamily="2" charset="0"/>
              </a:rPr>
              <a:t>seq_drydep_mod.F90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There are several arrays containing: 1) species names, 2) reactivity factors (f</a:t>
            </a:r>
            <a:r>
              <a:rPr lang="en-US" sz="2000" baseline="-25000" dirty="0">
                <a:latin typeface="Times" pitchFamily="2" charset="0"/>
              </a:rPr>
              <a:t>0</a:t>
            </a:r>
            <a:r>
              <a:rPr lang="en-US" sz="2000" dirty="0">
                <a:latin typeface="Times" pitchFamily="2" charset="0"/>
              </a:rPr>
              <a:t>), 3) henry's law constants, and 4) molecular weights. </a:t>
            </a:r>
          </a:p>
          <a:p>
            <a:pPr lvl="2"/>
            <a:endParaRPr lang="en-US" sz="2000" dirty="0">
              <a:latin typeface="Times" pitchFamily="2" charset="0"/>
            </a:endParaRPr>
          </a:p>
          <a:p>
            <a:pPr marL="914400" lvl="1" indent="-457200">
              <a:buFont typeface="+mj-lt"/>
              <a:buAutoNum type="arabicPeriod" startAt="4"/>
            </a:pPr>
            <a:r>
              <a:rPr lang="en-US" sz="2000" dirty="0">
                <a:latin typeface="Times" pitchFamily="2" charset="0"/>
              </a:rPr>
              <a:t>Update gamma values for gas-phase compound aerosol uptake in </a:t>
            </a:r>
            <a:r>
              <a:rPr lang="en-US" sz="2000" b="1" dirty="0">
                <a:solidFill>
                  <a:schemeClr val="accent1"/>
                </a:solidFill>
                <a:latin typeface="Times" pitchFamily="2" charset="0"/>
              </a:rPr>
              <a:t>mo_usrrxt.f90 file</a:t>
            </a:r>
          </a:p>
          <a:p>
            <a:pPr marL="914400" lvl="1" indent="-457200">
              <a:buFont typeface="+mj-lt"/>
              <a:buAutoNum type="arabicPeriod" startAt="4"/>
            </a:pPr>
            <a:endParaRPr lang="en-US" sz="2200" dirty="0">
              <a:latin typeface="Times" pitchFamily="2" charset="0"/>
            </a:endParaRPr>
          </a:p>
          <a:p>
            <a:pPr marL="914400" lvl="1" indent="-457200">
              <a:buFont typeface="+mj-lt"/>
              <a:buAutoNum type="arabicPeriod" startAt="4"/>
            </a:pPr>
            <a:endParaRPr lang="en-US" sz="2200" dirty="0">
              <a:latin typeface="Times" pitchFamily="2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200" dirty="0">
              <a:latin typeface="Time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EFAB3-96E5-214D-B073-24DB8F410937}"/>
              </a:ext>
            </a:extLst>
          </p:cNvPr>
          <p:cNvSpPr txBox="1"/>
          <p:nvPr/>
        </p:nvSpPr>
        <p:spPr>
          <a:xfrm>
            <a:off x="490420" y="2940031"/>
            <a:ext cx="8270735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real(r8), parameter :: </a:t>
            </a:r>
            <a:r>
              <a:rPr lang="en-US" dirty="0" err="1">
                <a:latin typeface="Times" pitchFamily="2" charset="0"/>
              </a:rPr>
              <a:t>gamma_isopnita</a:t>
            </a:r>
            <a:r>
              <a:rPr lang="en-US" dirty="0">
                <a:latin typeface="Times" pitchFamily="2" charset="0"/>
              </a:rPr>
              <a:t>  = 0.005_r8        ! from Fisher et al., ACP, 2016</a:t>
            </a:r>
          </a:p>
          <a:p>
            <a:endParaRPr lang="en-US" dirty="0">
              <a:solidFill>
                <a:schemeClr val="bg1">
                  <a:lumMod val="85000"/>
                </a:schemeClr>
              </a:solidFill>
              <a:latin typeface="Times" pitchFamily="2" charset="0"/>
            </a:endParaRPr>
          </a:p>
          <a:p>
            <a:r>
              <a:rPr lang="en-US" dirty="0" err="1">
                <a:latin typeface="Times" pitchFamily="2" charset="0"/>
              </a:rPr>
              <a:t>c_isopnita</a:t>
            </a:r>
            <a:r>
              <a:rPr lang="en-US" dirty="0">
                <a:latin typeface="Times" pitchFamily="2" charset="0"/>
              </a:rPr>
              <a:t> = 1.20e3_r8 * </a:t>
            </a:r>
            <a:r>
              <a:rPr lang="en-US" dirty="0" err="1">
                <a:latin typeface="Times" pitchFamily="2" charset="0"/>
              </a:rPr>
              <a:t>sqrt_t</a:t>
            </a:r>
            <a:r>
              <a:rPr lang="en-US" dirty="0">
                <a:latin typeface="Times" pitchFamily="2" charset="0"/>
              </a:rPr>
              <a:t>(</a:t>
            </a:r>
            <a:r>
              <a:rPr lang="en-US" dirty="0" err="1">
                <a:latin typeface="Times" pitchFamily="2" charset="0"/>
              </a:rPr>
              <a:t>i</a:t>
            </a:r>
            <a:r>
              <a:rPr lang="en-US" dirty="0">
                <a:latin typeface="Times" pitchFamily="2" charset="0"/>
              </a:rPr>
              <a:t>)         ! mean molecular speed of </a:t>
            </a:r>
            <a:r>
              <a:rPr lang="en-US" dirty="0" err="1">
                <a:latin typeface="Times" pitchFamily="2" charset="0"/>
              </a:rPr>
              <a:t>isopnita</a:t>
            </a:r>
            <a:endParaRPr lang="en-US" dirty="0">
              <a:latin typeface="Times" pitchFamily="2" charset="0"/>
            </a:endParaRPr>
          </a:p>
          <a:p>
            <a:endParaRPr lang="en-US" dirty="0">
              <a:latin typeface="Times" pitchFamily="2" charset="0"/>
            </a:endParaRPr>
          </a:p>
          <a:p>
            <a:r>
              <a:rPr lang="en-US" dirty="0">
                <a:latin typeface="Times" pitchFamily="2" charset="0"/>
              </a:rPr>
              <a:t>!-------------------------------------------------------------------------</a:t>
            </a:r>
          </a:p>
          <a:p>
            <a:r>
              <a:rPr lang="en-US" dirty="0">
                <a:latin typeface="Times" pitchFamily="2" charset="0"/>
              </a:rPr>
              <a:t>             ! 	... ISOPNITA -&gt; HNO3  </a:t>
            </a:r>
            <a:r>
              <a:rPr lang="en-US" b="1" dirty="0">
                <a:latin typeface="Times" pitchFamily="2" charset="0"/>
              </a:rPr>
              <a:t>(on tropospheric aerosol surfaces except dust and </a:t>
            </a:r>
            <a:r>
              <a:rPr lang="en-US" b="1" dirty="0" err="1">
                <a:latin typeface="Times" pitchFamily="2" charset="0"/>
              </a:rPr>
              <a:t>seasalt</a:t>
            </a:r>
            <a:r>
              <a:rPr lang="en-US" b="1" dirty="0">
                <a:latin typeface="Times" pitchFamily="2" charset="0"/>
              </a:rPr>
              <a:t>)</a:t>
            </a:r>
          </a:p>
          <a:p>
            <a:r>
              <a:rPr lang="en-US" dirty="0">
                <a:latin typeface="Times" pitchFamily="2" charset="0"/>
              </a:rPr>
              <a:t>             !-------------------------------------------------------------------------</a:t>
            </a:r>
          </a:p>
          <a:p>
            <a:r>
              <a:rPr lang="en-US" dirty="0">
                <a:latin typeface="Times" pitchFamily="2" charset="0"/>
              </a:rPr>
              <a:t>             if( </a:t>
            </a:r>
            <a:r>
              <a:rPr lang="en-US" dirty="0" err="1">
                <a:latin typeface="Times" pitchFamily="2" charset="0"/>
              </a:rPr>
              <a:t>usr_ISOPNITA_aer_ndx</a:t>
            </a:r>
            <a:r>
              <a:rPr lang="en-US" dirty="0">
                <a:latin typeface="Times" pitchFamily="2" charset="0"/>
              </a:rPr>
              <a:t> &gt; 0 ) then</a:t>
            </a:r>
          </a:p>
          <a:p>
            <a:r>
              <a:rPr lang="en-US" dirty="0">
                <a:latin typeface="Times" pitchFamily="2" charset="0"/>
              </a:rPr>
              <a:t>                </a:t>
            </a:r>
            <a:r>
              <a:rPr lang="en-US" dirty="0" err="1">
                <a:latin typeface="Times" pitchFamily="2" charset="0"/>
              </a:rPr>
              <a:t>rxt</a:t>
            </a:r>
            <a:r>
              <a:rPr lang="en-US" dirty="0">
                <a:latin typeface="Times" pitchFamily="2" charset="0"/>
              </a:rPr>
              <a:t>(</a:t>
            </a:r>
            <a:r>
              <a:rPr lang="en-US" dirty="0" err="1">
                <a:latin typeface="Times" pitchFamily="2" charset="0"/>
              </a:rPr>
              <a:t>i,k,usr_ISOPNITA_aer_ndx</a:t>
            </a:r>
            <a:r>
              <a:rPr lang="en-US" dirty="0">
                <a:latin typeface="Times" pitchFamily="2" charset="0"/>
              </a:rPr>
              <a:t>) = </a:t>
            </a:r>
            <a:r>
              <a:rPr lang="en-US" dirty="0" err="1">
                <a:latin typeface="Times" pitchFamily="2" charset="0"/>
              </a:rPr>
              <a:t>hetrxtrate</a:t>
            </a:r>
            <a:r>
              <a:rPr lang="en-US" dirty="0">
                <a:latin typeface="Times" pitchFamily="2" charset="0"/>
              </a:rPr>
              <a:t>( </a:t>
            </a:r>
            <a:r>
              <a:rPr lang="en-US" dirty="0" err="1">
                <a:latin typeface="Times" pitchFamily="2" charset="0"/>
              </a:rPr>
              <a:t>sfc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dm_aer</a:t>
            </a:r>
            <a:r>
              <a:rPr lang="en-US" dirty="0">
                <a:latin typeface="Times" pitchFamily="2" charset="0"/>
              </a:rPr>
              <a:t>, dg, </a:t>
            </a:r>
            <a:r>
              <a:rPr lang="en-US" dirty="0" err="1">
                <a:latin typeface="Times" pitchFamily="2" charset="0"/>
              </a:rPr>
              <a:t>c_isopnita</a:t>
            </a:r>
            <a:r>
              <a:rPr lang="en-US" dirty="0">
                <a:latin typeface="Times" pitchFamily="2" charset="0"/>
              </a:rPr>
              <a:t>, </a:t>
            </a:r>
            <a:r>
              <a:rPr lang="en-US" dirty="0" err="1">
                <a:latin typeface="Times" pitchFamily="2" charset="0"/>
              </a:rPr>
              <a:t>gamma_isopnita</a:t>
            </a:r>
            <a:r>
              <a:rPr lang="en-US" dirty="0">
                <a:latin typeface="Times" pitchFamily="2" charset="0"/>
              </a:rPr>
              <a:t> )</a:t>
            </a:r>
          </a:p>
          <a:p>
            <a:r>
              <a:rPr lang="en-US" dirty="0">
                <a:latin typeface="Times" pitchFamily="2" charset="0"/>
              </a:rPr>
              <a:t>             end if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DD3C60-94DF-E14D-ABEB-A4838882F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03" y="65299"/>
            <a:ext cx="9036423" cy="542028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Adding Gas-Phase Chemistry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A89E0B-D15F-5742-9FA3-C80304DB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z="2000" smtClean="0"/>
              <a:t>11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750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0B611C-99F9-AD44-B8BF-0D62534792E5}"/>
              </a:ext>
            </a:extLst>
          </p:cNvPr>
          <p:cNvSpPr/>
          <p:nvPr/>
        </p:nvSpPr>
        <p:spPr>
          <a:xfrm>
            <a:off x="1" y="607327"/>
            <a:ext cx="90068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 startAt="6"/>
            </a:pPr>
            <a:r>
              <a:rPr lang="en-US" sz="2000" dirty="0">
                <a:latin typeface="Times" pitchFamily="2" charset="0"/>
              </a:rPr>
              <a:t>Adjust the </a:t>
            </a:r>
            <a:r>
              <a:rPr lang="en-US" sz="2000" dirty="0" err="1">
                <a:latin typeface="Times" pitchFamily="2" charset="0"/>
              </a:rPr>
              <a:t>namelist</a:t>
            </a:r>
            <a:r>
              <a:rPr lang="en-US" sz="2000" dirty="0">
                <a:latin typeface="Times" pitchFamily="2" charset="0"/>
              </a:rPr>
              <a:t> to include new tracers. Many changes within CESM can be made through the </a:t>
            </a:r>
            <a:r>
              <a:rPr lang="en-US" sz="2000" dirty="0" err="1">
                <a:latin typeface="Times" pitchFamily="2" charset="0"/>
              </a:rPr>
              <a:t>namelist</a:t>
            </a:r>
            <a:r>
              <a:rPr lang="en-US" sz="2000" dirty="0">
                <a:latin typeface="Times" pitchFamily="2" charset="0"/>
              </a:rPr>
              <a:t>, which does not require code manipulation or recompiling.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Output new species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New species mapping of emissions files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New species mapping of biogenic emissions from MEGAN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0B42B6-AB8D-0546-BF5D-92F692AB41BE}"/>
              </a:ext>
            </a:extLst>
          </p:cNvPr>
          <p:cNvSpPr/>
          <p:nvPr/>
        </p:nvSpPr>
        <p:spPr>
          <a:xfrm>
            <a:off x="472193" y="2558509"/>
            <a:ext cx="8378041" cy="37856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Times" pitchFamily="2" charset="0"/>
              </a:rPr>
              <a:t>fincl1		= 'CFC11STAR', 'AODDUST', 'AODDUST2', 'T', 'U', 'V', 'O3', 'OH',</a:t>
            </a:r>
          </a:p>
          <a:p>
            <a:r>
              <a:rPr lang="en-US" sz="1600" dirty="0">
                <a:latin typeface="Times" pitchFamily="2" charset="0"/>
              </a:rPr>
              <a:t>         'NO3', 'HO2', 'LNO_COL_PROD', 'NO2_CLXF', 'SFNO', 'SFNH3', 'BRO', 'CH3CL’,…</a:t>
            </a:r>
          </a:p>
          <a:p>
            <a:r>
              <a:rPr lang="en-US" sz="1600" dirty="0">
                <a:latin typeface="Times" pitchFamily="2" charset="0"/>
              </a:rPr>
              <a:t>…</a:t>
            </a:r>
          </a:p>
          <a:p>
            <a:r>
              <a:rPr lang="en-US" sz="1600" dirty="0">
                <a:latin typeface="Times" pitchFamily="2" charset="0"/>
              </a:rPr>
              <a:t>'BIGALK -&gt; /glade/p/</a:t>
            </a:r>
            <a:r>
              <a:rPr lang="en-US" sz="1600" dirty="0" err="1">
                <a:latin typeface="Times" pitchFamily="2" charset="0"/>
              </a:rPr>
              <a:t>cesmdata</a:t>
            </a:r>
            <a:r>
              <a:rPr lang="en-US" sz="1600" dirty="0">
                <a:latin typeface="Times" pitchFamily="2" charset="0"/>
              </a:rPr>
              <a:t>/</a:t>
            </a:r>
            <a:r>
              <a:rPr lang="en-US" sz="1600" dirty="0" err="1">
                <a:latin typeface="Times" pitchFamily="2" charset="0"/>
              </a:rPr>
              <a:t>cseg</a:t>
            </a:r>
            <a:r>
              <a:rPr lang="en-US" sz="1600" dirty="0">
                <a:latin typeface="Times" pitchFamily="2" charset="0"/>
              </a:rPr>
              <a:t>/</a:t>
            </a:r>
            <a:r>
              <a:rPr lang="en-US" sz="1600" dirty="0" err="1">
                <a:latin typeface="Times" pitchFamily="2" charset="0"/>
              </a:rPr>
              <a:t>inputdata</a:t>
            </a:r>
            <a:r>
              <a:rPr lang="en-US" sz="1600" dirty="0">
                <a:latin typeface="Times" pitchFamily="2" charset="0"/>
              </a:rPr>
              <a:t>/</a:t>
            </a:r>
            <a:r>
              <a:rPr lang="en-US" sz="1600" dirty="0" err="1">
                <a:latin typeface="Times" pitchFamily="2" charset="0"/>
              </a:rPr>
              <a:t>atm</a:t>
            </a:r>
            <a:r>
              <a:rPr lang="en-US" sz="1600" dirty="0">
                <a:latin typeface="Times" pitchFamily="2" charset="0"/>
              </a:rPr>
              <a:t>/cam/</a:t>
            </a:r>
            <a:r>
              <a:rPr lang="en-US" sz="1600" dirty="0" err="1">
                <a:latin typeface="Times" pitchFamily="2" charset="0"/>
              </a:rPr>
              <a:t>chem</a:t>
            </a:r>
            <a:r>
              <a:rPr lang="en-US" sz="1600" dirty="0">
                <a:latin typeface="Times" pitchFamily="2" charset="0"/>
              </a:rPr>
              <a:t>/</a:t>
            </a:r>
            <a:r>
              <a:rPr lang="en-US" sz="1600" dirty="0" err="1">
                <a:latin typeface="Times" pitchFamily="2" charset="0"/>
              </a:rPr>
              <a:t>emis</a:t>
            </a:r>
            <a:r>
              <a:rPr lang="en-US" sz="1600" dirty="0">
                <a:latin typeface="Times" pitchFamily="2" charset="0"/>
              </a:rPr>
              <a:t>/CMIP6_emissions_1750_2015/emissions-cmip6_BIGALK_anthro_surface_1750-2015_0.9x1.25_c20170608.nc',</a:t>
            </a:r>
          </a:p>
          <a:p>
            <a:r>
              <a:rPr lang="en-US" sz="1600" dirty="0">
                <a:latin typeface="Times" pitchFamily="2" charset="0"/>
              </a:rPr>
              <a:t>         'BIGALK -&gt; /glade/p/</a:t>
            </a:r>
            <a:r>
              <a:rPr lang="en-US" sz="1600" dirty="0" err="1">
                <a:latin typeface="Times" pitchFamily="2" charset="0"/>
              </a:rPr>
              <a:t>cesmdata</a:t>
            </a:r>
            <a:r>
              <a:rPr lang="en-US" sz="1600" dirty="0">
                <a:latin typeface="Times" pitchFamily="2" charset="0"/>
              </a:rPr>
              <a:t>/</a:t>
            </a:r>
            <a:r>
              <a:rPr lang="en-US" sz="1600" dirty="0" err="1">
                <a:latin typeface="Times" pitchFamily="2" charset="0"/>
              </a:rPr>
              <a:t>cseg</a:t>
            </a:r>
            <a:r>
              <a:rPr lang="en-US" sz="1600" dirty="0">
                <a:latin typeface="Times" pitchFamily="2" charset="0"/>
              </a:rPr>
              <a:t>/</a:t>
            </a:r>
            <a:r>
              <a:rPr lang="en-US" sz="1600" dirty="0" err="1">
                <a:latin typeface="Times" pitchFamily="2" charset="0"/>
              </a:rPr>
              <a:t>inputdata</a:t>
            </a:r>
            <a:r>
              <a:rPr lang="en-US" sz="1600" dirty="0">
                <a:latin typeface="Times" pitchFamily="2" charset="0"/>
              </a:rPr>
              <a:t>/</a:t>
            </a:r>
            <a:r>
              <a:rPr lang="en-US" sz="1600" dirty="0" err="1">
                <a:latin typeface="Times" pitchFamily="2" charset="0"/>
              </a:rPr>
              <a:t>atm</a:t>
            </a:r>
            <a:r>
              <a:rPr lang="en-US" sz="1600" dirty="0">
                <a:latin typeface="Times" pitchFamily="2" charset="0"/>
              </a:rPr>
              <a:t>/cam/</a:t>
            </a:r>
            <a:r>
              <a:rPr lang="en-US" sz="1600" dirty="0" err="1">
                <a:latin typeface="Times" pitchFamily="2" charset="0"/>
              </a:rPr>
              <a:t>chem</a:t>
            </a:r>
            <a:r>
              <a:rPr lang="en-US" sz="1600" dirty="0">
                <a:latin typeface="Times" pitchFamily="2" charset="0"/>
              </a:rPr>
              <a:t>/</a:t>
            </a:r>
            <a:r>
              <a:rPr lang="en-US" sz="1600" dirty="0" err="1">
                <a:latin typeface="Times" pitchFamily="2" charset="0"/>
              </a:rPr>
              <a:t>emis</a:t>
            </a:r>
            <a:r>
              <a:rPr lang="en-US" sz="1600" dirty="0">
                <a:latin typeface="Times" pitchFamily="2" charset="0"/>
              </a:rPr>
              <a:t>/CMIP6_emissions_1750_2015/emissions-cmip6_BIGALK_bb_surface_1750-2015_0.9x1.25_c20170322.nc’,</a:t>
            </a:r>
          </a:p>
          <a:p>
            <a:r>
              <a:rPr lang="en-US" sz="1600" dirty="0">
                <a:latin typeface="Times" pitchFamily="2" charset="0"/>
              </a:rPr>
              <a:t>…</a:t>
            </a:r>
          </a:p>
          <a:p>
            <a:r>
              <a:rPr lang="en-US" sz="1600" dirty="0" err="1">
                <a:latin typeface="Times" pitchFamily="2" charset="0"/>
              </a:rPr>
              <a:t>megan_specifier</a:t>
            </a:r>
            <a:r>
              <a:rPr lang="en-US" sz="1600" dirty="0">
                <a:latin typeface="Times" pitchFamily="2" charset="0"/>
              </a:rPr>
              <a:t> = 'ISOP = isoprene',</a:t>
            </a:r>
          </a:p>
          <a:p>
            <a:r>
              <a:rPr lang="en-US" sz="1600" dirty="0">
                <a:latin typeface="Times" pitchFamily="2" charset="0"/>
              </a:rPr>
              <a:t>      'MTERP = </a:t>
            </a:r>
            <a:r>
              <a:rPr lang="en-US" sz="1600" dirty="0" err="1">
                <a:latin typeface="Times" pitchFamily="2" charset="0"/>
              </a:rPr>
              <a:t>pinene_a</a:t>
            </a:r>
            <a:r>
              <a:rPr lang="en-US" sz="1600" dirty="0">
                <a:latin typeface="Times" pitchFamily="2" charset="0"/>
              </a:rPr>
              <a:t> + carene_3 + </a:t>
            </a:r>
            <a:r>
              <a:rPr lang="en-US" sz="1600" dirty="0" err="1">
                <a:latin typeface="Times" pitchFamily="2" charset="0"/>
              </a:rPr>
              <a:t>thujene_a</a:t>
            </a:r>
            <a:r>
              <a:rPr lang="en-US" sz="1600" dirty="0">
                <a:latin typeface="Times" pitchFamily="2" charset="0"/>
              </a:rPr>
              <a:t> + 2met_styrene + </a:t>
            </a:r>
            <a:r>
              <a:rPr lang="en-US" sz="1600" dirty="0" err="1">
                <a:latin typeface="Times" pitchFamily="2" charset="0"/>
              </a:rPr>
              <a:t>cymene_p</a:t>
            </a:r>
            <a:r>
              <a:rPr lang="en-US" sz="1600" dirty="0">
                <a:latin typeface="Times" pitchFamily="2" charset="0"/>
              </a:rPr>
              <a:t> + </a:t>
            </a:r>
            <a:r>
              <a:rPr lang="en-US" sz="1600" dirty="0" err="1">
                <a:latin typeface="Times" pitchFamily="2" charset="0"/>
              </a:rPr>
              <a:t>cymene_o</a:t>
            </a:r>
            <a:r>
              <a:rPr lang="en-US" sz="1600" dirty="0">
                <a:latin typeface="Times" pitchFamily="2" charset="0"/>
              </a:rPr>
              <a:t> + terpinolene + </a:t>
            </a:r>
            <a:r>
              <a:rPr lang="en-US" sz="1600" dirty="0" err="1">
                <a:latin typeface="Times" pitchFamily="2" charset="0"/>
              </a:rPr>
              <a:t>bornene</a:t>
            </a:r>
            <a:r>
              <a:rPr lang="en-US" sz="1600" dirty="0">
                <a:latin typeface="Times" pitchFamily="2" charset="0"/>
              </a:rPr>
              <a:t> + </a:t>
            </a:r>
            <a:r>
              <a:rPr lang="en-US" sz="1600" dirty="0" err="1">
                <a:latin typeface="Times" pitchFamily="2" charset="0"/>
              </a:rPr>
              <a:t>fenchene_a</a:t>
            </a:r>
            <a:r>
              <a:rPr lang="en-US" sz="1600" dirty="0">
                <a:latin typeface="Times" pitchFamily="2" charset="0"/>
              </a:rPr>
              <a:t> + </a:t>
            </a:r>
            <a:r>
              <a:rPr lang="en-US" sz="1600" dirty="0" err="1">
                <a:latin typeface="Times" pitchFamily="2" charset="0"/>
              </a:rPr>
              <a:t>ocimene_al</a:t>
            </a:r>
            <a:r>
              <a:rPr lang="en-US" sz="1600" dirty="0">
                <a:latin typeface="Times" pitchFamily="2" charset="0"/>
              </a:rPr>
              <a:t> + </a:t>
            </a:r>
            <a:r>
              <a:rPr lang="en-US" sz="1600" dirty="0" err="1">
                <a:latin typeface="Times" pitchFamily="2" charset="0"/>
              </a:rPr>
              <a:t>pinene_b</a:t>
            </a:r>
            <a:r>
              <a:rPr lang="en-US" sz="1600" dirty="0">
                <a:latin typeface="Times" pitchFamily="2" charset="0"/>
              </a:rPr>
              <a:t> + </a:t>
            </a:r>
            <a:r>
              <a:rPr lang="en-US" sz="1600" dirty="0" err="1">
                <a:latin typeface="Times" pitchFamily="2" charset="0"/>
              </a:rPr>
              <a:t>sabinene</a:t>
            </a:r>
            <a:r>
              <a:rPr lang="en-US" sz="1600" dirty="0">
                <a:latin typeface="Times" pitchFamily="2" charset="0"/>
              </a:rPr>
              <a:t> + camphene + limonene + </a:t>
            </a:r>
            <a:r>
              <a:rPr lang="en-US" sz="1600" dirty="0" err="1">
                <a:latin typeface="Times" pitchFamily="2" charset="0"/>
              </a:rPr>
              <a:t>phellandrene_a</a:t>
            </a:r>
            <a:r>
              <a:rPr lang="en-US" sz="1600" dirty="0">
                <a:latin typeface="Times" pitchFamily="2" charset="0"/>
              </a:rPr>
              <a:t> + </a:t>
            </a:r>
            <a:r>
              <a:rPr lang="en-US" sz="1600" dirty="0" err="1">
                <a:latin typeface="Times" pitchFamily="2" charset="0"/>
              </a:rPr>
              <a:t>terpinene_g</a:t>
            </a:r>
            <a:r>
              <a:rPr lang="en-US" sz="1600" dirty="0">
                <a:latin typeface="Times" pitchFamily="2" charset="0"/>
              </a:rPr>
              <a:t> + </a:t>
            </a:r>
            <a:r>
              <a:rPr lang="en-US" sz="1600" dirty="0" err="1">
                <a:latin typeface="Times" pitchFamily="2" charset="0"/>
              </a:rPr>
              <a:t>terpinene_a</a:t>
            </a:r>
            <a:r>
              <a:rPr lang="en-US" sz="1600" dirty="0">
                <a:latin typeface="Times" pitchFamily="2" charset="0"/>
              </a:rPr>
              <a:t> + </a:t>
            </a:r>
            <a:r>
              <a:rPr lang="en-US" sz="1600" dirty="0" err="1">
                <a:latin typeface="Times" pitchFamily="2" charset="0"/>
              </a:rPr>
              <a:t>phellandrene_b</a:t>
            </a:r>
            <a:r>
              <a:rPr lang="en-US" sz="1600" dirty="0">
                <a:latin typeface="Times" pitchFamily="2" charset="0"/>
              </a:rPr>
              <a:t> +  myrcene + </a:t>
            </a:r>
            <a:r>
              <a:rPr lang="en-US" sz="1600" dirty="0" err="1">
                <a:latin typeface="Times" pitchFamily="2" charset="0"/>
              </a:rPr>
              <a:t>ocimene_t_b</a:t>
            </a:r>
            <a:r>
              <a:rPr lang="en-US" sz="1600" dirty="0">
                <a:latin typeface="Times" pitchFamily="2" charset="0"/>
              </a:rPr>
              <a:t> + </a:t>
            </a:r>
            <a:r>
              <a:rPr lang="en-US" sz="1600" dirty="0" err="1">
                <a:latin typeface="Times" pitchFamily="2" charset="0"/>
              </a:rPr>
              <a:t>ocimene_c_b</a:t>
            </a:r>
            <a:r>
              <a:rPr lang="en-US" sz="1600" dirty="0">
                <a:latin typeface="Times" pitchFamily="2" charset="0"/>
              </a:rPr>
              <a:t>’,…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4AAFFC4-79F7-6C49-8C07-47DC56F9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03" y="65299"/>
            <a:ext cx="9036423" cy="542028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Adding Gas-Phase Chemistry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D7D1B69-3283-B446-A40C-15BD290BC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z="2000" smtClean="0"/>
              <a:t>12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9875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49D28-AF72-B94F-A910-F84C7E4BD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F5C49D-9EB4-EF44-A572-DE67F283F723}"/>
              </a:ext>
            </a:extLst>
          </p:cNvPr>
          <p:cNvSpPr/>
          <p:nvPr/>
        </p:nvSpPr>
        <p:spPr>
          <a:xfrm>
            <a:off x="489584" y="2710270"/>
            <a:ext cx="835522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Times" pitchFamily="2" charset="0"/>
              </a:rPr>
              <a:t>[ISOP_NO3_vbs]         ISOP + NO3  -&gt; ISOP + NO3 + 0.059024*SOAG3 + 0.025024*SOAG4 ; 3.03e-12, -446 </a:t>
            </a:r>
          </a:p>
          <a:p>
            <a:r>
              <a:rPr lang="en-US" sz="1600" dirty="0">
                <a:latin typeface="Times" pitchFamily="2" charset="0"/>
              </a:rPr>
              <a:t>[ISOP_O3_vbs]          ISOP + O3  -&gt; ISOP + O3 + 0.0033*SOAG3                   ; 1.05e-14, -2000 </a:t>
            </a:r>
          </a:p>
          <a:p>
            <a:r>
              <a:rPr lang="en-US" sz="1600" dirty="0">
                <a:latin typeface="Times" pitchFamily="2" charset="0"/>
              </a:rPr>
              <a:t>[</a:t>
            </a:r>
            <a:r>
              <a:rPr lang="en-US" sz="1600" dirty="0" err="1">
                <a:latin typeface="Times" pitchFamily="2" charset="0"/>
              </a:rPr>
              <a:t>ISOP_OH_vbs</a:t>
            </a:r>
            <a:r>
              <a:rPr lang="en-US" sz="1600" dirty="0">
                <a:latin typeface="Times" pitchFamily="2" charset="0"/>
              </a:rPr>
              <a:t>]          ISOP + OH  -&gt; ISOP + OH + 0.0031*SOAG0 + 0.0035*SOAG1 + 0.0003*SOAG2 + 0.0271*SOAG3 + 0.0474*SOAG4 ; 2.54e-11, 410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798879-6417-F74B-96AE-94578C67DA4E}"/>
              </a:ext>
            </a:extLst>
          </p:cNvPr>
          <p:cNvSpPr/>
          <p:nvPr/>
        </p:nvSpPr>
        <p:spPr>
          <a:xfrm>
            <a:off x="-2" y="1020396"/>
            <a:ext cx="9143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The VBS chemical scheme is in the same input file as the gas-phase chemical reactions.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There are 5 volatility bins for oxidized VOCs in the default mechanism (SOAG0, SOAG1, SOAG2, SOAG3, SOAG4).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F8A952-05DB-E94F-96FE-322569CC4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84" y="130785"/>
            <a:ext cx="7886700" cy="696171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Adjusting VBS Schemes for SOA Formation</a:t>
            </a:r>
          </a:p>
        </p:txBody>
      </p:sp>
    </p:spTree>
    <p:extLst>
      <p:ext uri="{BB962C8B-B14F-4D97-AF65-F5344CB8AC3E}">
        <p14:creationId xmlns:p14="http://schemas.microsoft.com/office/powerpoint/2010/main" val="929873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CBBAC-5919-3A4A-A788-9DFC84903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z="2000" smtClean="0"/>
              <a:t>14</a:t>
            </a:fld>
            <a:endParaRPr lang="en-US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C376DE-BC0D-2245-8249-6AB47981E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9" y="105640"/>
            <a:ext cx="9036423" cy="542028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Conclusion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D559853-0A29-8344-B4ED-C39BBAD727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339" y="647668"/>
            <a:ext cx="8621488" cy="547771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latin typeface="Times" pitchFamily="2" charset="0"/>
              </a:rPr>
              <a:t>We are constantly updating and improving chemistry in CESM and we welcome collaboration.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latin typeface="Times" pitchFamily="2" charset="0"/>
              </a:rPr>
              <a:t>Comparisons of CESM and GEOS-</a:t>
            </a:r>
            <a:r>
              <a:rPr lang="en-US" sz="2400" dirty="0" err="1">
                <a:latin typeface="Times" pitchFamily="2" charset="0"/>
              </a:rPr>
              <a:t>Chem</a:t>
            </a:r>
            <a:r>
              <a:rPr lang="en-US" sz="2400" dirty="0">
                <a:latin typeface="Times" pitchFamily="2" charset="0"/>
              </a:rPr>
              <a:t> chemical mechanisms would be beneficial.</a:t>
            </a:r>
            <a:endParaRPr lang="en-US" sz="2000" dirty="0">
              <a:latin typeface="Times" pitchFamily="2" charset="0"/>
            </a:endParaRP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latin typeface="Times" pitchFamily="2" charset="0"/>
              </a:rPr>
              <a:t>Updating/adding gas-phase chemistry and adjusting </a:t>
            </a:r>
            <a:r>
              <a:rPr lang="en-US" sz="2400" dirty="0" err="1">
                <a:latin typeface="Times" pitchFamily="2" charset="0"/>
              </a:rPr>
              <a:t>vbs</a:t>
            </a:r>
            <a:r>
              <a:rPr lang="en-US" sz="2400" dirty="0">
                <a:latin typeface="Times" pitchFamily="2" charset="0"/>
              </a:rPr>
              <a:t> schemes is relatively easy in CESM.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latin typeface="Times" pitchFamily="2" charset="0"/>
              </a:rPr>
              <a:t>We have recently created a CAM-</a:t>
            </a:r>
            <a:r>
              <a:rPr lang="en-US" sz="2400" dirty="0" err="1">
                <a:latin typeface="Times" pitchFamily="2" charset="0"/>
              </a:rPr>
              <a:t>Chem</a:t>
            </a:r>
            <a:r>
              <a:rPr lang="en-US" sz="2400" dirty="0">
                <a:latin typeface="Times" pitchFamily="2" charset="0"/>
              </a:rPr>
              <a:t> wiki to explain how to run CAM-</a:t>
            </a:r>
            <a:r>
              <a:rPr lang="en-US" sz="2400" dirty="0" err="1">
                <a:latin typeface="Times" pitchFamily="2" charset="0"/>
              </a:rPr>
              <a:t>Chem</a:t>
            </a:r>
            <a:r>
              <a:rPr lang="en-US" sz="2400" dirty="0">
                <a:latin typeface="Times" pitchFamily="2" charset="0"/>
              </a:rPr>
              <a:t> including detailed descriptions of how to update chemistry (</a:t>
            </a:r>
            <a:r>
              <a:rPr lang="en-US" sz="2400" dirty="0">
                <a:latin typeface="Times" pitchFamily="2" charset="0"/>
                <a:hlinkClick r:id="rId3"/>
              </a:rPr>
              <a:t>https://wiki.ucar.edu/display/camchem/Home</a:t>
            </a:r>
            <a:r>
              <a:rPr lang="en-US" sz="2400" dirty="0">
                <a:latin typeface="Times" pitchFamily="2" charset="0"/>
              </a:rPr>
              <a:t>)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400" dirty="0">
                <a:latin typeface="Times" pitchFamily="2" charset="0"/>
              </a:rPr>
              <a:t>We can provide guidance and help with errors. </a:t>
            </a:r>
          </a:p>
          <a:p>
            <a:pPr marL="457200" lvl="1" indent="0">
              <a:lnSpc>
                <a:spcPct val="125000"/>
              </a:lnSpc>
              <a:buNone/>
            </a:pPr>
            <a:endParaRPr lang="en-US" sz="22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71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FBE7-C962-D84A-ADCF-5F017DAA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Times" pitchFamily="2" charset="0"/>
              </a:rPr>
              <a:t>Extra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E9672-5CE7-F74F-8868-D7888CEF2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78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94475-D7AF-9340-B35E-C27E38C04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CB77D7-12E9-DB4B-BF62-BC509360D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03" y="65299"/>
            <a:ext cx="9036423" cy="542028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Modal Aerosol Module-4 (MAM4)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FEB53E-56E2-2149-908B-929A3B94B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565" y="595546"/>
            <a:ext cx="5609085" cy="5257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33A79E-CF4F-394F-80CB-970538FFDFC9}"/>
              </a:ext>
            </a:extLst>
          </p:cNvPr>
          <p:cNvSpPr txBox="1"/>
          <p:nvPr/>
        </p:nvSpPr>
        <p:spPr>
          <a:xfrm>
            <a:off x="2755270" y="5735343"/>
            <a:ext cx="370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(Liu et al., </a:t>
            </a:r>
            <a:r>
              <a:rPr lang="en-US" dirty="0" err="1">
                <a:latin typeface="Times" pitchFamily="2" charset="0"/>
              </a:rPr>
              <a:t>Geosci</a:t>
            </a:r>
            <a:r>
              <a:rPr lang="en-US" dirty="0">
                <a:latin typeface="Times" pitchFamily="2" charset="0"/>
              </a:rPr>
              <a:t>. Model Dev., 2016)</a:t>
            </a:r>
          </a:p>
        </p:txBody>
      </p:sp>
    </p:spTree>
    <p:extLst>
      <p:ext uri="{BB962C8B-B14F-4D97-AF65-F5344CB8AC3E}">
        <p14:creationId xmlns:p14="http://schemas.microsoft.com/office/powerpoint/2010/main" val="3699771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2EEFB9-6A9C-EE4A-9851-0BC164C63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584" y="130785"/>
            <a:ext cx="7886700" cy="696171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Default VBS Scheme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B9FEB0-1F83-E044-B4CF-048FE109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z="2000" smtClean="0"/>
              <a:t>17</a:t>
            </a:fld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4C6A4-FD82-0346-989D-BB73837C71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82" t="7496" r="45362" b="49273"/>
          <a:stretch/>
        </p:blipFill>
        <p:spPr>
          <a:xfrm>
            <a:off x="489584" y="817638"/>
            <a:ext cx="1084646" cy="24389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D70DC1-A5B7-B044-8B52-B8F34E33E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484" t="7496" r="21802" b="49273"/>
          <a:stretch/>
        </p:blipFill>
        <p:spPr>
          <a:xfrm>
            <a:off x="376772" y="4191630"/>
            <a:ext cx="1490627" cy="252587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89ECCD-8CF1-2A4F-BF67-1D0C942357EC}"/>
              </a:ext>
            </a:extLst>
          </p:cNvPr>
          <p:cNvCxnSpPr>
            <a:cxnSpLocks/>
          </p:cNvCxnSpPr>
          <p:nvPr/>
        </p:nvCxnSpPr>
        <p:spPr>
          <a:xfrm flipV="1">
            <a:off x="1701366" y="2173705"/>
            <a:ext cx="1146006" cy="6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A2D0CC5-3F26-AA47-A44A-62DC053C6008}"/>
              </a:ext>
            </a:extLst>
          </p:cNvPr>
          <p:cNvSpPr txBox="1"/>
          <p:nvPr/>
        </p:nvSpPr>
        <p:spPr>
          <a:xfrm>
            <a:off x="1721382" y="183456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OH</a:t>
            </a:r>
            <a:endParaRPr lang="en-US" baseline="-25000" dirty="0">
              <a:latin typeface="Times" pitchFamily="2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CDBE762-90EC-0442-8B80-C9A29F6E1348}"/>
              </a:ext>
            </a:extLst>
          </p:cNvPr>
          <p:cNvCxnSpPr>
            <a:cxnSpLocks/>
          </p:cNvCxnSpPr>
          <p:nvPr/>
        </p:nvCxnSpPr>
        <p:spPr>
          <a:xfrm>
            <a:off x="1713923" y="5452700"/>
            <a:ext cx="101770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8DC7E68-8436-464B-B027-DB311D308BEA}"/>
              </a:ext>
            </a:extLst>
          </p:cNvPr>
          <p:cNvSpPr txBox="1"/>
          <p:nvPr/>
        </p:nvSpPr>
        <p:spPr>
          <a:xfrm>
            <a:off x="1497932" y="506714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OH, O</a:t>
            </a:r>
            <a:r>
              <a:rPr lang="en-US" baseline="-25000" dirty="0">
                <a:latin typeface="Times" pitchFamily="2" charset="0"/>
              </a:rPr>
              <a:t>3</a:t>
            </a:r>
            <a:r>
              <a:rPr lang="en-US" dirty="0">
                <a:latin typeface="Times" pitchFamily="2" charset="0"/>
              </a:rPr>
              <a:t>, NO</a:t>
            </a:r>
            <a:r>
              <a:rPr lang="en-US" baseline="-25000" dirty="0">
                <a:latin typeface="Times" pitchFamily="2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B28BBD-7456-304A-A9A4-2925E3F8C99D}"/>
              </a:ext>
            </a:extLst>
          </p:cNvPr>
          <p:cNvSpPr txBox="1"/>
          <p:nvPr/>
        </p:nvSpPr>
        <p:spPr>
          <a:xfrm>
            <a:off x="489584" y="3400923"/>
            <a:ext cx="693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SVOC</a:t>
            </a:r>
          </a:p>
          <a:p>
            <a:r>
              <a:rPr lang="en-US" dirty="0"/>
              <a:t>IVOC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F07600E-BAEB-5E49-8B93-2740CF9171A9}"/>
              </a:ext>
            </a:extLst>
          </p:cNvPr>
          <p:cNvCxnSpPr>
            <a:cxnSpLocks/>
          </p:cNvCxnSpPr>
          <p:nvPr/>
        </p:nvCxnSpPr>
        <p:spPr>
          <a:xfrm>
            <a:off x="1721382" y="3748950"/>
            <a:ext cx="1010243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C2B76A9-B06C-A84A-BCCC-0988B441C1F4}"/>
              </a:ext>
            </a:extLst>
          </p:cNvPr>
          <p:cNvSpPr txBox="1"/>
          <p:nvPr/>
        </p:nvSpPr>
        <p:spPr>
          <a:xfrm>
            <a:off x="1741398" y="340974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OH</a:t>
            </a:r>
            <a:endParaRPr lang="en-US" baseline="-25000" dirty="0">
              <a:latin typeface="Times" pitchFamily="2" charset="0"/>
            </a:endParaRP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3BD916B8-4D25-FF4F-BF92-CF38C0B2E56A}"/>
              </a:ext>
            </a:extLst>
          </p:cNvPr>
          <p:cNvSpPr/>
          <p:nvPr/>
        </p:nvSpPr>
        <p:spPr>
          <a:xfrm>
            <a:off x="1315453" y="1251284"/>
            <a:ext cx="258777" cy="1844842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BC9ED4A9-0CB9-AC4E-B175-3A8F0B1872F8}"/>
              </a:ext>
            </a:extLst>
          </p:cNvPr>
          <p:cNvSpPr/>
          <p:nvPr/>
        </p:nvSpPr>
        <p:spPr>
          <a:xfrm>
            <a:off x="1359289" y="3515210"/>
            <a:ext cx="214941" cy="428190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7C73CB44-389E-7340-A06E-71873F632916}"/>
              </a:ext>
            </a:extLst>
          </p:cNvPr>
          <p:cNvSpPr/>
          <p:nvPr/>
        </p:nvSpPr>
        <p:spPr>
          <a:xfrm>
            <a:off x="1337370" y="4532145"/>
            <a:ext cx="258777" cy="1844842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3AC2D9-9CA7-814D-B50E-3E56CEF4E62A}"/>
              </a:ext>
            </a:extLst>
          </p:cNvPr>
          <p:cNvSpPr txBox="1"/>
          <p:nvPr/>
        </p:nvSpPr>
        <p:spPr>
          <a:xfrm>
            <a:off x="3439826" y="2991536"/>
            <a:ext cx="83445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SOAG0</a:t>
            </a:r>
          </a:p>
          <a:p>
            <a:r>
              <a:rPr lang="en-US" dirty="0"/>
              <a:t>SOAG1</a:t>
            </a:r>
          </a:p>
          <a:p>
            <a:r>
              <a:rPr lang="en-US" dirty="0"/>
              <a:t>SOAG2</a:t>
            </a:r>
          </a:p>
          <a:p>
            <a:r>
              <a:rPr lang="en-US" dirty="0"/>
              <a:t>SOAG3</a:t>
            </a:r>
          </a:p>
          <a:p>
            <a:r>
              <a:rPr lang="en-US" dirty="0"/>
              <a:t>SOAG4</a:t>
            </a:r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2C4A37ED-B690-9242-A7AF-CAE4CA1CBAC1}"/>
              </a:ext>
            </a:extLst>
          </p:cNvPr>
          <p:cNvSpPr/>
          <p:nvPr/>
        </p:nvSpPr>
        <p:spPr>
          <a:xfrm>
            <a:off x="2754520" y="2004658"/>
            <a:ext cx="497305" cy="367389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AE4609D-0007-BC46-8DFF-17200E0CF158}"/>
              </a:ext>
            </a:extLst>
          </p:cNvPr>
          <p:cNvCxnSpPr>
            <a:cxnSpLocks/>
          </p:cNvCxnSpPr>
          <p:nvPr/>
        </p:nvCxnSpPr>
        <p:spPr>
          <a:xfrm>
            <a:off x="3857055" y="4677161"/>
            <a:ext cx="0" cy="62464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60CFF3E-08BE-6243-B01F-FAB420DF6EA0}"/>
              </a:ext>
            </a:extLst>
          </p:cNvPr>
          <p:cNvSpPr txBox="1"/>
          <p:nvPr/>
        </p:nvSpPr>
        <p:spPr>
          <a:xfrm>
            <a:off x="3380542" y="5457586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Wet/Dry </a:t>
            </a:r>
          </a:p>
          <a:p>
            <a:r>
              <a:rPr lang="en-US" dirty="0"/>
              <a:t>Deposition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41F1E6-8C3B-A844-9F7B-3E6E9154A703}"/>
              </a:ext>
            </a:extLst>
          </p:cNvPr>
          <p:cNvCxnSpPr>
            <a:cxnSpLocks/>
          </p:cNvCxnSpPr>
          <p:nvPr/>
        </p:nvCxnSpPr>
        <p:spPr>
          <a:xfrm>
            <a:off x="4389178" y="3669627"/>
            <a:ext cx="1410865" cy="3738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98AEAD9-1BCE-9143-A5C7-4AA6C413D18B}"/>
              </a:ext>
            </a:extLst>
          </p:cNvPr>
          <p:cNvSpPr txBox="1"/>
          <p:nvPr/>
        </p:nvSpPr>
        <p:spPr>
          <a:xfrm>
            <a:off x="6123014" y="1642040"/>
            <a:ext cx="199719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soa1_a1, soa1_a2</a:t>
            </a:r>
          </a:p>
          <a:p>
            <a:r>
              <a:rPr lang="en-US" dirty="0"/>
              <a:t>soa2_a1, soa2_a2</a:t>
            </a:r>
          </a:p>
          <a:p>
            <a:r>
              <a:rPr lang="en-US" dirty="0"/>
              <a:t>soa3_a1, soa3_a2</a:t>
            </a:r>
          </a:p>
          <a:p>
            <a:r>
              <a:rPr lang="en-US" dirty="0"/>
              <a:t>soa4_a1, soa4_a2</a:t>
            </a:r>
          </a:p>
          <a:p>
            <a:r>
              <a:rPr lang="en-US" dirty="0"/>
              <a:t>soa5_a1, soa5_a2</a:t>
            </a:r>
          </a:p>
          <a:p>
            <a:r>
              <a:rPr lang="en-US" dirty="0"/>
              <a:t>(Aitken and accumulation)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282123-AFFC-C54F-BD9D-A063B92A093C}"/>
              </a:ext>
            </a:extLst>
          </p:cNvPr>
          <p:cNvSpPr txBox="1"/>
          <p:nvPr/>
        </p:nvSpPr>
        <p:spPr>
          <a:xfrm>
            <a:off x="5800043" y="1272708"/>
            <a:ext cx="3017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Secondary Organic Aerosol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DBBCD43-E078-8B45-BE30-85D2023152B1}"/>
              </a:ext>
            </a:extLst>
          </p:cNvPr>
          <p:cNvCxnSpPr>
            <a:cxnSpLocks/>
          </p:cNvCxnSpPr>
          <p:nvPr/>
        </p:nvCxnSpPr>
        <p:spPr>
          <a:xfrm>
            <a:off x="7981682" y="3698864"/>
            <a:ext cx="0" cy="230359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B8FC598-AB04-894C-9BA4-656FD3F9246C}"/>
              </a:ext>
            </a:extLst>
          </p:cNvPr>
          <p:cNvSpPr txBox="1"/>
          <p:nvPr/>
        </p:nvSpPr>
        <p:spPr>
          <a:xfrm>
            <a:off x="7121613" y="6033185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Wet/Dry </a:t>
            </a:r>
          </a:p>
          <a:p>
            <a:r>
              <a:rPr lang="en-US" dirty="0"/>
              <a:t>Deposition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07AB690-EB83-5448-B362-198F3E8B1BD5}"/>
              </a:ext>
            </a:extLst>
          </p:cNvPr>
          <p:cNvSpPr/>
          <p:nvPr/>
        </p:nvSpPr>
        <p:spPr>
          <a:xfrm>
            <a:off x="5800043" y="3841607"/>
            <a:ext cx="1991046" cy="17543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soa1_c1, soa1_c2</a:t>
            </a:r>
          </a:p>
          <a:p>
            <a:r>
              <a:rPr lang="en-US" dirty="0"/>
              <a:t>soa2_c1, soa2_c2</a:t>
            </a:r>
          </a:p>
          <a:p>
            <a:r>
              <a:rPr lang="en-US" dirty="0"/>
              <a:t>soa3_c1, soa3_c2</a:t>
            </a:r>
          </a:p>
          <a:p>
            <a:r>
              <a:rPr lang="en-US" dirty="0"/>
              <a:t>soa4_c1, soa4_c2</a:t>
            </a:r>
          </a:p>
          <a:p>
            <a:r>
              <a:rPr lang="en-US" dirty="0"/>
              <a:t>soa5_c1, soa5_c2</a:t>
            </a:r>
          </a:p>
          <a:p>
            <a:r>
              <a:rPr lang="en-US" dirty="0"/>
              <a:t>(in cloud)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02323F5-57E9-3443-89AA-348FB2AEBE7F}"/>
              </a:ext>
            </a:extLst>
          </p:cNvPr>
          <p:cNvCxnSpPr>
            <a:cxnSpLocks/>
          </p:cNvCxnSpPr>
          <p:nvPr/>
        </p:nvCxnSpPr>
        <p:spPr>
          <a:xfrm>
            <a:off x="7486650" y="5452700"/>
            <a:ext cx="0" cy="59984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7418EF6-07CB-9946-8D6C-5E59DBC28A9D}"/>
              </a:ext>
            </a:extLst>
          </p:cNvPr>
          <p:cNvCxnSpPr>
            <a:cxnSpLocks/>
          </p:cNvCxnSpPr>
          <p:nvPr/>
        </p:nvCxnSpPr>
        <p:spPr>
          <a:xfrm>
            <a:off x="8227591" y="2730276"/>
            <a:ext cx="590005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DD6B713-D41D-F644-BC80-FCAE60430752}"/>
              </a:ext>
            </a:extLst>
          </p:cNvPr>
          <p:cNvSpPr txBox="1"/>
          <p:nvPr/>
        </p:nvSpPr>
        <p:spPr>
          <a:xfrm>
            <a:off x="8306477" y="2345579"/>
            <a:ext cx="40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hv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ED2986D-8ED5-0A4A-89DB-70EFB67AC2E8}"/>
              </a:ext>
            </a:extLst>
          </p:cNvPr>
          <p:cNvSpPr txBox="1"/>
          <p:nvPr/>
        </p:nvSpPr>
        <p:spPr>
          <a:xfrm>
            <a:off x="3083216" y="1713315"/>
            <a:ext cx="15476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Semi-volatile compounds split into Volatility Bins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AA14DB-757B-5A49-9221-CF08CE1F655F}"/>
              </a:ext>
            </a:extLst>
          </p:cNvPr>
          <p:cNvSpPr txBox="1"/>
          <p:nvPr/>
        </p:nvSpPr>
        <p:spPr>
          <a:xfrm>
            <a:off x="4583115" y="2730276"/>
            <a:ext cx="13233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Partitioning based on Volatility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F13680-899D-4E4F-A5B7-CEA89B9A1270}"/>
              </a:ext>
            </a:extLst>
          </p:cNvPr>
          <p:cNvSpPr txBox="1"/>
          <p:nvPr/>
        </p:nvSpPr>
        <p:spPr>
          <a:xfrm>
            <a:off x="3015034" y="6105858"/>
            <a:ext cx="2052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Hodzic</a:t>
            </a:r>
            <a:r>
              <a:rPr lang="en-US" dirty="0"/>
              <a:t> et al., 2016)</a:t>
            </a:r>
          </a:p>
        </p:txBody>
      </p:sp>
    </p:spTree>
    <p:extLst>
      <p:ext uri="{BB962C8B-B14F-4D97-AF65-F5344CB8AC3E}">
        <p14:creationId xmlns:p14="http://schemas.microsoft.com/office/powerpoint/2010/main" val="754495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C0F8F-C452-2547-BBCC-3D0273AD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z="2000" smtClean="0"/>
              <a:t>2</a:t>
            </a:fld>
            <a:endParaRPr lang="en-US" sz="2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035784-A24D-CA42-8157-D7C986EF8982}"/>
              </a:ext>
            </a:extLst>
          </p:cNvPr>
          <p:cNvSpPr txBox="1">
            <a:spLocks/>
          </p:cNvSpPr>
          <p:nvPr/>
        </p:nvSpPr>
        <p:spPr>
          <a:xfrm>
            <a:off x="-37101" y="87975"/>
            <a:ext cx="9272789" cy="6724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Current Tropospheric Chemical Mechanisms in CESM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67CFBD3-A814-314C-ACC8-AE42948AD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9750"/>
              </p:ext>
            </p:extLst>
          </p:nvPr>
        </p:nvGraphicFramePr>
        <p:xfrm>
          <a:off x="404001" y="834918"/>
          <a:ext cx="8390586" cy="23610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7647">
                  <a:extLst>
                    <a:ext uri="{9D8B030D-6E8A-4147-A177-3AD203B41FA5}">
                      <a16:colId xmlns:a16="http://schemas.microsoft.com/office/drawing/2014/main" val="3241024628"/>
                    </a:ext>
                  </a:extLst>
                </a:gridCol>
                <a:gridCol w="1422096">
                  <a:extLst>
                    <a:ext uri="{9D8B030D-6E8A-4147-A177-3AD203B41FA5}">
                      <a16:colId xmlns:a16="http://schemas.microsoft.com/office/drawing/2014/main" val="4257151143"/>
                    </a:ext>
                  </a:extLst>
                </a:gridCol>
                <a:gridCol w="1513395">
                  <a:extLst>
                    <a:ext uri="{9D8B030D-6E8A-4147-A177-3AD203B41FA5}">
                      <a16:colId xmlns:a16="http://schemas.microsoft.com/office/drawing/2014/main" val="1980604833"/>
                    </a:ext>
                  </a:extLst>
                </a:gridCol>
                <a:gridCol w="3357448">
                  <a:extLst>
                    <a:ext uri="{9D8B030D-6E8A-4147-A177-3AD203B41FA5}">
                      <a16:colId xmlns:a16="http://schemas.microsoft.com/office/drawing/2014/main" val="722332483"/>
                    </a:ext>
                  </a:extLst>
                </a:gridCol>
              </a:tblGrid>
              <a:tr h="648396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" pitchFamily="2" charset="0"/>
                        </a:rPr>
                        <a:t>Configuration</a:t>
                      </a:r>
                    </a:p>
                    <a:p>
                      <a:r>
                        <a:rPr lang="en-US" sz="2000" b="1" dirty="0">
                          <a:latin typeface="Times" pitchFamily="2" charset="0"/>
                        </a:rPr>
                        <a:t>/ </a:t>
                      </a:r>
                      <a:r>
                        <a:rPr lang="en-US" sz="2000" b="1" dirty="0" err="1">
                          <a:latin typeface="Times" pitchFamily="2" charset="0"/>
                        </a:rPr>
                        <a:t>Compset</a:t>
                      </a:r>
                      <a:endParaRPr lang="en-US" sz="2000" b="1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" pitchFamily="2" charset="0"/>
                        </a:rPr>
                        <a:t>Model 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" pitchFamily="2" charset="0"/>
                        </a:rPr>
                        <a:t>Chemical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Times" pitchFamily="2" charset="0"/>
                        </a:rPr>
                        <a:t>Chemical 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193403"/>
                  </a:ext>
                </a:extLst>
              </a:tr>
              <a:tr h="55060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" pitchFamily="2" charset="0"/>
                        </a:rPr>
                        <a:t>CAM-</a:t>
                      </a:r>
                      <a:r>
                        <a:rPr lang="en-US" sz="2000" dirty="0" err="1">
                          <a:latin typeface="Times" pitchFamily="2" charset="0"/>
                        </a:rPr>
                        <a:t>Chem</a:t>
                      </a:r>
                      <a:endParaRPr lang="en-US" sz="2000" dirty="0">
                        <a:latin typeface="Times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" pitchFamily="2" charset="0"/>
                        </a:rPr>
                        <a:t>40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" pitchFamily="2" charset="0"/>
                        </a:rPr>
                        <a:t>TS1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" pitchFamily="2" charset="0"/>
                        </a:rPr>
                        <a:t>Troposphere and stratosphere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973233"/>
                  </a:ext>
                </a:extLst>
              </a:tr>
              <a:tr h="110937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" pitchFamily="2" charset="0"/>
                        </a:rPr>
                        <a:t>WACCM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Times" pitchFamily="2" charset="0"/>
                        </a:rPr>
                        <a:t>150 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Times" pitchFamily="2" charset="0"/>
                        </a:rPr>
                        <a:t>TSMLT1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Times" pitchFamily="2" charset="0"/>
                        </a:rPr>
                        <a:t>Troposphere, stratosphere, mesosphere, and lower thermosphere chemistry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721674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332A3923-CF5A-FC48-AD6D-BC2C73905288}"/>
              </a:ext>
            </a:extLst>
          </p:cNvPr>
          <p:cNvSpPr/>
          <p:nvPr/>
        </p:nvSpPr>
        <p:spPr>
          <a:xfrm>
            <a:off x="350802" y="3344982"/>
            <a:ext cx="8496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TS1/TSMLT1 is an updated version of the MOZART-4 mechanism described in Emmons et al. 2010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Speciated aromatics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Updated isoprene and terpenes oxidation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More speciated organic nitrates for improve comparison between models and observations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Updated JPL rate constants (2015, No. 18)</a:t>
            </a:r>
          </a:p>
          <a:p>
            <a:pPr marL="800100" lvl="1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Gas-phase isoprene and terpene organic nitrate uptake to aerosols as done in GEOS-</a:t>
            </a:r>
            <a:r>
              <a:rPr lang="en-US" sz="2000" dirty="0" err="1">
                <a:latin typeface="Times" pitchFamily="2" charset="0"/>
              </a:rPr>
              <a:t>Chem</a:t>
            </a:r>
            <a:r>
              <a:rPr lang="en-US" sz="2000" dirty="0">
                <a:latin typeface="Times" pitchFamily="2" charset="0"/>
              </a:rPr>
              <a:t> described in Fisher et al. 2016.</a:t>
            </a:r>
          </a:p>
        </p:txBody>
      </p:sp>
    </p:spTree>
    <p:extLst>
      <p:ext uri="{BB962C8B-B14F-4D97-AF65-F5344CB8AC3E}">
        <p14:creationId xmlns:p14="http://schemas.microsoft.com/office/powerpoint/2010/main" val="1115776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1168F31-3F91-F740-A75E-BCBF4EC71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79" y="90444"/>
            <a:ext cx="7886700" cy="696171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TS1 Chemistry Degree of Simplification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36BA58-F1E0-7343-BB7F-39FE644AF3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8" t="7496" r="21802" b="7193"/>
          <a:stretch/>
        </p:blipFill>
        <p:spPr>
          <a:xfrm>
            <a:off x="1718584" y="1914321"/>
            <a:ext cx="5197371" cy="4768518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0DFE85F-F528-5346-90F9-57427B26B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z="2000" smtClean="0"/>
              <a:t>3</a:t>
            </a:fld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A5B0B6-E8FD-CA46-B775-D6B0EEA5DD11}"/>
              </a:ext>
            </a:extLst>
          </p:cNvPr>
          <p:cNvSpPr txBox="1"/>
          <p:nvPr/>
        </p:nvSpPr>
        <p:spPr>
          <a:xfrm>
            <a:off x="2793836" y="786615"/>
            <a:ext cx="336258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Base: </a:t>
            </a:r>
            <a:r>
              <a:rPr lang="en-US" dirty="0"/>
              <a:t>187 Transported species</a:t>
            </a:r>
          </a:p>
          <a:p>
            <a:r>
              <a:rPr lang="en-US" dirty="0"/>
              <a:t>           34 Non-transported species</a:t>
            </a:r>
          </a:p>
          <a:p>
            <a:r>
              <a:rPr lang="en-US" dirty="0"/>
              <a:t>           528 Reactions</a:t>
            </a:r>
          </a:p>
        </p:txBody>
      </p:sp>
    </p:spTree>
    <p:extLst>
      <p:ext uri="{BB962C8B-B14F-4D97-AF65-F5344CB8AC3E}">
        <p14:creationId xmlns:p14="http://schemas.microsoft.com/office/powerpoint/2010/main" val="385302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6D2FC-4F2B-F44E-8E63-5A8EEC6E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96"/>
            <a:ext cx="7886700" cy="672420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Future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F74A0-DEEC-1E45-97BE-4D4A8C65D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66" y="688016"/>
            <a:ext cx="8570378" cy="430689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b="1" dirty="0">
                <a:latin typeface="Times" pitchFamily="2" charset="0"/>
              </a:rPr>
              <a:t>Future Updates to TS1 / TSMLT1 Chemical Mechanism: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latin typeface="Times" pitchFamily="2" charset="0"/>
              </a:rPr>
              <a:t>Isoprene and terpene chemistry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latin typeface="Times" pitchFamily="2" charset="0"/>
              </a:rPr>
              <a:t>More speciation of alkane chemistry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latin typeface="Times" pitchFamily="2" charset="0"/>
              </a:rPr>
              <a:t>Improved halogen chemistry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latin typeface="Times" pitchFamily="2" charset="0"/>
              </a:rPr>
              <a:t>Improved chemistry related to precursors from fires (in coordination with upcoming campaigns)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latin typeface="Times" pitchFamily="2" charset="0"/>
              </a:rPr>
              <a:t>Tagged NO</a:t>
            </a:r>
            <a:r>
              <a:rPr lang="en-US" sz="2200" baseline="-25000" dirty="0">
                <a:latin typeface="Times" pitchFamily="2" charset="0"/>
              </a:rPr>
              <a:t>x</a:t>
            </a:r>
            <a:r>
              <a:rPr lang="en-US" sz="2200" dirty="0">
                <a:latin typeface="Times" pitchFamily="2" charset="0"/>
              </a:rPr>
              <a:t> Scheme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sz="2200" dirty="0">
                <a:latin typeface="Times" pitchFamily="2" charset="0"/>
              </a:rPr>
              <a:t>Nitrate Aerosol Scheme - MOSAIC (Model for Simulating Aerosol Interactions and Chemistry) is being coupled with MAM4 in the CAM model (University of Wyoming, PNNL).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5F7E4-0D37-724D-A626-E2183A6F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z="2000" smtClean="0"/>
              <a:t>4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5049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4C1B178-B38A-F842-84C4-3DADB382D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7" y="0"/>
            <a:ext cx="9143999" cy="677195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Upcoming Updates to Isoprene and Terpene Oxidation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D873BF-D185-F440-9B7E-4425FD90A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" t="6260" r="3655" b="6027"/>
          <a:stretch/>
        </p:blipFill>
        <p:spPr>
          <a:xfrm>
            <a:off x="175498" y="3183716"/>
            <a:ext cx="4468275" cy="32466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FAA825-538B-C444-9D28-BECBBC95E0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3" t="2972" r="3738" b="5984"/>
          <a:stretch/>
        </p:blipFill>
        <p:spPr>
          <a:xfrm>
            <a:off x="4747885" y="3183716"/>
            <a:ext cx="4221580" cy="3246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F41E5B-E7D7-4142-BA3D-F50E2E6C7CC9}"/>
              </a:ext>
            </a:extLst>
          </p:cNvPr>
          <p:cNvSpPr txBox="1"/>
          <p:nvPr/>
        </p:nvSpPr>
        <p:spPr>
          <a:xfrm flipH="1">
            <a:off x="1276737" y="1797604"/>
            <a:ext cx="253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Isoprene (NO</a:t>
            </a:r>
            <a:r>
              <a:rPr lang="en-US" b="1" baseline="-25000" dirty="0"/>
              <a:t>3</a:t>
            </a:r>
            <a:r>
              <a:rPr lang="en-US" b="1" dirty="0"/>
              <a:t>, O</a:t>
            </a:r>
            <a:r>
              <a:rPr lang="en-US" b="1" baseline="-25000" dirty="0"/>
              <a:t>3</a:t>
            </a:r>
            <a:r>
              <a:rPr lang="en-US" b="1" dirty="0"/>
              <a:t>, + OH)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891DAC-3409-C047-BF3C-788872960441}"/>
              </a:ext>
            </a:extLst>
          </p:cNvPr>
          <p:cNvSpPr txBox="1"/>
          <p:nvPr/>
        </p:nvSpPr>
        <p:spPr>
          <a:xfrm flipH="1">
            <a:off x="5404649" y="1795587"/>
            <a:ext cx="2536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Terpene (NO</a:t>
            </a:r>
            <a:r>
              <a:rPr lang="en-US" b="1" baseline="-25000" dirty="0"/>
              <a:t>3</a:t>
            </a:r>
            <a:r>
              <a:rPr lang="en-US" b="1" dirty="0"/>
              <a:t>, O</a:t>
            </a:r>
            <a:r>
              <a:rPr lang="en-US" b="1" baseline="-25000" dirty="0"/>
              <a:t>3</a:t>
            </a:r>
            <a:r>
              <a:rPr lang="en-US" b="1" dirty="0"/>
              <a:t>, + OH)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3BBCAB-CDEB-EB47-AB9E-8A7300F73AC6}"/>
              </a:ext>
            </a:extLst>
          </p:cNvPr>
          <p:cNvSpPr txBox="1"/>
          <p:nvPr/>
        </p:nvSpPr>
        <p:spPr>
          <a:xfrm>
            <a:off x="1350238" y="2106498"/>
            <a:ext cx="2782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+ 13 Non-transported Species</a:t>
            </a:r>
          </a:p>
          <a:p>
            <a:r>
              <a:rPr lang="en-US" sz="1600" dirty="0"/>
              <a:t>+ 21 Transported Species</a:t>
            </a:r>
          </a:p>
          <a:p>
            <a:r>
              <a:rPr lang="en-US" sz="1600" dirty="0"/>
              <a:t>+ 117 Reactions</a:t>
            </a:r>
          </a:p>
          <a:p>
            <a:r>
              <a:rPr lang="en-US" sz="1600" dirty="0"/>
              <a:t> + ~12% time to run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9614C9-4124-354A-89F5-00D9D100C808}"/>
              </a:ext>
            </a:extLst>
          </p:cNvPr>
          <p:cNvSpPr txBox="1"/>
          <p:nvPr/>
        </p:nvSpPr>
        <p:spPr>
          <a:xfrm>
            <a:off x="5404649" y="2056448"/>
            <a:ext cx="2782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+ 19 Non-transported Species</a:t>
            </a:r>
          </a:p>
          <a:p>
            <a:r>
              <a:rPr lang="en-US" sz="1600" dirty="0"/>
              <a:t>+ 15 Transported Species</a:t>
            </a:r>
          </a:p>
          <a:p>
            <a:r>
              <a:rPr lang="en-US" sz="1600" dirty="0"/>
              <a:t>+ 101 Reactions</a:t>
            </a:r>
          </a:p>
          <a:p>
            <a:r>
              <a:rPr lang="en-US" sz="1600" dirty="0"/>
              <a:t> + ~14% time to run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E121C2-BF03-3C4E-8F49-1C78146BF1F9}"/>
              </a:ext>
            </a:extLst>
          </p:cNvPr>
          <p:cNvSpPr txBox="1"/>
          <p:nvPr/>
        </p:nvSpPr>
        <p:spPr>
          <a:xfrm>
            <a:off x="175498" y="3125869"/>
            <a:ext cx="1523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Isoprene + OH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B346E2-7A97-DB49-A8BC-D5E740C5C455}"/>
              </a:ext>
            </a:extLst>
          </p:cNvPr>
          <p:cNvSpPr txBox="1"/>
          <p:nvPr/>
        </p:nvSpPr>
        <p:spPr>
          <a:xfrm>
            <a:off x="4739350" y="3131937"/>
            <a:ext cx="146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Terpene + OH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C2E1A8E-753B-C14D-B8B2-066F2B73A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12065" y="6492875"/>
            <a:ext cx="2057400" cy="365125"/>
          </a:xfrm>
        </p:spPr>
        <p:txBody>
          <a:bodyPr/>
          <a:lstStyle/>
          <a:p>
            <a:fld id="{D13B191C-B11B-554E-B6DD-018BD2AF4B88}" type="slidenum">
              <a:rPr lang="en-US" sz="2000" smtClean="0"/>
              <a:t>5</a:t>
            </a:fld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A989EB-4251-194C-94B9-AA8763547EC9}"/>
              </a:ext>
            </a:extLst>
          </p:cNvPr>
          <p:cNvSpPr txBox="1"/>
          <p:nvPr/>
        </p:nvSpPr>
        <p:spPr>
          <a:xfrm>
            <a:off x="2886578" y="648368"/>
            <a:ext cx="336258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Base: </a:t>
            </a:r>
            <a:r>
              <a:rPr lang="en-US" dirty="0"/>
              <a:t>187 Transported species</a:t>
            </a:r>
          </a:p>
          <a:p>
            <a:r>
              <a:rPr lang="en-US" dirty="0"/>
              <a:t>           34 Non-transported species</a:t>
            </a:r>
          </a:p>
          <a:p>
            <a:r>
              <a:rPr lang="en-US" dirty="0"/>
              <a:t>           528 Reactions</a:t>
            </a:r>
          </a:p>
        </p:txBody>
      </p:sp>
    </p:spTree>
    <p:extLst>
      <p:ext uri="{BB962C8B-B14F-4D97-AF65-F5344CB8AC3E}">
        <p14:creationId xmlns:p14="http://schemas.microsoft.com/office/powerpoint/2010/main" val="1207364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4C1B178-B38A-F842-84C4-3DADB382D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03" y="65299"/>
            <a:ext cx="9036423" cy="542028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Adding Gas-Phase Chemistry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C3F7FC-9234-2F49-AFF6-DD069EF50814}"/>
              </a:ext>
            </a:extLst>
          </p:cNvPr>
          <p:cNvSpPr/>
          <p:nvPr/>
        </p:nvSpPr>
        <p:spPr>
          <a:xfrm>
            <a:off x="-103032" y="1650669"/>
            <a:ext cx="366042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We have recently created a CAM-</a:t>
            </a:r>
            <a:r>
              <a:rPr lang="en-US" sz="2000" dirty="0" err="1">
                <a:latin typeface="Times" pitchFamily="2" charset="0"/>
              </a:rPr>
              <a:t>Chem</a:t>
            </a:r>
            <a:r>
              <a:rPr lang="en-US" sz="2000" dirty="0">
                <a:latin typeface="Times" pitchFamily="2" charset="0"/>
              </a:rPr>
              <a:t> wiki to explain how to run CAM-</a:t>
            </a:r>
            <a:r>
              <a:rPr lang="en-US" sz="2000" dirty="0" err="1">
                <a:latin typeface="Times" pitchFamily="2" charset="0"/>
              </a:rPr>
              <a:t>Chem</a:t>
            </a:r>
            <a:r>
              <a:rPr lang="en-US" sz="2000" dirty="0">
                <a:latin typeface="Times" pitchFamily="2" charset="0"/>
              </a:rPr>
              <a:t> including detailed descriptions of how to update chemistry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Updating/adding gas-phase chemistry is relatively easy in CESM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As discussed earlier today, future updates (e.g., </a:t>
            </a:r>
            <a:r>
              <a:rPr lang="en-US" sz="2000" dirty="0" err="1">
                <a:latin typeface="Times" pitchFamily="2" charset="0"/>
              </a:rPr>
              <a:t>Chem</a:t>
            </a:r>
            <a:r>
              <a:rPr lang="en-US" sz="2000" dirty="0">
                <a:latin typeface="Times" pitchFamily="2" charset="0"/>
              </a:rPr>
              <a:t> Café, MICM) will make this process even easier.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C9332-C109-1F45-AEA4-0DFDD7B74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835" y="1448789"/>
            <a:ext cx="5267413" cy="47301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C144E7-6046-4E43-9515-6CDA70151BC9}"/>
              </a:ext>
            </a:extLst>
          </p:cNvPr>
          <p:cNvSpPr/>
          <p:nvPr/>
        </p:nvSpPr>
        <p:spPr>
          <a:xfrm>
            <a:off x="1021276" y="751059"/>
            <a:ext cx="75170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Times" pitchFamily="2" charset="0"/>
                <a:hlinkClick r:id="rId3"/>
              </a:rPr>
              <a:t>https://wiki.ucar.edu/display/camchem/Home</a:t>
            </a:r>
            <a:endParaRPr lang="en-US" sz="30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FC33F7-355A-564E-A186-C6C4CD37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38424" y="6433221"/>
            <a:ext cx="2057400" cy="365125"/>
          </a:xfrm>
        </p:spPr>
        <p:txBody>
          <a:bodyPr/>
          <a:lstStyle/>
          <a:p>
            <a:fld id="{D13B191C-B11B-554E-B6DD-018BD2AF4B88}" type="slidenum">
              <a:rPr lang="en-US" sz="2000" smtClean="0"/>
              <a:t>6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98104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3F53D-16E3-AC4F-A5E1-6E25DA663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93EF1D6-A096-C84F-9472-00AFDCBA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7" y="0"/>
            <a:ext cx="9143999" cy="677195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Very Simplified Schematic of Chemistry in CESM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3CFA13-74AC-1E42-A736-8F1997147135}"/>
              </a:ext>
            </a:extLst>
          </p:cNvPr>
          <p:cNvCxnSpPr>
            <a:cxnSpLocks/>
          </p:cNvCxnSpPr>
          <p:nvPr/>
        </p:nvCxnSpPr>
        <p:spPr>
          <a:xfrm>
            <a:off x="845821" y="5880361"/>
            <a:ext cx="31500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2916D97-6D4E-5E42-9B05-EACFA75DAC6C}"/>
              </a:ext>
            </a:extLst>
          </p:cNvPr>
          <p:cNvSpPr txBox="1"/>
          <p:nvPr/>
        </p:nvSpPr>
        <p:spPr>
          <a:xfrm>
            <a:off x="1027999" y="5994652"/>
            <a:ext cx="3055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CLM (Community Land Model)</a:t>
            </a:r>
          </a:p>
        </p:txBody>
      </p:sp>
      <p:pic>
        <p:nvPicPr>
          <p:cNvPr id="11" name="Picture 8" descr="http://www.drawingcoach.com/image-files/cartoon_trees_st5.jpg">
            <a:extLst>
              <a:ext uri="{FF2B5EF4-FFF2-40B4-BE49-F238E27FC236}">
                <a16:creationId xmlns:a16="http://schemas.microsoft.com/office/drawing/2014/main" id="{23E6FACE-F892-3145-81BF-F6E2DA7AB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945" y="4779384"/>
            <a:ext cx="726068" cy="108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F3B52FE5-FCF1-4441-AD72-595DED6DF4C7}"/>
              </a:ext>
            </a:extLst>
          </p:cNvPr>
          <p:cNvSpPr/>
          <p:nvPr/>
        </p:nvSpPr>
        <p:spPr>
          <a:xfrm rot="10800000">
            <a:off x="1126459" y="4325073"/>
            <a:ext cx="144973" cy="4457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14F24-1340-A741-A117-10EBE39BC3FF}"/>
              </a:ext>
            </a:extLst>
          </p:cNvPr>
          <p:cNvSpPr txBox="1"/>
          <p:nvPr/>
        </p:nvSpPr>
        <p:spPr>
          <a:xfrm>
            <a:off x="1294743" y="4407511"/>
            <a:ext cx="1947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Biogenic Emissions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CD9D2613-E218-124B-B0F0-06BA7B30680F}"/>
              </a:ext>
            </a:extLst>
          </p:cNvPr>
          <p:cNvSpPr/>
          <p:nvPr/>
        </p:nvSpPr>
        <p:spPr>
          <a:xfrm>
            <a:off x="2197933" y="5316635"/>
            <a:ext cx="144973" cy="4457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86DA8D-176B-8B41-9A8F-90A9EFCA579E}"/>
              </a:ext>
            </a:extLst>
          </p:cNvPr>
          <p:cNvSpPr txBox="1"/>
          <p:nvPr/>
        </p:nvSpPr>
        <p:spPr>
          <a:xfrm>
            <a:off x="2361232" y="5352201"/>
            <a:ext cx="1575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Dry-deposition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265191-4CBE-9143-9A41-13AD4546BD8D}"/>
              </a:ext>
            </a:extLst>
          </p:cNvPr>
          <p:cNvSpPr/>
          <p:nvPr/>
        </p:nvSpPr>
        <p:spPr>
          <a:xfrm>
            <a:off x="720091" y="3182881"/>
            <a:ext cx="3410375" cy="33489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970C73-21EB-FD44-984B-F5A69B5495E4}"/>
              </a:ext>
            </a:extLst>
          </p:cNvPr>
          <p:cNvSpPr txBox="1"/>
          <p:nvPr/>
        </p:nvSpPr>
        <p:spPr>
          <a:xfrm>
            <a:off x="3124520" y="1149736"/>
            <a:ext cx="379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 (Community Atmosphere Model)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1E442EE-AA2E-CC4B-9142-E36073533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76" t="19260" r="73989" b="64259"/>
          <a:stretch/>
        </p:blipFill>
        <p:spPr>
          <a:xfrm>
            <a:off x="845821" y="3303352"/>
            <a:ext cx="981192" cy="981192"/>
          </a:xfrm>
          <a:prstGeom prst="rect">
            <a:avLst/>
          </a:prstGeom>
        </p:spPr>
      </p:pic>
      <p:sp>
        <p:nvSpPr>
          <p:cNvPr id="33" name="Up Arrow 32">
            <a:extLst>
              <a:ext uri="{FF2B5EF4-FFF2-40B4-BE49-F238E27FC236}">
                <a16:creationId xmlns:a16="http://schemas.microsoft.com/office/drawing/2014/main" id="{773758CA-7FD8-3140-9F30-3C345C945D97}"/>
              </a:ext>
            </a:extLst>
          </p:cNvPr>
          <p:cNvSpPr/>
          <p:nvPr/>
        </p:nvSpPr>
        <p:spPr>
          <a:xfrm>
            <a:off x="1304265" y="2216036"/>
            <a:ext cx="190500" cy="4699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DAA0D4A8-8809-954D-87B2-A408A695C028}"/>
              </a:ext>
            </a:extLst>
          </p:cNvPr>
          <p:cNvSpPr/>
          <p:nvPr/>
        </p:nvSpPr>
        <p:spPr>
          <a:xfrm rot="16200000">
            <a:off x="1272515" y="2338055"/>
            <a:ext cx="254000" cy="10922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EAB3E8-0A96-FF4F-931A-AD626CDE6F28}"/>
              </a:ext>
            </a:extLst>
          </p:cNvPr>
          <p:cNvSpPr txBox="1"/>
          <p:nvPr/>
        </p:nvSpPr>
        <p:spPr>
          <a:xfrm>
            <a:off x="935965" y="2311623"/>
            <a:ext cx="406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hv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0619B9-89C4-1D4C-9DDB-AF63B4AEB247}"/>
              </a:ext>
            </a:extLst>
          </p:cNvPr>
          <p:cNvSpPr txBox="1"/>
          <p:nvPr/>
        </p:nvSpPr>
        <p:spPr>
          <a:xfrm>
            <a:off x="1191766" y="1752813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</a:t>
            </a:r>
            <a:r>
              <a:rPr lang="en-US" baseline="-25000" dirty="0"/>
              <a:t>3</a:t>
            </a:r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384342E3-6514-874A-9F68-3F84115FFA22}"/>
              </a:ext>
            </a:extLst>
          </p:cNvPr>
          <p:cNvSpPr/>
          <p:nvPr/>
        </p:nvSpPr>
        <p:spPr>
          <a:xfrm>
            <a:off x="1100945" y="677195"/>
            <a:ext cx="1828800" cy="108552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Up Arrow 37">
            <a:extLst>
              <a:ext uri="{FF2B5EF4-FFF2-40B4-BE49-F238E27FC236}">
                <a16:creationId xmlns:a16="http://schemas.microsoft.com/office/drawing/2014/main" id="{D0F54FC0-7142-4B46-8F22-B82E8812298E}"/>
              </a:ext>
            </a:extLst>
          </p:cNvPr>
          <p:cNvSpPr/>
          <p:nvPr/>
        </p:nvSpPr>
        <p:spPr>
          <a:xfrm rot="3256174">
            <a:off x="2354004" y="2352419"/>
            <a:ext cx="224938" cy="145944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A8C614-D60D-7D43-B10C-3C3FA419434D}"/>
              </a:ext>
            </a:extLst>
          </p:cNvPr>
          <p:cNvSpPr txBox="1"/>
          <p:nvPr/>
        </p:nvSpPr>
        <p:spPr>
          <a:xfrm>
            <a:off x="2197933" y="329882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OH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4D76D1E-52DF-D14A-BB43-EC3737C932F8}"/>
              </a:ext>
            </a:extLst>
          </p:cNvPr>
          <p:cNvSpPr/>
          <p:nvPr/>
        </p:nvSpPr>
        <p:spPr>
          <a:xfrm>
            <a:off x="3159498" y="2173414"/>
            <a:ext cx="1905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F91F7AD-C5B7-7940-9177-4053A58BF0C0}"/>
              </a:ext>
            </a:extLst>
          </p:cNvPr>
          <p:cNvSpPr/>
          <p:nvPr/>
        </p:nvSpPr>
        <p:spPr>
          <a:xfrm>
            <a:off x="3375841" y="2249614"/>
            <a:ext cx="1905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FB29D-5A1D-3F48-BFAB-305DC6068919}"/>
              </a:ext>
            </a:extLst>
          </p:cNvPr>
          <p:cNvSpPr/>
          <p:nvPr/>
        </p:nvSpPr>
        <p:spPr>
          <a:xfrm>
            <a:off x="3464298" y="2478214"/>
            <a:ext cx="1905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F7216D2-7A51-D146-8AA6-C000A2255FB5}"/>
              </a:ext>
            </a:extLst>
          </p:cNvPr>
          <p:cNvSpPr/>
          <p:nvPr/>
        </p:nvSpPr>
        <p:spPr>
          <a:xfrm rot="676953">
            <a:off x="3215892" y="2444906"/>
            <a:ext cx="1905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2F4E38E-9B58-2345-A50E-02B0106D7A47}"/>
              </a:ext>
            </a:extLst>
          </p:cNvPr>
          <p:cNvSpPr/>
          <p:nvPr/>
        </p:nvSpPr>
        <p:spPr>
          <a:xfrm>
            <a:off x="3527798" y="2081081"/>
            <a:ext cx="190500" cy="1846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53D38B3-E45E-8048-BD13-EA899A914EE6}"/>
              </a:ext>
            </a:extLst>
          </p:cNvPr>
          <p:cNvSpPr txBox="1"/>
          <p:nvPr/>
        </p:nvSpPr>
        <p:spPr>
          <a:xfrm>
            <a:off x="3072033" y="2683652"/>
            <a:ext cx="9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Aerosols</a:t>
            </a:r>
          </a:p>
        </p:txBody>
      </p:sp>
      <p:sp>
        <p:nvSpPr>
          <p:cNvPr id="47" name="Up Arrow 46">
            <a:extLst>
              <a:ext uri="{FF2B5EF4-FFF2-40B4-BE49-F238E27FC236}">
                <a16:creationId xmlns:a16="http://schemas.microsoft.com/office/drawing/2014/main" id="{EA2BEC42-D5F9-5143-BA3C-A858278AB2F3}"/>
              </a:ext>
            </a:extLst>
          </p:cNvPr>
          <p:cNvSpPr/>
          <p:nvPr/>
        </p:nvSpPr>
        <p:spPr>
          <a:xfrm rot="19138240">
            <a:off x="2847086" y="1615178"/>
            <a:ext cx="196706" cy="46960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626850C-9389-8E40-9A38-22918B8E971D}"/>
              </a:ext>
            </a:extLst>
          </p:cNvPr>
          <p:cNvSpPr txBox="1"/>
          <p:nvPr/>
        </p:nvSpPr>
        <p:spPr>
          <a:xfrm>
            <a:off x="1495342" y="2325397"/>
            <a:ext cx="604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  <a:r>
              <a:rPr lang="en-US" baseline="-25000" dirty="0"/>
              <a:t>x</a:t>
            </a:r>
            <a:r>
              <a:rPr lang="en-US" dirty="0"/>
              <a:t> </a:t>
            </a:r>
            <a:endParaRPr lang="en-US" baseline="-25000" dirty="0"/>
          </a:p>
        </p:txBody>
      </p:sp>
      <p:sp>
        <p:nvSpPr>
          <p:cNvPr id="54" name="Down Arrow 53">
            <a:extLst>
              <a:ext uri="{FF2B5EF4-FFF2-40B4-BE49-F238E27FC236}">
                <a16:creationId xmlns:a16="http://schemas.microsoft.com/office/drawing/2014/main" id="{ECAD35F3-2E9E-124B-A86E-02353FB2B93A}"/>
              </a:ext>
            </a:extLst>
          </p:cNvPr>
          <p:cNvSpPr/>
          <p:nvPr/>
        </p:nvSpPr>
        <p:spPr>
          <a:xfrm>
            <a:off x="4202890" y="1697794"/>
            <a:ext cx="225698" cy="4457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ECFA3A9-A67B-424B-9568-125FD5E8319C}"/>
              </a:ext>
            </a:extLst>
          </p:cNvPr>
          <p:cNvSpPr txBox="1"/>
          <p:nvPr/>
        </p:nvSpPr>
        <p:spPr>
          <a:xfrm>
            <a:off x="4446913" y="1733360"/>
            <a:ext cx="1633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Wet-deposition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9390168-97B9-AC43-A0DD-6C95F72B3C3D}"/>
              </a:ext>
            </a:extLst>
          </p:cNvPr>
          <p:cNvSpPr txBox="1"/>
          <p:nvPr/>
        </p:nvSpPr>
        <p:spPr>
          <a:xfrm>
            <a:off x="5263418" y="2883925"/>
            <a:ext cx="2602741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" pitchFamily="2" charset="0"/>
              </a:rPr>
              <a:t>To incorporate gas-phase chemistry: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Chemical processing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Photolysis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Wet/dry deposition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Aerosol uptake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Emissions </a:t>
            </a:r>
          </a:p>
        </p:txBody>
      </p:sp>
    </p:spTree>
    <p:extLst>
      <p:ext uri="{BB962C8B-B14F-4D97-AF65-F5344CB8AC3E}">
        <p14:creationId xmlns:p14="http://schemas.microsoft.com/office/powerpoint/2010/main" val="2893926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AEBAD8-4852-0D43-A06C-B32C971CA036}"/>
              </a:ext>
            </a:extLst>
          </p:cNvPr>
          <p:cNvSpPr/>
          <p:nvPr/>
        </p:nvSpPr>
        <p:spPr>
          <a:xfrm>
            <a:off x="0" y="607327"/>
            <a:ext cx="8716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Times" pitchFamily="2" charset="0"/>
              </a:rPr>
              <a:t>Convert your chemical mechanism to an input file (ASCII) that the CESM chemical preprocessor can read.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622E1A-E114-7747-A319-4159B3280B8E}"/>
              </a:ext>
            </a:extLst>
          </p:cNvPr>
          <p:cNvSpPr/>
          <p:nvPr/>
        </p:nvSpPr>
        <p:spPr>
          <a:xfrm>
            <a:off x="267542" y="1350560"/>
            <a:ext cx="8592147" cy="52629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atin typeface="Times" pitchFamily="2" charset="0"/>
              </a:rPr>
              <a:t> Solution</a:t>
            </a:r>
          </a:p>
          <a:p>
            <a:r>
              <a:rPr lang="en-US" sz="1600" dirty="0">
                <a:latin typeface="Times" pitchFamily="2" charset="0"/>
              </a:rPr>
              <a:t> ALKNIT -&gt; C5H11ONO2,</a:t>
            </a:r>
          </a:p>
          <a:p>
            <a:endParaRPr lang="en-US" sz="1600" dirty="0">
              <a:latin typeface="Times" pitchFamily="2" charset="0"/>
            </a:endParaRPr>
          </a:p>
          <a:p>
            <a:r>
              <a:rPr lang="en-US" sz="1600" b="1" dirty="0">
                <a:latin typeface="Times" pitchFamily="2" charset="0"/>
              </a:rPr>
              <a:t>Not-Transported</a:t>
            </a:r>
          </a:p>
          <a:p>
            <a:r>
              <a:rPr lang="en-US" sz="1600" dirty="0">
                <a:latin typeface="Times" pitchFamily="2" charset="0"/>
              </a:rPr>
              <a:t>ALKO2,</a:t>
            </a:r>
          </a:p>
          <a:p>
            <a:endParaRPr lang="en-US" sz="1600" dirty="0">
              <a:latin typeface="Times" pitchFamily="2" charset="0"/>
            </a:endParaRPr>
          </a:p>
          <a:p>
            <a:r>
              <a:rPr lang="en-US" sz="1600" b="1" dirty="0">
                <a:latin typeface="Times" pitchFamily="2" charset="0"/>
              </a:rPr>
              <a:t>Implicit</a:t>
            </a:r>
          </a:p>
          <a:p>
            <a:r>
              <a:rPr lang="en-US" sz="1600" dirty="0">
                <a:latin typeface="Times" pitchFamily="2" charset="0"/>
              </a:rPr>
              <a:t> ALKNIT</a:t>
            </a:r>
          </a:p>
          <a:p>
            <a:endParaRPr lang="en-US" sz="1600" dirty="0">
              <a:latin typeface="Times" pitchFamily="2" charset="0"/>
            </a:endParaRPr>
          </a:p>
          <a:p>
            <a:r>
              <a:rPr lang="en-US" sz="1600" b="1" dirty="0">
                <a:latin typeface="Times" pitchFamily="2" charset="0"/>
              </a:rPr>
              <a:t>Photolysis</a:t>
            </a:r>
          </a:p>
          <a:p>
            <a:r>
              <a:rPr lang="en-US" sz="1600" dirty="0">
                <a:latin typeface="Times" pitchFamily="2" charset="0"/>
              </a:rPr>
              <a:t>[</a:t>
            </a:r>
            <a:r>
              <a:rPr lang="en-US" sz="1600" dirty="0" err="1">
                <a:latin typeface="Times" pitchFamily="2" charset="0"/>
              </a:rPr>
              <a:t>jalknit</a:t>
            </a:r>
            <a:r>
              <a:rPr lang="en-US" sz="1600" dirty="0">
                <a:latin typeface="Times" pitchFamily="2" charset="0"/>
              </a:rPr>
              <a:t>-&gt;,jch3ooh]           ALKNIT + </a:t>
            </a:r>
            <a:r>
              <a:rPr lang="en-US" sz="1600" dirty="0" err="1">
                <a:latin typeface="Times" pitchFamily="2" charset="0"/>
              </a:rPr>
              <a:t>hv</a:t>
            </a:r>
            <a:r>
              <a:rPr lang="en-US" sz="1600" dirty="0">
                <a:latin typeface="Times" pitchFamily="2" charset="0"/>
              </a:rPr>
              <a:t> -&gt; NO2 + 0.4*CH3CHO + 0.1*CH2O + 0.25*CH3COCH3 + HO2 + 0.8*MEK</a:t>
            </a:r>
          </a:p>
          <a:p>
            <a:endParaRPr lang="en-US" sz="1600" dirty="0">
              <a:latin typeface="Times" pitchFamily="2" charset="0"/>
            </a:endParaRPr>
          </a:p>
          <a:p>
            <a:r>
              <a:rPr lang="en-US" sz="1600" b="1" dirty="0">
                <a:latin typeface="Times" pitchFamily="2" charset="0"/>
              </a:rPr>
              <a:t>Chemical Reactions</a:t>
            </a:r>
          </a:p>
          <a:p>
            <a:r>
              <a:rPr lang="en-US" sz="1600" dirty="0">
                <a:latin typeface="Times" pitchFamily="2" charset="0"/>
              </a:rPr>
              <a:t>[ALKNIT_OH]            ALKNIT + OH  -&gt; 0.4*CH2O + 0.8*CH3CHO + 0.8*CH3COCH3 + NO2 ; 1.6e-12</a:t>
            </a:r>
          </a:p>
          <a:p>
            <a:r>
              <a:rPr lang="en-US" sz="1600" dirty="0">
                <a:latin typeface="Times" pitchFamily="2" charset="0"/>
              </a:rPr>
              <a:t>[ALKOOH_OH]            ALKOOH + OH  -&gt; ALKO2                                    ; 3.8e-12, 200</a:t>
            </a:r>
          </a:p>
          <a:p>
            <a:endParaRPr lang="en-US" sz="1600" dirty="0">
              <a:latin typeface="Times" pitchFamily="2" charset="0"/>
            </a:endParaRPr>
          </a:p>
          <a:p>
            <a:r>
              <a:rPr lang="en-US" sz="1600" dirty="0">
                <a:latin typeface="Times" pitchFamily="2" charset="0"/>
              </a:rPr>
              <a:t>[tag_CH3CO3_NO2]       CH3CO3 + NO2 + M  -&gt; PAN + M                  ; 9.7e-29, 5.6, 9.3e-12, 1.5, 0.6 </a:t>
            </a:r>
          </a:p>
          <a:p>
            <a:r>
              <a:rPr lang="en-US" sz="1600" dirty="0">
                <a:latin typeface="Times" pitchFamily="2" charset="0"/>
              </a:rPr>
              <a:t>[</a:t>
            </a:r>
            <a:r>
              <a:rPr lang="en-US" sz="1600" dirty="0" err="1">
                <a:latin typeface="Times" pitchFamily="2" charset="0"/>
              </a:rPr>
              <a:t>usr_PAN_M</a:t>
            </a:r>
            <a:r>
              <a:rPr lang="en-US" sz="1600" dirty="0">
                <a:latin typeface="Times" pitchFamily="2" charset="0"/>
              </a:rPr>
              <a:t>]            PAN + M  -&gt; CH3CO3 + NO2 + 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90300A3-0410-0743-B7D5-B4F44A0675D9}"/>
              </a:ext>
            </a:extLst>
          </p:cNvPr>
          <p:cNvSpPr txBox="1">
            <a:spLocks/>
          </p:cNvSpPr>
          <p:nvPr/>
        </p:nvSpPr>
        <p:spPr>
          <a:xfrm>
            <a:off x="261603" y="65299"/>
            <a:ext cx="9036423" cy="542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Adding Gas-Phase Chemistry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54B69F9-4D55-CC46-A5B1-36A1C7B54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D13B191C-B11B-554E-B6DD-018BD2AF4B88}" type="slidenum">
              <a:rPr lang="en-US" sz="2000" smtClean="0"/>
              <a:t>8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57051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6C10B9-C747-6648-97F0-6595E9A2302A}"/>
              </a:ext>
            </a:extLst>
          </p:cNvPr>
          <p:cNvSpPr/>
          <p:nvPr/>
        </p:nvSpPr>
        <p:spPr>
          <a:xfrm>
            <a:off x="166953" y="708046"/>
            <a:ext cx="87136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 startAt="2"/>
            </a:pPr>
            <a:r>
              <a:rPr lang="en-US" sz="2000" dirty="0">
                <a:latin typeface="Times" pitchFamily="2" charset="0"/>
              </a:rPr>
              <a:t>Add unique chemical reaction formats into </a:t>
            </a:r>
            <a:r>
              <a:rPr lang="en-US" sz="2000" b="1" dirty="0">
                <a:solidFill>
                  <a:schemeClr val="accent1"/>
                </a:solidFill>
                <a:latin typeface="Times" pitchFamily="2" charset="0"/>
              </a:rPr>
              <a:t>mo_usrrxt.f90 </a:t>
            </a:r>
            <a:r>
              <a:rPr lang="en-US" sz="2000" dirty="0">
                <a:latin typeface="Times" pitchFamily="2" charset="0"/>
              </a:rPr>
              <a:t>file.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Times" pitchFamily="2" charset="0"/>
              </a:rPr>
              <a:t>CESM is set-up such that code changes are put in a specific folder within your case directory such that accounting for code changes is simple and trackable.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2EBA712-22E5-B048-B0F6-5A7A5572FA2A}"/>
              </a:ext>
            </a:extLst>
          </p:cNvPr>
          <p:cNvSpPr/>
          <p:nvPr/>
        </p:nvSpPr>
        <p:spPr>
          <a:xfrm>
            <a:off x="480251" y="2132204"/>
            <a:ext cx="8087097" cy="34163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!-----------------------------------------------------------------</a:t>
            </a:r>
          </a:p>
          <a:p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!	... pan + m --&gt; ch3co3 + no2 + m (JPL15-10)</a:t>
            </a:r>
          </a:p>
          <a:p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!-----------------------------------------------------------------</a:t>
            </a:r>
          </a:p>
          <a:p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       call </a:t>
            </a:r>
            <a:r>
              <a:rPr lang="en-US" dirty="0" err="1">
                <a:latin typeface="Times" pitchFamily="2" charset="0"/>
                <a:cs typeface="Consolas" panose="020B0609020204030204" pitchFamily="49" charset="0"/>
              </a:rPr>
              <a:t>comp_exp</a:t>
            </a:r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( </a:t>
            </a:r>
            <a:r>
              <a:rPr lang="en-US" dirty="0" err="1">
                <a:latin typeface="Times" pitchFamily="2" charset="0"/>
                <a:cs typeface="Consolas" panose="020B0609020204030204" pitchFamily="49" charset="0"/>
              </a:rPr>
              <a:t>exp_fac</a:t>
            </a:r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, -14000._r8*</a:t>
            </a:r>
            <a:r>
              <a:rPr lang="en-US" dirty="0" err="1">
                <a:latin typeface="Times" pitchFamily="2" charset="0"/>
                <a:cs typeface="Consolas" panose="020B0609020204030204" pitchFamily="49" charset="0"/>
              </a:rPr>
              <a:t>tinv</a:t>
            </a:r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, </a:t>
            </a:r>
            <a:r>
              <a:rPr lang="en-US" dirty="0" err="1">
                <a:latin typeface="Times" pitchFamily="2" charset="0"/>
                <a:cs typeface="Consolas" panose="020B0609020204030204" pitchFamily="49" charset="0"/>
              </a:rPr>
              <a:t>ncol</a:t>
            </a:r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 )</a:t>
            </a:r>
          </a:p>
          <a:p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       if( </a:t>
            </a:r>
            <a:r>
              <a:rPr lang="en-US" dirty="0" err="1">
                <a:latin typeface="Times" pitchFamily="2" charset="0"/>
                <a:cs typeface="Consolas" panose="020B0609020204030204" pitchFamily="49" charset="0"/>
              </a:rPr>
              <a:t>usr_PAN_M_ndx</a:t>
            </a:r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 &gt; 0 ) then</a:t>
            </a:r>
          </a:p>
          <a:p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          if( tag_CH3CO3_NO2_ndx &gt; 0 ) then</a:t>
            </a:r>
          </a:p>
          <a:p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             </a:t>
            </a:r>
            <a:r>
              <a:rPr lang="en-US" dirty="0" err="1">
                <a:latin typeface="Times" pitchFamily="2" charset="0"/>
                <a:cs typeface="Consolas" panose="020B0609020204030204" pitchFamily="49" charset="0"/>
              </a:rPr>
              <a:t>rxt</a:t>
            </a:r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(:,</a:t>
            </a:r>
            <a:r>
              <a:rPr lang="en-US" dirty="0" err="1">
                <a:latin typeface="Times" pitchFamily="2" charset="0"/>
                <a:cs typeface="Consolas" panose="020B0609020204030204" pitchFamily="49" charset="0"/>
              </a:rPr>
              <a:t>k,usr_PAN_M_ndx</a:t>
            </a:r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) = </a:t>
            </a:r>
            <a:r>
              <a:rPr lang="en-US" dirty="0" err="1">
                <a:latin typeface="Times" pitchFamily="2" charset="0"/>
                <a:cs typeface="Consolas" panose="020B0609020204030204" pitchFamily="49" charset="0"/>
              </a:rPr>
              <a:t>rxt</a:t>
            </a:r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(:,k,tag_CH3CO3_NO2_ndx) * 1.111e28_r8 * </a:t>
            </a:r>
            <a:r>
              <a:rPr lang="en-US" dirty="0" err="1">
                <a:latin typeface="Times" pitchFamily="2" charset="0"/>
                <a:cs typeface="Consolas" panose="020B0609020204030204" pitchFamily="49" charset="0"/>
              </a:rPr>
              <a:t>exp_fac</a:t>
            </a:r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(:)</a:t>
            </a:r>
          </a:p>
          <a:p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          else</a:t>
            </a:r>
          </a:p>
          <a:p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             </a:t>
            </a:r>
            <a:r>
              <a:rPr lang="en-US" dirty="0" err="1">
                <a:latin typeface="Times" pitchFamily="2" charset="0"/>
                <a:cs typeface="Consolas" panose="020B0609020204030204" pitchFamily="49" charset="0"/>
              </a:rPr>
              <a:t>rxt</a:t>
            </a:r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(:,</a:t>
            </a:r>
            <a:r>
              <a:rPr lang="en-US" dirty="0" err="1">
                <a:latin typeface="Times" pitchFamily="2" charset="0"/>
                <a:cs typeface="Consolas" panose="020B0609020204030204" pitchFamily="49" charset="0"/>
              </a:rPr>
              <a:t>k,usr_PAN_M_ndx</a:t>
            </a:r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) = 0._r8</a:t>
            </a:r>
          </a:p>
          <a:p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          end if</a:t>
            </a:r>
          </a:p>
          <a:p>
            <a:r>
              <a:rPr lang="en-US" dirty="0">
                <a:latin typeface="Times" pitchFamily="2" charset="0"/>
                <a:cs typeface="Consolas" panose="020B0609020204030204" pitchFamily="49" charset="0"/>
              </a:rPr>
              <a:t>       end if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9E5FC3-0105-E24A-93BA-80E05364D523}"/>
              </a:ext>
            </a:extLst>
          </p:cNvPr>
          <p:cNvSpPr txBox="1">
            <a:spLocks/>
          </p:cNvSpPr>
          <p:nvPr/>
        </p:nvSpPr>
        <p:spPr>
          <a:xfrm>
            <a:off x="261603" y="65299"/>
            <a:ext cx="9036423" cy="542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b="1">
                <a:solidFill>
                  <a:schemeClr val="accent1">
                    <a:lumMod val="75000"/>
                  </a:schemeClr>
                </a:solidFill>
                <a:latin typeface="Times" pitchFamily="2" charset="0"/>
              </a:rPr>
              <a:t>Adding Gas-Phase Chemistry</a:t>
            </a:r>
            <a:endParaRPr lang="en-US" sz="3000" b="1" dirty="0">
              <a:solidFill>
                <a:schemeClr val="accent1">
                  <a:lumMod val="75000"/>
                </a:schemeClr>
              </a:solidFill>
              <a:latin typeface="Times" pitchFamily="2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617E94-187B-BB4B-8587-DB5BAADC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191C-B11B-554E-B6DD-018BD2AF4B88}" type="slidenum">
              <a:rPr lang="en-US" sz="2000" smtClean="0"/>
              <a:t>9</a:t>
            </a:fld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95461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1184</TotalTime>
  <Words>1302</Words>
  <Application>Microsoft Macintosh PowerPoint</Application>
  <PresentationFormat>On-screen Show (4:3)</PresentationFormat>
  <Paragraphs>218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Consolas</vt:lpstr>
      <vt:lpstr>Times</vt:lpstr>
      <vt:lpstr>Office Theme</vt:lpstr>
      <vt:lpstr>Updating Chemical Mechanisms in Models (e.g., CESM)</vt:lpstr>
      <vt:lpstr>PowerPoint Presentation</vt:lpstr>
      <vt:lpstr>TS1 Chemistry Degree of Simplification</vt:lpstr>
      <vt:lpstr>Future Development</vt:lpstr>
      <vt:lpstr>Upcoming Updates to Isoprene and Terpene Oxidation</vt:lpstr>
      <vt:lpstr>Adding Gas-Phase Chemistry</vt:lpstr>
      <vt:lpstr>Very Simplified Schematic of Chemistry in CESM</vt:lpstr>
      <vt:lpstr>PowerPoint Presentation</vt:lpstr>
      <vt:lpstr>PowerPoint Presentation</vt:lpstr>
      <vt:lpstr>Adding Gas-Phase Chemistry</vt:lpstr>
      <vt:lpstr>Adding Gas-Phase Chemistry</vt:lpstr>
      <vt:lpstr>Adding Gas-Phase Chemistry</vt:lpstr>
      <vt:lpstr>Adjusting VBS Schemes for SOA Formation</vt:lpstr>
      <vt:lpstr>Conclusion</vt:lpstr>
      <vt:lpstr>Extra Slides</vt:lpstr>
      <vt:lpstr>Modal Aerosol Module-4 (MAM4)</vt:lpstr>
      <vt:lpstr>Default VBS Scheme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 Schwantes</dc:creator>
  <cp:lastModifiedBy>Becky Schwantes</cp:lastModifiedBy>
  <cp:revision>327</cp:revision>
  <dcterms:created xsi:type="dcterms:W3CDTF">2018-07-25T18:10:15Z</dcterms:created>
  <dcterms:modified xsi:type="dcterms:W3CDTF">2018-07-30T14:54:53Z</dcterms:modified>
</cp:coreProperties>
</file>