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pn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media/image49.jpg" ContentType="image/jpeg"/>
  <Override PartName="/ppt/media/image51.jpg" ContentType="image/jpeg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1"/>
  </p:notesMasterIdLst>
  <p:sldIdLst>
    <p:sldId id="467" r:id="rId2"/>
    <p:sldId id="584" r:id="rId3"/>
    <p:sldId id="600" r:id="rId4"/>
    <p:sldId id="592" r:id="rId5"/>
    <p:sldId id="642" r:id="rId6"/>
    <p:sldId id="616" r:id="rId7"/>
    <p:sldId id="624" r:id="rId8"/>
    <p:sldId id="617" r:id="rId9"/>
    <p:sldId id="622" r:id="rId10"/>
    <p:sldId id="625" r:id="rId11"/>
    <p:sldId id="608" r:id="rId12"/>
    <p:sldId id="623" r:id="rId13"/>
    <p:sldId id="620" r:id="rId14"/>
    <p:sldId id="607" r:id="rId15"/>
    <p:sldId id="609" r:id="rId16"/>
    <p:sldId id="564" r:id="rId17"/>
    <p:sldId id="615" r:id="rId18"/>
    <p:sldId id="613" r:id="rId19"/>
    <p:sldId id="619" r:id="rId20"/>
    <p:sldId id="562" r:id="rId21"/>
    <p:sldId id="612" r:id="rId22"/>
    <p:sldId id="563" r:id="rId23"/>
    <p:sldId id="595" r:id="rId24"/>
    <p:sldId id="593" r:id="rId25"/>
    <p:sldId id="591" r:id="rId26"/>
    <p:sldId id="618" r:id="rId27"/>
    <p:sldId id="614" r:id="rId28"/>
    <p:sldId id="598" r:id="rId29"/>
    <p:sldId id="581" r:id="rId30"/>
    <p:sldId id="560" r:id="rId31"/>
    <p:sldId id="621" r:id="rId32"/>
    <p:sldId id="630" r:id="rId33"/>
    <p:sldId id="597" r:id="rId34"/>
    <p:sldId id="596" r:id="rId35"/>
    <p:sldId id="628" r:id="rId36"/>
    <p:sldId id="627" r:id="rId37"/>
    <p:sldId id="626" r:id="rId38"/>
    <p:sldId id="636" r:id="rId39"/>
    <p:sldId id="629" r:id="rId40"/>
    <p:sldId id="631" r:id="rId41"/>
    <p:sldId id="632" r:id="rId42"/>
    <p:sldId id="633" r:id="rId43"/>
    <p:sldId id="634" r:id="rId44"/>
    <p:sldId id="635" r:id="rId45"/>
    <p:sldId id="637" r:id="rId46"/>
    <p:sldId id="638" r:id="rId47"/>
    <p:sldId id="639" r:id="rId48"/>
    <p:sldId id="640" r:id="rId49"/>
    <p:sldId id="641" r:id="rId5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-111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-111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-111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-111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-111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Verdana" pitchFamily="-111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Verdana" pitchFamily="-111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Verdana" pitchFamily="-111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Verdana" pitchFamily="-111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1A29DA"/>
    <a:srgbClr val="3C98AD"/>
    <a:srgbClr val="00B0F1"/>
    <a:srgbClr val="1AC605"/>
    <a:srgbClr val="B850BA"/>
    <a:srgbClr val="4F4F4F"/>
    <a:srgbClr val="7E56D2"/>
    <a:srgbClr val="00006D"/>
    <a:srgbClr val="1AC2BD"/>
    <a:srgbClr val="C5A3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43" autoAdjust="0"/>
    <p:restoredTop sz="83509" autoAdjust="0"/>
  </p:normalViewPr>
  <p:slideViewPr>
    <p:cSldViewPr snapToGrid="0">
      <p:cViewPr>
        <p:scale>
          <a:sx n="80" d="100"/>
          <a:sy n="80" d="100"/>
        </p:scale>
        <p:origin x="1456" y="5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notesMaster" Target="notesMasters/notesMaster1.xml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Work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GCADJ version 35 commit dates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version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dLbls>
            <c:spPr>
              <a:solidFill>
                <a:srgbClr val="1A29DA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Sheet1!$A$2:$A$13</c:f>
              <c:numCache>
                <c:formatCode>m/d/yy</c:formatCode>
                <c:ptCount val="12"/>
                <c:pt idx="0">
                  <c:v>41479.0</c:v>
                </c:pt>
                <c:pt idx="1">
                  <c:v>41577.0</c:v>
                </c:pt>
                <c:pt idx="2">
                  <c:v>41662.0</c:v>
                </c:pt>
                <c:pt idx="3">
                  <c:v>41740.0</c:v>
                </c:pt>
                <c:pt idx="4">
                  <c:v>41830.0</c:v>
                </c:pt>
                <c:pt idx="5">
                  <c:v>41871.0</c:v>
                </c:pt>
                <c:pt idx="6">
                  <c:v>42089.0</c:v>
                </c:pt>
                <c:pt idx="7">
                  <c:v>42157.0</c:v>
                </c:pt>
                <c:pt idx="8">
                  <c:v>42171.0</c:v>
                </c:pt>
                <c:pt idx="9">
                  <c:v>42296.0</c:v>
                </c:pt>
                <c:pt idx="10">
                  <c:v>42476.0</c:v>
                </c:pt>
                <c:pt idx="11">
                  <c:v>42845.0</c:v>
                </c:pt>
              </c:numCache>
            </c:num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  <c:pt idx="8">
                  <c:v>8.0</c:v>
                </c:pt>
                <c:pt idx="9">
                  <c:v>9.0</c:v>
                </c:pt>
                <c:pt idx="10">
                  <c:v>10.0</c:v>
                </c:pt>
                <c:pt idx="11">
                  <c:v>11.0</c:v>
                </c:pt>
              </c:numCache>
            </c:numRef>
          </c:val>
          <c:smooth val="0"/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-1947795200"/>
        <c:axId val="-1947979360"/>
      </c:lineChart>
      <c:dateAx>
        <c:axId val="-1947795200"/>
        <c:scaling>
          <c:orientation val="minMax"/>
        </c:scaling>
        <c:delete val="0"/>
        <c:axPos val="b"/>
        <c:numFmt formatCode="[$-409]mmm\-yy;@" sourceLinked="0"/>
        <c:majorTickMark val="out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47979360"/>
        <c:crosses val="autoZero"/>
        <c:auto val="1"/>
        <c:lblOffset val="100"/>
        <c:baseTimeUnit val="days"/>
      </c:dateAx>
      <c:valAx>
        <c:axId val="-1947979360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crossAx val="-1947795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>
      <cs:styleClr val="auto"/>
    </cs:fillRef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fld id="{16D6665F-AEDA-B445-8AAA-C293DC1357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3427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D6665F-AEDA-B445-8AAA-C293DC13579A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D6665F-AEDA-B445-8AAA-C293DC13579A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6968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RF(NO_x</a:t>
            </a:r>
            <a:r>
              <a:rPr lang="en-US" dirty="0" smtClean="0"/>
              <a:t>) = \</a:t>
            </a:r>
            <a:r>
              <a:rPr lang="en-US" dirty="0" err="1" smtClean="0"/>
              <a:t>frac</a:t>
            </a:r>
            <a:r>
              <a:rPr lang="en-US" dirty="0" smtClean="0"/>
              <a:t>{\partial RE(O_3)}{\partial </a:t>
            </a:r>
            <a:r>
              <a:rPr lang="en-US" dirty="0" err="1" smtClean="0"/>
              <a:t>NO_x</a:t>
            </a:r>
            <a:r>
              <a:rPr lang="en-US" dirty="0" smtClean="0"/>
              <a:t>} + \</a:t>
            </a:r>
            <a:r>
              <a:rPr lang="en-US" dirty="0" err="1" smtClean="0"/>
              <a:t>frac</a:t>
            </a:r>
            <a:r>
              <a:rPr lang="en-US" dirty="0" smtClean="0"/>
              <a:t>{\partial RE(CH_4)}{\partial </a:t>
            </a:r>
            <a:r>
              <a:rPr lang="en-US" dirty="0" err="1" smtClean="0"/>
              <a:t>NO_x</a:t>
            </a:r>
            <a:r>
              <a:rPr lang="en-US" dirty="0" smtClean="0"/>
              <a:t>} + \</a:t>
            </a:r>
            <a:r>
              <a:rPr lang="en-US" dirty="0" err="1" smtClean="0"/>
              <a:t>frac</a:t>
            </a:r>
            <a:r>
              <a:rPr lang="en-US" dirty="0" smtClean="0"/>
              <a:t>{\partial RE(PM)}{\partial </a:t>
            </a:r>
            <a:r>
              <a:rPr lang="en-US" dirty="0" err="1" smtClean="0"/>
              <a:t>NOx</a:t>
            </a:r>
            <a:r>
              <a:rPr lang="en-US" dirty="0" smtClean="0"/>
              <a:t>}+\dots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D6665F-AEDA-B445-8AAA-C293DC13579A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7965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D6665F-AEDA-B445-8AAA-C293DC13579A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779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D6665F-AEDA-B445-8AAA-C293DC13579A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5039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D6665F-AEDA-B445-8AAA-C293DC13579A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8349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D6665F-AEDA-B445-8AAA-C293DC13579A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ＭＳ Ｐゴシック" charset="-128"/>
                <a:cs typeface="ＭＳ Ｐゴシック" charset="-128"/>
              </a:rPr>
              <a:t>{\bf \lambda}^{k} = \left [ \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ＭＳ Ｐゴシック" charset="-128"/>
                <a:cs typeface="ＭＳ Ｐゴシック" charset="-128"/>
              </a:rPr>
              <a:t>frac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ＭＳ Ｐゴシック" charset="-128"/>
                <a:cs typeface="ＭＳ Ｐゴシック" charset="-128"/>
              </a:rPr>
              <a:t>{\partial(M({\bf x}^k))}{\partial {\bf x}^k} \right ]^T {\bf \lambda}^{k+1}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D6665F-AEDA-B445-8AAA-C293DC13579A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5600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D6665F-AEDA-B445-8AAA-C293DC13579A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9739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D6665F-AEDA-B445-8AAA-C293DC13579A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D6665F-AEDA-B445-8AAA-C293DC13579A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668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D6665F-AEDA-B445-8AAA-C293DC13579A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0224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D6665F-AEDA-B445-8AAA-C293DC13579A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RF(NO_x</a:t>
            </a:r>
            <a:r>
              <a:rPr lang="en-US" dirty="0" smtClean="0"/>
              <a:t>) = \</a:t>
            </a:r>
            <a:r>
              <a:rPr lang="en-US" dirty="0" err="1" smtClean="0"/>
              <a:t>frac</a:t>
            </a:r>
            <a:r>
              <a:rPr lang="en-US" dirty="0" smtClean="0"/>
              <a:t>{\partial RE(O_3)}{\partial </a:t>
            </a:r>
            <a:r>
              <a:rPr lang="en-US" dirty="0" err="1" smtClean="0"/>
              <a:t>NO_x</a:t>
            </a:r>
            <a:r>
              <a:rPr lang="en-US" dirty="0" smtClean="0"/>
              <a:t>} + \</a:t>
            </a:r>
            <a:r>
              <a:rPr lang="en-US" dirty="0" err="1" smtClean="0"/>
              <a:t>frac</a:t>
            </a:r>
            <a:r>
              <a:rPr lang="en-US" dirty="0" smtClean="0"/>
              <a:t>{\partial RE(CH_4)}{\partial </a:t>
            </a:r>
            <a:r>
              <a:rPr lang="en-US" dirty="0" err="1" smtClean="0"/>
              <a:t>NO_x</a:t>
            </a:r>
            <a:r>
              <a:rPr lang="en-US" dirty="0" smtClean="0"/>
              <a:t>} + \</a:t>
            </a:r>
            <a:r>
              <a:rPr lang="en-US" dirty="0" err="1" smtClean="0"/>
              <a:t>frac</a:t>
            </a:r>
            <a:r>
              <a:rPr lang="en-US" dirty="0" smtClean="0"/>
              <a:t>{\partial RE(PM)}{\partial </a:t>
            </a:r>
            <a:r>
              <a:rPr lang="en-US" dirty="0" err="1" smtClean="0"/>
              <a:t>NOx</a:t>
            </a:r>
            <a:r>
              <a:rPr lang="en-US" dirty="0" smtClean="0"/>
              <a:t>}+\dots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D6665F-AEDA-B445-8AAA-C293DC13579A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198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RF(NO_x</a:t>
            </a:r>
            <a:r>
              <a:rPr lang="en-US" dirty="0" smtClean="0"/>
              <a:t>) = \</a:t>
            </a:r>
            <a:r>
              <a:rPr lang="en-US" dirty="0" err="1" smtClean="0"/>
              <a:t>frac</a:t>
            </a:r>
            <a:r>
              <a:rPr lang="en-US" dirty="0" smtClean="0"/>
              <a:t>{\partial RE(O_3)}{\partial </a:t>
            </a:r>
            <a:r>
              <a:rPr lang="en-US" dirty="0" err="1" smtClean="0"/>
              <a:t>NO_x</a:t>
            </a:r>
            <a:r>
              <a:rPr lang="en-US" dirty="0" smtClean="0"/>
              <a:t>} + \</a:t>
            </a:r>
            <a:r>
              <a:rPr lang="en-US" dirty="0" err="1" smtClean="0"/>
              <a:t>frac</a:t>
            </a:r>
            <a:r>
              <a:rPr lang="en-US" dirty="0" smtClean="0"/>
              <a:t>{\partial RE(CH_4)}{\partial </a:t>
            </a:r>
            <a:r>
              <a:rPr lang="en-US" dirty="0" err="1" smtClean="0"/>
              <a:t>NO_x</a:t>
            </a:r>
            <a:r>
              <a:rPr lang="en-US" dirty="0" smtClean="0"/>
              <a:t>} + \</a:t>
            </a:r>
            <a:r>
              <a:rPr lang="en-US" dirty="0" err="1" smtClean="0"/>
              <a:t>frac</a:t>
            </a:r>
            <a:r>
              <a:rPr lang="en-US" dirty="0" smtClean="0"/>
              <a:t>{\partial RE(PM)}{\partial </a:t>
            </a:r>
            <a:r>
              <a:rPr lang="en-US" dirty="0" err="1" smtClean="0"/>
              <a:t>NOx</a:t>
            </a:r>
            <a:r>
              <a:rPr lang="en-US" dirty="0" smtClean="0"/>
              <a:t>}+\dots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D6665F-AEDA-B445-8AAA-C293DC13579A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9732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RF(NO_x</a:t>
            </a:r>
            <a:r>
              <a:rPr lang="en-US" dirty="0" smtClean="0"/>
              <a:t>) = \</a:t>
            </a:r>
            <a:r>
              <a:rPr lang="en-US" dirty="0" err="1" smtClean="0"/>
              <a:t>frac</a:t>
            </a:r>
            <a:r>
              <a:rPr lang="en-US" dirty="0" smtClean="0"/>
              <a:t>{\partial RE(O_3)}{\partial </a:t>
            </a:r>
            <a:r>
              <a:rPr lang="en-US" dirty="0" err="1" smtClean="0"/>
              <a:t>NO_x</a:t>
            </a:r>
            <a:r>
              <a:rPr lang="en-US" dirty="0" smtClean="0"/>
              <a:t>} + \</a:t>
            </a:r>
            <a:r>
              <a:rPr lang="en-US" dirty="0" err="1" smtClean="0"/>
              <a:t>frac</a:t>
            </a:r>
            <a:r>
              <a:rPr lang="en-US" dirty="0" smtClean="0"/>
              <a:t>{\partial RE(CH_4)}{\partial </a:t>
            </a:r>
            <a:r>
              <a:rPr lang="en-US" dirty="0" err="1" smtClean="0"/>
              <a:t>NO_x</a:t>
            </a:r>
            <a:r>
              <a:rPr lang="en-US" dirty="0" smtClean="0"/>
              <a:t>} + \</a:t>
            </a:r>
            <a:r>
              <a:rPr lang="en-US" dirty="0" err="1" smtClean="0"/>
              <a:t>frac</a:t>
            </a:r>
            <a:r>
              <a:rPr lang="en-US" dirty="0" smtClean="0"/>
              <a:t>{\partial RE(PM)}{\partial </a:t>
            </a:r>
            <a:r>
              <a:rPr lang="en-US" dirty="0" err="1" smtClean="0"/>
              <a:t>NOx</a:t>
            </a:r>
            <a:r>
              <a:rPr lang="en-US" dirty="0" smtClean="0"/>
              <a:t>}+\dots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D6665F-AEDA-B445-8AAA-C293DC13579A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RF(NO_x</a:t>
            </a:r>
            <a:r>
              <a:rPr lang="en-US" dirty="0" smtClean="0"/>
              <a:t>) = \</a:t>
            </a:r>
            <a:r>
              <a:rPr lang="en-US" dirty="0" err="1" smtClean="0"/>
              <a:t>frac</a:t>
            </a:r>
            <a:r>
              <a:rPr lang="en-US" dirty="0" smtClean="0"/>
              <a:t>{\partial RE(O_3)}{\partial </a:t>
            </a:r>
            <a:r>
              <a:rPr lang="en-US" dirty="0" err="1" smtClean="0"/>
              <a:t>NO_x</a:t>
            </a:r>
            <a:r>
              <a:rPr lang="en-US" dirty="0" smtClean="0"/>
              <a:t>} + \</a:t>
            </a:r>
            <a:r>
              <a:rPr lang="en-US" dirty="0" err="1" smtClean="0"/>
              <a:t>frac</a:t>
            </a:r>
            <a:r>
              <a:rPr lang="en-US" dirty="0" smtClean="0"/>
              <a:t>{\partial RE(CH_4)}{\partial </a:t>
            </a:r>
            <a:r>
              <a:rPr lang="en-US" dirty="0" err="1" smtClean="0"/>
              <a:t>NO_x</a:t>
            </a:r>
            <a:r>
              <a:rPr lang="en-US" dirty="0" smtClean="0"/>
              <a:t>} + \</a:t>
            </a:r>
            <a:r>
              <a:rPr lang="en-US" dirty="0" err="1" smtClean="0"/>
              <a:t>frac</a:t>
            </a:r>
            <a:r>
              <a:rPr lang="en-US" dirty="0" smtClean="0"/>
              <a:t>{\partial RE(PM)}{\partial </a:t>
            </a:r>
            <a:r>
              <a:rPr lang="en-US" dirty="0" err="1" smtClean="0"/>
              <a:t>NOx</a:t>
            </a:r>
            <a:r>
              <a:rPr lang="en-US" dirty="0" smtClean="0"/>
              <a:t>}+\dots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D6665F-AEDA-B445-8AAA-C293DC13579A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9128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237DA-EE17-064B-9AEF-05F93C90323E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0146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RF(NO_x</a:t>
            </a:r>
            <a:r>
              <a:rPr lang="en-US" dirty="0" smtClean="0"/>
              <a:t>) = \</a:t>
            </a:r>
            <a:r>
              <a:rPr lang="en-US" dirty="0" err="1" smtClean="0"/>
              <a:t>frac</a:t>
            </a:r>
            <a:r>
              <a:rPr lang="en-US" dirty="0" smtClean="0"/>
              <a:t>{\partial RE(O_3)}{\partial </a:t>
            </a:r>
            <a:r>
              <a:rPr lang="en-US" dirty="0" err="1" smtClean="0"/>
              <a:t>NO_x</a:t>
            </a:r>
            <a:r>
              <a:rPr lang="en-US" dirty="0" smtClean="0"/>
              <a:t>} + \</a:t>
            </a:r>
            <a:r>
              <a:rPr lang="en-US" dirty="0" err="1" smtClean="0"/>
              <a:t>frac</a:t>
            </a:r>
            <a:r>
              <a:rPr lang="en-US" dirty="0" smtClean="0"/>
              <a:t>{\partial RE(CH_4)}{\partial </a:t>
            </a:r>
            <a:r>
              <a:rPr lang="en-US" dirty="0" err="1" smtClean="0"/>
              <a:t>NO_x</a:t>
            </a:r>
            <a:r>
              <a:rPr lang="en-US" dirty="0" smtClean="0"/>
              <a:t>} + \</a:t>
            </a:r>
            <a:r>
              <a:rPr lang="en-US" dirty="0" err="1" smtClean="0"/>
              <a:t>frac</a:t>
            </a:r>
            <a:r>
              <a:rPr lang="en-US" dirty="0" smtClean="0"/>
              <a:t>{\partial RE(PM)}{\partial </a:t>
            </a:r>
            <a:r>
              <a:rPr lang="en-US" dirty="0" err="1" smtClean="0"/>
              <a:t>NOx</a:t>
            </a:r>
            <a:r>
              <a:rPr lang="en-US" dirty="0" smtClean="0"/>
              <a:t>}+\dots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D6665F-AEDA-B445-8AAA-C293DC13579A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0323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RF(NO_x</a:t>
            </a:r>
            <a:r>
              <a:rPr lang="en-US" dirty="0" smtClean="0"/>
              <a:t>) = \</a:t>
            </a:r>
            <a:r>
              <a:rPr lang="en-US" dirty="0" err="1" smtClean="0"/>
              <a:t>frac</a:t>
            </a:r>
            <a:r>
              <a:rPr lang="en-US" dirty="0" smtClean="0"/>
              <a:t>{\partial RE(O_3)}{\partial </a:t>
            </a:r>
            <a:r>
              <a:rPr lang="en-US" dirty="0" err="1" smtClean="0"/>
              <a:t>NO_x</a:t>
            </a:r>
            <a:r>
              <a:rPr lang="en-US" dirty="0" smtClean="0"/>
              <a:t>} + \</a:t>
            </a:r>
            <a:r>
              <a:rPr lang="en-US" dirty="0" err="1" smtClean="0"/>
              <a:t>frac</a:t>
            </a:r>
            <a:r>
              <a:rPr lang="en-US" dirty="0" smtClean="0"/>
              <a:t>{\partial RE(CH_4)}{\partial </a:t>
            </a:r>
            <a:r>
              <a:rPr lang="en-US" dirty="0" err="1" smtClean="0"/>
              <a:t>NO_x</a:t>
            </a:r>
            <a:r>
              <a:rPr lang="en-US" dirty="0" smtClean="0"/>
              <a:t>} + \</a:t>
            </a:r>
            <a:r>
              <a:rPr lang="en-US" dirty="0" err="1" smtClean="0"/>
              <a:t>frac</a:t>
            </a:r>
            <a:r>
              <a:rPr lang="en-US" dirty="0" smtClean="0"/>
              <a:t>{\partial RE(PM)}{\partial </a:t>
            </a:r>
            <a:r>
              <a:rPr lang="en-US" dirty="0" err="1" smtClean="0"/>
              <a:t>NOx</a:t>
            </a:r>
            <a:r>
              <a:rPr lang="en-US" dirty="0" smtClean="0"/>
              <a:t>}+\dots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D6665F-AEDA-B445-8AAA-C293DC13579A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RF(NO_x</a:t>
            </a:r>
            <a:r>
              <a:rPr lang="en-US" dirty="0" smtClean="0"/>
              <a:t>) = \</a:t>
            </a:r>
            <a:r>
              <a:rPr lang="en-US" dirty="0" err="1" smtClean="0"/>
              <a:t>frac</a:t>
            </a:r>
            <a:r>
              <a:rPr lang="en-US" dirty="0" smtClean="0"/>
              <a:t>{\partial RE(O_3)}{\partial </a:t>
            </a:r>
            <a:r>
              <a:rPr lang="en-US" dirty="0" err="1" smtClean="0"/>
              <a:t>NO_x</a:t>
            </a:r>
            <a:r>
              <a:rPr lang="en-US" dirty="0" smtClean="0"/>
              <a:t>} + \</a:t>
            </a:r>
            <a:r>
              <a:rPr lang="en-US" dirty="0" err="1" smtClean="0"/>
              <a:t>frac</a:t>
            </a:r>
            <a:r>
              <a:rPr lang="en-US" dirty="0" smtClean="0"/>
              <a:t>{\partial RE(CH_4)}{\partial </a:t>
            </a:r>
            <a:r>
              <a:rPr lang="en-US" dirty="0" err="1" smtClean="0"/>
              <a:t>NO_x</a:t>
            </a:r>
            <a:r>
              <a:rPr lang="en-US" dirty="0" smtClean="0"/>
              <a:t>} + \</a:t>
            </a:r>
            <a:r>
              <a:rPr lang="en-US" dirty="0" err="1" smtClean="0"/>
              <a:t>frac</a:t>
            </a:r>
            <a:r>
              <a:rPr lang="en-US" dirty="0" smtClean="0"/>
              <a:t>{\partial RE(PM)}{\partial </a:t>
            </a:r>
            <a:r>
              <a:rPr lang="en-US" dirty="0" err="1" smtClean="0"/>
              <a:t>NOx</a:t>
            </a:r>
            <a:r>
              <a:rPr lang="en-US" dirty="0" smtClean="0"/>
              <a:t>}+\dots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D6665F-AEDA-B445-8AAA-C293DC13579A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2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ea typeface="宋体" charset="-122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eaLnBrk="1" hangingPunct="1"/>
            <a:fld id="{00663B87-5427-254F-AC62-F51E3BCDAA7C}" type="slidenum">
              <a:rPr kumimoji="0" lang="en-US" altLang="x-none" sz="1200"/>
              <a:pPr eaLnBrk="1" hangingPunct="1"/>
              <a:t>33</a:t>
            </a:fld>
            <a:endParaRPr kumimoji="0" lang="en-US" altLang="x-none" sz="1200"/>
          </a:p>
        </p:txBody>
      </p:sp>
    </p:spTree>
    <p:extLst>
      <p:ext uri="{BB962C8B-B14F-4D97-AF65-F5344CB8AC3E}">
        <p14:creationId xmlns:p14="http://schemas.microsoft.com/office/powerpoint/2010/main" val="630059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D6665F-AEDA-B445-8AAA-C293DC13579A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2245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RF(NO_x</a:t>
            </a:r>
            <a:r>
              <a:rPr lang="en-US" dirty="0" smtClean="0"/>
              <a:t>) = \</a:t>
            </a:r>
            <a:r>
              <a:rPr lang="en-US" dirty="0" err="1" smtClean="0"/>
              <a:t>frac</a:t>
            </a:r>
            <a:r>
              <a:rPr lang="en-US" dirty="0" smtClean="0"/>
              <a:t>{\partial RE(O_3)}{\partial </a:t>
            </a:r>
            <a:r>
              <a:rPr lang="en-US" dirty="0" err="1" smtClean="0"/>
              <a:t>NO_x</a:t>
            </a:r>
            <a:r>
              <a:rPr lang="en-US" dirty="0" smtClean="0"/>
              <a:t>} + \</a:t>
            </a:r>
            <a:r>
              <a:rPr lang="en-US" dirty="0" err="1" smtClean="0"/>
              <a:t>frac</a:t>
            </a:r>
            <a:r>
              <a:rPr lang="en-US" dirty="0" smtClean="0"/>
              <a:t>{\partial RE(CH_4)}{\partial </a:t>
            </a:r>
            <a:r>
              <a:rPr lang="en-US" dirty="0" err="1" smtClean="0"/>
              <a:t>NO_x</a:t>
            </a:r>
            <a:r>
              <a:rPr lang="en-US" dirty="0" smtClean="0"/>
              <a:t>} + \</a:t>
            </a:r>
            <a:r>
              <a:rPr lang="en-US" dirty="0" err="1" smtClean="0"/>
              <a:t>frac</a:t>
            </a:r>
            <a:r>
              <a:rPr lang="en-US" dirty="0" smtClean="0"/>
              <a:t>{\partial RE(PM)}{\partial </a:t>
            </a:r>
            <a:r>
              <a:rPr lang="en-US" dirty="0" err="1" smtClean="0"/>
              <a:t>NOx</a:t>
            </a:r>
            <a:r>
              <a:rPr lang="en-US" dirty="0" smtClean="0"/>
              <a:t>}+\dots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D6665F-AEDA-B445-8AAA-C293DC13579A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9196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ＭＳ Ｐゴシック" charset="-128"/>
                <a:cs typeface="ＭＳ Ｐゴシック" charset="-128"/>
              </a:rPr>
              <a:t>{\bf \lambda}^{k} = \left [ \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ＭＳ Ｐゴシック" charset="-128"/>
                <a:cs typeface="ＭＳ Ｐゴシック" charset="-128"/>
              </a:rPr>
              <a:t>frac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ＭＳ Ｐゴシック" charset="-128"/>
                <a:cs typeface="ＭＳ Ｐゴシック" charset="-128"/>
              </a:rPr>
              <a:t>{\partial(M({\bf x}^k))}{\partial {\bf x}^k} \right ]^T {\bf \lambda}^{k+1}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D6665F-AEDA-B445-8AAA-C293DC13579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9497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mr-IN" sz="1200" kern="1200" dirty="0">
              <a:solidFill>
                <a:schemeClr val="tx1"/>
              </a:solidFill>
              <a:effectLst/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D6665F-AEDA-B445-8AAA-C293DC13579A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740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mr-IN" sz="1200" kern="1200" dirty="0" err="1" smtClean="0">
                <a:solidFill>
                  <a:schemeClr val="tx1"/>
                </a:solidFill>
                <a:effectLst/>
                <a:latin typeface="Times" charset="0"/>
                <a:ea typeface="ＭＳ Ｐゴシック" charset="-128"/>
                <a:cs typeface="ＭＳ Ｐゴシック" charset="-128"/>
              </a:rPr>
              <a:t>J</a:t>
            </a:r>
            <a:r>
              <a:rPr lang="mr-IN" sz="1200" kern="1200" dirty="0" smtClean="0">
                <a:solidFill>
                  <a:schemeClr val="tx1"/>
                </a:solidFill>
                <a:effectLst/>
                <a:latin typeface="Times" charset="0"/>
                <a:ea typeface="ＭＳ Ｐゴシック" charset="-128"/>
                <a:cs typeface="ＭＳ Ｐゴシック" charset="-128"/>
              </a:rPr>
              <a:t>({\</a:t>
            </a:r>
            <a:r>
              <a:rPr lang="mr-IN" sz="1200" kern="1200" dirty="0" err="1" smtClean="0">
                <a:solidFill>
                  <a:schemeClr val="tx1"/>
                </a:solidFill>
                <a:effectLst/>
                <a:latin typeface="Times" charset="0"/>
                <a:ea typeface="ＭＳ Ｐゴシック" charset="-128"/>
                <a:cs typeface="ＭＳ Ｐゴシック" charset="-128"/>
              </a:rPr>
              <a:t>bf</a:t>
            </a:r>
            <a:r>
              <a:rPr lang="mr-IN" sz="1200" kern="1200" dirty="0" smtClean="0">
                <a:solidFill>
                  <a:schemeClr val="tx1"/>
                </a:solidFill>
                <a:effectLst/>
                <a:latin typeface="Times" charset="0"/>
                <a:ea typeface="ＭＳ Ｐゴシック" charset="-128"/>
                <a:cs typeface="ＭＳ Ｐゴシック" charset="-128"/>
              </a:rPr>
              <a:t> </a:t>
            </a:r>
            <a:r>
              <a:rPr lang="mr-IN" sz="1200" kern="1200" dirty="0" err="1" smtClean="0">
                <a:solidFill>
                  <a:schemeClr val="tx1"/>
                </a:solidFill>
                <a:effectLst/>
                <a:latin typeface="Times" charset="0"/>
                <a:ea typeface="ＭＳ Ｐゴシック" charset="-128"/>
                <a:cs typeface="ＭＳ Ｐゴシック" charset="-128"/>
              </a:rPr>
              <a:t>x</a:t>
            </a:r>
            <a:r>
              <a:rPr lang="mr-IN" sz="1200" kern="1200" dirty="0" smtClean="0">
                <a:solidFill>
                  <a:schemeClr val="tx1"/>
                </a:solidFill>
                <a:effectLst/>
                <a:latin typeface="Times" charset="0"/>
                <a:ea typeface="ＭＳ Ｐゴシック" charset="-128"/>
                <a:cs typeface="ＭＳ Ｐゴシック" charset="-128"/>
              </a:rPr>
              <a:t>}) = (</a:t>
            </a:r>
            <a:r>
              <a:rPr lang="mr-IN" sz="1200" kern="1200" dirty="0" err="1" smtClean="0">
                <a:solidFill>
                  <a:schemeClr val="tx1"/>
                </a:solidFill>
                <a:effectLst/>
                <a:latin typeface="Times" charset="0"/>
                <a:ea typeface="ＭＳ Ｐゴシック" charset="-128"/>
                <a:cs typeface="ＭＳ Ｐゴシック" charset="-128"/>
              </a:rPr>
              <a:t>H</a:t>
            </a:r>
            <a:r>
              <a:rPr lang="mr-IN" sz="1200" kern="1200" dirty="0" smtClean="0">
                <a:solidFill>
                  <a:schemeClr val="tx1"/>
                </a:solidFill>
                <a:effectLst/>
                <a:latin typeface="Times" charset="0"/>
                <a:ea typeface="ＭＳ Ｐゴシック" charset="-128"/>
                <a:cs typeface="ＭＳ Ｐゴシック" charset="-128"/>
              </a:rPr>
              <a:t>({\</a:t>
            </a:r>
            <a:r>
              <a:rPr lang="mr-IN" sz="1200" kern="1200" dirty="0" err="1" smtClean="0">
                <a:solidFill>
                  <a:schemeClr val="tx1"/>
                </a:solidFill>
                <a:effectLst/>
                <a:latin typeface="Times" charset="0"/>
                <a:ea typeface="ＭＳ Ｐゴシック" charset="-128"/>
                <a:cs typeface="ＭＳ Ｐゴシック" charset="-128"/>
              </a:rPr>
              <a:t>bf</a:t>
            </a:r>
            <a:r>
              <a:rPr lang="mr-IN" sz="1200" kern="1200" dirty="0" smtClean="0">
                <a:solidFill>
                  <a:schemeClr val="tx1"/>
                </a:solidFill>
                <a:effectLst/>
                <a:latin typeface="Times" charset="0"/>
                <a:ea typeface="ＭＳ Ｐゴシック" charset="-128"/>
                <a:cs typeface="ＭＳ Ｐゴシック" charset="-128"/>
              </a:rPr>
              <a:t> </a:t>
            </a:r>
            <a:r>
              <a:rPr lang="mr-IN" sz="1200" kern="1200" dirty="0" err="1" smtClean="0">
                <a:solidFill>
                  <a:schemeClr val="tx1"/>
                </a:solidFill>
                <a:effectLst/>
                <a:latin typeface="Times" charset="0"/>
                <a:ea typeface="ＭＳ Ｐゴシック" charset="-128"/>
                <a:cs typeface="ＭＳ Ｐゴシック" charset="-128"/>
              </a:rPr>
              <a:t>x</a:t>
            </a:r>
            <a:r>
              <a:rPr lang="mr-IN" sz="1200" kern="1200" dirty="0" smtClean="0">
                <a:solidFill>
                  <a:schemeClr val="tx1"/>
                </a:solidFill>
                <a:effectLst/>
                <a:latin typeface="Times" charset="0"/>
                <a:ea typeface="ＭＳ Ｐゴシック" charset="-128"/>
                <a:cs typeface="ＭＳ Ｐゴシック" charset="-128"/>
              </a:rPr>
              <a:t>}) - {\</a:t>
            </a:r>
            <a:r>
              <a:rPr lang="mr-IN" sz="1200" kern="1200" dirty="0" err="1" smtClean="0">
                <a:solidFill>
                  <a:schemeClr val="tx1"/>
                </a:solidFill>
                <a:effectLst/>
                <a:latin typeface="Times" charset="0"/>
                <a:ea typeface="ＭＳ Ｐゴシック" charset="-128"/>
                <a:cs typeface="ＭＳ Ｐゴシック" charset="-128"/>
              </a:rPr>
              <a:t>bf</a:t>
            </a:r>
            <a:r>
              <a:rPr lang="mr-IN" sz="1200" kern="1200" dirty="0" smtClean="0">
                <a:solidFill>
                  <a:schemeClr val="tx1"/>
                </a:solidFill>
                <a:effectLst/>
                <a:latin typeface="Times" charset="0"/>
                <a:ea typeface="ＭＳ Ｐゴシック" charset="-128"/>
                <a:cs typeface="ＭＳ Ｐゴシック" charset="-128"/>
              </a:rPr>
              <a:t> </a:t>
            </a:r>
            <a:r>
              <a:rPr lang="mr-IN" sz="1200" kern="1200" dirty="0" err="1" smtClean="0">
                <a:solidFill>
                  <a:schemeClr val="tx1"/>
                </a:solidFill>
                <a:effectLst/>
                <a:latin typeface="Times" charset="0"/>
                <a:ea typeface="ＭＳ Ｐゴシック" charset="-128"/>
                <a:cs typeface="ＭＳ Ｐゴシック" charset="-128"/>
              </a:rPr>
              <a:t>y</a:t>
            </a:r>
            <a:r>
              <a:rPr lang="mr-IN" sz="1200" kern="1200" dirty="0" smtClean="0">
                <a:solidFill>
                  <a:schemeClr val="tx1"/>
                </a:solidFill>
                <a:effectLst/>
                <a:latin typeface="Times" charset="0"/>
                <a:ea typeface="ＭＳ Ｐゴシック" charset="-128"/>
                <a:cs typeface="ＭＳ Ｐゴシック" charset="-128"/>
              </a:rPr>
              <a:t>})^</a:t>
            </a:r>
            <a:r>
              <a:rPr lang="mr-IN" sz="1200" kern="1200" dirty="0" err="1" smtClean="0">
                <a:solidFill>
                  <a:schemeClr val="tx1"/>
                </a:solidFill>
                <a:effectLst/>
                <a:latin typeface="Times" charset="0"/>
                <a:ea typeface="ＭＳ Ｐゴシック" charset="-128"/>
                <a:cs typeface="ＭＳ Ｐゴシック" charset="-128"/>
              </a:rPr>
              <a:t>T</a:t>
            </a:r>
            <a:r>
              <a:rPr lang="mr-IN" sz="1200" kern="1200" dirty="0" smtClean="0">
                <a:solidFill>
                  <a:schemeClr val="tx1"/>
                </a:solidFill>
                <a:effectLst/>
                <a:latin typeface="Times" charset="0"/>
                <a:ea typeface="ＭＳ Ｐゴシック" charset="-128"/>
                <a:cs typeface="ＭＳ Ｐゴシック" charset="-128"/>
              </a:rPr>
              <a:t> {\</a:t>
            </a:r>
            <a:r>
              <a:rPr lang="mr-IN" sz="1200" kern="1200" dirty="0" err="1" smtClean="0">
                <a:solidFill>
                  <a:schemeClr val="tx1"/>
                </a:solidFill>
                <a:effectLst/>
                <a:latin typeface="Times" charset="0"/>
                <a:ea typeface="ＭＳ Ｐゴシック" charset="-128"/>
                <a:cs typeface="ＭＳ Ｐゴシック" charset="-128"/>
              </a:rPr>
              <a:t>bf</a:t>
            </a:r>
            <a:r>
              <a:rPr lang="mr-IN" sz="1200" kern="1200" dirty="0" smtClean="0">
                <a:solidFill>
                  <a:schemeClr val="tx1"/>
                </a:solidFill>
                <a:effectLst/>
                <a:latin typeface="Times" charset="0"/>
                <a:ea typeface="ＭＳ Ｐゴシック" charset="-128"/>
                <a:cs typeface="ＭＳ Ｐゴシック" charset="-128"/>
              </a:rPr>
              <a:t> </a:t>
            </a:r>
            <a:r>
              <a:rPr lang="mr-IN" sz="1200" kern="1200" dirty="0" err="1" smtClean="0">
                <a:solidFill>
                  <a:schemeClr val="tx1"/>
                </a:solidFill>
                <a:effectLst/>
                <a:latin typeface="Times" charset="0"/>
                <a:ea typeface="ＭＳ Ｐゴシック" charset="-128"/>
                <a:cs typeface="ＭＳ Ｐゴシック" charset="-128"/>
              </a:rPr>
              <a:t>R</a:t>
            </a:r>
            <a:r>
              <a:rPr lang="mr-IN" sz="1200" kern="1200" dirty="0" smtClean="0">
                <a:solidFill>
                  <a:schemeClr val="tx1"/>
                </a:solidFill>
                <a:effectLst/>
                <a:latin typeface="Times" charset="0"/>
                <a:ea typeface="ＭＳ Ｐゴシック" charset="-128"/>
                <a:cs typeface="ＭＳ Ｐゴシック" charset="-128"/>
              </a:rPr>
              <a:t>}^{-1} (</a:t>
            </a:r>
            <a:r>
              <a:rPr lang="mr-IN" sz="1200" kern="1200" dirty="0" err="1" smtClean="0">
                <a:solidFill>
                  <a:schemeClr val="tx1"/>
                </a:solidFill>
                <a:effectLst/>
                <a:latin typeface="Times" charset="0"/>
                <a:ea typeface="ＭＳ Ｐゴシック" charset="-128"/>
                <a:cs typeface="ＭＳ Ｐゴシック" charset="-128"/>
              </a:rPr>
              <a:t>H</a:t>
            </a:r>
            <a:r>
              <a:rPr lang="mr-IN" sz="1200" kern="1200" dirty="0" smtClean="0">
                <a:solidFill>
                  <a:schemeClr val="tx1"/>
                </a:solidFill>
                <a:effectLst/>
                <a:latin typeface="Times" charset="0"/>
                <a:ea typeface="ＭＳ Ｐゴシック" charset="-128"/>
                <a:cs typeface="ＭＳ Ｐゴシック" charset="-128"/>
              </a:rPr>
              <a:t>({\</a:t>
            </a:r>
            <a:r>
              <a:rPr lang="mr-IN" sz="1200" kern="1200" dirty="0" err="1" smtClean="0">
                <a:solidFill>
                  <a:schemeClr val="tx1"/>
                </a:solidFill>
                <a:effectLst/>
                <a:latin typeface="Times" charset="0"/>
                <a:ea typeface="ＭＳ Ｐゴシック" charset="-128"/>
                <a:cs typeface="ＭＳ Ｐゴシック" charset="-128"/>
              </a:rPr>
              <a:t>bf</a:t>
            </a:r>
            <a:r>
              <a:rPr lang="mr-IN" sz="1200" kern="1200" dirty="0" smtClean="0">
                <a:solidFill>
                  <a:schemeClr val="tx1"/>
                </a:solidFill>
                <a:effectLst/>
                <a:latin typeface="Times" charset="0"/>
                <a:ea typeface="ＭＳ Ｐゴシック" charset="-128"/>
                <a:cs typeface="ＭＳ Ｐゴシック" charset="-128"/>
              </a:rPr>
              <a:t> </a:t>
            </a:r>
            <a:r>
              <a:rPr lang="mr-IN" sz="1200" kern="1200" dirty="0" err="1" smtClean="0">
                <a:solidFill>
                  <a:schemeClr val="tx1"/>
                </a:solidFill>
                <a:effectLst/>
                <a:latin typeface="Times" charset="0"/>
                <a:ea typeface="ＭＳ Ｐゴシック" charset="-128"/>
                <a:cs typeface="ＭＳ Ｐゴシック" charset="-128"/>
              </a:rPr>
              <a:t>x</a:t>
            </a:r>
            <a:r>
              <a:rPr lang="mr-IN" sz="1200" kern="1200" dirty="0" smtClean="0">
                <a:solidFill>
                  <a:schemeClr val="tx1"/>
                </a:solidFill>
                <a:effectLst/>
                <a:latin typeface="Times" charset="0"/>
                <a:ea typeface="ＭＳ Ｐゴシック" charset="-128"/>
                <a:cs typeface="ＭＳ Ｐゴシック" charset="-128"/>
              </a:rPr>
              <a:t>}) - {\</a:t>
            </a:r>
            <a:r>
              <a:rPr lang="mr-IN" sz="1200" kern="1200" dirty="0" err="1" smtClean="0">
                <a:solidFill>
                  <a:schemeClr val="tx1"/>
                </a:solidFill>
                <a:effectLst/>
                <a:latin typeface="Times" charset="0"/>
                <a:ea typeface="ＭＳ Ｐゴシック" charset="-128"/>
                <a:cs typeface="ＭＳ Ｐゴシック" charset="-128"/>
              </a:rPr>
              <a:t>bf</a:t>
            </a:r>
            <a:r>
              <a:rPr lang="mr-IN" sz="1200" kern="1200" dirty="0" smtClean="0">
                <a:solidFill>
                  <a:schemeClr val="tx1"/>
                </a:solidFill>
                <a:effectLst/>
                <a:latin typeface="Times" charset="0"/>
                <a:ea typeface="ＭＳ Ｐゴシック" charset="-128"/>
                <a:cs typeface="ＭＳ Ｐゴシック" charset="-128"/>
              </a:rPr>
              <a:t> </a:t>
            </a:r>
            <a:r>
              <a:rPr lang="mr-IN" sz="1200" kern="1200" dirty="0" err="1" smtClean="0">
                <a:solidFill>
                  <a:schemeClr val="tx1"/>
                </a:solidFill>
                <a:effectLst/>
                <a:latin typeface="Times" charset="0"/>
                <a:ea typeface="ＭＳ Ｐゴシック" charset="-128"/>
                <a:cs typeface="ＭＳ Ｐゴシック" charset="-128"/>
              </a:rPr>
              <a:t>y</a:t>
            </a:r>
            <a:r>
              <a:rPr lang="mr-IN" sz="1200" kern="1200" dirty="0" smtClean="0">
                <a:solidFill>
                  <a:schemeClr val="tx1"/>
                </a:solidFill>
                <a:effectLst/>
                <a:latin typeface="Times" charset="0"/>
                <a:ea typeface="ＭＳ Ｐゴシック" charset="-128"/>
                <a:cs typeface="ＭＳ Ｐゴシック" charset="-128"/>
              </a:rPr>
              <a:t>}) + ({\</a:t>
            </a:r>
            <a:r>
              <a:rPr lang="mr-IN" sz="1200" kern="1200" dirty="0" err="1" smtClean="0">
                <a:solidFill>
                  <a:schemeClr val="tx1"/>
                </a:solidFill>
                <a:effectLst/>
                <a:latin typeface="Times" charset="0"/>
                <a:ea typeface="ＭＳ Ｐゴシック" charset="-128"/>
                <a:cs typeface="ＭＳ Ｐゴシック" charset="-128"/>
              </a:rPr>
              <a:t>bf</a:t>
            </a:r>
            <a:r>
              <a:rPr lang="mr-IN" sz="1200" kern="1200" dirty="0" smtClean="0">
                <a:solidFill>
                  <a:schemeClr val="tx1"/>
                </a:solidFill>
                <a:effectLst/>
                <a:latin typeface="Times" charset="0"/>
                <a:ea typeface="ＭＳ Ｐゴシック" charset="-128"/>
                <a:cs typeface="ＭＳ Ｐゴシック" charset="-128"/>
              </a:rPr>
              <a:t> </a:t>
            </a:r>
            <a:r>
              <a:rPr lang="mr-IN" sz="1200" kern="1200" dirty="0" err="1" smtClean="0">
                <a:solidFill>
                  <a:schemeClr val="tx1"/>
                </a:solidFill>
                <a:effectLst/>
                <a:latin typeface="Times" charset="0"/>
                <a:ea typeface="ＭＳ Ｐゴシック" charset="-128"/>
                <a:cs typeface="ＭＳ Ｐゴシック" charset="-128"/>
              </a:rPr>
              <a:t>x</a:t>
            </a:r>
            <a:r>
              <a:rPr lang="mr-IN" sz="1200" kern="1200" dirty="0" smtClean="0">
                <a:solidFill>
                  <a:schemeClr val="tx1"/>
                </a:solidFill>
                <a:effectLst/>
                <a:latin typeface="Times" charset="0"/>
                <a:ea typeface="ＭＳ Ｐゴシック" charset="-128"/>
                <a:cs typeface="ＭＳ Ｐゴシック" charset="-128"/>
              </a:rPr>
              <a:t>} - {\</a:t>
            </a:r>
            <a:r>
              <a:rPr lang="mr-IN" sz="1200" kern="1200" dirty="0" err="1" smtClean="0">
                <a:solidFill>
                  <a:schemeClr val="tx1"/>
                </a:solidFill>
                <a:effectLst/>
                <a:latin typeface="Times" charset="0"/>
                <a:ea typeface="ＭＳ Ｐゴシック" charset="-128"/>
                <a:cs typeface="ＭＳ Ｐゴシック" charset="-128"/>
              </a:rPr>
              <a:t>bf</a:t>
            </a:r>
            <a:r>
              <a:rPr lang="mr-IN" sz="1200" kern="1200" dirty="0" smtClean="0">
                <a:solidFill>
                  <a:schemeClr val="tx1"/>
                </a:solidFill>
                <a:effectLst/>
                <a:latin typeface="Times" charset="0"/>
                <a:ea typeface="ＭＳ Ｐゴシック" charset="-128"/>
                <a:cs typeface="ＭＳ Ｐゴシック" charset="-128"/>
              </a:rPr>
              <a:t> </a:t>
            </a:r>
            <a:r>
              <a:rPr lang="mr-IN" sz="1200" kern="1200" dirty="0" err="1" smtClean="0">
                <a:solidFill>
                  <a:schemeClr val="tx1"/>
                </a:solidFill>
                <a:effectLst/>
                <a:latin typeface="Times" charset="0"/>
                <a:ea typeface="ＭＳ Ｐゴシック" charset="-128"/>
                <a:cs typeface="ＭＳ Ｐゴシック" charset="-128"/>
              </a:rPr>
              <a:t>x</a:t>
            </a:r>
            <a:r>
              <a:rPr lang="mr-IN" sz="1200" kern="1200" dirty="0" smtClean="0">
                <a:solidFill>
                  <a:schemeClr val="tx1"/>
                </a:solidFill>
                <a:effectLst/>
                <a:latin typeface="Times" charset="0"/>
                <a:ea typeface="ＭＳ Ｐゴシック" charset="-128"/>
                <a:cs typeface="ＭＳ Ｐゴシック" charset="-128"/>
              </a:rPr>
              <a:t>}_</a:t>
            </a:r>
            <a:r>
              <a:rPr lang="mr-IN" sz="1200" kern="1200" dirty="0" err="1" smtClean="0">
                <a:solidFill>
                  <a:schemeClr val="tx1"/>
                </a:solidFill>
                <a:effectLst/>
                <a:latin typeface="Times" charset="0"/>
                <a:ea typeface="ＭＳ Ｐゴシック" charset="-128"/>
                <a:cs typeface="ＭＳ Ｐゴシック" charset="-128"/>
              </a:rPr>
              <a:t>b</a:t>
            </a:r>
            <a:r>
              <a:rPr lang="mr-IN" sz="1200" kern="1200" dirty="0" smtClean="0">
                <a:solidFill>
                  <a:schemeClr val="tx1"/>
                </a:solidFill>
                <a:effectLst/>
                <a:latin typeface="Times" charset="0"/>
                <a:ea typeface="ＭＳ Ｐゴシック" charset="-128"/>
                <a:cs typeface="ＭＳ Ｐゴシック" charset="-128"/>
              </a:rPr>
              <a:t>)^</a:t>
            </a:r>
            <a:r>
              <a:rPr lang="mr-IN" sz="1200" kern="1200" dirty="0" err="1" smtClean="0">
                <a:solidFill>
                  <a:schemeClr val="tx1"/>
                </a:solidFill>
                <a:effectLst/>
                <a:latin typeface="Times" charset="0"/>
                <a:ea typeface="ＭＳ Ｐゴシック" charset="-128"/>
                <a:cs typeface="ＭＳ Ｐゴシック" charset="-128"/>
              </a:rPr>
              <a:t>T</a:t>
            </a:r>
            <a:r>
              <a:rPr lang="mr-IN" sz="1200" kern="1200" dirty="0" smtClean="0">
                <a:solidFill>
                  <a:schemeClr val="tx1"/>
                </a:solidFill>
                <a:effectLst/>
                <a:latin typeface="Times" charset="0"/>
                <a:ea typeface="ＭＳ Ｐゴシック" charset="-128"/>
                <a:cs typeface="ＭＳ Ｐゴシック" charset="-128"/>
              </a:rPr>
              <a:t> {\</a:t>
            </a:r>
            <a:r>
              <a:rPr lang="mr-IN" sz="1200" kern="1200" dirty="0" err="1" smtClean="0">
                <a:solidFill>
                  <a:schemeClr val="tx1"/>
                </a:solidFill>
                <a:effectLst/>
                <a:latin typeface="Times" charset="0"/>
                <a:ea typeface="ＭＳ Ｐゴシック" charset="-128"/>
                <a:cs typeface="ＭＳ Ｐゴシック" charset="-128"/>
              </a:rPr>
              <a:t>bf</a:t>
            </a:r>
            <a:r>
              <a:rPr lang="mr-IN" sz="1200" kern="1200" dirty="0" smtClean="0">
                <a:solidFill>
                  <a:schemeClr val="tx1"/>
                </a:solidFill>
                <a:effectLst/>
                <a:latin typeface="Times" charset="0"/>
                <a:ea typeface="ＭＳ Ｐゴシック" charset="-128"/>
                <a:cs typeface="ＭＳ Ｐゴシック" charset="-128"/>
              </a:rPr>
              <a:t> </a:t>
            </a:r>
            <a:r>
              <a:rPr lang="mr-IN" sz="1200" kern="1200" dirty="0" err="1" smtClean="0">
                <a:solidFill>
                  <a:schemeClr val="tx1"/>
                </a:solidFill>
                <a:effectLst/>
                <a:latin typeface="Times" charset="0"/>
                <a:ea typeface="ＭＳ Ｐゴシック" charset="-128"/>
                <a:cs typeface="ＭＳ Ｐゴシック" charset="-128"/>
              </a:rPr>
              <a:t>B</a:t>
            </a:r>
            <a:r>
              <a:rPr lang="mr-IN" sz="1200" kern="1200" dirty="0" smtClean="0">
                <a:solidFill>
                  <a:schemeClr val="tx1"/>
                </a:solidFill>
                <a:effectLst/>
                <a:latin typeface="Times" charset="0"/>
                <a:ea typeface="ＭＳ Ｐゴシック" charset="-128"/>
                <a:cs typeface="ＭＳ Ｐゴシック" charset="-128"/>
              </a:rPr>
              <a:t>}^{-1} ({\</a:t>
            </a:r>
            <a:r>
              <a:rPr lang="mr-IN" sz="1200" kern="1200" dirty="0" err="1" smtClean="0">
                <a:solidFill>
                  <a:schemeClr val="tx1"/>
                </a:solidFill>
                <a:effectLst/>
                <a:latin typeface="Times" charset="0"/>
                <a:ea typeface="ＭＳ Ｐゴシック" charset="-128"/>
                <a:cs typeface="ＭＳ Ｐゴシック" charset="-128"/>
              </a:rPr>
              <a:t>bf</a:t>
            </a:r>
            <a:r>
              <a:rPr lang="mr-IN" sz="1200" kern="1200" dirty="0" smtClean="0">
                <a:solidFill>
                  <a:schemeClr val="tx1"/>
                </a:solidFill>
                <a:effectLst/>
                <a:latin typeface="Times" charset="0"/>
                <a:ea typeface="ＭＳ Ｐゴシック" charset="-128"/>
                <a:cs typeface="ＭＳ Ｐゴシック" charset="-128"/>
              </a:rPr>
              <a:t> </a:t>
            </a:r>
            <a:r>
              <a:rPr lang="mr-IN" sz="1200" kern="1200" dirty="0" err="1" smtClean="0">
                <a:solidFill>
                  <a:schemeClr val="tx1"/>
                </a:solidFill>
                <a:effectLst/>
                <a:latin typeface="Times" charset="0"/>
                <a:ea typeface="ＭＳ Ｐゴシック" charset="-128"/>
                <a:cs typeface="ＭＳ Ｐゴシック" charset="-128"/>
              </a:rPr>
              <a:t>x</a:t>
            </a:r>
            <a:r>
              <a:rPr lang="mr-IN" sz="1200" kern="1200" dirty="0" smtClean="0">
                <a:solidFill>
                  <a:schemeClr val="tx1"/>
                </a:solidFill>
                <a:effectLst/>
                <a:latin typeface="Times" charset="0"/>
                <a:ea typeface="ＭＳ Ｐゴシック" charset="-128"/>
                <a:cs typeface="ＭＳ Ｐゴシック" charset="-128"/>
              </a:rPr>
              <a:t>} - {\</a:t>
            </a:r>
            <a:r>
              <a:rPr lang="mr-IN" sz="1200" kern="1200" dirty="0" err="1" smtClean="0">
                <a:solidFill>
                  <a:schemeClr val="tx1"/>
                </a:solidFill>
                <a:effectLst/>
                <a:latin typeface="Times" charset="0"/>
                <a:ea typeface="ＭＳ Ｐゴシック" charset="-128"/>
                <a:cs typeface="ＭＳ Ｐゴシック" charset="-128"/>
              </a:rPr>
              <a:t>bf</a:t>
            </a:r>
            <a:r>
              <a:rPr lang="mr-IN" sz="1200" kern="1200" dirty="0" smtClean="0">
                <a:solidFill>
                  <a:schemeClr val="tx1"/>
                </a:solidFill>
                <a:effectLst/>
                <a:latin typeface="Times" charset="0"/>
                <a:ea typeface="ＭＳ Ｐゴシック" charset="-128"/>
                <a:cs typeface="ＭＳ Ｐゴシック" charset="-128"/>
              </a:rPr>
              <a:t> </a:t>
            </a:r>
            <a:r>
              <a:rPr lang="mr-IN" sz="1200" kern="1200" dirty="0" err="1" smtClean="0">
                <a:solidFill>
                  <a:schemeClr val="tx1"/>
                </a:solidFill>
                <a:effectLst/>
                <a:latin typeface="Times" charset="0"/>
                <a:ea typeface="ＭＳ Ｐゴシック" charset="-128"/>
                <a:cs typeface="ＭＳ Ｐゴシック" charset="-128"/>
              </a:rPr>
              <a:t>x</a:t>
            </a:r>
            <a:r>
              <a:rPr lang="mr-IN" sz="1200" kern="1200" dirty="0" smtClean="0">
                <a:solidFill>
                  <a:schemeClr val="tx1"/>
                </a:solidFill>
                <a:effectLst/>
                <a:latin typeface="Times" charset="0"/>
                <a:ea typeface="ＭＳ Ｐゴシック" charset="-128"/>
                <a:cs typeface="ＭＳ Ｐゴシック" charset="-128"/>
              </a:rPr>
              <a:t>}_</a:t>
            </a:r>
            <a:r>
              <a:rPr lang="mr-IN" sz="1200" kern="1200" dirty="0" err="1" smtClean="0">
                <a:solidFill>
                  <a:schemeClr val="tx1"/>
                </a:solidFill>
                <a:effectLst/>
                <a:latin typeface="Times" charset="0"/>
                <a:ea typeface="ＭＳ Ｐゴシック" charset="-128"/>
                <a:cs typeface="ＭＳ Ｐゴシック" charset="-128"/>
              </a:rPr>
              <a:t>b</a:t>
            </a:r>
            <a:r>
              <a:rPr lang="mr-IN" sz="1200" kern="1200" dirty="0" smtClean="0">
                <a:solidFill>
                  <a:schemeClr val="tx1"/>
                </a:solidFill>
                <a:effectLst/>
                <a:latin typeface="Times" charset="0"/>
                <a:ea typeface="ＭＳ Ｐゴシック" charset="-128"/>
                <a:cs typeface="ＭＳ Ｐゴシック" charset="-128"/>
              </a:rPr>
              <a:t>)</a:t>
            </a:r>
            <a:endParaRPr lang="mr-IN" sz="1200" kern="1200" dirty="0">
              <a:solidFill>
                <a:schemeClr val="tx1"/>
              </a:solidFill>
              <a:effectLst/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D6665F-AEDA-B445-8AAA-C293DC13579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6460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D6665F-AEDA-B445-8AAA-C293DC13579A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653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D6665F-AEDA-B445-8AAA-C293DC13579A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0147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D6665F-AEDA-B445-8AAA-C293DC13579A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281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1C93D1-8077-5342-B927-481A36BC65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ACB90-15DA-804D-A6C2-3BC2EDAAC5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51638" y="227013"/>
            <a:ext cx="2159000" cy="58689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73050" y="227013"/>
            <a:ext cx="6326188" cy="58689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C1721C-99B1-F442-883C-9355A08694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1B05F0-6096-564D-9DE0-A50DC69ADE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D52656-6B2E-0244-82B5-48749AF222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A5D2C2-1149-8D43-A643-E392D16ADC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B2D3B5-FED5-B14E-84DE-7B5D5038B4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A1579C-BE91-244A-9376-585228097B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D57F4-49C0-6C4F-B059-B6761EF850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47EBC0-5FE3-9544-A13E-30E99066D1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3A4344-0522-ED48-BD68-34BE55E42A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3050" y="227013"/>
            <a:ext cx="8637588" cy="914400"/>
          </a:xfrm>
          <a:prstGeom prst="rect">
            <a:avLst/>
          </a:prstGeom>
          <a:noFill/>
          <a:ln w="28575">
            <a:solidFill>
              <a:srgbClr val="1712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BA936553-413B-684D-A5AA-F07D8F2723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chart" Target="../charts/char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iki.seas.harvard.edu/geos-chem/index.php/GEOS-Chem_Adjoint" TargetMode="External"/><Relationship Id="rId4" Type="http://schemas.openxmlformats.org/officeDocument/2006/relationships/hyperlink" Target="http://adjoint.colorado.edu:8080" TargetMode="External"/><Relationship Id="rId5" Type="http://schemas.openxmlformats.org/officeDocument/2006/relationships/hyperlink" Target="https://trello.com/b/GTfHT38L/geos-chem-adjoint" TargetMode="Externa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hyperlink" Target="http://wiki.seas.harvard.edu/geos-chem/index.php/GEOS-Chem_Adjoint" TargetMode="External"/><Relationship Id="rId6" Type="http://schemas.openxmlformats.org/officeDocument/2006/relationships/hyperlink" Target="http://adjoint.colorado.edu:8080" TargetMode="External"/><Relationship Id="rId7" Type="http://schemas.openxmlformats.org/officeDocument/2006/relationships/hyperlink" Target="https://trello.com/b/GTfHT38L/geos-chem-adjoint" TargetMode="External"/><Relationship Id="rId8" Type="http://schemas.openxmlformats.org/officeDocument/2006/relationships/image" Target="../media/image21.png"/><Relationship Id="rId9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png"/><Relationship Id="rId20" Type="http://schemas.openxmlformats.org/officeDocument/2006/relationships/image" Target="../media/image41.emf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10" Type="http://schemas.openxmlformats.org/officeDocument/2006/relationships/image" Target="../media/image31.png"/><Relationship Id="rId11" Type="http://schemas.openxmlformats.org/officeDocument/2006/relationships/image" Target="../media/image32.png"/><Relationship Id="rId12" Type="http://schemas.openxmlformats.org/officeDocument/2006/relationships/image" Target="../media/image33.png"/><Relationship Id="rId13" Type="http://schemas.openxmlformats.org/officeDocument/2006/relationships/image" Target="../media/image34.png"/><Relationship Id="rId14" Type="http://schemas.openxmlformats.org/officeDocument/2006/relationships/image" Target="../media/image35.png"/><Relationship Id="rId15" Type="http://schemas.openxmlformats.org/officeDocument/2006/relationships/image" Target="../media/image36.png"/><Relationship Id="rId16" Type="http://schemas.openxmlformats.org/officeDocument/2006/relationships/image" Target="../media/image37.png"/><Relationship Id="rId17" Type="http://schemas.openxmlformats.org/officeDocument/2006/relationships/image" Target="../media/image38.png"/><Relationship Id="rId18" Type="http://schemas.openxmlformats.org/officeDocument/2006/relationships/image" Target="../media/image39.png"/><Relationship Id="rId19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4" Type="http://schemas.openxmlformats.org/officeDocument/2006/relationships/image" Target="../media/image50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jpe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8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emf"/><Relationship Id="rId6" Type="http://schemas.openxmlformats.org/officeDocument/2006/relationships/image" Target="../media/image62.png"/><Relationship Id="rId7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emf"/><Relationship Id="rId5" Type="http://schemas.openxmlformats.org/officeDocument/2006/relationships/image" Target="../media/image3.emf"/><Relationship Id="rId6" Type="http://schemas.openxmlformats.org/officeDocument/2006/relationships/image" Target="../media/image4.jpeg"/><Relationship Id="rId7" Type="http://schemas.openxmlformats.org/officeDocument/2006/relationships/image" Target="../media/image5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5" Type="http://schemas.openxmlformats.org/officeDocument/2006/relationships/image" Target="../media/image11.emf"/><Relationship Id="rId6" Type="http://schemas.openxmlformats.org/officeDocument/2006/relationships/image" Target="../media/image12.emf"/><Relationship Id="rId7" Type="http://schemas.openxmlformats.org/officeDocument/2006/relationships/image" Target="../media/image13.emf"/><Relationship Id="rId8" Type="http://schemas.openxmlformats.org/officeDocument/2006/relationships/image" Target="../media/image14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2"/>
          <p:cNvSpPr>
            <a:spLocks noChangeArrowheads="1"/>
          </p:cNvSpPr>
          <p:nvPr/>
        </p:nvSpPr>
        <p:spPr bwMode="auto">
          <a:xfrm>
            <a:off x="423333" y="459316"/>
            <a:ext cx="8369300" cy="1424517"/>
          </a:xfrm>
          <a:prstGeom prst="rect">
            <a:avLst/>
          </a:prstGeom>
          <a:noFill/>
          <a:ln w="12700">
            <a:solidFill>
              <a:srgbClr val="00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14339" name="Rectangle 5"/>
          <p:cNvSpPr>
            <a:spLocks noChangeArrowheads="1"/>
          </p:cNvSpPr>
          <p:nvPr/>
        </p:nvSpPr>
        <p:spPr bwMode="auto">
          <a:xfrm>
            <a:off x="605366" y="667810"/>
            <a:ext cx="79629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smtClean="0"/>
              <a:t>GEOS-</a:t>
            </a:r>
            <a:r>
              <a:rPr lang="en-US" sz="2800" dirty="0" err="1" smtClean="0"/>
              <a:t>Chem</a:t>
            </a:r>
            <a:r>
              <a:rPr lang="en-US" sz="2800" dirty="0" smtClean="0"/>
              <a:t> </a:t>
            </a:r>
            <a:r>
              <a:rPr lang="en-US" sz="2800" dirty="0" err="1"/>
              <a:t>A</a:t>
            </a:r>
            <a:r>
              <a:rPr lang="en-US" sz="2800" dirty="0" err="1" smtClean="0"/>
              <a:t>djoint</a:t>
            </a:r>
            <a:r>
              <a:rPr lang="en-US" sz="2800" dirty="0" smtClean="0"/>
              <a:t> Model</a:t>
            </a:r>
          </a:p>
        </p:txBody>
      </p:sp>
      <p:sp>
        <p:nvSpPr>
          <p:cNvPr id="14340" name="TextBox 6"/>
          <p:cNvSpPr txBox="1">
            <a:spLocks noChangeArrowheads="1"/>
          </p:cNvSpPr>
          <p:nvPr/>
        </p:nvSpPr>
        <p:spPr bwMode="auto">
          <a:xfrm>
            <a:off x="612428" y="1986508"/>
            <a:ext cx="7696338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200" dirty="0" smtClean="0"/>
              <a:t>07/30/2018</a:t>
            </a:r>
          </a:p>
          <a:p>
            <a:pPr algn="ctr" eaLnBrk="0" hangingPunct="0"/>
            <a:endParaRPr lang="en-US" sz="2200" dirty="0" smtClean="0"/>
          </a:p>
          <a:p>
            <a:pPr algn="ctr" eaLnBrk="0" hangingPunct="0"/>
            <a:endParaRPr lang="en-US" sz="2200" dirty="0"/>
          </a:p>
          <a:p>
            <a:pPr algn="ctr" eaLnBrk="0" hangingPunct="0"/>
            <a:endParaRPr lang="en-US" sz="2200" dirty="0" smtClean="0"/>
          </a:p>
          <a:p>
            <a:pPr algn="ctr" eaLnBrk="0" hangingPunct="0"/>
            <a:endParaRPr lang="en-US" sz="2200" dirty="0"/>
          </a:p>
          <a:p>
            <a:pPr algn="ctr" eaLnBrk="0" hangingPunct="0"/>
            <a:endParaRPr lang="en-US" sz="2200" dirty="0" smtClean="0"/>
          </a:p>
          <a:p>
            <a:pPr algn="ctr" eaLnBrk="0" hangingPunct="0"/>
            <a:endParaRPr lang="en-US" sz="2200" dirty="0"/>
          </a:p>
          <a:p>
            <a:pPr algn="ctr" eaLnBrk="0" hangingPunct="0"/>
            <a:endParaRPr lang="en-US" sz="2200" dirty="0" smtClean="0"/>
          </a:p>
          <a:p>
            <a:pPr algn="ctr" eaLnBrk="0" hangingPunct="0"/>
            <a:endParaRPr lang="en-US" sz="2200" dirty="0" smtClean="0"/>
          </a:p>
          <a:p>
            <a:pPr algn="ctr" eaLnBrk="0" hangingPunct="0"/>
            <a:endParaRPr lang="en-US" sz="2200" dirty="0" smtClean="0"/>
          </a:p>
          <a:p>
            <a:pPr algn="ctr" eaLnBrk="0" hangingPunct="0"/>
            <a:endParaRPr lang="en-US" sz="2200" dirty="0" smtClean="0"/>
          </a:p>
          <a:p>
            <a:pPr algn="ctr" eaLnBrk="0" hangingPunct="0"/>
            <a:r>
              <a:rPr lang="en-US" sz="2200" dirty="0" smtClean="0">
                <a:solidFill>
                  <a:srgbClr val="FF0000"/>
                </a:solidFill>
              </a:rPr>
              <a:t> &gt;100 registered users at more than 23 institutions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5676" y="3478036"/>
            <a:ext cx="826681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 smtClean="0"/>
              <a:t>Daven K. Henze, CU Boulder, Adjoint Model Scientist</a:t>
            </a:r>
          </a:p>
          <a:p>
            <a:pPr>
              <a:lnSpc>
                <a:spcPct val="120000"/>
              </a:lnSpc>
            </a:pPr>
            <a:r>
              <a:rPr lang="en-US" sz="2000" dirty="0" smtClean="0"/>
              <a:t>Jun Wang, U Iowa, </a:t>
            </a:r>
            <a:r>
              <a:rPr lang="en-US" sz="2000" dirty="0" err="1" smtClean="0"/>
              <a:t>Adjoint</a:t>
            </a:r>
            <a:r>
              <a:rPr lang="en-US" sz="2000" dirty="0" smtClean="0"/>
              <a:t> and Data Assimilation WG Co-Chair</a:t>
            </a:r>
          </a:p>
          <a:p>
            <a:pPr>
              <a:lnSpc>
                <a:spcPct val="120000"/>
              </a:lnSpc>
            </a:pPr>
            <a:r>
              <a:rPr lang="en-US" sz="2000" dirty="0" smtClean="0"/>
              <a:t>Yanko Davila, CU Boulder, </a:t>
            </a:r>
            <a:r>
              <a:rPr lang="en-US" sz="2000" dirty="0" err="1" smtClean="0"/>
              <a:t>Adjoint</a:t>
            </a:r>
            <a:r>
              <a:rPr lang="en-US" sz="2000" dirty="0" smtClean="0"/>
              <a:t> Model Code Support</a:t>
            </a:r>
          </a:p>
          <a:p>
            <a:pPr>
              <a:lnSpc>
                <a:spcPct val="120000"/>
              </a:lnSpc>
            </a:pP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-5063491" y="522513"/>
            <a:ext cx="1722991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4300" y="1371601"/>
            <a:ext cx="90297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endParaRPr lang="en-US" sz="2000" dirty="0"/>
          </a:p>
          <a:p>
            <a:pPr marL="342900" indent="-342900">
              <a:buFontTx/>
              <a:buChar char="-"/>
            </a:pPr>
            <a:r>
              <a:rPr lang="en-US" sz="2000" dirty="0" smtClean="0"/>
              <a:t>WRF-</a:t>
            </a:r>
            <a:r>
              <a:rPr lang="en-US" sz="2000" dirty="0" err="1" smtClean="0"/>
              <a:t>Chem</a:t>
            </a:r>
            <a:r>
              <a:rPr lang="en-US" sz="2000" dirty="0" smtClean="0"/>
              <a:t>: Hi-resolution regional 4D-Var data-assimilation and inverse modeling (ignoring impacts of chemistry on dynamics)</a:t>
            </a:r>
          </a:p>
          <a:p>
            <a:pPr marL="800100" lvl="1" indent="-342900">
              <a:buFontTx/>
              <a:buChar char="-"/>
            </a:pPr>
            <a:r>
              <a:rPr lang="en-US" sz="2000" dirty="0" smtClean="0"/>
              <a:t>Would need to implement driver for running in reverse (sensitivity analysis) and solver for inversion/DA</a:t>
            </a:r>
          </a:p>
          <a:p>
            <a:pPr marL="800100" lvl="1" indent="-342900">
              <a:buFontTx/>
              <a:buChar char="-"/>
            </a:pPr>
            <a:endParaRPr lang="en-US" sz="2000" dirty="0" smtClean="0"/>
          </a:p>
          <a:p>
            <a:pPr marL="800100" lvl="1" indent="-342900">
              <a:buFontTx/>
              <a:buChar char="-"/>
            </a:pPr>
            <a:endParaRPr lang="en-US" sz="2000" dirty="0"/>
          </a:p>
          <a:p>
            <a:pPr marL="342900" indent="-342900">
              <a:buFontTx/>
              <a:buChar char="-"/>
            </a:pPr>
            <a:r>
              <a:rPr lang="en-US" sz="2000" dirty="0" smtClean="0"/>
              <a:t>WRFPLUS-</a:t>
            </a:r>
            <a:r>
              <a:rPr lang="en-US" sz="2000" dirty="0" err="1" smtClean="0"/>
              <a:t>Chem</a:t>
            </a:r>
            <a:r>
              <a:rPr lang="en-US" sz="2000" dirty="0" smtClean="0"/>
              <a:t>, WRFDA-</a:t>
            </a:r>
            <a:r>
              <a:rPr lang="en-US" sz="2000" dirty="0" err="1" smtClean="0"/>
              <a:t>Chem</a:t>
            </a:r>
            <a:r>
              <a:rPr lang="en-US" sz="2000" dirty="0" smtClean="0"/>
              <a:t> [</a:t>
            </a:r>
            <a:r>
              <a:rPr lang="en-US" sz="2000" dirty="0" err="1" smtClean="0"/>
              <a:t>Guerrette</a:t>
            </a:r>
            <a:r>
              <a:rPr lang="en-US" sz="2000" dirty="0" smtClean="0"/>
              <a:t> &amp; </a:t>
            </a:r>
            <a:r>
              <a:rPr lang="en-US" sz="2000" dirty="0" err="1" smtClean="0"/>
              <a:t>Henze</a:t>
            </a:r>
            <a:r>
              <a:rPr lang="en-US" sz="2000" dirty="0" smtClean="0"/>
              <a:t> 2015; 2017]: DA and inverse modeling that accounts for feedback of chemistry on dynamic (or </a:t>
            </a:r>
            <a:r>
              <a:rPr lang="en-US" sz="2000" dirty="0" err="1" smtClean="0"/>
              <a:t>chem</a:t>
            </a:r>
            <a:r>
              <a:rPr lang="en-US" sz="2000" dirty="0" smtClean="0"/>
              <a:t> as a tracer for dynamics)</a:t>
            </a:r>
          </a:p>
          <a:p>
            <a:pPr marL="800100" lvl="1" indent="-342900">
              <a:buFontTx/>
              <a:buChar char="-"/>
            </a:pPr>
            <a:r>
              <a:rPr lang="en-US" sz="2000" dirty="0"/>
              <a:t>expand beyond current state (just GOCART aerosols and sulfate chemistry)</a:t>
            </a:r>
          </a:p>
          <a:p>
            <a:pPr marL="1257300" lvl="2" indent="-342900">
              <a:buFontTx/>
              <a:buChar char="-"/>
            </a:pPr>
            <a:r>
              <a:rPr lang="en-US" sz="2000" dirty="0"/>
              <a:t>Full chemistry</a:t>
            </a:r>
          </a:p>
          <a:p>
            <a:pPr marL="1257300" lvl="2" indent="-342900">
              <a:buFontTx/>
              <a:buChar char="-"/>
            </a:pPr>
            <a:r>
              <a:rPr lang="en-US" sz="2000" dirty="0"/>
              <a:t>Inert GHGs</a:t>
            </a:r>
          </a:p>
          <a:p>
            <a:pPr marL="800100" lvl="1" indent="-342900">
              <a:buFontTx/>
              <a:buChar char="-"/>
            </a:pPr>
            <a:endParaRPr lang="en-US" sz="2000" dirty="0" smtClean="0"/>
          </a:p>
          <a:p>
            <a:pPr marL="342900" indent="-342900">
              <a:buFontTx/>
              <a:buChar char="-"/>
            </a:pPr>
            <a:r>
              <a:rPr lang="en-US" sz="2000" dirty="0" smtClean="0"/>
              <a:t>Other?</a:t>
            </a:r>
            <a:endParaRPr lang="en-US" sz="2000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050" y="227013"/>
            <a:ext cx="8637588" cy="9144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-111" charset="-128"/>
                <a:cs typeface="ＭＳ Ｐゴシック" pitchFamily="-111" charset="-128"/>
              </a:rPr>
              <a:t>Potential applications </a:t>
            </a:r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of GC </a:t>
            </a:r>
            <a:r>
              <a:rPr lang="en-US" dirty="0" err="1" smtClean="0">
                <a:ea typeface="ＭＳ Ｐゴシック" pitchFamily="-111" charset="-128"/>
                <a:cs typeface="ＭＳ Ｐゴシック" pitchFamily="-111" charset="-128"/>
              </a:rPr>
              <a:t>adjoint</a:t>
            </a:r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 </a:t>
            </a:r>
            <a:b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</a:br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within NCAR models</a:t>
            </a:r>
            <a:endParaRPr lang="en-US" baseline="-25000" dirty="0" smtClean="0">
              <a:ea typeface="ＭＳ Ｐゴシック" pitchFamily="-111" charset="-128"/>
              <a:cs typeface="ＭＳ Ｐゴシック" pitchFamily="-11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7139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How </a:t>
            </a:r>
            <a:r>
              <a:rPr lang="en-US" dirty="0" err="1" smtClean="0">
                <a:ea typeface="ＭＳ Ｐゴシック" pitchFamily="-111" charset="-128"/>
                <a:cs typeface="ＭＳ Ｐゴシック" pitchFamily="-111" charset="-128"/>
              </a:rPr>
              <a:t>adjoint</a:t>
            </a:r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 code is made</a:t>
            </a:r>
            <a:endParaRPr lang="en-US" baseline="-25000" dirty="0" smtClean="0"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1084" y="1217084"/>
            <a:ext cx="878853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Adjoint</a:t>
            </a:r>
            <a:r>
              <a:rPr lang="en-US" sz="2000" dirty="0" smtClean="0"/>
              <a:t> models can be made in several ways:</a:t>
            </a:r>
            <a:endParaRPr lang="en-US" sz="2000" dirty="0"/>
          </a:p>
          <a:p>
            <a:pPr marL="342900" indent="-342900">
              <a:buFontTx/>
              <a:buChar char="-"/>
            </a:pPr>
            <a:r>
              <a:rPr lang="en-US" sz="2000" dirty="0" smtClean="0"/>
              <a:t>Application of automatic differentiation algorithms to forward model code </a:t>
            </a:r>
          </a:p>
          <a:p>
            <a:pPr marL="800100" lvl="1" indent="-342900">
              <a:buFontTx/>
              <a:buChar char="-"/>
            </a:pPr>
            <a:r>
              <a:rPr lang="en-US" sz="2000" dirty="0" smtClean="0"/>
              <a:t>TAPENADE: widely used generic tool</a:t>
            </a:r>
          </a:p>
          <a:p>
            <a:pPr marL="800100" lvl="1" indent="-342900">
              <a:buFontTx/>
              <a:buChar char="-"/>
            </a:pPr>
            <a:endParaRPr lang="en-US" sz="2000" dirty="0"/>
          </a:p>
          <a:p>
            <a:pPr marL="342900" indent="-342900">
              <a:buFontTx/>
              <a:buChar char="-"/>
            </a:pPr>
            <a:r>
              <a:rPr lang="en-US" sz="2000" dirty="0" smtClean="0"/>
              <a:t>Manually applying the algorithms embedded in AD software to the forward model source code line-by-line</a:t>
            </a:r>
          </a:p>
          <a:p>
            <a:pPr marL="800100" lvl="1" indent="-342900">
              <a:buFontTx/>
              <a:buChar char="-"/>
            </a:pPr>
            <a:r>
              <a:rPr lang="en-US" sz="2000" dirty="0" smtClean="0"/>
              <a:t>Can generate code that is sleeker than AD-generated</a:t>
            </a:r>
          </a:p>
          <a:p>
            <a:pPr marL="342900" indent="-342900">
              <a:buFontTx/>
              <a:buChar char="-"/>
            </a:pPr>
            <a:endParaRPr lang="en-US" sz="2000" dirty="0"/>
          </a:p>
          <a:p>
            <a:pPr marL="342900" indent="-342900">
              <a:buFontTx/>
              <a:buChar char="-"/>
            </a:pPr>
            <a:r>
              <a:rPr lang="en-US" sz="2000" dirty="0" smtClean="0"/>
              <a:t>Deriving the </a:t>
            </a:r>
            <a:r>
              <a:rPr lang="en-US" sz="2000" dirty="0" err="1" smtClean="0"/>
              <a:t>adjoint</a:t>
            </a:r>
            <a:r>
              <a:rPr lang="en-US" sz="2000" dirty="0" smtClean="0"/>
              <a:t> of discrete numerical algorithms</a:t>
            </a:r>
          </a:p>
          <a:p>
            <a:pPr marL="800100" lvl="1" indent="-342900">
              <a:buFontTx/>
              <a:buChar char="-"/>
            </a:pPr>
            <a:r>
              <a:rPr lang="en-US" sz="2000" dirty="0" smtClean="0"/>
              <a:t>This is how the KPP-generated </a:t>
            </a:r>
            <a:r>
              <a:rPr lang="en-US" sz="2000" dirty="0" err="1" smtClean="0"/>
              <a:t>adjoint</a:t>
            </a:r>
            <a:r>
              <a:rPr lang="en-US" sz="2000" dirty="0" smtClean="0"/>
              <a:t> works for chemistry</a:t>
            </a:r>
          </a:p>
          <a:p>
            <a:pPr marL="800100" lvl="1" indent="-342900">
              <a:buFontTx/>
              <a:buChar char="-"/>
            </a:pPr>
            <a:endParaRPr lang="en-US" sz="2000" dirty="0"/>
          </a:p>
          <a:p>
            <a:pPr marL="342900" indent="-342900">
              <a:buFontTx/>
              <a:buChar char="-"/>
            </a:pPr>
            <a:r>
              <a:rPr lang="en-US" sz="2000" dirty="0" smtClean="0"/>
              <a:t>Deriving the </a:t>
            </a:r>
            <a:r>
              <a:rPr lang="en-US" sz="2000" dirty="0" err="1" smtClean="0"/>
              <a:t>adjoint</a:t>
            </a:r>
            <a:r>
              <a:rPr lang="en-US" sz="2000" dirty="0" smtClean="0"/>
              <a:t> of the continuous physics equations, and then discretize and solve these</a:t>
            </a:r>
          </a:p>
          <a:p>
            <a:pPr marL="800100" lvl="1" indent="-342900">
              <a:buFontTx/>
              <a:buChar char="-"/>
            </a:pPr>
            <a:r>
              <a:rPr lang="en-US" sz="2000" dirty="0" smtClean="0"/>
              <a:t>This is how the </a:t>
            </a:r>
            <a:r>
              <a:rPr lang="en-US" sz="2000" dirty="0" err="1" smtClean="0"/>
              <a:t>adjoint</a:t>
            </a:r>
            <a:r>
              <a:rPr lang="en-US" sz="2000" dirty="0" smtClean="0"/>
              <a:t> works for </a:t>
            </a:r>
            <a:r>
              <a:rPr lang="en-US" sz="2000" dirty="0" err="1" smtClean="0"/>
              <a:t>xy</a:t>
            </a:r>
            <a:r>
              <a:rPr lang="en-US" sz="2000" dirty="0" smtClean="0"/>
              <a:t> transport </a:t>
            </a:r>
          </a:p>
          <a:p>
            <a:pPr marL="342900" indent="-342900">
              <a:buFontTx/>
              <a:buChar char="-"/>
            </a:pPr>
            <a:endParaRPr lang="en-US" sz="20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166254" y="6150114"/>
            <a:ext cx="91107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1A29DA"/>
                </a:solidFill>
                <a:sym typeface="Wingdings"/>
              </a:rPr>
              <a:t> </a:t>
            </a:r>
            <a:r>
              <a:rPr lang="en-US" sz="2000" dirty="0" smtClean="0">
                <a:solidFill>
                  <a:srgbClr val="1A29DA"/>
                </a:solidFill>
              </a:rPr>
              <a:t>Any modification to the forward model requires a </a:t>
            </a:r>
            <a:r>
              <a:rPr lang="en-US" sz="2000" b="1" i="1" dirty="0" smtClean="0">
                <a:solidFill>
                  <a:srgbClr val="1A29DA"/>
                </a:solidFill>
              </a:rPr>
              <a:t>commensurate</a:t>
            </a:r>
            <a:r>
              <a:rPr lang="en-US" sz="2000" dirty="0" smtClean="0">
                <a:solidFill>
                  <a:srgbClr val="1A29DA"/>
                </a:solidFill>
              </a:rPr>
              <a:t> update to the </a:t>
            </a:r>
            <a:r>
              <a:rPr lang="en-US" sz="2000" dirty="0" err="1" smtClean="0">
                <a:solidFill>
                  <a:srgbClr val="1A29DA"/>
                </a:solidFill>
              </a:rPr>
              <a:t>adjoint</a:t>
            </a:r>
            <a:r>
              <a:rPr lang="en-US" sz="2000" dirty="0" smtClean="0">
                <a:solidFill>
                  <a:srgbClr val="1A29DA"/>
                </a:solidFill>
              </a:rPr>
              <a:t> code </a:t>
            </a:r>
            <a:endParaRPr lang="en-US" sz="2000" dirty="0">
              <a:solidFill>
                <a:srgbClr val="1A29D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99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An </a:t>
            </a:r>
            <a:r>
              <a:rPr lang="en-US" dirty="0" err="1" smtClean="0">
                <a:ea typeface="ＭＳ Ｐゴシック" pitchFamily="-111" charset="-128"/>
                <a:cs typeface="ＭＳ Ｐゴシック" pitchFamily="-111" charset="-128"/>
              </a:rPr>
              <a:t>adjoint</a:t>
            </a:r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 model... </a:t>
            </a:r>
            <a:endParaRPr lang="en-US" baseline="-25000" dirty="0" smtClean="0"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8166" y="1176865"/>
            <a:ext cx="8995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...runs “backwards” in time</a:t>
            </a:r>
            <a:endParaRPr lang="en-US" sz="2000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-5063491" y="522513"/>
            <a:ext cx="1722991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82632" y="2044930"/>
            <a:ext cx="886136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From a software engineering standpoint, this means that the forward model needs to be able to be run in reverse time. </a:t>
            </a:r>
          </a:p>
          <a:p>
            <a:endParaRPr lang="en-US" dirty="0"/>
          </a:p>
          <a:p>
            <a:pPr marL="342900" indent="-342900">
              <a:buFont typeface="Wingdings" charset="2"/>
              <a:buChar char="à"/>
            </a:pPr>
            <a:r>
              <a:rPr lang="en-US" dirty="0" err="1" smtClean="0"/>
              <a:t>Adjoint</a:t>
            </a:r>
            <a:r>
              <a:rPr lang="en-US" dirty="0" smtClean="0"/>
              <a:t> model can be somewhat invasive to the forward model, as this may require changes to the standard forward model driver</a:t>
            </a:r>
          </a:p>
          <a:p>
            <a:pPr marL="342900" indent="-342900">
              <a:buFont typeface="Wingdings" charset="2"/>
              <a:buChar char="à"/>
            </a:pPr>
            <a:endParaRPr lang="en-US" dirty="0"/>
          </a:p>
          <a:p>
            <a:pPr marL="342900" indent="-342900">
              <a:buFont typeface="Wingdings" charset="2"/>
              <a:buChar char="à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7023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GEOS-</a:t>
            </a:r>
            <a:r>
              <a:rPr lang="en-US" dirty="0" err="1" smtClean="0">
                <a:ea typeface="ＭＳ Ｐゴシック" pitchFamily="-111" charset="-128"/>
                <a:cs typeface="ＭＳ Ｐゴシック" pitchFamily="-111" charset="-128"/>
              </a:rPr>
              <a:t>Chem</a:t>
            </a:r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dirty="0" err="1" smtClean="0">
                <a:ea typeface="ＭＳ Ｐゴシック" pitchFamily="-111" charset="-128"/>
                <a:cs typeface="ＭＳ Ｐゴシック" pitchFamily="-111" charset="-128"/>
              </a:rPr>
              <a:t>adjoint</a:t>
            </a:r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 model</a:t>
            </a:r>
            <a:endParaRPr lang="en-US" baseline="-25000" dirty="0" smtClean="0"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3003" y="1225689"/>
            <a:ext cx="901099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100" dirty="0" smtClean="0"/>
          </a:p>
          <a:p>
            <a:r>
              <a:rPr lang="en-US" sz="2100" dirty="0" smtClean="0"/>
              <a:t> - </a:t>
            </a:r>
            <a:r>
              <a:rPr lang="en-US" sz="2100" dirty="0" err="1" smtClean="0"/>
              <a:t>adjoint</a:t>
            </a:r>
            <a:r>
              <a:rPr lang="en-US" sz="2100" dirty="0" smtClean="0"/>
              <a:t> model is a separate code, with separate code versions</a:t>
            </a:r>
          </a:p>
          <a:p>
            <a:endParaRPr lang="en-US" sz="2100" dirty="0"/>
          </a:p>
          <a:p>
            <a:r>
              <a:rPr lang="en-US" sz="2100" dirty="0"/>
              <a:t> </a:t>
            </a:r>
            <a:r>
              <a:rPr lang="en-US" sz="2100" dirty="0" smtClean="0"/>
              <a:t>- single exec for forward model, </a:t>
            </a:r>
            <a:r>
              <a:rPr lang="en-US" sz="2100" dirty="0" err="1" smtClean="0"/>
              <a:t>adjoint</a:t>
            </a:r>
            <a:r>
              <a:rPr lang="en-US" sz="2100" dirty="0" smtClean="0"/>
              <a:t> model, and DA solver (pros and cons of this approach), iterations with shell script</a:t>
            </a:r>
          </a:p>
          <a:p>
            <a:endParaRPr lang="en-US" sz="2100" dirty="0" smtClean="0"/>
          </a:p>
          <a:p>
            <a:r>
              <a:rPr lang="en-US" sz="2100" dirty="0" smtClean="0"/>
              <a:t> -  based on the forward model code with periodic updates, patches, and major </a:t>
            </a:r>
            <a:r>
              <a:rPr lang="en-US" sz="2100" dirty="0" err="1" smtClean="0"/>
              <a:t>overhalls</a:t>
            </a:r>
            <a:r>
              <a:rPr lang="en-US" sz="2100" dirty="0" smtClean="0"/>
              <a:t> (from v5 to v6, to v7, to v8</a:t>
            </a:r>
            <a:r>
              <a:rPr lang="mr-IN" sz="2100" dirty="0" smtClean="0"/>
              <a:t>…</a:t>
            </a:r>
            <a:r>
              <a:rPr lang="en-US" sz="2100" dirty="0" smtClean="0"/>
              <a:t> now working on v11 / GCHP)</a:t>
            </a:r>
          </a:p>
          <a:p>
            <a:endParaRPr lang="en-US" sz="2100" dirty="0"/>
          </a:p>
          <a:p>
            <a:r>
              <a:rPr lang="en-US" sz="2100" dirty="0"/>
              <a:t> </a:t>
            </a:r>
            <a:r>
              <a:rPr lang="en-US" sz="2100" dirty="0" smtClean="0"/>
              <a:t>-  code managed through </a:t>
            </a:r>
            <a:r>
              <a:rPr lang="en-US" sz="2100" dirty="0" err="1" smtClean="0"/>
              <a:t>gitlab</a:t>
            </a:r>
            <a:r>
              <a:rPr lang="en-US" sz="2100" dirty="0" smtClean="0"/>
              <a:t> hosted at </a:t>
            </a:r>
            <a:r>
              <a:rPr lang="en-US" sz="2100" dirty="0" err="1" smtClean="0"/>
              <a:t>adjoint.colorado.edu</a:t>
            </a:r>
            <a:endParaRPr lang="en-US" sz="2100" dirty="0" smtClean="0"/>
          </a:p>
          <a:p>
            <a:endParaRPr lang="en-US" sz="2100" dirty="0"/>
          </a:p>
          <a:p>
            <a:r>
              <a:rPr lang="en-US" sz="2100" dirty="0"/>
              <a:t> </a:t>
            </a:r>
            <a:r>
              <a:rPr lang="en-US" sz="2100" dirty="0" smtClean="0"/>
              <a:t>-  </a:t>
            </a:r>
            <a:r>
              <a:rPr lang="en-US" sz="2100" dirty="0" err="1" smtClean="0"/>
              <a:t>adjoint</a:t>
            </a:r>
            <a:r>
              <a:rPr lang="en-US" sz="2100" dirty="0" smtClean="0"/>
              <a:t> model code support from Yanko Davila</a:t>
            </a:r>
          </a:p>
          <a:p>
            <a:endParaRPr lang="en-US" sz="2100" dirty="0"/>
          </a:p>
          <a:p>
            <a:r>
              <a:rPr lang="en-US" sz="2100" dirty="0" smtClean="0"/>
              <a:t> -  community model w/policies and </a:t>
            </a:r>
            <a:r>
              <a:rPr lang="en-US" sz="2100" dirty="0" err="1" smtClean="0"/>
              <a:t>procudures</a:t>
            </a:r>
            <a:r>
              <a:rPr lang="en-US" sz="2100" dirty="0" smtClean="0"/>
              <a:t> for updating similar to GEOS-</a:t>
            </a:r>
            <a:r>
              <a:rPr lang="en-US" sz="2100" dirty="0" err="1" smtClean="0"/>
              <a:t>Chem</a:t>
            </a:r>
            <a:r>
              <a:rPr lang="en-US" sz="2100" dirty="0" smtClean="0"/>
              <a:t> forward model </a:t>
            </a: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23970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>
                <a:ea typeface="ＭＳ Ｐゴシック" pitchFamily="-111" charset="-128"/>
                <a:cs typeface="ＭＳ Ｐゴシック" pitchFamily="-111" charset="-128"/>
              </a:rPr>
              <a:t>Adjoint</a:t>
            </a:r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 code updates</a:t>
            </a:r>
            <a:endParaRPr lang="en-US" baseline="-25000" dirty="0" smtClean="0"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1084" y="1217084"/>
            <a:ext cx="87885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 smtClean="0"/>
          </a:p>
          <a:p>
            <a:r>
              <a:rPr lang="en-US" sz="2000" dirty="0" smtClean="0"/>
              <a:t>	</a:t>
            </a:r>
            <a:endParaRPr lang="en-US" sz="2000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/>
          </p:nvPr>
        </p:nvGraphicFramePr>
        <p:xfrm>
          <a:off x="2181101" y="1900051"/>
          <a:ext cx="6309756" cy="26244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78130" y="1341911"/>
            <a:ext cx="25406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Code update cycle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4641272"/>
            <a:ext cx="87184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endParaRPr lang="en-US" sz="2000" dirty="0"/>
          </a:p>
          <a:p>
            <a:pPr marL="342900" indent="-342900">
              <a:buFont typeface="Arial" charset="0"/>
              <a:buChar char="•"/>
            </a:pPr>
            <a:r>
              <a:rPr lang="en-US" sz="2000" dirty="0" err="1" smtClean="0"/>
              <a:t>Adjoint</a:t>
            </a:r>
            <a:r>
              <a:rPr lang="en-US" sz="2000" dirty="0" smtClean="0"/>
              <a:t> models often lag forward models</a:t>
            </a:r>
          </a:p>
          <a:p>
            <a:pPr marL="342900" indent="-342900">
              <a:buFont typeface="Arial" charset="0"/>
              <a:buChar char="•"/>
            </a:pPr>
            <a:endParaRPr lang="en-US" sz="2000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S</a:t>
            </a:r>
            <a:r>
              <a:rPr lang="en-US" sz="2000" dirty="0" smtClean="0"/>
              <a:t>ometimes that is ok or even preferable for DA, for which </a:t>
            </a:r>
            <a:r>
              <a:rPr lang="en-US" sz="2000" dirty="0" err="1" smtClean="0"/>
              <a:t>adjoint</a:t>
            </a:r>
            <a:r>
              <a:rPr lang="en-US" sz="2000" dirty="0" smtClean="0"/>
              <a:t> is often simpler / coarser than full forward model (e.g., operational NWP centers)</a:t>
            </a:r>
          </a:p>
        </p:txBody>
      </p:sp>
    </p:spTree>
    <p:extLst>
      <p:ext uri="{BB962C8B-B14F-4D97-AF65-F5344CB8AC3E}">
        <p14:creationId xmlns:p14="http://schemas.microsoft.com/office/powerpoint/2010/main" val="85063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GEOS-</a:t>
            </a:r>
            <a:r>
              <a:rPr lang="en-US" dirty="0" err="1" smtClean="0">
                <a:ea typeface="ＭＳ Ｐゴシック" pitchFamily="-111" charset="-128"/>
                <a:cs typeface="ＭＳ Ｐゴシック" pitchFamily="-111" charset="-128"/>
              </a:rPr>
              <a:t>Chem</a:t>
            </a:r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dirty="0" err="1" smtClean="0">
                <a:ea typeface="ＭＳ Ｐゴシック" pitchFamily="-111" charset="-128"/>
                <a:cs typeface="ＭＳ Ｐゴシック" pitchFamily="-111" charset="-128"/>
              </a:rPr>
              <a:t>adjoint</a:t>
            </a:r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 code status (v35m)</a:t>
            </a:r>
            <a:endParaRPr lang="en-US" baseline="-25000" dirty="0" smtClean="0"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1084" y="1217084"/>
            <a:ext cx="87885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 smtClean="0"/>
          </a:p>
          <a:p>
            <a:r>
              <a:rPr lang="en-US" sz="2000" dirty="0" smtClean="0"/>
              <a:t>	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242888" y="1225689"/>
            <a:ext cx="876810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dirty="0" smtClean="0"/>
              <a:t>From v8-02-1 forward model code base</a:t>
            </a:r>
          </a:p>
          <a:p>
            <a:pPr marL="342900" indent="-342900">
              <a:buFontTx/>
              <a:buChar char="-"/>
            </a:pPr>
            <a:r>
              <a:rPr lang="en-US" dirty="0" err="1" smtClean="0"/>
              <a:t>adjoint</a:t>
            </a:r>
            <a:r>
              <a:rPr lang="en-US" dirty="0" smtClean="0"/>
              <a:t> of all code excluding:</a:t>
            </a:r>
          </a:p>
          <a:p>
            <a:pPr marL="800100" lvl="1" indent="-342900">
              <a:buFontTx/>
              <a:buChar char="-"/>
            </a:pPr>
            <a:r>
              <a:rPr lang="en-US" dirty="0" smtClean="0"/>
              <a:t>SOA, aerosol microphysics packages</a:t>
            </a:r>
          </a:p>
          <a:p>
            <a:pPr marL="800100" lvl="1" indent="-342900">
              <a:buFontTx/>
              <a:buChar char="-"/>
            </a:pPr>
            <a:r>
              <a:rPr lang="en-US" dirty="0" smtClean="0"/>
              <a:t>non-local PBL mixing</a:t>
            </a:r>
          </a:p>
          <a:p>
            <a:pPr marL="800100" lvl="1" indent="-342900">
              <a:buFontTx/>
              <a:buChar char="-"/>
            </a:pPr>
            <a:r>
              <a:rPr lang="en-US" dirty="0" smtClean="0"/>
              <a:t>GEOS-FP / MERRA2 convection</a:t>
            </a:r>
          </a:p>
          <a:p>
            <a:pPr marL="342900" indent="-342900">
              <a:buFontTx/>
              <a:buChar char="-"/>
            </a:pPr>
            <a:r>
              <a:rPr lang="en-US" dirty="0" smtClean="0"/>
              <a:t>pulled all model updates and bug fixes up through v10</a:t>
            </a:r>
          </a:p>
          <a:p>
            <a:pPr marL="800100" lvl="1" indent="-342900">
              <a:buFontTx/>
              <a:buChar char="-"/>
            </a:pPr>
            <a:r>
              <a:rPr lang="en-US" dirty="0" smtClean="0"/>
              <a:t>excluding those that pertain to non-supported parts of the forward code</a:t>
            </a:r>
          </a:p>
          <a:p>
            <a:pPr marL="342900" indent="-342900">
              <a:buFontTx/>
              <a:buChar char="-"/>
            </a:pPr>
            <a:r>
              <a:rPr lang="en-US" dirty="0" err="1" smtClean="0"/>
              <a:t>Fullchem</a:t>
            </a:r>
            <a:r>
              <a:rPr lang="en-US" dirty="0" smtClean="0"/>
              <a:t>, </a:t>
            </a:r>
            <a:r>
              <a:rPr lang="en-US" dirty="0" err="1" smtClean="0"/>
              <a:t>gly-chem</a:t>
            </a:r>
            <a:r>
              <a:rPr lang="en-US" dirty="0" smtClean="0"/>
              <a:t>, UCX, plus offline simulations for CH4, CO2, N2O, BC, dust, CO</a:t>
            </a:r>
          </a:p>
          <a:p>
            <a:pPr marL="342900" indent="-342900">
              <a:buFontTx/>
              <a:buChar char="-"/>
            </a:pPr>
            <a:r>
              <a:rPr lang="en-US" dirty="0" smtClean="0"/>
              <a:t>Implemented features not yet standardized in forward model</a:t>
            </a:r>
          </a:p>
          <a:p>
            <a:pPr marL="800100" lvl="1" indent="-342900">
              <a:buFontTx/>
              <a:buChar char="-"/>
            </a:pPr>
            <a:r>
              <a:rPr lang="en-US" dirty="0" smtClean="0"/>
              <a:t>N2O</a:t>
            </a:r>
          </a:p>
          <a:p>
            <a:pPr marL="800100" lvl="1" indent="-342900">
              <a:buFontTx/>
              <a:buChar char="-"/>
            </a:pPr>
            <a:r>
              <a:rPr lang="en-US" dirty="0" smtClean="0"/>
              <a:t>NH3 bidirectional exchange and diurnal variability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25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>
                <a:ea typeface="ＭＳ Ｐゴシック" pitchFamily="-111" charset="-128"/>
                <a:cs typeface="ＭＳ Ｐゴシック" pitchFamily="-111" charset="-128"/>
              </a:rPr>
              <a:t>Adjoint</a:t>
            </a:r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 code benchmarking</a:t>
            </a:r>
            <a:endParaRPr lang="en-US" baseline="-25000" dirty="0" smtClean="0"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1084" y="1217084"/>
            <a:ext cx="87885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 smtClean="0"/>
          </a:p>
          <a:p>
            <a:r>
              <a:rPr lang="en-US" sz="2000" dirty="0" smtClean="0"/>
              <a:t>	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261329" y="1657610"/>
            <a:ext cx="888267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dirty="0" smtClean="0"/>
              <a:t>Inverse modeling test using </a:t>
            </a:r>
            <a:r>
              <a:rPr lang="en-US" dirty="0" err="1" smtClean="0"/>
              <a:t>psuedo</a:t>
            </a:r>
            <a:r>
              <a:rPr lang="en-US" dirty="0" smtClean="0"/>
              <a:t> observations (i.e. an inversion where ”observations” are based on a model simulation with known emissions)</a:t>
            </a:r>
          </a:p>
          <a:p>
            <a:pPr marL="342900" indent="-342900">
              <a:buFontTx/>
              <a:buChar char="-"/>
            </a:pPr>
            <a:endParaRPr lang="en-US" dirty="0" smtClean="0"/>
          </a:p>
          <a:p>
            <a:pPr marL="342900" indent="-342900">
              <a:buFontTx/>
              <a:buChar char="-"/>
            </a:pPr>
            <a:r>
              <a:rPr lang="en-US" dirty="0" smtClean="0"/>
              <a:t>Sensitivity test (default d(Ox)/d(NOx)) through comparison of finite difference to </a:t>
            </a:r>
            <a:r>
              <a:rPr lang="en-US" dirty="0" err="1" smtClean="0"/>
              <a:t>adjoint</a:t>
            </a:r>
            <a:r>
              <a:rPr lang="en-US" dirty="0" smtClean="0"/>
              <a:t> sensitivities (w/</a:t>
            </a:r>
            <a:r>
              <a:rPr lang="en-US" dirty="0" err="1" smtClean="0"/>
              <a:t>xy</a:t>
            </a:r>
            <a:r>
              <a:rPr lang="en-US" dirty="0" smtClean="0"/>
              <a:t>-transport disabled)</a:t>
            </a:r>
          </a:p>
          <a:p>
            <a:pPr marL="342900" indent="-342900">
              <a:buFontTx/>
              <a:buChar char="-"/>
            </a:pPr>
            <a:endParaRPr lang="en-US" dirty="0" smtClean="0"/>
          </a:p>
          <a:p>
            <a:pPr marL="342900" indent="-342900">
              <a:buFontTx/>
              <a:buChar char="-"/>
            </a:pPr>
            <a:endParaRPr lang="en-US" dirty="0" smtClean="0"/>
          </a:p>
          <a:p>
            <a:pPr marL="342900" indent="-342900">
              <a:buFontTx/>
              <a:buChar char="-"/>
            </a:pPr>
            <a:r>
              <a:rPr lang="en-US" dirty="0" smtClean="0"/>
              <a:t>Results from each version published on wiki</a:t>
            </a:r>
          </a:p>
          <a:p>
            <a:pPr marL="342900" indent="-342900">
              <a:buFontTx/>
              <a:buChar char="-"/>
            </a:pPr>
            <a:endParaRPr lang="en-US" dirty="0" smtClean="0"/>
          </a:p>
          <a:p>
            <a:pPr marL="342900" indent="-342900">
              <a:buFontTx/>
              <a:buChar char="-"/>
            </a:pPr>
            <a:r>
              <a:rPr lang="en-US" dirty="0" smtClean="0"/>
              <a:t>These tests are valuable but not exhaustive</a:t>
            </a:r>
          </a:p>
          <a:p>
            <a:pPr marL="800100" lvl="1" indent="-342900">
              <a:buFontTx/>
              <a:buChar char="-"/>
            </a:pPr>
            <a:r>
              <a:rPr lang="en-US" dirty="0" err="1" smtClean="0"/>
              <a:t>Puedo</a:t>
            </a:r>
            <a:r>
              <a:rPr lang="en-US" dirty="0" smtClean="0"/>
              <a:t> inversions and FD tests are built-in simulation modes that can be used by any user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697" y="4091843"/>
            <a:ext cx="3348413" cy="5679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6" descr="fd_validation.pdf"/>
          <p:cNvPicPr>
            <a:picLocks noChangeAspect="1"/>
          </p:cNvPicPr>
          <p:nvPr/>
        </p:nvPicPr>
        <p:blipFill rotWithShape="1">
          <a:blip r:embed="rId2"/>
          <a:srcRect l="6570" t="12201" b="33276"/>
          <a:stretch/>
        </p:blipFill>
        <p:spPr bwMode="auto">
          <a:xfrm>
            <a:off x="498764" y="1193800"/>
            <a:ext cx="7092661" cy="5356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81000" y="127000"/>
            <a:ext cx="8458200" cy="939800"/>
          </a:xfrm>
          <a:prstGeom prst="rect">
            <a:avLst/>
          </a:prstGeom>
          <a:noFill/>
          <a:ln w="349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chemeClr val="tx1"/>
                </a:solidFill>
                <a:latin typeface="Verdana"/>
                <a:cs typeface="Verdana"/>
              </a:rPr>
              <a:t>Validating code</a:t>
            </a:r>
            <a:r>
              <a:rPr lang="en-US" sz="2600" dirty="0">
                <a:solidFill>
                  <a:schemeClr val="tx1"/>
                </a:solidFill>
                <a:latin typeface="Verdana"/>
                <a:cs typeface="Verdana"/>
              </a:rPr>
              <a:t> (IDL/</a:t>
            </a:r>
            <a:r>
              <a:rPr lang="en-US" sz="2600" dirty="0" err="1">
                <a:solidFill>
                  <a:schemeClr val="tx1"/>
                </a:solidFill>
                <a:latin typeface="Verdana"/>
                <a:cs typeface="Verdana"/>
              </a:rPr>
              <a:t>matlab</a:t>
            </a:r>
            <a:r>
              <a:rPr lang="en-US" sz="2600" dirty="0">
                <a:solidFill>
                  <a:schemeClr val="tx1"/>
                </a:solidFill>
                <a:latin typeface="Verdana"/>
                <a:cs typeface="Verdana"/>
              </a:rPr>
              <a:t> scripts provided)</a:t>
            </a:r>
          </a:p>
        </p:txBody>
      </p:sp>
      <p:pic>
        <p:nvPicPr>
          <p:cNvPr id="23556" name="Picture 3" descr="fd_validation.pdf"/>
          <p:cNvPicPr>
            <a:picLocks noChangeAspect="1"/>
          </p:cNvPicPr>
          <p:nvPr/>
        </p:nvPicPr>
        <p:blipFill>
          <a:blip r:embed="rId3"/>
          <a:srcRect l="16216" t="71806" r="14865"/>
          <a:stretch>
            <a:fillRect/>
          </a:stretch>
        </p:blipFill>
        <p:spPr bwMode="auto">
          <a:xfrm>
            <a:off x="4267200" y="3276600"/>
            <a:ext cx="50292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4006731" y="6460911"/>
            <a:ext cx="1282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Adjoint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-1127071" y="3421225"/>
            <a:ext cx="27158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Finite Difference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9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How </a:t>
            </a:r>
            <a:r>
              <a:rPr lang="en-US" dirty="0" err="1" smtClean="0">
                <a:ea typeface="ＭＳ Ｐゴシック" pitchFamily="-111" charset="-128"/>
                <a:cs typeface="ＭＳ Ｐゴシック" pitchFamily="-111" charset="-128"/>
              </a:rPr>
              <a:t>adjoint</a:t>
            </a:r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 code is made: </a:t>
            </a:r>
            <a:r>
              <a:rPr lang="en-US" dirty="0" err="1" smtClean="0">
                <a:ea typeface="ＭＳ Ｐゴシック" pitchFamily="-111" charset="-128"/>
                <a:cs typeface="ＭＳ Ｐゴシック" pitchFamily="-111" charset="-128"/>
              </a:rPr>
              <a:t>checkpointing</a:t>
            </a:r>
            <a:endParaRPr lang="en-US" baseline="-25000" dirty="0" smtClean="0"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843014"/>
            <a:ext cx="87885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/>
          </a:p>
          <a:p>
            <a:pPr marL="342900" indent="-342900">
              <a:buFontTx/>
              <a:buChar char="-"/>
            </a:pPr>
            <a:r>
              <a:rPr lang="en-US" sz="2000" dirty="0" smtClean="0"/>
              <a:t>Storage of forward model variables to disk or in memory for use within the </a:t>
            </a:r>
            <a:r>
              <a:rPr lang="en-US" sz="2000" dirty="0" err="1" smtClean="0"/>
              <a:t>adjoint</a:t>
            </a:r>
            <a:r>
              <a:rPr lang="en-US" sz="2000" dirty="0" smtClean="0"/>
              <a:t> (i.e., </a:t>
            </a:r>
            <a:r>
              <a:rPr lang="en-US" sz="2000" dirty="0" err="1" smtClean="0"/>
              <a:t>checkpointing</a:t>
            </a:r>
            <a:r>
              <a:rPr lang="en-US" sz="2000" dirty="0" smtClean="0"/>
              <a:t>) required at code junctures and nonlinearities</a:t>
            </a:r>
            <a:endParaRPr lang="en-US" sz="2000" dirty="0"/>
          </a:p>
          <a:p>
            <a:pPr marL="342900" indent="-342900">
              <a:buFontTx/>
              <a:buChar char="-"/>
            </a:pPr>
            <a:endParaRPr lang="en-US" sz="2000" dirty="0" smtClean="0"/>
          </a:p>
          <a:p>
            <a:pPr marL="342900" indent="-342900">
              <a:buFontTx/>
              <a:buChar char="-"/>
            </a:pPr>
            <a:endParaRPr lang="en-US" sz="2000" dirty="0" smtClean="0"/>
          </a:p>
        </p:txBody>
      </p:sp>
      <p:sp>
        <p:nvSpPr>
          <p:cNvPr id="37" name="TextBox 36"/>
          <p:cNvSpPr txBox="1"/>
          <p:nvPr/>
        </p:nvSpPr>
        <p:spPr>
          <a:xfrm>
            <a:off x="415635" y="3438526"/>
            <a:ext cx="233910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Monaco" charset="0"/>
                <a:ea typeface="Monaco" charset="0"/>
                <a:cs typeface="Monaco" charset="0"/>
              </a:rPr>
              <a:t>IF ( W &gt; a )</a:t>
            </a:r>
          </a:p>
          <a:p>
            <a:endParaRPr lang="en-US" sz="2000" dirty="0" smtClean="0">
              <a:latin typeface="Monaco" charset="0"/>
              <a:ea typeface="Monaco" charset="0"/>
              <a:cs typeface="Monaco" charset="0"/>
            </a:endParaRPr>
          </a:p>
          <a:p>
            <a:r>
              <a:rPr lang="en-US" sz="2000" dirty="0"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sz="2000" dirty="0" smtClean="0">
                <a:latin typeface="Monaco" charset="0"/>
                <a:ea typeface="Monaco" charset="0"/>
                <a:cs typeface="Monaco" charset="0"/>
              </a:rPr>
              <a:t>   W = Y ** 2</a:t>
            </a:r>
          </a:p>
          <a:p>
            <a:endParaRPr lang="en-US" sz="2000" dirty="0">
              <a:latin typeface="Monaco" charset="0"/>
              <a:ea typeface="Monaco" charset="0"/>
              <a:cs typeface="Monaco" charset="0"/>
            </a:endParaRPr>
          </a:p>
          <a:p>
            <a:r>
              <a:rPr lang="en-US" sz="2000" dirty="0" smtClean="0">
                <a:latin typeface="Monaco" charset="0"/>
                <a:ea typeface="Monaco" charset="0"/>
                <a:cs typeface="Monaco" charset="0"/>
              </a:rPr>
              <a:t>ELSE </a:t>
            </a:r>
          </a:p>
          <a:p>
            <a:endParaRPr lang="en-US" sz="2000" dirty="0">
              <a:latin typeface="Monaco" charset="0"/>
              <a:ea typeface="Monaco" charset="0"/>
              <a:cs typeface="Monaco" charset="0"/>
            </a:endParaRPr>
          </a:p>
          <a:p>
            <a:r>
              <a:rPr lang="en-US" sz="2000" dirty="0" smtClean="0">
                <a:latin typeface="Monaco" charset="0"/>
                <a:ea typeface="Monaco" charset="0"/>
                <a:cs typeface="Monaco" charset="0"/>
              </a:rPr>
              <a:t>    W = Y * Z</a:t>
            </a:r>
          </a:p>
          <a:p>
            <a:endParaRPr lang="en-US" sz="2000" dirty="0">
              <a:latin typeface="Monaco" charset="0"/>
              <a:ea typeface="Monaco" charset="0"/>
              <a:cs typeface="Monaco" charset="0"/>
            </a:endParaRPr>
          </a:p>
          <a:p>
            <a:r>
              <a:rPr lang="en-US" sz="2000" dirty="0" smtClean="0">
                <a:latin typeface="Monaco" charset="0"/>
                <a:ea typeface="Monaco" charset="0"/>
                <a:cs typeface="Monaco" charset="0"/>
              </a:rPr>
              <a:t>END</a:t>
            </a:r>
            <a:endParaRPr lang="en-US" sz="2000" dirty="0">
              <a:latin typeface="Monaco" charset="0"/>
              <a:ea typeface="Monaco" charset="0"/>
              <a:cs typeface="Monaco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724399" y="3438526"/>
            <a:ext cx="4031873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Monaco" charset="0"/>
                <a:ea typeface="Monaco" charset="0"/>
                <a:cs typeface="Monaco" charset="0"/>
              </a:rPr>
              <a:t>IF ( </a:t>
            </a:r>
            <a:r>
              <a:rPr lang="en-US" sz="2000" dirty="0">
                <a:solidFill>
                  <a:srgbClr val="FF0000"/>
                </a:solidFill>
                <a:latin typeface="Monaco" charset="0"/>
                <a:ea typeface="Monaco" charset="0"/>
                <a:cs typeface="Monaco" charset="0"/>
              </a:rPr>
              <a:t>W</a:t>
            </a:r>
            <a:r>
              <a:rPr lang="en-US" sz="2000" dirty="0" smtClean="0">
                <a:solidFill>
                  <a:srgbClr val="FF0000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sz="2000" dirty="0" smtClean="0">
                <a:latin typeface="Monaco" charset="0"/>
                <a:ea typeface="Monaco" charset="0"/>
                <a:cs typeface="Monaco" charset="0"/>
              </a:rPr>
              <a:t>&gt;</a:t>
            </a:r>
            <a:r>
              <a:rPr lang="en-US" sz="2000" dirty="0" smtClean="0">
                <a:solidFill>
                  <a:srgbClr val="FF0000"/>
                </a:solidFill>
                <a:latin typeface="Monaco" charset="0"/>
                <a:ea typeface="Monaco" charset="0"/>
                <a:cs typeface="Monaco" charset="0"/>
              </a:rPr>
              <a:t> a</a:t>
            </a:r>
            <a:r>
              <a:rPr lang="en-US" sz="2000" dirty="0" smtClean="0">
                <a:latin typeface="Monaco" charset="0"/>
                <a:ea typeface="Monaco" charset="0"/>
                <a:cs typeface="Monaco" charset="0"/>
              </a:rPr>
              <a:t>)</a:t>
            </a:r>
          </a:p>
          <a:p>
            <a:endParaRPr lang="en-US" sz="2000" dirty="0" smtClean="0">
              <a:latin typeface="Monaco" charset="0"/>
              <a:ea typeface="Monaco" charset="0"/>
              <a:cs typeface="Monaco" charset="0"/>
            </a:endParaRPr>
          </a:p>
          <a:p>
            <a:r>
              <a:rPr lang="en-US" sz="2000" dirty="0"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sz="2000" dirty="0" smtClean="0">
                <a:latin typeface="Monaco" charset="0"/>
                <a:ea typeface="Monaco" charset="0"/>
                <a:cs typeface="Monaco" charset="0"/>
              </a:rPr>
              <a:t>   Y_ADJ = 2 * </a:t>
            </a:r>
            <a:r>
              <a:rPr lang="en-US" sz="2000" dirty="0" smtClean="0">
                <a:solidFill>
                  <a:srgbClr val="FF0000"/>
                </a:solidFill>
                <a:latin typeface="Monaco" charset="0"/>
                <a:ea typeface="Monaco" charset="0"/>
                <a:cs typeface="Monaco" charset="0"/>
              </a:rPr>
              <a:t>Y</a:t>
            </a:r>
            <a:r>
              <a:rPr lang="en-US" sz="2000" dirty="0" smtClean="0">
                <a:latin typeface="Monaco" charset="0"/>
                <a:ea typeface="Monaco" charset="0"/>
                <a:cs typeface="Monaco" charset="0"/>
              </a:rPr>
              <a:t> * W_ADJ</a:t>
            </a:r>
          </a:p>
          <a:p>
            <a:endParaRPr lang="en-US" sz="2000" dirty="0">
              <a:latin typeface="Monaco" charset="0"/>
              <a:ea typeface="Monaco" charset="0"/>
              <a:cs typeface="Monaco" charset="0"/>
            </a:endParaRPr>
          </a:p>
          <a:p>
            <a:r>
              <a:rPr lang="en-US" sz="2000" dirty="0" smtClean="0">
                <a:latin typeface="Monaco" charset="0"/>
                <a:ea typeface="Monaco" charset="0"/>
                <a:cs typeface="Monaco" charset="0"/>
              </a:rPr>
              <a:t>ELSE </a:t>
            </a:r>
          </a:p>
          <a:p>
            <a:endParaRPr lang="en-US" sz="2000" dirty="0">
              <a:latin typeface="Monaco" charset="0"/>
              <a:ea typeface="Monaco" charset="0"/>
              <a:cs typeface="Monaco" charset="0"/>
            </a:endParaRPr>
          </a:p>
          <a:p>
            <a:r>
              <a:rPr lang="en-US" sz="2000" dirty="0" smtClean="0">
                <a:latin typeface="Monaco" charset="0"/>
                <a:ea typeface="Monaco" charset="0"/>
                <a:cs typeface="Monaco" charset="0"/>
              </a:rPr>
              <a:t>    Y_ADJ = </a:t>
            </a:r>
            <a:r>
              <a:rPr lang="en-US" sz="2000" dirty="0" smtClean="0">
                <a:solidFill>
                  <a:srgbClr val="FF0000"/>
                </a:solidFill>
                <a:latin typeface="Monaco" charset="0"/>
                <a:ea typeface="Monaco" charset="0"/>
                <a:cs typeface="Monaco" charset="0"/>
              </a:rPr>
              <a:t>Z</a:t>
            </a:r>
            <a:r>
              <a:rPr lang="en-US" sz="2000" dirty="0" smtClean="0">
                <a:latin typeface="Monaco" charset="0"/>
                <a:ea typeface="Monaco" charset="0"/>
                <a:cs typeface="Monaco" charset="0"/>
              </a:rPr>
              <a:t> * W_ADJ</a:t>
            </a:r>
          </a:p>
          <a:p>
            <a:r>
              <a:rPr lang="en-US" sz="2000" dirty="0"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sz="2000" dirty="0" smtClean="0">
                <a:latin typeface="Monaco" charset="0"/>
                <a:ea typeface="Monaco" charset="0"/>
                <a:cs typeface="Monaco" charset="0"/>
              </a:rPr>
              <a:t>   Z_ADJ = </a:t>
            </a:r>
            <a:r>
              <a:rPr lang="en-US" sz="2000" dirty="0" smtClean="0">
                <a:solidFill>
                  <a:srgbClr val="FF0000"/>
                </a:solidFill>
                <a:latin typeface="Monaco" charset="0"/>
                <a:ea typeface="Monaco" charset="0"/>
                <a:cs typeface="Monaco" charset="0"/>
              </a:rPr>
              <a:t>Y</a:t>
            </a:r>
            <a:r>
              <a:rPr lang="en-US" sz="2000" dirty="0" smtClean="0"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sz="2000" smtClean="0">
                <a:latin typeface="Monaco" charset="0"/>
                <a:ea typeface="Monaco" charset="0"/>
                <a:cs typeface="Monaco" charset="0"/>
              </a:rPr>
              <a:t>* W_ADJ</a:t>
            </a:r>
            <a:endParaRPr lang="en-US" sz="2000" dirty="0" smtClean="0">
              <a:latin typeface="Monaco" charset="0"/>
              <a:ea typeface="Monaco" charset="0"/>
              <a:cs typeface="Monaco" charset="0"/>
            </a:endParaRPr>
          </a:p>
          <a:p>
            <a:endParaRPr lang="en-US" sz="2000" dirty="0">
              <a:latin typeface="Monaco" charset="0"/>
              <a:ea typeface="Monaco" charset="0"/>
              <a:cs typeface="Monaco" charset="0"/>
            </a:endParaRPr>
          </a:p>
          <a:p>
            <a:r>
              <a:rPr lang="en-US" sz="2000" dirty="0" smtClean="0">
                <a:latin typeface="Monaco" charset="0"/>
                <a:ea typeface="Monaco" charset="0"/>
                <a:cs typeface="Monaco" charset="0"/>
              </a:rPr>
              <a:t>END</a:t>
            </a:r>
            <a:endParaRPr lang="en-US" sz="2000" dirty="0">
              <a:latin typeface="Monaco" charset="0"/>
              <a:ea typeface="Monaco" charset="0"/>
              <a:cs typeface="Monaco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81150" y="2061567"/>
            <a:ext cx="14296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u="sng" dirty="0" smtClean="0"/>
              <a:t>Forward</a:t>
            </a:r>
            <a:endParaRPr lang="en-US" i="1" u="sng" dirty="0"/>
          </a:p>
        </p:txBody>
      </p:sp>
      <p:sp>
        <p:nvSpPr>
          <p:cNvPr id="44" name="TextBox 43"/>
          <p:cNvSpPr txBox="1"/>
          <p:nvPr/>
        </p:nvSpPr>
        <p:spPr>
          <a:xfrm>
            <a:off x="5987935" y="2061567"/>
            <a:ext cx="1282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u="sng" dirty="0" err="1" smtClean="0"/>
              <a:t>Adjoint</a:t>
            </a:r>
            <a:endParaRPr lang="en-US" i="1" u="sng" dirty="0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34" y="2529346"/>
            <a:ext cx="1892601" cy="35172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483" y="2529346"/>
            <a:ext cx="3232496" cy="820686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0" y="6512710"/>
            <a:ext cx="74302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/>
              <a:t>Note: </a:t>
            </a:r>
            <a:r>
              <a:rPr lang="en-US" sz="2000" i="1" dirty="0" err="1" smtClean="0"/>
              <a:t>checkpointing</a:t>
            </a:r>
            <a:r>
              <a:rPr lang="en-US" sz="2000" i="1" dirty="0" smtClean="0"/>
              <a:t> requires altering the forward model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69508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>
                <a:ea typeface="ＭＳ Ｐゴシック" pitchFamily="-111" charset="-128"/>
                <a:cs typeface="ＭＳ Ｐゴシック" pitchFamily="-111" charset="-128"/>
              </a:rPr>
              <a:t>Checkpionting</a:t>
            </a:r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 details</a:t>
            </a:r>
            <a:endParaRPr lang="en-US" baseline="-25000" dirty="0" smtClean="0">
              <a:ea typeface="ＭＳ Ｐゴシック" pitchFamily="-111" charset="-128"/>
              <a:cs typeface="ＭＳ Ｐゴシック" pitchFamily="-111" charset="-12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3197"/>
            <a:ext cx="7900988" cy="53048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39817" y="6488668"/>
            <a:ext cx="3104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/>
              <a:t>Guerrette</a:t>
            </a:r>
            <a:r>
              <a:rPr lang="en-US" sz="1800" dirty="0" smtClean="0"/>
              <a:t> &amp; </a:t>
            </a:r>
            <a:r>
              <a:rPr lang="en-US" sz="1800" dirty="0" err="1" smtClean="0"/>
              <a:t>Henze</a:t>
            </a:r>
            <a:r>
              <a:rPr lang="en-US" sz="1800" dirty="0" smtClean="0"/>
              <a:t>, 2015</a:t>
            </a:r>
            <a:endParaRPr lang="en-US" sz="18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5736430" y="1257300"/>
            <a:ext cx="3221833" cy="1657350"/>
            <a:chOff x="5736430" y="1257300"/>
            <a:chExt cx="3221833" cy="1657350"/>
          </a:xfrm>
        </p:grpSpPr>
        <p:sp>
          <p:nvSpPr>
            <p:cNvPr id="10" name="TextBox 9"/>
            <p:cNvSpPr txBox="1"/>
            <p:nvPr/>
          </p:nvSpPr>
          <p:spPr>
            <a:xfrm>
              <a:off x="6486525" y="1257300"/>
              <a:ext cx="2186817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∆t </a:t>
              </a:r>
              <a:r>
                <a:rPr lang="en-US" sz="1800" dirty="0" err="1" smtClean="0"/>
                <a:t>chem,external</a:t>
              </a:r>
              <a:endParaRPr lang="en-US" sz="18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183208" y="2409824"/>
              <a:ext cx="2775055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3C98AD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3C98AD"/>
                  </a:solidFill>
                </a:rPr>
                <a:t>∆t </a:t>
              </a:r>
              <a:r>
                <a:rPr lang="en-US" sz="1800" dirty="0" err="1" smtClean="0">
                  <a:solidFill>
                    <a:srgbClr val="3C98AD"/>
                  </a:solidFill>
                </a:rPr>
                <a:t>chem</a:t>
              </a:r>
              <a:r>
                <a:rPr lang="en-US" sz="1800" dirty="0" smtClean="0">
                  <a:solidFill>
                    <a:srgbClr val="3C98AD"/>
                  </a:solidFill>
                </a:rPr>
                <a:t>, KPP, internal</a:t>
              </a:r>
              <a:endParaRPr lang="en-US" sz="1800" dirty="0">
                <a:solidFill>
                  <a:srgbClr val="3C98AD"/>
                </a:solidFill>
              </a:endParaRPr>
            </a:p>
          </p:txBody>
        </p:sp>
        <p:sp>
          <p:nvSpPr>
            <p:cNvPr id="12" name="Left Brace 11"/>
            <p:cNvSpPr/>
            <p:nvPr/>
          </p:nvSpPr>
          <p:spPr bwMode="auto">
            <a:xfrm rot="5400000">
              <a:off x="6332933" y="1060847"/>
              <a:ext cx="542928" cy="1735933"/>
            </a:xfrm>
            <a:prstGeom prst="leftBrace">
              <a:avLst>
                <a:gd name="adj1" fmla="val 39912"/>
                <a:gd name="adj2" fmla="val 50000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charset="0"/>
              </a:endParaRPr>
            </a:p>
          </p:txBody>
        </p:sp>
        <p:sp>
          <p:nvSpPr>
            <p:cNvPr id="30" name="Left Brace 29"/>
            <p:cNvSpPr/>
            <p:nvPr/>
          </p:nvSpPr>
          <p:spPr bwMode="auto">
            <a:xfrm rot="5400000">
              <a:off x="6051945" y="2694383"/>
              <a:ext cx="171451" cy="269083"/>
            </a:xfrm>
            <a:prstGeom prst="leftBrace">
              <a:avLst>
                <a:gd name="adj1" fmla="val 13596"/>
                <a:gd name="adj2" fmla="val 50000"/>
              </a:avLst>
            </a:prstGeom>
            <a:noFill/>
            <a:ln w="9525" cap="flat" cmpd="sng" algn="ctr">
              <a:solidFill>
                <a:srgbClr val="3C98A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charset="0"/>
              </a:endParaRPr>
            </a:p>
          </p:txBody>
        </p:sp>
      </p:grpSp>
      <p:sp>
        <p:nvSpPr>
          <p:cNvPr id="21" name="Rectangle 20"/>
          <p:cNvSpPr/>
          <p:nvPr/>
        </p:nvSpPr>
        <p:spPr bwMode="auto">
          <a:xfrm>
            <a:off x="682906" y="4433104"/>
            <a:ext cx="1064871" cy="24306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3069220" y="4435033"/>
            <a:ext cx="1064871" cy="24306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3242" y="4352293"/>
            <a:ext cx="125343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smtClean="0"/>
              <a:t>Checkpt</a:t>
            </a:r>
            <a:endParaRPr lang="en-US" sz="1900" dirty="0"/>
          </a:p>
        </p:txBody>
      </p:sp>
      <p:sp>
        <p:nvSpPr>
          <p:cNvPr id="37" name="TextBox 36"/>
          <p:cNvSpPr txBox="1"/>
          <p:nvPr/>
        </p:nvSpPr>
        <p:spPr>
          <a:xfrm>
            <a:off x="3007981" y="4365796"/>
            <a:ext cx="125343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smtClean="0"/>
              <a:t>Checkpt</a:t>
            </a: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1396422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An </a:t>
            </a:r>
            <a:r>
              <a:rPr lang="en-US" dirty="0" err="1" smtClean="0">
                <a:ea typeface="ＭＳ Ｐゴシック" pitchFamily="-111" charset="-128"/>
                <a:cs typeface="ＭＳ Ｐゴシック" pitchFamily="-111" charset="-128"/>
              </a:rPr>
              <a:t>adjoint</a:t>
            </a:r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 model... </a:t>
            </a:r>
            <a:endParaRPr lang="en-US" baseline="-25000" dirty="0" smtClean="0"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8166" y="1176865"/>
            <a:ext cx="89958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...efficiently calculates derivatives of a scalar model response with respect to all model parameters (emissions, rate constants, ...)</a:t>
            </a:r>
          </a:p>
          <a:p>
            <a:r>
              <a:rPr lang="en-US" sz="2000" dirty="0" smtClean="0"/>
              <a:t>resolved at the native model resolution.  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1709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Adjoint model: hardware requirements </a:t>
            </a:r>
            <a:endParaRPr lang="en-US" baseline="-25000" dirty="0" smtClean="0"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7065" y="1448533"/>
            <a:ext cx="832908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Requirements:</a:t>
            </a:r>
          </a:p>
          <a:p>
            <a:r>
              <a:rPr lang="en-US" sz="2000" dirty="0" smtClean="0"/>
              <a:t>   - </a:t>
            </a:r>
            <a:r>
              <a:rPr lang="en-US" sz="2000" dirty="0" err="1" smtClean="0"/>
              <a:t>checkpointing</a:t>
            </a:r>
            <a:r>
              <a:rPr lang="en-US" sz="2000" dirty="0" smtClean="0"/>
              <a:t>: data written during fwd, read during </a:t>
            </a:r>
            <a:r>
              <a:rPr lang="en-US" sz="2000" dirty="0" err="1" smtClean="0"/>
              <a:t>adjoint</a:t>
            </a:r>
            <a:endParaRPr lang="en-US" sz="2000" dirty="0" smtClean="0"/>
          </a:p>
          <a:p>
            <a:r>
              <a:rPr lang="en-US" sz="2000" dirty="0" smtClean="0"/>
              <a:t>   - forward model slower than standard owing to heavy i/o</a:t>
            </a:r>
          </a:p>
          <a:p>
            <a:r>
              <a:rPr lang="en-US" sz="2000" dirty="0" smtClean="0"/>
              <a:t>   - memory usage ~x4 of standard forward model</a:t>
            </a:r>
          </a:p>
          <a:p>
            <a:r>
              <a:rPr lang="en-US" sz="2000" dirty="0" smtClean="0"/>
              <a:t>   - </a:t>
            </a:r>
            <a:r>
              <a:rPr lang="en-US" sz="2000" dirty="0" err="1" smtClean="0"/>
              <a:t>adjoint</a:t>
            </a:r>
            <a:r>
              <a:rPr lang="en-US" sz="2000" dirty="0" smtClean="0"/>
              <a:t> requires x2-4 of standard forward CPU time</a:t>
            </a:r>
          </a:p>
          <a:p>
            <a:endParaRPr lang="en-US" sz="2000" dirty="0" smtClean="0"/>
          </a:p>
          <a:p>
            <a:r>
              <a:rPr lang="en-US" sz="2000" dirty="0" smtClean="0"/>
              <a:t>Examples (on dual hex-core Xeon 2.6 GHz):</a:t>
            </a:r>
          </a:p>
          <a:p>
            <a:r>
              <a:rPr lang="en-US" sz="2000" dirty="0" smtClean="0"/>
              <a:t>   - </a:t>
            </a:r>
            <a:r>
              <a:rPr lang="en-US" sz="2000" dirty="0" err="1" smtClean="0"/>
              <a:t>fwd+adj</a:t>
            </a:r>
            <a:r>
              <a:rPr lang="en-US" sz="2000" dirty="0" smtClean="0"/>
              <a:t> </a:t>
            </a:r>
            <a:r>
              <a:rPr lang="en-US" sz="2000" b="1" dirty="0" smtClean="0"/>
              <a:t>full </a:t>
            </a:r>
            <a:r>
              <a:rPr lang="en-US" sz="2000" b="1" dirty="0" err="1" smtClean="0"/>
              <a:t>chem</a:t>
            </a:r>
            <a:r>
              <a:rPr lang="en-US" sz="2000" dirty="0" smtClean="0"/>
              <a:t>, global 2x2.5, 1 month</a:t>
            </a:r>
          </a:p>
          <a:p>
            <a:r>
              <a:rPr lang="en-US" sz="2000" dirty="0" smtClean="0"/>
              <a:t>	- 400 GB checkpoint files</a:t>
            </a:r>
          </a:p>
          <a:p>
            <a:r>
              <a:rPr lang="en-US" sz="2000" dirty="0"/>
              <a:t>	- 30 hours </a:t>
            </a:r>
            <a:r>
              <a:rPr lang="en-US" sz="2000" dirty="0" smtClean="0"/>
              <a:t>w/busy NFS scratch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- 9 </a:t>
            </a:r>
            <a:r>
              <a:rPr lang="en-US" sz="2000" dirty="0" err="1" smtClean="0"/>
              <a:t>hrs</a:t>
            </a:r>
            <a:r>
              <a:rPr lang="en-US" sz="2000" dirty="0" smtClean="0"/>
              <a:t> w/local SS scratch</a:t>
            </a:r>
            <a:endParaRPr lang="en-US" sz="2000" dirty="0"/>
          </a:p>
          <a:p>
            <a:endParaRPr lang="en-US" sz="2000" dirty="0" smtClean="0"/>
          </a:p>
          <a:p>
            <a:r>
              <a:rPr lang="en-US" sz="2000" dirty="0" smtClean="0"/>
              <a:t>      </a:t>
            </a:r>
          </a:p>
          <a:p>
            <a:endParaRPr lang="en-US" sz="2000" dirty="0" smtClean="0"/>
          </a:p>
          <a:p>
            <a:r>
              <a:rPr lang="en-US" sz="2000" dirty="0" smtClean="0"/>
              <a:t>   - </a:t>
            </a:r>
            <a:r>
              <a:rPr lang="en-US" sz="2000" dirty="0" err="1" smtClean="0"/>
              <a:t>fwd+adj</a:t>
            </a:r>
            <a:r>
              <a:rPr lang="en-US" sz="2000" dirty="0" smtClean="0"/>
              <a:t> of </a:t>
            </a:r>
            <a:r>
              <a:rPr lang="en-US" sz="2000" b="1" dirty="0" smtClean="0"/>
              <a:t>offline CO2</a:t>
            </a:r>
            <a:r>
              <a:rPr lang="en-US" sz="2000" dirty="0" smtClean="0"/>
              <a:t>, global 2x2.5, 1 month</a:t>
            </a:r>
          </a:p>
          <a:p>
            <a:r>
              <a:rPr lang="en-US" sz="2000" dirty="0" smtClean="0"/>
              <a:t>	- 2.5 GB checkpoint files </a:t>
            </a:r>
          </a:p>
          <a:p>
            <a:r>
              <a:rPr lang="en-US" sz="2000" dirty="0" smtClean="0"/>
              <a:t>	- 2 hours</a:t>
            </a:r>
          </a:p>
          <a:p>
            <a:r>
              <a:rPr lang="en-US" sz="2000" dirty="0" smtClean="0"/>
              <a:t>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GEOS-</a:t>
            </a:r>
            <a:r>
              <a:rPr lang="en-US" dirty="0" err="1" smtClean="0">
                <a:ea typeface="ＭＳ Ｐゴシック" pitchFamily="-111" charset="-128"/>
                <a:cs typeface="ＭＳ Ｐゴシック" pitchFamily="-111" charset="-128"/>
              </a:rPr>
              <a:t>Chem</a:t>
            </a:r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dirty="0" err="1" smtClean="0">
                <a:ea typeface="ＭＳ Ｐゴシック" pitchFamily="-111" charset="-128"/>
                <a:cs typeface="ＭＳ Ｐゴシック" pitchFamily="-111" charset="-128"/>
              </a:rPr>
              <a:t>adjoint</a:t>
            </a:r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 future</a:t>
            </a:r>
            <a:endParaRPr lang="en-US" baseline="-25000" dirty="0" smtClean="0"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1084" y="1217084"/>
            <a:ext cx="87885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 smtClean="0"/>
          </a:p>
          <a:p>
            <a:r>
              <a:rPr lang="en-US" sz="2000" dirty="0" smtClean="0"/>
              <a:t>	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166255" y="1579418"/>
            <a:ext cx="897774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dirty="0" smtClean="0"/>
              <a:t>Updating to use GCHP and HEMCO the current development challenges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Starting w/CO2 simulation, for which the </a:t>
            </a:r>
            <a:r>
              <a:rPr lang="en-US" dirty="0" err="1" smtClean="0"/>
              <a:t>adjoint</a:t>
            </a:r>
            <a:r>
              <a:rPr lang="en-US" dirty="0" smtClean="0"/>
              <a:t> is trivial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Challenge is running GCHP in reverse time</a:t>
            </a:r>
          </a:p>
          <a:p>
            <a:pPr marL="800100" lvl="1" indent="-342900">
              <a:buFont typeface="Arial" charset="0"/>
              <a:buChar char="•"/>
            </a:pPr>
            <a:endParaRPr lang="en-US" dirty="0" smtClean="0"/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Incorporation into online models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WRFPLUS-</a:t>
            </a:r>
            <a:r>
              <a:rPr lang="en-US" dirty="0" err="1" smtClean="0"/>
              <a:t>Chem</a:t>
            </a:r>
            <a:endParaRPr lang="en-US" dirty="0" smtClean="0"/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GEOS-5 has an </a:t>
            </a:r>
            <a:r>
              <a:rPr lang="en-US" dirty="0" err="1" smtClean="0"/>
              <a:t>adjoint</a:t>
            </a:r>
            <a:r>
              <a:rPr lang="en-US" dirty="0" smtClean="0"/>
              <a:t> </a:t>
            </a:r>
          </a:p>
          <a:p>
            <a:pPr marL="800100" lvl="1" indent="-342900">
              <a:buFont typeface="Arial" charset="0"/>
              <a:buChar char="•"/>
            </a:pP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Incorporation into generic DA toolkits being championed by NWP community 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JEDI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OOPS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40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Find out more…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6385" y="1224992"/>
            <a:ext cx="8532400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Visit us at:</a:t>
            </a:r>
          </a:p>
          <a:p>
            <a:r>
              <a:rPr lang="en-US" sz="1600" dirty="0">
                <a:hlinkClick r:id="rId3"/>
              </a:rPr>
              <a:t>http://wiki.seas.harvard.edu/geos-chem/index.php/GEOS-</a:t>
            </a:r>
            <a:r>
              <a:rPr lang="en-US" sz="1600" dirty="0" smtClean="0">
                <a:hlinkClick r:id="rId3"/>
              </a:rPr>
              <a:t>Chem_Adjoint</a:t>
            </a:r>
            <a:r>
              <a:rPr lang="en-US" sz="1600" dirty="0" smtClean="0"/>
              <a:t> </a:t>
            </a:r>
            <a:r>
              <a:rPr lang="en-US" sz="2000" dirty="0" smtClean="0"/>
              <a:t>(wiki)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- manuals, instructions, publications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- code features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- current version overviews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- benchmarks</a:t>
            </a:r>
          </a:p>
          <a:p>
            <a:endParaRPr lang="en-US" sz="2000" dirty="0"/>
          </a:p>
          <a:p>
            <a:r>
              <a:rPr lang="en-US" sz="2000" dirty="0">
                <a:hlinkClick r:id="rId4"/>
              </a:rPr>
              <a:t>http://adjoint.colorado.edu:</a:t>
            </a:r>
            <a:r>
              <a:rPr lang="en-US" sz="2000" dirty="0" smtClean="0">
                <a:hlinkClick r:id="rId4"/>
              </a:rPr>
              <a:t>8080</a:t>
            </a:r>
            <a:r>
              <a:rPr lang="en-US" sz="2000" dirty="0" smtClean="0"/>
              <a:t> (code </a:t>
            </a:r>
            <a:r>
              <a:rPr lang="en-US" sz="2000" dirty="0" err="1" smtClean="0"/>
              <a:t>GitLab</a:t>
            </a:r>
            <a:r>
              <a:rPr lang="en-US" sz="2000" dirty="0" smtClean="0"/>
              <a:t>)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- code distribution</a:t>
            </a:r>
          </a:p>
          <a:p>
            <a:endParaRPr lang="en-US" sz="2000" dirty="0"/>
          </a:p>
          <a:p>
            <a:r>
              <a:rPr lang="en-US" sz="2000" dirty="0">
                <a:hlinkClick r:id="rId5"/>
              </a:rPr>
              <a:t>https://trello.com/b/GTfHT38L/geos-chem-</a:t>
            </a:r>
            <a:r>
              <a:rPr lang="en-US" sz="2000" dirty="0" smtClean="0">
                <a:hlinkClick r:id="rId5"/>
              </a:rPr>
              <a:t>adjoint</a:t>
            </a:r>
            <a:r>
              <a:rPr lang="en-US" sz="2000" dirty="0" smtClean="0"/>
              <a:t> (pipeline)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- code development cycle / pipeline</a:t>
            </a:r>
            <a:endParaRPr lang="en-US" sz="2000" dirty="0"/>
          </a:p>
          <a:p>
            <a:endParaRPr lang="en-US" sz="2000" dirty="0" smtClean="0"/>
          </a:p>
          <a:p>
            <a:r>
              <a:rPr lang="en-US" sz="2000" dirty="0" smtClean="0"/>
              <a:t>GEOS-</a:t>
            </a:r>
            <a:r>
              <a:rPr lang="en-US" sz="2000" dirty="0" err="1" smtClean="0"/>
              <a:t>Chem</a:t>
            </a:r>
            <a:r>
              <a:rPr lang="en-US" sz="2000" dirty="0" smtClean="0"/>
              <a:t> </a:t>
            </a:r>
            <a:r>
              <a:rPr lang="en-US" sz="2000" dirty="0" err="1" smtClean="0"/>
              <a:t>adjoint</a:t>
            </a:r>
            <a:r>
              <a:rPr lang="en-US" sz="2000" dirty="0" smtClean="0"/>
              <a:t> code support: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- </a:t>
            </a:r>
            <a:r>
              <a:rPr lang="en-US" sz="2000" dirty="0" err="1" smtClean="0"/>
              <a:t>yanko.davila@colorado.edu</a:t>
            </a:r>
            <a:endParaRPr lang="en-US" sz="2000" dirty="0" smtClean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01798" y="2554577"/>
            <a:ext cx="8637588" cy="914400"/>
          </a:xfrm>
        </p:spPr>
        <p:txBody>
          <a:bodyPr/>
          <a:lstStyle/>
          <a:p>
            <a:pPr eaLnBrk="1" hangingPunct="1"/>
            <a:r>
              <a:rPr lang="en-US" i="1" dirty="0" smtClean="0">
                <a:ea typeface="ＭＳ Ｐゴシック" pitchFamily="-111" charset="-128"/>
                <a:cs typeface="ＭＳ Ｐゴシック" pitchFamily="-111" charset="-128"/>
              </a:rPr>
              <a:t>extra slides</a:t>
            </a:r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7916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Adjoint model: current and </a:t>
            </a:r>
            <a:r>
              <a:rPr lang="en-US" dirty="0" smtClean="0">
                <a:solidFill>
                  <a:srgbClr val="FF0000"/>
                </a:solidFill>
                <a:ea typeface="ＭＳ Ｐゴシック" pitchFamily="-111" charset="-128"/>
                <a:cs typeface="ＭＳ Ｐゴシック" pitchFamily="-111" charset="-128"/>
              </a:rPr>
              <a:t>new</a:t>
            </a:r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 features</a:t>
            </a:r>
            <a:endParaRPr lang="en-US" baseline="-25000" dirty="0" smtClean="0"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1084" y="1217084"/>
            <a:ext cx="878853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Standardized code: v</a:t>
            </a:r>
            <a:r>
              <a:rPr lang="en-US" sz="2000" dirty="0" smtClean="0">
                <a:solidFill>
                  <a:srgbClr val="FF0000"/>
                </a:solidFill>
              </a:rPr>
              <a:t>35l</a:t>
            </a:r>
            <a:r>
              <a:rPr lang="en-US" sz="2000" dirty="0" smtClean="0"/>
              <a:t>, maintained / distributed via GIT</a:t>
            </a:r>
          </a:p>
          <a:p>
            <a:r>
              <a:rPr lang="en-US" sz="2000" dirty="0"/>
              <a:t>Code base  </a:t>
            </a:r>
            <a:r>
              <a:rPr lang="en-US" sz="2000" dirty="0" smtClean="0"/>
              <a:t> : </a:t>
            </a:r>
            <a:r>
              <a:rPr lang="en-US" sz="2000" dirty="0"/>
              <a:t>v8-02-01 with relevant fixes / updates </a:t>
            </a:r>
            <a:r>
              <a:rPr lang="en-US" sz="2000" dirty="0">
                <a:solidFill>
                  <a:srgbClr val="FF0000"/>
                </a:solidFill>
              </a:rPr>
              <a:t>up to v10</a:t>
            </a:r>
          </a:p>
          <a:p>
            <a:endParaRPr lang="en-US" sz="2000" dirty="0" smtClean="0"/>
          </a:p>
          <a:p>
            <a:r>
              <a:rPr lang="en-US" sz="2000" dirty="0" smtClean="0"/>
              <a:t>Meteorology:  GEOS-4, GEOS-5, GEOS-FP, </a:t>
            </a:r>
            <a:r>
              <a:rPr lang="en-US" sz="2000" dirty="0" smtClean="0">
                <a:solidFill>
                  <a:srgbClr val="FF0000"/>
                </a:solidFill>
              </a:rPr>
              <a:t>MERRA2</a:t>
            </a:r>
          </a:p>
          <a:p>
            <a:r>
              <a:rPr lang="en-US" sz="2000" dirty="0" smtClean="0"/>
              <a:t>Simulations : 	full </a:t>
            </a:r>
            <a:r>
              <a:rPr lang="en-US" sz="2000" dirty="0" err="1" smtClean="0"/>
              <a:t>chem</a:t>
            </a:r>
            <a:r>
              <a:rPr lang="en-US" sz="2000" dirty="0" smtClean="0"/>
              <a:t>; </a:t>
            </a:r>
            <a:r>
              <a:rPr lang="en-US" sz="2000" dirty="0" err="1" smtClean="0">
                <a:solidFill>
                  <a:srgbClr val="FF0000"/>
                </a:solidFill>
              </a:rPr>
              <a:t>gly-chem</a:t>
            </a:r>
            <a:r>
              <a:rPr lang="en-US" sz="2000" dirty="0" smtClean="0"/>
              <a:t>, offline CO, O</a:t>
            </a:r>
            <a:r>
              <a:rPr lang="en-US" sz="2000" i="1" baseline="-25000" dirty="0" smtClean="0"/>
              <a:t>x</a:t>
            </a:r>
            <a:r>
              <a:rPr lang="en-US" sz="2000" dirty="0" smtClean="0"/>
              <a:t>, CO</a:t>
            </a:r>
            <a:r>
              <a:rPr lang="en-US" sz="2000" baseline="-25000" dirty="0" smtClean="0"/>
              <a:t>2, </a:t>
            </a:r>
            <a:r>
              <a:rPr lang="en-US" sz="2000" dirty="0" smtClean="0"/>
              <a:t>CH</a:t>
            </a:r>
            <a:r>
              <a:rPr lang="en-US" sz="2000" baseline="-25000" dirty="0" smtClean="0"/>
              <a:t>4, </a:t>
            </a:r>
            <a:r>
              <a:rPr lang="en-US" sz="2000" dirty="0" smtClean="0"/>
              <a:t>BC, 		          Dust, N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O</a:t>
            </a:r>
          </a:p>
          <a:p>
            <a:r>
              <a:rPr lang="en-US" sz="2000" dirty="0" smtClean="0"/>
              <a:t>Resolution   : 	4x5, 2x2.5, 0.5 x 0.667, 0.25 x 0.3125</a:t>
            </a:r>
          </a:p>
          <a:p>
            <a:endParaRPr lang="en-US" sz="2000" dirty="0" smtClean="0"/>
          </a:p>
          <a:p>
            <a:r>
              <a:rPr lang="en-US" sz="2000" dirty="0" smtClean="0"/>
              <a:t>Processes: all main forward model process </a:t>
            </a:r>
            <a:r>
              <a:rPr lang="en-US" sz="2000" i="1" dirty="0" smtClean="0"/>
              <a:t>excluding:</a:t>
            </a:r>
          </a:p>
          <a:p>
            <a:r>
              <a:rPr lang="en-US" sz="2000" dirty="0" smtClean="0"/>
              <a:t>   - non-local </a:t>
            </a:r>
            <a:r>
              <a:rPr lang="en-US" sz="2000" dirty="0" err="1" smtClean="0"/>
              <a:t>pbl</a:t>
            </a:r>
            <a:r>
              <a:rPr lang="en-US" sz="2000" dirty="0" smtClean="0"/>
              <a:t> mixing scheme</a:t>
            </a:r>
          </a:p>
          <a:p>
            <a:r>
              <a:rPr lang="en-US" sz="2000" dirty="0" smtClean="0"/>
              <a:t>   - aerosol microphysics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- feedback of aerosols on photolysis or heterogeneous chemistry</a:t>
            </a:r>
          </a:p>
          <a:p>
            <a:r>
              <a:rPr lang="en-US" sz="2000" dirty="0" smtClean="0"/>
              <a:t>   - </a:t>
            </a:r>
            <a:r>
              <a:rPr lang="en-US" sz="2000" dirty="0" smtClean="0">
                <a:solidFill>
                  <a:srgbClr val="FF0000"/>
                </a:solidFill>
              </a:rPr>
              <a:t>UCX</a:t>
            </a:r>
            <a:r>
              <a:rPr lang="en-US" sz="2000" dirty="0" smtClean="0"/>
              <a:t> (in progress), HEMCO</a:t>
            </a:r>
          </a:p>
          <a:p>
            <a:endParaRPr lang="en-US" sz="2000" dirty="0" smtClean="0"/>
          </a:p>
          <a:p>
            <a:r>
              <a:rPr lang="en-US" sz="2000" dirty="0" smtClean="0"/>
              <a:t>Species: forward full chemistry model species </a:t>
            </a:r>
            <a:r>
              <a:rPr lang="en-US" sz="2000" i="1" dirty="0" smtClean="0"/>
              <a:t>excluding:</a:t>
            </a:r>
          </a:p>
          <a:p>
            <a:r>
              <a:rPr lang="en-US" sz="2000" dirty="0" smtClean="0"/>
              <a:t>   - SOA, SO4s, NITs, Br</a:t>
            </a:r>
          </a:p>
          <a:p>
            <a:endParaRPr lang="en-US" sz="2000" dirty="0" smtClean="0"/>
          </a:p>
          <a:p>
            <a:r>
              <a:rPr lang="en-US" sz="2000" dirty="0" smtClean="0"/>
              <a:t>	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251791" y="6308034"/>
            <a:ext cx="873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Model update cycle slowed while waiting for GCHP / </a:t>
            </a:r>
            <a:r>
              <a:rPr lang="en-US" sz="2000" i="1" dirty="0" err="1" smtClean="0"/>
              <a:t>FlexChem</a:t>
            </a:r>
            <a:r>
              <a:rPr lang="en-US" sz="2000" i="1" dirty="0" smtClean="0"/>
              <a:t>…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65257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Adjoint model: tracking activities</a:t>
            </a:r>
            <a:endParaRPr lang="en-US" baseline="-25000" dirty="0" smtClean="0"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286569"/>
            <a:ext cx="8695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C0FDA"/>
                </a:solidFill>
              </a:rPr>
              <a:t>S</a:t>
            </a:r>
            <a:r>
              <a:rPr lang="en-US" dirty="0" smtClean="0">
                <a:solidFill>
                  <a:srgbClr val="1C0FDA"/>
                </a:solidFill>
              </a:rPr>
              <a:t>ee GC </a:t>
            </a:r>
            <a:r>
              <a:rPr lang="en-US" dirty="0" err="1" smtClean="0">
                <a:solidFill>
                  <a:srgbClr val="1C0FDA"/>
                </a:solidFill>
              </a:rPr>
              <a:t>adjoint</a:t>
            </a:r>
            <a:r>
              <a:rPr lang="en-US" dirty="0" smtClean="0">
                <a:solidFill>
                  <a:srgbClr val="1C0FDA"/>
                </a:solidFill>
              </a:rPr>
              <a:t> wiki page, </a:t>
            </a:r>
            <a:r>
              <a:rPr lang="en-US" dirty="0" err="1" smtClean="0">
                <a:solidFill>
                  <a:srgbClr val="1C0FDA"/>
                </a:solidFill>
              </a:rPr>
              <a:t>GitLab</a:t>
            </a:r>
            <a:r>
              <a:rPr lang="en-US" dirty="0" smtClean="0">
                <a:solidFill>
                  <a:srgbClr val="1C0FDA"/>
                </a:solidFill>
              </a:rPr>
              <a:t> and </a:t>
            </a:r>
            <a:r>
              <a:rPr lang="en-US" dirty="0" err="1" smtClean="0">
                <a:solidFill>
                  <a:srgbClr val="1C0FDA"/>
                </a:solidFill>
              </a:rPr>
              <a:t>Trello</a:t>
            </a:r>
            <a:r>
              <a:rPr lang="en-US" dirty="0" smtClean="0">
                <a:solidFill>
                  <a:srgbClr val="1C0FDA"/>
                </a:solidFill>
              </a:rPr>
              <a:t> for details:</a:t>
            </a:r>
            <a:endParaRPr lang="en-US" dirty="0">
              <a:solidFill>
                <a:srgbClr val="1C0FDA"/>
              </a:solidFill>
            </a:endParaRPr>
          </a:p>
        </p:txBody>
      </p:sp>
      <p:pic>
        <p:nvPicPr>
          <p:cNvPr id="6" name="Picture 5" descr="Screen Shot 2015-05-03 at 9.41.19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82"/>
          <a:stretch/>
        </p:blipFill>
        <p:spPr>
          <a:xfrm>
            <a:off x="258233" y="3314700"/>
            <a:ext cx="3175000" cy="274146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867833" y="3822700"/>
            <a:ext cx="4196477" cy="2732123"/>
            <a:chOff x="867833" y="3822700"/>
            <a:chExt cx="4196477" cy="2732123"/>
          </a:xfrm>
        </p:grpSpPr>
        <p:pic>
          <p:nvPicPr>
            <p:cNvPr id="4" name="Picture 3" descr="Screen Shot 2015-05-03 at 9.37.57 PM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11"/>
            <a:stretch/>
          </p:blipFill>
          <p:spPr>
            <a:xfrm>
              <a:off x="867833" y="4084742"/>
              <a:ext cx="4140200" cy="2470081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5" name="TextBox 4"/>
            <p:cNvSpPr txBox="1"/>
            <p:nvPr/>
          </p:nvSpPr>
          <p:spPr>
            <a:xfrm>
              <a:off x="1083733" y="3822700"/>
              <a:ext cx="3980577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Benchmarking: finite difference </a:t>
              </a:r>
              <a:r>
                <a:rPr lang="en-US" sz="1400" dirty="0" err="1" smtClean="0"/>
                <a:t>vs</a:t>
              </a:r>
              <a:r>
                <a:rPr lang="en-US" sz="1400" dirty="0" smtClean="0"/>
                <a:t> </a:t>
              </a:r>
              <a:r>
                <a:rPr lang="en-US" sz="1400" dirty="0" err="1" smtClean="0"/>
                <a:t>adjoint</a:t>
              </a:r>
              <a:endParaRPr lang="en-US" sz="1400" dirty="0"/>
            </a:p>
          </p:txBody>
        </p:sp>
      </p:grpSp>
      <p:sp>
        <p:nvSpPr>
          <p:cNvPr id="2" name="Rectangle 1"/>
          <p:cNvSpPr/>
          <p:nvPr/>
        </p:nvSpPr>
        <p:spPr>
          <a:xfrm>
            <a:off x="177800" y="1805275"/>
            <a:ext cx="91059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hlinkClick r:id="rId5"/>
              </a:rPr>
              <a:t>http</a:t>
            </a:r>
            <a:r>
              <a:rPr lang="en-US" sz="1600" dirty="0">
                <a:hlinkClick r:id="rId5"/>
              </a:rPr>
              <a:t>://wiki.seas.harvard.edu/geos-chem/index.php/GEOS-Chem_Adjoint</a:t>
            </a:r>
            <a:r>
              <a:rPr lang="en-US" sz="1600" dirty="0"/>
              <a:t> (wiki)</a:t>
            </a:r>
          </a:p>
          <a:p>
            <a:endParaRPr lang="en-US" sz="1600" dirty="0"/>
          </a:p>
          <a:p>
            <a:r>
              <a:rPr lang="en-US" sz="1600" dirty="0">
                <a:hlinkClick r:id="rId6"/>
              </a:rPr>
              <a:t>http://adjoint.colorado.edu:8080</a:t>
            </a:r>
            <a:r>
              <a:rPr lang="en-US" sz="1600" dirty="0"/>
              <a:t> (code </a:t>
            </a:r>
            <a:r>
              <a:rPr lang="en-US" sz="1600" dirty="0" err="1"/>
              <a:t>GitLab</a:t>
            </a:r>
            <a:r>
              <a:rPr lang="en-US" sz="1600" dirty="0"/>
              <a:t>)</a:t>
            </a:r>
          </a:p>
          <a:p>
            <a:endParaRPr lang="en-US" sz="1600" dirty="0"/>
          </a:p>
          <a:p>
            <a:r>
              <a:rPr lang="en-US" sz="1600" dirty="0">
                <a:hlinkClick r:id="rId7"/>
              </a:rPr>
              <a:t>https://trello.com/b/GTfHT38L/geos-chem-adjoint</a:t>
            </a:r>
            <a:r>
              <a:rPr lang="en-US" sz="1600" dirty="0"/>
              <a:t> (pipeline)</a:t>
            </a:r>
          </a:p>
        </p:txBody>
      </p:sp>
      <p:pic>
        <p:nvPicPr>
          <p:cNvPr id="12" name="Picture 11" descr="Screen Shot 2015-05-04 at 12.18.56 AM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150"/>
          <a:stretch/>
        </p:blipFill>
        <p:spPr>
          <a:xfrm>
            <a:off x="1747073" y="3575941"/>
            <a:ext cx="5517327" cy="271056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895600" y="3296945"/>
            <a:ext cx="6997700" cy="3357855"/>
            <a:chOff x="2146300" y="3360445"/>
            <a:chExt cx="6997700" cy="3357855"/>
          </a:xfrm>
        </p:grpSpPr>
        <p:pic>
          <p:nvPicPr>
            <p:cNvPr id="10" name="Picture 9" descr="Screen Shot 2013-05-01 at 6.33.09 PM.png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00" r="39892" b="61973"/>
            <a:stretch/>
          </p:blipFill>
          <p:spPr>
            <a:xfrm>
              <a:off x="2146300" y="3360445"/>
              <a:ext cx="6247807" cy="3154655"/>
            </a:xfrm>
            <a:prstGeom prst="rect">
              <a:avLst/>
            </a:prstGeom>
          </p:spPr>
        </p:pic>
        <p:pic>
          <p:nvPicPr>
            <p:cNvPr id="11" name="Picture 10" descr="Screen Shot 2013-05-01 at 6.33.09 PM.png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763" t="-373" b="69919"/>
            <a:stretch/>
          </p:blipFill>
          <p:spPr>
            <a:xfrm>
              <a:off x="2844800" y="4191905"/>
              <a:ext cx="6299200" cy="2526395"/>
            </a:xfrm>
            <a:prstGeom prst="rect">
              <a:avLst/>
            </a:prstGeom>
            <a:ln>
              <a:solidFill>
                <a:schemeClr val="bg2"/>
              </a:solidFill>
            </a:ln>
            <a:effectLst>
              <a:glow rad="254000">
                <a:schemeClr val="bg2">
                  <a:alpha val="75000"/>
                </a:schemeClr>
              </a:glow>
            </a:effectLst>
          </p:spPr>
        </p:pic>
      </p:grpSp>
    </p:spTree>
    <p:extLst>
      <p:ext uri="{BB962C8B-B14F-4D97-AF65-F5344CB8AC3E}">
        <p14:creationId xmlns:p14="http://schemas.microsoft.com/office/powerpoint/2010/main" val="3510713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WRFPLUS-</a:t>
            </a:r>
            <a:r>
              <a:rPr lang="en-US" dirty="0" err="1" smtClean="0">
                <a:ea typeface="ＭＳ Ｐゴシック" pitchFamily="-111" charset="-128"/>
                <a:cs typeface="ＭＳ Ｐゴシック" pitchFamily="-111" charset="-128"/>
              </a:rPr>
              <a:t>Chem</a:t>
            </a:r>
            <a:endParaRPr lang="en-US" baseline="-25000" dirty="0" smtClean="0"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-5063491" y="522513"/>
            <a:ext cx="1722991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257300"/>
            <a:ext cx="9144000" cy="478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22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AutoShape 2"/>
          <p:cNvSpPr>
            <a:spLocks/>
          </p:cNvSpPr>
          <p:nvPr/>
        </p:nvSpPr>
        <p:spPr bwMode="auto">
          <a:xfrm>
            <a:off x="5562600" y="1977093"/>
            <a:ext cx="2926039" cy="2438400"/>
          </a:xfrm>
          <a:prstGeom prst="roundRect">
            <a:avLst>
              <a:gd name="adj" fmla="val 6606"/>
            </a:avLst>
          </a:prstGeom>
          <a:solidFill>
            <a:srgbClr val="FEFDD5"/>
          </a:solidFill>
          <a:ln w="254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577263" y="6581775"/>
            <a:ext cx="285750" cy="292100"/>
          </a:xfrm>
        </p:spPr>
        <p:txBody>
          <a:bodyPr/>
          <a:lstStyle/>
          <a:p>
            <a:fld id="{6C1A3DD6-04BF-764D-8F56-9FFEC3ED7C22}" type="slidenum">
              <a:rPr lang="en-US"/>
              <a:pPr/>
              <a:t>27</a:t>
            </a:fld>
            <a:endParaRPr lang="en-US"/>
          </a:p>
        </p:txBody>
      </p:sp>
      <p:sp>
        <p:nvSpPr>
          <p:cNvPr id="15362" name="AutoShape 2"/>
          <p:cNvSpPr>
            <a:spLocks/>
          </p:cNvSpPr>
          <p:nvPr/>
        </p:nvSpPr>
        <p:spPr bwMode="auto">
          <a:xfrm>
            <a:off x="655362" y="1977093"/>
            <a:ext cx="2926038" cy="2438400"/>
          </a:xfrm>
          <a:prstGeom prst="roundRect">
            <a:avLst>
              <a:gd name="adj" fmla="val 6606"/>
            </a:avLst>
          </a:prstGeom>
          <a:solidFill>
            <a:srgbClr val="FEFDD5"/>
          </a:solidFill>
          <a:ln w="254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387" y="2060898"/>
            <a:ext cx="388347" cy="440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463" y="3813498"/>
            <a:ext cx="388347" cy="440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714" y="3813498"/>
            <a:ext cx="388347" cy="440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714" y="2060898"/>
            <a:ext cx="388347" cy="440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149" y="2150605"/>
            <a:ext cx="388347" cy="440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149" y="3844218"/>
            <a:ext cx="388347" cy="440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377" y="3856918"/>
            <a:ext cx="388347" cy="440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377" y="2150605"/>
            <a:ext cx="388347" cy="440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137" y="4560138"/>
            <a:ext cx="1658347" cy="293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359" y="2975298"/>
            <a:ext cx="377851" cy="1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455" y="2841581"/>
            <a:ext cx="367355" cy="209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208" y="3034823"/>
            <a:ext cx="356859" cy="1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Picture 1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055438"/>
            <a:ext cx="965620" cy="293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6" name="Picture 1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595" y="5752889"/>
            <a:ext cx="986612" cy="23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7" name="Picture 1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711" y="3365119"/>
            <a:ext cx="1018099" cy="640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8" name="Picture 18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232" y="4560138"/>
            <a:ext cx="1679339" cy="482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9" name="Picture 1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002" y="5157038"/>
            <a:ext cx="2036198" cy="482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82" name="Line 22"/>
          <p:cNvSpPr>
            <a:spLocks noChangeShapeType="1"/>
          </p:cNvSpPr>
          <p:nvPr/>
        </p:nvSpPr>
        <p:spPr bwMode="auto">
          <a:xfrm rot="10800000" flipH="1">
            <a:off x="1158210" y="2594298"/>
            <a:ext cx="0" cy="117475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383" name="Line 23"/>
          <p:cNvSpPr>
            <a:spLocks noChangeShapeType="1"/>
          </p:cNvSpPr>
          <p:nvPr/>
        </p:nvSpPr>
        <p:spPr bwMode="auto">
          <a:xfrm rot="10800000" flipH="1">
            <a:off x="2892940" y="2608585"/>
            <a:ext cx="15744" cy="11064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384" name="Line 24"/>
          <p:cNvSpPr>
            <a:spLocks noChangeShapeType="1"/>
          </p:cNvSpPr>
          <p:nvPr/>
        </p:nvSpPr>
        <p:spPr bwMode="auto">
          <a:xfrm rot="10800000" flipH="1">
            <a:off x="1614151" y="2613348"/>
            <a:ext cx="991859" cy="1084262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385" name="Line 25"/>
          <p:cNvSpPr>
            <a:spLocks noChangeShapeType="1"/>
          </p:cNvSpPr>
          <p:nvPr/>
        </p:nvSpPr>
        <p:spPr bwMode="auto">
          <a:xfrm flipH="1">
            <a:off x="6217325" y="2625018"/>
            <a:ext cx="17056" cy="115093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386" name="Line 26"/>
          <p:cNvSpPr>
            <a:spLocks noChangeShapeType="1"/>
          </p:cNvSpPr>
          <p:nvPr/>
        </p:nvSpPr>
        <p:spPr bwMode="auto">
          <a:xfrm>
            <a:off x="7962900" y="2632956"/>
            <a:ext cx="0" cy="1154112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387" name="Line 27"/>
          <p:cNvSpPr>
            <a:spLocks noChangeShapeType="1"/>
          </p:cNvSpPr>
          <p:nvPr/>
        </p:nvSpPr>
        <p:spPr bwMode="auto">
          <a:xfrm flipH="1">
            <a:off x="6654380" y="2671056"/>
            <a:ext cx="965620" cy="1090612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388" name="Rectangle 28"/>
          <p:cNvSpPr>
            <a:spLocks/>
          </p:cNvSpPr>
          <p:nvPr/>
        </p:nvSpPr>
        <p:spPr bwMode="auto">
          <a:xfrm>
            <a:off x="1447800" y="1591999"/>
            <a:ext cx="13341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Forward Run</a:t>
            </a:r>
          </a:p>
        </p:txBody>
      </p:sp>
      <p:sp>
        <p:nvSpPr>
          <p:cNvPr id="15389" name="Rectangle 29"/>
          <p:cNvSpPr>
            <a:spLocks/>
          </p:cNvSpPr>
          <p:nvPr/>
        </p:nvSpPr>
        <p:spPr bwMode="auto">
          <a:xfrm>
            <a:off x="6477000" y="1591999"/>
            <a:ext cx="119338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800" dirty="0" err="1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Adjoint</a:t>
            </a:r>
            <a:r>
              <a:rPr lang="en-US" sz="1800" dirty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 Run</a:t>
            </a:r>
          </a:p>
        </p:txBody>
      </p:sp>
      <p:pic>
        <p:nvPicPr>
          <p:cNvPr id="15391" name="Picture 31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119" y="3667820"/>
            <a:ext cx="94463" cy="136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2" name="Picture 3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947" y="3057606"/>
            <a:ext cx="377851" cy="1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3" name="Picture 3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445" y="2882010"/>
            <a:ext cx="367355" cy="209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4" name="Picture 3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999" y="3057606"/>
            <a:ext cx="356860" cy="1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95" name="Rectangle 35"/>
          <p:cNvSpPr>
            <a:spLocks/>
          </p:cNvSpPr>
          <p:nvPr/>
        </p:nvSpPr>
        <p:spPr bwMode="auto">
          <a:xfrm>
            <a:off x="4274925" y="2624793"/>
            <a:ext cx="457882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20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Let </a:t>
            </a:r>
          </a:p>
        </p:txBody>
      </p:sp>
      <p:pic>
        <p:nvPicPr>
          <p:cNvPr id="15396" name="Picture 3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055438"/>
            <a:ext cx="965620" cy="293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97" name="Rectangle 37"/>
          <p:cNvSpPr>
            <a:spLocks/>
          </p:cNvSpPr>
          <p:nvPr/>
        </p:nvSpPr>
        <p:spPr bwMode="auto">
          <a:xfrm>
            <a:off x="1453030" y="4897580"/>
            <a:ext cx="821774" cy="571500"/>
          </a:xfrm>
          <a:prstGeom prst="rect">
            <a:avLst/>
          </a:prstGeom>
          <a:solidFill>
            <a:srgbClr val="FFFFFF"/>
          </a:solidFill>
          <a:ln w="254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41" name="Picture 6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175" y="4669918"/>
            <a:ext cx="1283792" cy="28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7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815" y="5218678"/>
            <a:ext cx="1474625" cy="29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Line 16"/>
          <p:cNvSpPr>
            <a:spLocks noChangeShapeType="1"/>
          </p:cNvSpPr>
          <p:nvPr/>
        </p:nvSpPr>
        <p:spPr bwMode="auto">
          <a:xfrm rot="5400000" flipH="1">
            <a:off x="3282156" y="4710355"/>
            <a:ext cx="0" cy="293687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" name="Line 16"/>
          <p:cNvSpPr>
            <a:spLocks noChangeShapeType="1"/>
          </p:cNvSpPr>
          <p:nvPr/>
        </p:nvSpPr>
        <p:spPr bwMode="auto">
          <a:xfrm rot="16200000">
            <a:off x="5785644" y="5249799"/>
            <a:ext cx="0" cy="293687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" name="Rectangle 2"/>
          <p:cNvSpPr>
            <a:spLocks noGrp="1" noChangeArrowheads="1"/>
          </p:cNvSpPr>
          <p:nvPr>
            <p:ph type="title"/>
          </p:nvPr>
        </p:nvSpPr>
        <p:spPr>
          <a:xfrm>
            <a:off x="273050" y="227013"/>
            <a:ext cx="8637588" cy="914400"/>
          </a:xfrm>
        </p:spPr>
        <p:txBody>
          <a:bodyPr/>
          <a:lstStyle/>
          <a:p>
            <a:pPr eaLnBrk="1" hangingPunct="1"/>
            <a:r>
              <a:rPr lang="en-US" sz="2800" dirty="0" smtClean="0">
                <a:ea typeface="ＭＳ Ｐゴシック" pitchFamily="-111" charset="-128"/>
                <a:cs typeface="ＭＳ Ｐゴシック" pitchFamily="-111" charset="-128"/>
              </a:rPr>
              <a:t>Discrete </a:t>
            </a:r>
            <a:r>
              <a:rPr lang="en-US" sz="2800" dirty="0" err="1" smtClean="0">
                <a:ea typeface="ＭＳ Ｐゴシック" pitchFamily="-111" charset="-128"/>
                <a:cs typeface="ＭＳ Ｐゴシック" pitchFamily="-111" charset="-128"/>
              </a:rPr>
              <a:t>adjoint</a:t>
            </a:r>
            <a:r>
              <a:rPr lang="en-US" sz="2800" dirty="0" smtClean="0">
                <a:ea typeface="ＭＳ Ｐゴシック" pitchFamily="-111" charset="-128"/>
                <a:cs typeface="ＭＳ Ｐゴシック" pitchFamily="-111" charset="-128"/>
              </a:rPr>
              <a:t> code example</a:t>
            </a:r>
            <a:endParaRPr lang="en-US" sz="2800" baseline="-25000" dirty="0" smtClean="0">
              <a:ea typeface="ＭＳ Ｐゴシック" pitchFamily="-111" charset="-128"/>
              <a:cs typeface="ＭＳ Ｐゴシック" pitchFamily="-11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4346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mp:transition xmlns:mp="http://schemas.microsoft.com/office/mac/powerpoint/2008/main"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An </a:t>
            </a:r>
            <a:r>
              <a:rPr lang="en-US" dirty="0" err="1" smtClean="0">
                <a:ea typeface="ＭＳ Ｐゴシック" pitchFamily="-111" charset="-128"/>
                <a:cs typeface="ＭＳ Ｐゴシック" pitchFamily="-111" charset="-128"/>
              </a:rPr>
              <a:t>adjoint</a:t>
            </a:r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 model... </a:t>
            </a:r>
            <a:endParaRPr lang="en-US" baseline="-25000" dirty="0" smtClean="0"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8166" y="1176865"/>
            <a:ext cx="89958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...efficiently calculates gradients of a scalar model response with respect to all model parameters (emissions, rate constants, ...)</a:t>
            </a:r>
          </a:p>
          <a:p>
            <a:r>
              <a:rPr lang="en-US" sz="2000" dirty="0" smtClean="0"/>
              <a:t>at the native model resolution.</a:t>
            </a:r>
            <a:endParaRPr lang="en-US" sz="2000" dirty="0"/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317500" y="2613402"/>
            <a:ext cx="41275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>
                <a:latin typeface="Verdana"/>
                <a:cs typeface="Verdana"/>
              </a:rPr>
              <a:t>Sensitivity of</a:t>
            </a:r>
            <a:r>
              <a:rPr lang="en-US" sz="1800" dirty="0" smtClean="0">
                <a:latin typeface="Verdana"/>
                <a:cs typeface="Verdana"/>
              </a:rPr>
              <a:t> all model concentrations to one model source</a:t>
            </a:r>
          </a:p>
        </p:txBody>
      </p:sp>
      <p:sp>
        <p:nvSpPr>
          <p:cNvPr id="5" name="Rectangle 16"/>
          <p:cNvSpPr>
            <a:spLocks noChangeArrowheads="1"/>
          </p:cNvSpPr>
          <p:nvPr/>
        </p:nvSpPr>
        <p:spPr bwMode="auto">
          <a:xfrm>
            <a:off x="165100" y="3731002"/>
            <a:ext cx="3880773" cy="2387600"/>
          </a:xfrm>
          <a:prstGeom prst="rect">
            <a:avLst/>
          </a:prstGeom>
          <a:solidFill>
            <a:srgbClr val="FFF987"/>
          </a:solidFill>
          <a:ln w="127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Verdana"/>
              <a:cs typeface="Verdana"/>
            </a:endParaRPr>
          </a:p>
        </p:txBody>
      </p:sp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623888" y="3985002"/>
            <a:ext cx="2106612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sz="1200" b="1" noProof="1">
                <a:latin typeface="Verdana"/>
                <a:cs typeface="Verdana"/>
              </a:rPr>
              <a:t>Perturbation</a:t>
            </a:r>
            <a:r>
              <a:rPr lang="en-US" sz="1200" b="1" dirty="0">
                <a:latin typeface="Verdana"/>
                <a:cs typeface="Verdana"/>
              </a:rPr>
              <a:t> at source </a:t>
            </a:r>
            <a:r>
              <a:rPr lang="en-US" sz="1200" b="1" dirty="0" smtClean="0">
                <a:latin typeface="Verdana"/>
                <a:cs typeface="Verdana"/>
              </a:rPr>
              <a:t>region at t</a:t>
            </a:r>
            <a:r>
              <a:rPr lang="en-US" sz="1200" b="1" baseline="-25000" dirty="0">
                <a:latin typeface="Verdana"/>
                <a:cs typeface="Verdana"/>
              </a:rPr>
              <a:t>0</a:t>
            </a:r>
            <a:endParaRPr sz="1200" b="1" baseline="-25000" noProof="1">
              <a:latin typeface="Verdana"/>
              <a:cs typeface="Verdana"/>
            </a:endParaRPr>
          </a:p>
        </p:txBody>
      </p:sp>
      <p:sp>
        <p:nvSpPr>
          <p:cNvPr id="7" name="Text Box 33"/>
          <p:cNvSpPr txBox="1">
            <a:spLocks noChangeArrowheads="1"/>
          </p:cNvSpPr>
          <p:nvPr/>
        </p:nvSpPr>
        <p:spPr bwMode="auto">
          <a:xfrm>
            <a:off x="954088" y="3821490"/>
            <a:ext cx="904514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 b="1" dirty="0" smtClean="0">
                <a:solidFill>
                  <a:srgbClr val="0000FF"/>
                </a:solidFill>
                <a:latin typeface="Verdana"/>
                <a:cs typeface="Verdana"/>
              </a:rPr>
              <a:t>Forward</a:t>
            </a:r>
            <a:endParaRPr sz="1200" b="1" noProof="1">
              <a:solidFill>
                <a:srgbClr val="0000FF"/>
              </a:solidFill>
              <a:latin typeface="Verdana"/>
              <a:cs typeface="Verdana"/>
            </a:endParaRPr>
          </a:p>
        </p:txBody>
      </p:sp>
      <p:sp>
        <p:nvSpPr>
          <p:cNvPr id="8" name="Line 35"/>
          <p:cNvSpPr>
            <a:spLocks noChangeShapeType="1"/>
          </p:cNvSpPr>
          <p:nvPr/>
        </p:nvSpPr>
        <p:spPr bwMode="auto">
          <a:xfrm flipV="1">
            <a:off x="1079501" y="4800976"/>
            <a:ext cx="1371600" cy="619125"/>
          </a:xfrm>
          <a:prstGeom prst="line">
            <a:avLst/>
          </a:prstGeom>
          <a:noFill/>
          <a:ln w="61976">
            <a:solidFill>
              <a:srgbClr val="0000FF"/>
            </a:solidFill>
            <a:round/>
            <a:headEnd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Verdana"/>
              <a:cs typeface="Verdana"/>
            </a:endParaRPr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2081570" y="5516465"/>
            <a:ext cx="195703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 b="1" dirty="0">
                <a:latin typeface="Verdana"/>
                <a:cs typeface="Verdana"/>
              </a:rPr>
              <a:t>Changes of </a:t>
            </a:r>
            <a:r>
              <a:rPr lang="en-US" sz="1200" b="1" dirty="0" smtClean="0">
                <a:latin typeface="Verdana"/>
                <a:cs typeface="Verdana"/>
              </a:rPr>
              <a:t>concentration at </a:t>
            </a:r>
            <a:r>
              <a:rPr lang="en-US" sz="1200" b="1" dirty="0" err="1" smtClean="0">
                <a:latin typeface="Verdana"/>
                <a:cs typeface="Verdana"/>
              </a:rPr>
              <a:t>t</a:t>
            </a:r>
            <a:r>
              <a:rPr lang="en-US" sz="1200" b="1" baseline="-25000" dirty="0" err="1" smtClean="0">
                <a:latin typeface="Verdana"/>
                <a:cs typeface="Verdana"/>
              </a:rPr>
              <a:t>n</a:t>
            </a:r>
            <a:endParaRPr sz="1200" b="1" baseline="-25000" noProof="1">
              <a:latin typeface="Verdana"/>
              <a:cs typeface="Verdana"/>
            </a:endParaRPr>
          </a:p>
        </p:txBody>
      </p:sp>
      <p:sp>
        <p:nvSpPr>
          <p:cNvPr id="10" name="Text Box 43"/>
          <p:cNvSpPr txBox="1">
            <a:spLocks noChangeArrowheads="1"/>
          </p:cNvSpPr>
          <p:nvPr/>
        </p:nvSpPr>
        <p:spPr bwMode="auto">
          <a:xfrm>
            <a:off x="127000" y="2245102"/>
            <a:ext cx="4508153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sz="1800" b="1" noProof="1">
                <a:latin typeface="Verdana"/>
                <a:cs typeface="Verdana"/>
              </a:rPr>
              <a:t>Forward Model</a:t>
            </a:r>
            <a:r>
              <a:rPr lang="en-US" sz="1800" b="1" dirty="0">
                <a:latin typeface="Verdana"/>
                <a:cs typeface="Verdana"/>
              </a:rPr>
              <a:t> (source-oriented)</a:t>
            </a:r>
            <a:endParaRPr sz="1800" b="1" noProof="1">
              <a:latin typeface="Verdana"/>
              <a:cs typeface="Verdan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1551" y="6310544"/>
            <a:ext cx="3544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cost scales with # of sources</a:t>
            </a:r>
            <a:endParaRPr lang="en-US" sz="1800" dirty="0">
              <a:solidFill>
                <a:srgbClr val="0000FF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5483348"/>
            <a:ext cx="762000" cy="5356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501" y="5623302"/>
            <a:ext cx="698500" cy="4191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800" y="4580216"/>
            <a:ext cx="736600" cy="8017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9100" y="3769102"/>
            <a:ext cx="1085850" cy="812800"/>
          </a:xfrm>
          <a:prstGeom prst="rect">
            <a:avLst/>
          </a:prstGeom>
        </p:spPr>
      </p:pic>
      <p:grpSp>
        <p:nvGrpSpPr>
          <p:cNvPr id="16" name="Group 10"/>
          <p:cNvGrpSpPr>
            <a:grpSpLocks/>
          </p:cNvGrpSpPr>
          <p:nvPr/>
        </p:nvGrpSpPr>
        <p:grpSpPr bwMode="auto">
          <a:xfrm>
            <a:off x="3234882" y="3988914"/>
            <a:ext cx="541359" cy="511717"/>
            <a:chOff x="1647" y="3068"/>
            <a:chExt cx="430" cy="430"/>
          </a:xfrm>
        </p:grpSpPr>
        <p:sp>
          <p:nvSpPr>
            <p:cNvPr id="17" name="Oval 11"/>
            <p:cNvSpPr>
              <a:spLocks noChangeArrowheads="1"/>
            </p:cNvSpPr>
            <p:nvPr/>
          </p:nvSpPr>
          <p:spPr bwMode="auto">
            <a:xfrm>
              <a:off x="1798" y="3219"/>
              <a:ext cx="128" cy="128"/>
            </a:xfrm>
            <a:prstGeom prst="ellipse">
              <a:avLst/>
            </a:prstGeom>
            <a:noFill/>
            <a:ln w="19050" cmpd="sng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200">
                <a:latin typeface="Verdana"/>
                <a:cs typeface="Verdana"/>
              </a:endParaRPr>
            </a:p>
          </p:txBody>
        </p:sp>
        <p:sp>
          <p:nvSpPr>
            <p:cNvPr id="18" name="Oval 12"/>
            <p:cNvSpPr>
              <a:spLocks noChangeArrowheads="1"/>
            </p:cNvSpPr>
            <p:nvPr/>
          </p:nvSpPr>
          <p:spPr bwMode="auto">
            <a:xfrm>
              <a:off x="1681" y="3103"/>
              <a:ext cx="362" cy="362"/>
            </a:xfrm>
            <a:prstGeom prst="ellipse">
              <a:avLst/>
            </a:prstGeom>
            <a:noFill/>
            <a:ln w="19050" cmpd="sng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200">
                <a:latin typeface="Verdana"/>
                <a:cs typeface="Verdana"/>
              </a:endParaRPr>
            </a:p>
          </p:txBody>
        </p:sp>
        <p:sp>
          <p:nvSpPr>
            <p:cNvPr id="19" name="Oval 13"/>
            <p:cNvSpPr>
              <a:spLocks noChangeArrowheads="1"/>
            </p:cNvSpPr>
            <p:nvPr/>
          </p:nvSpPr>
          <p:spPr bwMode="auto">
            <a:xfrm>
              <a:off x="1647" y="3068"/>
              <a:ext cx="430" cy="430"/>
            </a:xfrm>
            <a:prstGeom prst="ellipse">
              <a:avLst/>
            </a:prstGeom>
            <a:noFill/>
            <a:ln w="19050" cmpd="sng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200">
                <a:latin typeface="Verdana"/>
                <a:cs typeface="Verdana"/>
              </a:endParaRPr>
            </a:p>
          </p:txBody>
        </p:sp>
        <p:sp>
          <p:nvSpPr>
            <p:cNvPr id="20" name="Oval 14"/>
            <p:cNvSpPr>
              <a:spLocks noChangeArrowheads="1"/>
            </p:cNvSpPr>
            <p:nvPr/>
          </p:nvSpPr>
          <p:spPr bwMode="auto">
            <a:xfrm>
              <a:off x="1747" y="3168"/>
              <a:ext cx="230" cy="230"/>
            </a:xfrm>
            <a:prstGeom prst="ellipse">
              <a:avLst/>
            </a:prstGeom>
            <a:noFill/>
            <a:ln w="19050" cmpd="sng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200">
                <a:latin typeface="Verdana"/>
                <a:cs typeface="Verdana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6400" y="4620002"/>
            <a:ext cx="1079500" cy="762000"/>
          </a:xfrm>
          <a:prstGeom prst="rect">
            <a:avLst/>
          </a:prstGeom>
        </p:spPr>
      </p:pic>
      <p:grpSp>
        <p:nvGrpSpPr>
          <p:cNvPr id="22" name="Group 22"/>
          <p:cNvGrpSpPr>
            <a:grpSpLocks/>
          </p:cNvGrpSpPr>
          <p:nvPr/>
        </p:nvGrpSpPr>
        <p:grpSpPr bwMode="auto">
          <a:xfrm>
            <a:off x="3390901" y="4835902"/>
            <a:ext cx="279399" cy="268288"/>
            <a:chOff x="1647" y="3068"/>
            <a:chExt cx="430" cy="430"/>
          </a:xfrm>
        </p:grpSpPr>
        <p:sp>
          <p:nvSpPr>
            <p:cNvPr id="23" name="Oval 23"/>
            <p:cNvSpPr>
              <a:spLocks noChangeArrowheads="1"/>
            </p:cNvSpPr>
            <p:nvPr/>
          </p:nvSpPr>
          <p:spPr bwMode="auto">
            <a:xfrm>
              <a:off x="1798" y="3219"/>
              <a:ext cx="128" cy="128"/>
            </a:xfrm>
            <a:prstGeom prst="ellipse">
              <a:avLst/>
            </a:prstGeom>
            <a:noFill/>
            <a:ln w="19050" cmpd="sng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Oval 24"/>
            <p:cNvSpPr>
              <a:spLocks noChangeArrowheads="1"/>
            </p:cNvSpPr>
            <p:nvPr/>
          </p:nvSpPr>
          <p:spPr bwMode="auto">
            <a:xfrm>
              <a:off x="1681" y="3103"/>
              <a:ext cx="362" cy="362"/>
            </a:xfrm>
            <a:prstGeom prst="ellipse">
              <a:avLst/>
            </a:prstGeom>
            <a:noFill/>
            <a:ln w="19050" cmpd="sng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Oval 25"/>
            <p:cNvSpPr>
              <a:spLocks noChangeArrowheads="1"/>
            </p:cNvSpPr>
            <p:nvPr/>
          </p:nvSpPr>
          <p:spPr bwMode="auto">
            <a:xfrm>
              <a:off x="1647" y="3068"/>
              <a:ext cx="430" cy="430"/>
            </a:xfrm>
            <a:prstGeom prst="ellipse">
              <a:avLst/>
            </a:prstGeom>
            <a:noFill/>
            <a:ln w="19050" cmpd="sng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Oval 26"/>
            <p:cNvSpPr>
              <a:spLocks noChangeArrowheads="1"/>
            </p:cNvSpPr>
            <p:nvPr/>
          </p:nvSpPr>
          <p:spPr bwMode="auto">
            <a:xfrm>
              <a:off x="1747" y="3168"/>
              <a:ext cx="230" cy="230"/>
            </a:xfrm>
            <a:prstGeom prst="ellipse">
              <a:avLst/>
            </a:prstGeom>
            <a:noFill/>
            <a:ln w="19050" cmpd="sng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5" name="Text Box 6"/>
          <p:cNvSpPr txBox="1">
            <a:spLocks noChangeArrowheads="1"/>
          </p:cNvSpPr>
          <p:nvPr/>
        </p:nvSpPr>
        <p:spPr bwMode="auto">
          <a:xfrm>
            <a:off x="4826000" y="2625267"/>
            <a:ext cx="41148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>
                <a:latin typeface="Verdana"/>
                <a:cs typeface="Verdana"/>
              </a:rPr>
              <a:t>Sensitivity</a:t>
            </a:r>
            <a:r>
              <a:rPr lang="en-US" sz="1800" dirty="0" smtClean="0"/>
              <a:t> of model concentration in specific location to many model sources</a:t>
            </a:r>
            <a:endParaRPr lang="en-US" sz="1800" dirty="0"/>
          </a:p>
        </p:txBody>
      </p:sp>
      <p:sp>
        <p:nvSpPr>
          <p:cNvPr id="56" name="Text Box 32"/>
          <p:cNvSpPr txBox="1">
            <a:spLocks noChangeArrowheads="1"/>
          </p:cNvSpPr>
          <p:nvPr/>
        </p:nvSpPr>
        <p:spPr bwMode="auto">
          <a:xfrm>
            <a:off x="4660900" y="2269667"/>
            <a:ext cx="4602154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sz="1800" b="1" noProof="1">
                <a:latin typeface="Verdana"/>
                <a:cs typeface="Verdana"/>
              </a:rPr>
              <a:t>Adjoint Model</a:t>
            </a:r>
            <a:r>
              <a:rPr lang="en-US" sz="1800" b="1" dirty="0">
                <a:latin typeface="Verdana"/>
                <a:cs typeface="Verdana"/>
              </a:rPr>
              <a:t> (receptor-oriented)</a:t>
            </a:r>
            <a:endParaRPr sz="1800" b="1" noProof="1">
              <a:latin typeface="Verdana"/>
              <a:cs typeface="Verdana"/>
            </a:endParaRPr>
          </a:p>
        </p:txBody>
      </p:sp>
      <p:sp>
        <p:nvSpPr>
          <p:cNvPr id="57" name="Rectangle 28"/>
          <p:cNvSpPr>
            <a:spLocks noChangeArrowheads="1"/>
          </p:cNvSpPr>
          <p:nvPr/>
        </p:nvSpPr>
        <p:spPr bwMode="auto">
          <a:xfrm>
            <a:off x="4965700" y="3768267"/>
            <a:ext cx="3924299" cy="2349500"/>
          </a:xfrm>
          <a:prstGeom prst="rect">
            <a:avLst/>
          </a:prstGeom>
          <a:solidFill>
            <a:srgbClr val="FFF987"/>
          </a:solidFill>
          <a:ln w="127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" name="Text Box 31"/>
          <p:cNvSpPr txBox="1">
            <a:spLocks noChangeArrowheads="1"/>
          </p:cNvSpPr>
          <p:nvPr/>
        </p:nvSpPr>
        <p:spPr bwMode="auto">
          <a:xfrm>
            <a:off x="5943601" y="4130217"/>
            <a:ext cx="1727199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 b="1" dirty="0"/>
              <a:t>Concentration at the </a:t>
            </a:r>
            <a:r>
              <a:rPr lang="en-US" sz="1200" b="1" dirty="0" smtClean="0"/>
              <a:t>receptor at </a:t>
            </a:r>
            <a:r>
              <a:rPr lang="en-US" sz="1200" b="1" dirty="0" err="1" smtClean="0"/>
              <a:t>t</a:t>
            </a:r>
            <a:r>
              <a:rPr lang="en-US" sz="1200" b="1" baseline="-25000" dirty="0" err="1" smtClean="0"/>
              <a:t>n</a:t>
            </a:r>
            <a:endParaRPr sz="1600" b="1" baseline="-25000" noProof="1"/>
          </a:p>
        </p:txBody>
      </p:sp>
      <p:sp>
        <p:nvSpPr>
          <p:cNvPr id="59" name="Line 38"/>
          <p:cNvSpPr>
            <a:spLocks noChangeShapeType="1"/>
          </p:cNvSpPr>
          <p:nvPr/>
        </p:nvSpPr>
        <p:spPr bwMode="auto">
          <a:xfrm flipV="1">
            <a:off x="6400801" y="4746167"/>
            <a:ext cx="865188" cy="390525"/>
          </a:xfrm>
          <a:prstGeom prst="line">
            <a:avLst/>
          </a:prstGeom>
          <a:noFill/>
          <a:ln w="61976">
            <a:solidFill>
              <a:srgbClr val="FF0000"/>
            </a:solidFill>
            <a:round/>
            <a:headEnd type="arrow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4957948" y="6346160"/>
            <a:ext cx="3752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cost scales with # of receptors</a:t>
            </a: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1900" y="5507913"/>
            <a:ext cx="762000" cy="535686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5501" y="5660567"/>
            <a:ext cx="698500" cy="419100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3800" y="4617481"/>
            <a:ext cx="736600" cy="801786"/>
          </a:xfrm>
          <a:prstGeom prst="rect">
            <a:avLst/>
          </a:prstGeom>
        </p:spPr>
      </p:pic>
      <p:sp>
        <p:nvSpPr>
          <p:cNvPr id="64" name="Text Box 34"/>
          <p:cNvSpPr txBox="1">
            <a:spLocks noChangeArrowheads="1"/>
          </p:cNvSpPr>
          <p:nvPr/>
        </p:nvSpPr>
        <p:spPr bwMode="auto">
          <a:xfrm>
            <a:off x="6134101" y="4566780"/>
            <a:ext cx="998538" cy="3381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600" b="1" dirty="0" err="1">
                <a:solidFill>
                  <a:srgbClr val="FF0000"/>
                </a:solidFill>
              </a:rPr>
              <a:t>adjoint</a:t>
            </a:r>
            <a:endParaRPr sz="1600" b="1" noProof="1">
              <a:solidFill>
                <a:srgbClr val="FF0000"/>
              </a:solidFill>
            </a:endParaRPr>
          </a:p>
        </p:txBody>
      </p:sp>
      <p:sp>
        <p:nvSpPr>
          <p:cNvPr id="65" name="Text Box 27"/>
          <p:cNvSpPr txBox="1">
            <a:spLocks noChangeArrowheads="1"/>
          </p:cNvSpPr>
          <p:nvPr/>
        </p:nvSpPr>
        <p:spPr bwMode="auto">
          <a:xfrm>
            <a:off x="6715126" y="5328780"/>
            <a:ext cx="1910274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sz="1200" b="1" noProof="1"/>
              <a:t>area of </a:t>
            </a:r>
          </a:p>
          <a:p>
            <a:pPr eaLnBrk="0" hangingPunct="0"/>
            <a:r>
              <a:rPr sz="1200" b="1" noProof="1"/>
              <a:t>possible </a:t>
            </a:r>
            <a:r>
              <a:rPr sz="1200" b="1" noProof="1" smtClean="0"/>
              <a:t>origin</a:t>
            </a:r>
            <a:r>
              <a:rPr lang="en-US" sz="1200" b="1" noProof="1" smtClean="0"/>
              <a:t> at t</a:t>
            </a:r>
            <a:r>
              <a:rPr lang="en-US" sz="1200" b="1" baseline="-25000" noProof="1" smtClean="0"/>
              <a:t>0</a:t>
            </a:r>
            <a:endParaRPr sz="1600" b="1" baseline="-25000" noProof="1"/>
          </a:p>
        </p:txBody>
      </p:sp>
      <p:grpSp>
        <p:nvGrpSpPr>
          <p:cNvPr id="66" name="Group 22"/>
          <p:cNvGrpSpPr>
            <a:grpSpLocks/>
          </p:cNvGrpSpPr>
          <p:nvPr/>
        </p:nvGrpSpPr>
        <p:grpSpPr bwMode="auto">
          <a:xfrm>
            <a:off x="5219701" y="5685967"/>
            <a:ext cx="279399" cy="268288"/>
            <a:chOff x="1647" y="3068"/>
            <a:chExt cx="430" cy="430"/>
          </a:xfrm>
        </p:grpSpPr>
        <p:sp>
          <p:nvSpPr>
            <p:cNvPr id="67" name="Oval 23"/>
            <p:cNvSpPr>
              <a:spLocks noChangeArrowheads="1"/>
            </p:cNvSpPr>
            <p:nvPr/>
          </p:nvSpPr>
          <p:spPr bwMode="auto">
            <a:xfrm>
              <a:off x="1798" y="3219"/>
              <a:ext cx="128" cy="128"/>
            </a:xfrm>
            <a:prstGeom prst="ellipse">
              <a:avLst/>
            </a:prstGeom>
            <a:noFill/>
            <a:ln w="19050" cmpd="sng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Oval 24"/>
            <p:cNvSpPr>
              <a:spLocks noChangeArrowheads="1"/>
            </p:cNvSpPr>
            <p:nvPr/>
          </p:nvSpPr>
          <p:spPr bwMode="auto">
            <a:xfrm>
              <a:off x="1681" y="3103"/>
              <a:ext cx="362" cy="362"/>
            </a:xfrm>
            <a:prstGeom prst="ellipse">
              <a:avLst/>
            </a:prstGeom>
            <a:noFill/>
            <a:ln w="19050" cmpd="sng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Oval 25"/>
            <p:cNvSpPr>
              <a:spLocks noChangeArrowheads="1"/>
            </p:cNvSpPr>
            <p:nvPr/>
          </p:nvSpPr>
          <p:spPr bwMode="auto">
            <a:xfrm>
              <a:off x="1647" y="3068"/>
              <a:ext cx="430" cy="430"/>
            </a:xfrm>
            <a:prstGeom prst="ellipse">
              <a:avLst/>
            </a:prstGeom>
            <a:noFill/>
            <a:ln w="19050" cmpd="sng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Oval 26"/>
            <p:cNvSpPr>
              <a:spLocks noChangeArrowheads="1"/>
            </p:cNvSpPr>
            <p:nvPr/>
          </p:nvSpPr>
          <p:spPr bwMode="auto">
            <a:xfrm>
              <a:off x="1747" y="3168"/>
              <a:ext cx="230" cy="230"/>
            </a:xfrm>
            <a:prstGeom prst="ellipse">
              <a:avLst/>
            </a:prstGeom>
            <a:noFill/>
            <a:ln w="19050" cmpd="sng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1" name="Group 22"/>
          <p:cNvGrpSpPr>
            <a:grpSpLocks/>
          </p:cNvGrpSpPr>
          <p:nvPr/>
        </p:nvGrpSpPr>
        <p:grpSpPr bwMode="auto">
          <a:xfrm>
            <a:off x="6121401" y="5736767"/>
            <a:ext cx="279399" cy="268288"/>
            <a:chOff x="1647" y="3068"/>
            <a:chExt cx="430" cy="430"/>
          </a:xfrm>
        </p:grpSpPr>
        <p:sp>
          <p:nvSpPr>
            <p:cNvPr id="72" name="Oval 23"/>
            <p:cNvSpPr>
              <a:spLocks noChangeArrowheads="1"/>
            </p:cNvSpPr>
            <p:nvPr/>
          </p:nvSpPr>
          <p:spPr bwMode="auto">
            <a:xfrm>
              <a:off x="1798" y="3219"/>
              <a:ext cx="128" cy="12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Oval 24"/>
            <p:cNvSpPr>
              <a:spLocks noChangeArrowheads="1"/>
            </p:cNvSpPr>
            <p:nvPr/>
          </p:nvSpPr>
          <p:spPr bwMode="auto">
            <a:xfrm>
              <a:off x="1681" y="3103"/>
              <a:ext cx="362" cy="362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Oval 25"/>
            <p:cNvSpPr>
              <a:spLocks noChangeArrowheads="1"/>
            </p:cNvSpPr>
            <p:nvPr/>
          </p:nvSpPr>
          <p:spPr bwMode="auto">
            <a:xfrm>
              <a:off x="1647" y="3068"/>
              <a:ext cx="430" cy="4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Oval 26"/>
            <p:cNvSpPr>
              <a:spLocks noChangeArrowheads="1"/>
            </p:cNvSpPr>
            <p:nvPr/>
          </p:nvSpPr>
          <p:spPr bwMode="auto">
            <a:xfrm>
              <a:off x="1747" y="3168"/>
              <a:ext cx="230" cy="2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6" name="Group 75"/>
          <p:cNvGrpSpPr>
            <a:grpSpLocks/>
          </p:cNvGrpSpPr>
          <p:nvPr/>
        </p:nvGrpSpPr>
        <p:grpSpPr bwMode="auto">
          <a:xfrm>
            <a:off x="5245101" y="4936667"/>
            <a:ext cx="279399" cy="268288"/>
            <a:chOff x="1647" y="3068"/>
            <a:chExt cx="430" cy="430"/>
          </a:xfrm>
        </p:grpSpPr>
        <p:sp>
          <p:nvSpPr>
            <p:cNvPr id="77" name="Oval 76"/>
            <p:cNvSpPr>
              <a:spLocks noChangeArrowheads="1"/>
            </p:cNvSpPr>
            <p:nvPr/>
          </p:nvSpPr>
          <p:spPr bwMode="auto">
            <a:xfrm>
              <a:off x="1798" y="3219"/>
              <a:ext cx="128" cy="12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Oval 77"/>
            <p:cNvSpPr>
              <a:spLocks noChangeArrowheads="1"/>
            </p:cNvSpPr>
            <p:nvPr/>
          </p:nvSpPr>
          <p:spPr bwMode="auto">
            <a:xfrm>
              <a:off x="1681" y="3103"/>
              <a:ext cx="362" cy="362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Oval 78"/>
            <p:cNvSpPr>
              <a:spLocks noChangeArrowheads="1"/>
            </p:cNvSpPr>
            <p:nvPr/>
          </p:nvSpPr>
          <p:spPr bwMode="auto">
            <a:xfrm>
              <a:off x="1647" y="3068"/>
              <a:ext cx="430" cy="4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Oval 79"/>
            <p:cNvSpPr>
              <a:spLocks noChangeArrowheads="1"/>
            </p:cNvSpPr>
            <p:nvPr/>
          </p:nvSpPr>
          <p:spPr bwMode="auto">
            <a:xfrm>
              <a:off x="1747" y="3168"/>
              <a:ext cx="230" cy="2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81" name="Picture 8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2400" y="3793667"/>
            <a:ext cx="1085850" cy="812800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9700" y="4644567"/>
            <a:ext cx="1079500" cy="762000"/>
          </a:xfrm>
          <a:prstGeom prst="rect">
            <a:avLst/>
          </a:prstGeom>
        </p:spPr>
      </p:pic>
      <p:sp>
        <p:nvSpPr>
          <p:cNvPr id="83" name="Rectangle 82"/>
          <p:cNvSpPr/>
          <p:nvPr/>
        </p:nvSpPr>
        <p:spPr bwMode="auto">
          <a:xfrm>
            <a:off x="4688279" y="2021934"/>
            <a:ext cx="4622800" cy="54483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804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6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ctr"/>
          <a:lstStyle/>
          <a:p>
            <a:pPr eaLnBrk="1" hangingPunct="1"/>
            <a:r>
              <a:rPr lang="en-US" sz="2800" dirty="0" smtClean="0">
                <a:ea typeface="ＭＳ Ｐゴシック" pitchFamily="-111" charset="-128"/>
                <a:cs typeface="ＭＳ Ｐゴシック" pitchFamily="-111" charset="-128"/>
              </a:rPr>
              <a:t>Recent and current applications: </a:t>
            </a:r>
            <a:br>
              <a:rPr lang="en-US" sz="2800" dirty="0" smtClean="0">
                <a:ea typeface="ＭＳ Ｐゴシック" pitchFamily="-111" charset="-128"/>
                <a:cs typeface="ＭＳ Ｐゴシック" pitchFamily="-111" charset="-128"/>
              </a:rPr>
            </a:br>
            <a:r>
              <a:rPr lang="en-US" sz="2800" dirty="0" smtClean="0">
                <a:ea typeface="ＭＳ Ｐゴシック" pitchFamily="-111" charset="-128"/>
                <a:cs typeface="ＭＳ Ｐゴシック" pitchFamily="-111" charset="-128"/>
              </a:rPr>
              <a:t>Source attribution</a:t>
            </a:r>
            <a:endParaRPr lang="en-US" sz="2800" baseline="-25000" dirty="0" smtClean="0"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918638"/>
            <a:ext cx="9349318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endParaRPr lang="en-US" sz="1600" dirty="0" smtClean="0"/>
          </a:p>
          <a:p>
            <a:pPr>
              <a:lnSpc>
                <a:spcPct val="110000"/>
              </a:lnSpc>
            </a:pPr>
            <a:r>
              <a:rPr lang="en-US" sz="1600" b="1" dirty="0" smtClean="0"/>
              <a:t>Climate</a:t>
            </a:r>
          </a:p>
          <a:p>
            <a:pPr>
              <a:lnSpc>
                <a:spcPct val="110000"/>
              </a:lnSpc>
            </a:pPr>
            <a:r>
              <a:rPr lang="en-US" sz="1600" dirty="0" smtClean="0"/>
              <a:t> - Aerosol Radiative forcing and Temperature (</a:t>
            </a:r>
            <a:r>
              <a:rPr lang="en-US" sz="1600" dirty="0" smtClean="0">
                <a:solidFill>
                  <a:srgbClr val="1C0FDA"/>
                </a:solidFill>
              </a:rPr>
              <a:t>Lacey</a:t>
            </a:r>
            <a:r>
              <a:rPr lang="en-US" sz="1600" dirty="0" smtClean="0"/>
              <a:t>, CU Boulder)</a:t>
            </a:r>
          </a:p>
          <a:p>
            <a:pPr>
              <a:lnSpc>
                <a:spcPct val="110000"/>
              </a:lnSpc>
            </a:pPr>
            <a:r>
              <a:rPr lang="en-US" sz="1600" dirty="0"/>
              <a:t> </a:t>
            </a:r>
            <a:r>
              <a:rPr lang="en-US" sz="1600" dirty="0" smtClean="0"/>
              <a:t>- Ozone and CH</a:t>
            </a:r>
            <a:r>
              <a:rPr lang="en-US" sz="1600" baseline="-25000" dirty="0" smtClean="0"/>
              <a:t>4</a:t>
            </a:r>
            <a:r>
              <a:rPr lang="en-US" sz="1600" dirty="0" smtClean="0"/>
              <a:t> RF (Walker, JPL)</a:t>
            </a:r>
          </a:p>
          <a:p>
            <a:pPr>
              <a:lnSpc>
                <a:spcPct val="110000"/>
              </a:lnSpc>
            </a:pPr>
            <a:r>
              <a:rPr lang="en-US" sz="1600" dirty="0" smtClean="0"/>
              <a:t> - CCN (Capps, Drexel)</a:t>
            </a:r>
          </a:p>
          <a:p>
            <a:pPr>
              <a:lnSpc>
                <a:spcPct val="110000"/>
              </a:lnSpc>
            </a:pPr>
            <a:r>
              <a:rPr lang="en-US" sz="1600" dirty="0"/>
              <a:t> </a:t>
            </a:r>
            <a:r>
              <a:rPr lang="en-US" sz="1600" dirty="0" smtClean="0"/>
              <a:t>- BC in the Arctic (Qi, UCLA; Xu, Dalhousie)</a:t>
            </a:r>
          </a:p>
          <a:p>
            <a:pPr>
              <a:lnSpc>
                <a:spcPct val="110000"/>
              </a:lnSpc>
            </a:pPr>
            <a:endParaRPr lang="en-US" sz="1600" dirty="0" smtClean="0"/>
          </a:p>
          <a:p>
            <a:pPr>
              <a:lnSpc>
                <a:spcPct val="110000"/>
              </a:lnSpc>
            </a:pPr>
            <a:r>
              <a:rPr lang="en-US" sz="1600" b="1" dirty="0" smtClean="0"/>
              <a:t>Air quality</a:t>
            </a:r>
          </a:p>
          <a:p>
            <a:pPr>
              <a:lnSpc>
                <a:spcPct val="110000"/>
              </a:lnSpc>
            </a:pPr>
            <a:r>
              <a:rPr lang="en-US" sz="1600" dirty="0"/>
              <a:t> - </a:t>
            </a:r>
            <a:r>
              <a:rPr lang="en-US" sz="1600" dirty="0" smtClean="0"/>
              <a:t>Background O</a:t>
            </a:r>
            <a:r>
              <a:rPr lang="en-US" sz="1600" baseline="-25000" dirty="0" smtClean="0"/>
              <a:t>3</a:t>
            </a:r>
            <a:r>
              <a:rPr lang="en-US" sz="1600" dirty="0" smtClean="0"/>
              <a:t> (JPL)</a:t>
            </a:r>
            <a:endParaRPr lang="en-US" sz="1600" dirty="0"/>
          </a:p>
          <a:p>
            <a:pPr>
              <a:lnSpc>
                <a:spcPct val="110000"/>
              </a:lnSpc>
            </a:pPr>
            <a:r>
              <a:rPr lang="en-US" sz="1600" dirty="0" smtClean="0"/>
              <a:t> - </a:t>
            </a:r>
            <a:r>
              <a:rPr lang="en-US" sz="1600" dirty="0"/>
              <a:t>PM</a:t>
            </a:r>
            <a:r>
              <a:rPr lang="en-US" sz="1600" baseline="-25000" dirty="0"/>
              <a:t>2.5</a:t>
            </a:r>
            <a:r>
              <a:rPr lang="en-US" sz="1600" dirty="0"/>
              <a:t> </a:t>
            </a:r>
            <a:r>
              <a:rPr lang="en-US" sz="1600" dirty="0" smtClean="0"/>
              <a:t>source attribution (</a:t>
            </a:r>
            <a:r>
              <a:rPr lang="en-US" sz="1600" dirty="0" smtClean="0">
                <a:solidFill>
                  <a:srgbClr val="1A29DA"/>
                </a:solidFill>
              </a:rPr>
              <a:t>Zhang</a:t>
            </a:r>
            <a:r>
              <a:rPr lang="en-US" sz="1600" dirty="0"/>
              <a:t>, </a:t>
            </a:r>
            <a:r>
              <a:rPr lang="en-US" sz="1600" dirty="0" smtClean="0"/>
              <a:t>Peking)</a:t>
            </a:r>
          </a:p>
          <a:p>
            <a:pPr>
              <a:lnSpc>
                <a:spcPct val="110000"/>
              </a:lnSpc>
            </a:pPr>
            <a:r>
              <a:rPr lang="en-US" sz="1600" dirty="0" smtClean="0"/>
              <a:t> - </a:t>
            </a:r>
            <a:r>
              <a:rPr lang="en-US" sz="1600" dirty="0"/>
              <a:t>PM</a:t>
            </a:r>
            <a:r>
              <a:rPr lang="en-US" sz="1600" baseline="-25000" dirty="0"/>
              <a:t>2.5</a:t>
            </a:r>
            <a:r>
              <a:rPr lang="en-US" sz="1600" dirty="0"/>
              <a:t> health impacts </a:t>
            </a:r>
            <a:r>
              <a:rPr lang="en-US" sz="1600" dirty="0" smtClean="0"/>
              <a:t>(</a:t>
            </a:r>
            <a:r>
              <a:rPr lang="en-US" sz="1600" dirty="0" err="1" smtClean="0">
                <a:solidFill>
                  <a:srgbClr val="1C0FDA"/>
                </a:solidFill>
              </a:rPr>
              <a:t>Dedoussi</a:t>
            </a:r>
            <a:r>
              <a:rPr lang="en-US" sz="1600" dirty="0"/>
              <a:t>, </a:t>
            </a:r>
            <a:r>
              <a:rPr lang="en-US" sz="1600" dirty="0" smtClean="0"/>
              <a:t>MIT; </a:t>
            </a:r>
            <a:r>
              <a:rPr lang="en-US" sz="1600" dirty="0" smtClean="0">
                <a:solidFill>
                  <a:srgbClr val="1A29DA"/>
                </a:solidFill>
              </a:rPr>
              <a:t>Zhang</a:t>
            </a:r>
            <a:r>
              <a:rPr lang="en-US" sz="1600" dirty="0" smtClean="0"/>
              <a:t>, Tsinghua; Lee, Dalhousie; </a:t>
            </a:r>
            <a:r>
              <a:rPr lang="en-US" sz="1600" dirty="0" smtClean="0">
                <a:solidFill>
                  <a:srgbClr val="1A29DA"/>
                </a:solidFill>
              </a:rPr>
              <a:t>Lacey</a:t>
            </a:r>
            <a:r>
              <a:rPr lang="en-US" sz="1600" dirty="0" smtClean="0"/>
              <a:t>, CU 	Boulder; </a:t>
            </a:r>
            <a:r>
              <a:rPr lang="en-US" sz="1600" dirty="0" err="1" smtClean="0"/>
              <a:t>Koplitz</a:t>
            </a:r>
            <a:r>
              <a:rPr lang="en-US" sz="1600" dirty="0" smtClean="0"/>
              <a:t>, Harvard)</a:t>
            </a:r>
          </a:p>
          <a:p>
            <a:pPr>
              <a:lnSpc>
                <a:spcPct val="110000"/>
              </a:lnSpc>
            </a:pPr>
            <a:r>
              <a:rPr lang="en-US" sz="1600" dirty="0" smtClean="0"/>
              <a:t> - O</a:t>
            </a:r>
            <a:r>
              <a:rPr lang="en-US" sz="1600" baseline="-25000" dirty="0" smtClean="0"/>
              <a:t>3</a:t>
            </a:r>
            <a:r>
              <a:rPr lang="en-US" sz="1600" dirty="0" smtClean="0"/>
              <a:t> </a:t>
            </a:r>
            <a:r>
              <a:rPr lang="en-US" sz="1600" dirty="0"/>
              <a:t>health impacts</a:t>
            </a:r>
            <a:r>
              <a:rPr lang="en-US" sz="1600" i="1" dirty="0"/>
              <a:t> </a:t>
            </a:r>
            <a:r>
              <a:rPr lang="en-US" sz="1600" dirty="0"/>
              <a:t>(Henze, CU Boulder)</a:t>
            </a:r>
          </a:p>
          <a:p>
            <a:pPr>
              <a:lnSpc>
                <a:spcPct val="110000"/>
              </a:lnSpc>
            </a:pPr>
            <a:r>
              <a:rPr lang="en-US" sz="1600" dirty="0" smtClean="0"/>
              <a:t> - NO</a:t>
            </a:r>
            <a:r>
              <a:rPr lang="en-US" sz="1600" i="1" baseline="-25000" dirty="0" smtClean="0"/>
              <a:t>x</a:t>
            </a:r>
            <a:r>
              <a:rPr lang="en-US" sz="1600" dirty="0" smtClean="0"/>
              <a:t> sensitivity to emissions (</a:t>
            </a:r>
            <a:r>
              <a:rPr lang="en-US" sz="1600" dirty="0" smtClean="0">
                <a:solidFill>
                  <a:srgbClr val="1A29DA"/>
                </a:solidFill>
              </a:rPr>
              <a:t>Bowman</a:t>
            </a:r>
            <a:r>
              <a:rPr lang="en-US" sz="1600" dirty="0" smtClean="0"/>
              <a:t>, JPL)</a:t>
            </a:r>
          </a:p>
          <a:p>
            <a:pPr>
              <a:lnSpc>
                <a:spcPct val="110000"/>
              </a:lnSpc>
            </a:pPr>
            <a:r>
              <a:rPr lang="en-US" sz="1600" dirty="0"/>
              <a:t> - GC </a:t>
            </a:r>
            <a:r>
              <a:rPr lang="en-US" sz="1600" dirty="0" err="1"/>
              <a:t>adjoint</a:t>
            </a:r>
            <a:r>
              <a:rPr lang="en-US" sz="1600" dirty="0"/>
              <a:t> vs HTAP multi-model source-receptor relationships (Davila, </a:t>
            </a:r>
            <a:r>
              <a:rPr lang="en-US" sz="1600" dirty="0" err="1"/>
              <a:t>Henze</a:t>
            </a:r>
            <a:r>
              <a:rPr lang="en-US" sz="1600" dirty="0"/>
              <a:t>, </a:t>
            </a:r>
            <a:r>
              <a:rPr lang="en-US" sz="1600" dirty="0" smtClean="0"/>
              <a:t>CU 	Boulder)</a:t>
            </a:r>
            <a:endParaRPr lang="en-US" sz="1600" dirty="0"/>
          </a:p>
          <a:p>
            <a:pPr>
              <a:lnSpc>
                <a:spcPct val="110000"/>
              </a:lnSpc>
            </a:pPr>
            <a:endParaRPr lang="en-US" sz="1600" dirty="0">
              <a:solidFill>
                <a:srgbClr val="1A29DA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1600" b="1" dirty="0" smtClean="0"/>
              <a:t>Ecosystem impacts</a:t>
            </a:r>
            <a:endParaRPr lang="en-US" sz="1600" b="1" dirty="0"/>
          </a:p>
          <a:p>
            <a:pPr marL="285750" indent="-285750">
              <a:lnSpc>
                <a:spcPct val="110000"/>
              </a:lnSpc>
              <a:buFontTx/>
              <a:buChar char="-"/>
            </a:pPr>
            <a:r>
              <a:rPr lang="en-US" sz="1600" dirty="0" smtClean="0"/>
              <a:t>O</a:t>
            </a:r>
            <a:r>
              <a:rPr lang="en-US" sz="1600" baseline="-25000" dirty="0" smtClean="0"/>
              <a:t>3</a:t>
            </a:r>
            <a:r>
              <a:rPr lang="en-US" sz="1600" dirty="0" smtClean="0"/>
              <a:t> vegetative exposure and crop loss (</a:t>
            </a:r>
            <a:r>
              <a:rPr lang="en-US" sz="1600" dirty="0" err="1" smtClean="0"/>
              <a:t>Lapina</a:t>
            </a:r>
            <a:r>
              <a:rPr lang="en-US" sz="1600" dirty="0"/>
              <a:t>, CU Boulder</a:t>
            </a:r>
            <a:r>
              <a:rPr lang="en-US" sz="1600" dirty="0" smtClean="0"/>
              <a:t>)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N </a:t>
            </a:r>
            <a:r>
              <a:rPr lang="en-US" sz="1600" dirty="0"/>
              <a:t>deposition </a:t>
            </a:r>
            <a:r>
              <a:rPr lang="en-US" sz="1600" dirty="0" smtClean="0"/>
              <a:t>(Lee, </a:t>
            </a:r>
            <a:r>
              <a:rPr lang="en-US" sz="1600" dirty="0"/>
              <a:t>CU </a:t>
            </a:r>
            <a:r>
              <a:rPr lang="en-US" sz="1600" dirty="0" smtClean="0"/>
              <a:t>Boulder; Zhao, </a:t>
            </a:r>
            <a:r>
              <a:rPr lang="en-US" sz="1600" dirty="0"/>
              <a:t>Peking) </a:t>
            </a:r>
          </a:p>
          <a:p>
            <a:pPr>
              <a:lnSpc>
                <a:spcPct val="110000"/>
              </a:lnSpc>
            </a:pPr>
            <a:endParaRPr lang="en-US" sz="16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1828800" y="6457890"/>
            <a:ext cx="5808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1A29DA"/>
                </a:solidFill>
              </a:rPr>
              <a:t>Blue</a:t>
            </a:r>
            <a:r>
              <a:rPr lang="en-US" sz="2000" i="1" dirty="0" smtClean="0"/>
              <a:t> </a:t>
            </a:r>
            <a:r>
              <a:rPr lang="en-US" sz="2000" i="1" smtClean="0"/>
              <a:t>= person presenting </a:t>
            </a:r>
            <a:r>
              <a:rPr lang="en-US" sz="2000" i="1" dirty="0" smtClean="0"/>
              <a:t>this topic at IGC8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330314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An </a:t>
            </a:r>
            <a:r>
              <a:rPr lang="en-US" dirty="0" err="1" smtClean="0">
                <a:ea typeface="ＭＳ Ｐゴシック" pitchFamily="-111" charset="-128"/>
                <a:cs typeface="ＭＳ Ｐゴシック" pitchFamily="-111" charset="-128"/>
              </a:rPr>
              <a:t>adjoint</a:t>
            </a:r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 model... </a:t>
            </a:r>
            <a:endParaRPr lang="en-US" baseline="-25000" dirty="0" smtClean="0">
              <a:ea typeface="ＭＳ Ｐゴシック" pitchFamily="-111" charset="-128"/>
              <a:cs typeface="ＭＳ Ｐゴシック" pitchFamily="-111" charset="-128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-1294412" y="1730809"/>
            <a:ext cx="7089570" cy="5127191"/>
            <a:chOff x="-1294412" y="1730809"/>
            <a:chExt cx="7089570" cy="5127191"/>
          </a:xfrm>
        </p:grpSpPr>
        <p:grpSp>
          <p:nvGrpSpPr>
            <p:cNvPr id="4" name="Group 3"/>
            <p:cNvGrpSpPr/>
            <p:nvPr/>
          </p:nvGrpSpPr>
          <p:grpSpPr>
            <a:xfrm>
              <a:off x="-1294412" y="1730809"/>
              <a:ext cx="7089570" cy="4194977"/>
              <a:chOff x="0" y="2927268"/>
              <a:chExt cx="4920998" cy="2911809"/>
            </a:xfrm>
          </p:grpSpPr>
          <p:pic>
            <p:nvPicPr>
              <p:cNvPr id="11" name="Picture 10"/>
              <p:cNvPicPr/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2735" t="57509" r="2735" b="11083"/>
              <a:stretch/>
            </p:blipFill>
            <p:spPr bwMode="auto">
              <a:xfrm>
                <a:off x="0" y="3669475"/>
                <a:ext cx="4920998" cy="216960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" name="Rectangle 1"/>
              <p:cNvSpPr/>
              <p:nvPr/>
            </p:nvSpPr>
            <p:spPr bwMode="auto">
              <a:xfrm>
                <a:off x="486888" y="3479470"/>
                <a:ext cx="1128156" cy="57001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Verdana" charset="0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 bwMode="auto">
              <a:xfrm>
                <a:off x="876794" y="3251860"/>
                <a:ext cx="1177637" cy="524494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Verdana" charset="0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 bwMode="auto">
              <a:xfrm>
                <a:off x="1076695" y="3154878"/>
                <a:ext cx="1068779" cy="57001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Verdana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 bwMode="auto">
              <a:xfrm>
                <a:off x="2812473" y="3156857"/>
                <a:ext cx="1068779" cy="57001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Verdana" charset="0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 bwMode="auto">
              <a:xfrm>
                <a:off x="3083626" y="3036125"/>
                <a:ext cx="1068779" cy="57001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Verdana" charset="0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 bwMode="auto">
              <a:xfrm>
                <a:off x="3307278" y="2927268"/>
                <a:ext cx="1068779" cy="57001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Verdana" charset="0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 bwMode="auto">
              <a:xfrm>
                <a:off x="698665" y="3346862"/>
                <a:ext cx="1128156" cy="57001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Verdana" charset="0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 bwMode="auto">
              <a:xfrm rot="19250559">
                <a:off x="1520042" y="3574472"/>
                <a:ext cx="423553" cy="3048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Verdana" charset="0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 bwMode="auto">
              <a:xfrm rot="2111488">
                <a:off x="2667990" y="3404259"/>
                <a:ext cx="1128156" cy="57001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Verdana" charset="0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 bwMode="auto">
              <a:xfrm rot="2111488">
                <a:off x="3212277" y="3331027"/>
                <a:ext cx="1128156" cy="57001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Verdana" charset="0"/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0" y="6273225"/>
              <a:ext cx="48213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Contributions to annual Arctic BC column concentrations (Xu et al., 2017)</a:t>
              </a:r>
              <a:endParaRPr lang="en-US" sz="1600" dirty="0"/>
            </a:p>
          </p:txBody>
        </p:sp>
        <p:pic>
          <p:nvPicPr>
            <p:cNvPr id="23" name="Picture 22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9654" b="4431"/>
            <a:stretch/>
          </p:blipFill>
          <p:spPr bwMode="auto">
            <a:xfrm>
              <a:off x="244673" y="5949538"/>
              <a:ext cx="4147762" cy="34438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" name="TextBox 5"/>
          <p:cNvSpPr txBox="1"/>
          <p:nvPr/>
        </p:nvSpPr>
        <p:spPr>
          <a:xfrm>
            <a:off x="907130" y="2356405"/>
            <a:ext cx="25074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Source attribution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148166" y="1176865"/>
            <a:ext cx="89958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...efficiently calculates derivatives of a scalar model response with respect to all model parameters (emissions, rate constants, ...)</a:t>
            </a:r>
          </a:p>
          <a:p>
            <a:r>
              <a:rPr lang="en-US" sz="2000" dirty="0" smtClean="0"/>
              <a:t>resolved at the native model resolution.   Used for:</a:t>
            </a:r>
            <a:endParaRPr lang="en-US" sz="2000" dirty="0"/>
          </a:p>
        </p:txBody>
      </p:sp>
      <p:sp>
        <p:nvSpPr>
          <p:cNvPr id="24" name="Rectangle 23"/>
          <p:cNvSpPr/>
          <p:nvPr/>
        </p:nvSpPr>
        <p:spPr bwMode="auto">
          <a:xfrm>
            <a:off x="1729047" y="3241964"/>
            <a:ext cx="731520" cy="23275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431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9"/>
          <a:stretch/>
        </p:blipFill>
        <p:spPr>
          <a:xfrm>
            <a:off x="7557621" y="2705098"/>
            <a:ext cx="1586379" cy="1061713"/>
          </a:xfrm>
          <a:prstGeom prst="rect">
            <a:avLst/>
          </a:prstGeom>
        </p:spPr>
      </p:pic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ctr"/>
          <a:lstStyle/>
          <a:p>
            <a:pPr eaLnBrk="1" hangingPunct="1"/>
            <a:r>
              <a:rPr lang="en-US" sz="2600" dirty="0" smtClean="0">
                <a:ea typeface="ＭＳ Ｐゴシック" pitchFamily="-111" charset="-128"/>
                <a:cs typeface="ＭＳ Ｐゴシック" pitchFamily="-111" charset="-128"/>
              </a:rPr>
              <a:t>Recent and current applications:</a:t>
            </a:r>
            <a:br>
              <a:rPr lang="en-US" sz="2600" dirty="0" smtClean="0">
                <a:ea typeface="ＭＳ Ｐゴシック" pitchFamily="-111" charset="-128"/>
                <a:cs typeface="ＭＳ Ｐゴシック" pitchFamily="-111" charset="-128"/>
              </a:rPr>
            </a:br>
            <a:r>
              <a:rPr lang="en-US" sz="2600" dirty="0" smtClean="0">
                <a:ea typeface="ＭＳ Ｐゴシック" pitchFamily="-111" charset="-128"/>
                <a:cs typeface="ＭＳ Ｐゴシック" pitchFamily="-111" charset="-128"/>
              </a:rPr>
              <a:t> 4D-Var inverse modeling and data assimilation </a:t>
            </a:r>
            <a:endParaRPr lang="en-US" sz="2600" baseline="-25000" dirty="0" smtClean="0"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8900" y="1144603"/>
            <a:ext cx="9349318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500" b="1" dirty="0" smtClean="0"/>
              <a:t>Aerosol and aerosol precursor emissions</a:t>
            </a:r>
          </a:p>
          <a:p>
            <a:pPr>
              <a:lnSpc>
                <a:spcPct val="110000"/>
              </a:lnSpc>
            </a:pPr>
            <a:r>
              <a:rPr lang="en-US" sz="1500" dirty="0" smtClean="0"/>
              <a:t> - Aerosol with MODIS, CALIPSO (</a:t>
            </a:r>
            <a:r>
              <a:rPr lang="en-US" sz="1500" dirty="0" smtClean="0">
                <a:solidFill>
                  <a:srgbClr val="1C0FDA"/>
                </a:solidFill>
              </a:rPr>
              <a:t>Wang</a:t>
            </a:r>
            <a:r>
              <a:rPr lang="en-US" sz="1500" dirty="0" smtClean="0"/>
              <a:t>, UI; </a:t>
            </a:r>
            <a:r>
              <a:rPr lang="en-US" sz="1500" dirty="0" smtClean="0">
                <a:solidFill>
                  <a:srgbClr val="1A29DA"/>
                </a:solidFill>
              </a:rPr>
              <a:t>Lee</a:t>
            </a:r>
            <a:r>
              <a:rPr lang="en-US" sz="1500" dirty="0" smtClean="0"/>
              <a:t>, Dalhousie; Chen, CNRS) </a:t>
            </a:r>
          </a:p>
          <a:p>
            <a:pPr>
              <a:lnSpc>
                <a:spcPct val="110000"/>
              </a:lnSpc>
            </a:pPr>
            <a:r>
              <a:rPr lang="en-US" sz="1500" dirty="0" smtClean="0"/>
              <a:t> - NH</a:t>
            </a:r>
            <a:r>
              <a:rPr lang="en-US" sz="1500" baseline="-25000" dirty="0" smtClean="0"/>
              <a:t>3</a:t>
            </a:r>
            <a:r>
              <a:rPr lang="en-US" sz="1500" dirty="0" smtClean="0"/>
              <a:t> with TES</a:t>
            </a:r>
            <a:r>
              <a:rPr lang="en-US" sz="1500" dirty="0"/>
              <a:t> </a:t>
            </a:r>
            <a:r>
              <a:rPr lang="en-US" sz="1500" dirty="0" smtClean="0"/>
              <a:t>(</a:t>
            </a:r>
            <a:r>
              <a:rPr lang="en-US" sz="1500" dirty="0" smtClean="0">
                <a:solidFill>
                  <a:srgbClr val="1A29DA"/>
                </a:solidFill>
              </a:rPr>
              <a:t>Zhang</a:t>
            </a:r>
            <a:r>
              <a:rPr lang="en-US" sz="1500" dirty="0" smtClean="0"/>
              <a:t>, Peking)</a:t>
            </a:r>
          </a:p>
          <a:p>
            <a:pPr>
              <a:lnSpc>
                <a:spcPct val="110000"/>
              </a:lnSpc>
            </a:pPr>
            <a:r>
              <a:rPr lang="en-US" sz="1500" dirty="0"/>
              <a:t> </a:t>
            </a:r>
            <a:r>
              <a:rPr lang="en-US" sz="1500" dirty="0" smtClean="0"/>
              <a:t>- SO2 and NO</a:t>
            </a:r>
            <a:r>
              <a:rPr lang="en-US" sz="1500" baseline="-25000" dirty="0" smtClean="0"/>
              <a:t>2</a:t>
            </a:r>
            <a:r>
              <a:rPr lang="en-US" sz="1500" dirty="0" smtClean="0"/>
              <a:t> with OMI (</a:t>
            </a:r>
            <a:r>
              <a:rPr lang="en-US" sz="1500" dirty="0" smtClean="0">
                <a:solidFill>
                  <a:srgbClr val="1C0FDA"/>
                </a:solidFill>
              </a:rPr>
              <a:t>Wang</a:t>
            </a:r>
            <a:r>
              <a:rPr lang="en-US" sz="1500" dirty="0" smtClean="0"/>
              <a:t>, UI; </a:t>
            </a:r>
            <a:r>
              <a:rPr lang="en-US" sz="1500" dirty="0" smtClean="0">
                <a:solidFill>
                  <a:srgbClr val="1A29DA"/>
                </a:solidFill>
              </a:rPr>
              <a:t>Qu</a:t>
            </a:r>
            <a:r>
              <a:rPr lang="en-US" sz="1500" dirty="0" smtClean="0"/>
              <a:t>, CU Boulder; </a:t>
            </a:r>
            <a:r>
              <a:rPr lang="en-US" sz="1500" dirty="0" smtClean="0">
                <a:solidFill>
                  <a:srgbClr val="1A29DA"/>
                </a:solidFill>
              </a:rPr>
              <a:t>Cooper</a:t>
            </a:r>
            <a:r>
              <a:rPr lang="en-US" sz="1500" dirty="0" smtClean="0"/>
              <a:t>, Dalhousie)</a:t>
            </a:r>
          </a:p>
          <a:p>
            <a:pPr>
              <a:lnSpc>
                <a:spcPct val="110000"/>
              </a:lnSpc>
            </a:pPr>
            <a:endParaRPr lang="en-US" sz="800" dirty="0"/>
          </a:p>
          <a:p>
            <a:pPr>
              <a:lnSpc>
                <a:spcPct val="110000"/>
              </a:lnSpc>
            </a:pPr>
            <a:r>
              <a:rPr lang="en-US" sz="1500" b="1" dirty="0" smtClean="0"/>
              <a:t>Greenhouse gases</a:t>
            </a:r>
          </a:p>
          <a:p>
            <a:pPr>
              <a:lnSpc>
                <a:spcPct val="110000"/>
              </a:lnSpc>
            </a:pPr>
            <a:r>
              <a:rPr lang="en-US" sz="1500" dirty="0" smtClean="0"/>
              <a:t> - </a:t>
            </a:r>
            <a:r>
              <a:rPr lang="en-US" sz="1500" dirty="0"/>
              <a:t>CH</a:t>
            </a:r>
            <a:r>
              <a:rPr lang="en-US" sz="1500" baseline="-25000" dirty="0"/>
              <a:t>4</a:t>
            </a:r>
            <a:r>
              <a:rPr lang="en-US" sz="1500" dirty="0"/>
              <a:t> </a:t>
            </a:r>
            <a:r>
              <a:rPr lang="en-US" sz="1500" dirty="0" smtClean="0"/>
              <a:t>(Turner, Harvard/UCB; </a:t>
            </a:r>
            <a:r>
              <a:rPr lang="en-US" sz="1500" dirty="0" err="1" smtClean="0">
                <a:solidFill>
                  <a:srgbClr val="1C0FDA"/>
                </a:solidFill>
              </a:rPr>
              <a:t>Bousserez</a:t>
            </a:r>
            <a:r>
              <a:rPr lang="en-US" sz="1500" dirty="0" smtClean="0"/>
              <a:t>, CU Boulder; </a:t>
            </a:r>
            <a:r>
              <a:rPr lang="en-US" sz="1500" dirty="0" err="1" smtClean="0">
                <a:solidFill>
                  <a:srgbClr val="1C0FDA"/>
                </a:solidFill>
              </a:rPr>
              <a:t>Stanevich</a:t>
            </a:r>
            <a:r>
              <a:rPr lang="en-US" sz="1500" dirty="0" smtClean="0"/>
              <a:t>, UT; Tan, Purdue)</a:t>
            </a:r>
          </a:p>
          <a:p>
            <a:pPr>
              <a:lnSpc>
                <a:spcPct val="110000"/>
              </a:lnSpc>
            </a:pPr>
            <a:r>
              <a:rPr lang="en-US" sz="1500" dirty="0" smtClean="0"/>
              <a:t> - CO</a:t>
            </a:r>
            <a:r>
              <a:rPr lang="en-US" sz="1500" baseline="-25000" dirty="0" smtClean="0"/>
              <a:t>2</a:t>
            </a:r>
            <a:r>
              <a:rPr lang="en-US" sz="1500" dirty="0" smtClean="0"/>
              <a:t> (Liu, Lee, </a:t>
            </a:r>
            <a:r>
              <a:rPr lang="en-US" sz="1500" dirty="0" smtClean="0">
                <a:solidFill>
                  <a:srgbClr val="1C0FDA"/>
                </a:solidFill>
              </a:rPr>
              <a:t>Bowman</a:t>
            </a:r>
            <a:r>
              <a:rPr lang="en-US" sz="1500" dirty="0" smtClean="0"/>
              <a:t>, JPL; </a:t>
            </a:r>
            <a:r>
              <a:rPr lang="en-US" sz="1500" dirty="0" smtClean="0">
                <a:solidFill>
                  <a:srgbClr val="1C0FDA"/>
                </a:solidFill>
              </a:rPr>
              <a:t>Deng</a:t>
            </a:r>
            <a:r>
              <a:rPr lang="en-US" sz="1500" dirty="0" smtClean="0"/>
              <a:t>, </a:t>
            </a:r>
            <a:r>
              <a:rPr lang="en-US" sz="1500" dirty="0" smtClean="0">
                <a:solidFill>
                  <a:srgbClr val="1A29DA"/>
                </a:solidFill>
              </a:rPr>
              <a:t>Jones</a:t>
            </a:r>
            <a:r>
              <a:rPr lang="en-US" sz="1500" dirty="0" smtClean="0"/>
              <a:t>, UT)</a:t>
            </a:r>
          </a:p>
          <a:p>
            <a:pPr>
              <a:lnSpc>
                <a:spcPct val="110000"/>
              </a:lnSpc>
            </a:pPr>
            <a:r>
              <a:rPr lang="en-US" sz="1500" dirty="0"/>
              <a:t> </a:t>
            </a:r>
            <a:r>
              <a:rPr lang="en-US" sz="1500" dirty="0" smtClean="0"/>
              <a:t>- N</a:t>
            </a:r>
            <a:r>
              <a:rPr lang="en-US" sz="1500" baseline="-25000" dirty="0" smtClean="0"/>
              <a:t>2</a:t>
            </a:r>
            <a:r>
              <a:rPr lang="en-US" sz="1500" dirty="0" smtClean="0"/>
              <a:t>O (</a:t>
            </a:r>
            <a:r>
              <a:rPr lang="en-US" sz="1500" dirty="0" smtClean="0">
                <a:solidFill>
                  <a:srgbClr val="1C0FDA"/>
                </a:solidFill>
              </a:rPr>
              <a:t>Wells</a:t>
            </a:r>
            <a:r>
              <a:rPr lang="en-US" sz="1500" dirty="0" smtClean="0"/>
              <a:t>, U. Minnesota) </a:t>
            </a:r>
          </a:p>
          <a:p>
            <a:pPr>
              <a:lnSpc>
                <a:spcPct val="110000"/>
              </a:lnSpc>
            </a:pPr>
            <a:endParaRPr lang="en-US" sz="800" dirty="0"/>
          </a:p>
          <a:p>
            <a:pPr>
              <a:lnSpc>
                <a:spcPct val="110000"/>
              </a:lnSpc>
            </a:pPr>
            <a:r>
              <a:rPr lang="en-US" sz="1500" b="1" dirty="0" smtClean="0"/>
              <a:t>Reactive gas-phase species</a:t>
            </a:r>
          </a:p>
          <a:p>
            <a:pPr>
              <a:lnSpc>
                <a:spcPct val="110000"/>
              </a:lnSpc>
            </a:pPr>
            <a:r>
              <a:rPr lang="en-US" sz="1500" dirty="0"/>
              <a:t> - CO from MOPITT </a:t>
            </a:r>
            <a:r>
              <a:rPr lang="en-US" sz="1500" dirty="0" smtClean="0"/>
              <a:t>(He, UT) </a:t>
            </a:r>
          </a:p>
          <a:p>
            <a:pPr>
              <a:lnSpc>
                <a:spcPct val="110000"/>
              </a:lnSpc>
            </a:pPr>
            <a:r>
              <a:rPr lang="en-US" sz="1500" dirty="0" smtClean="0"/>
              <a:t> - Isoprene from OMI HCHO (</a:t>
            </a:r>
            <a:r>
              <a:rPr lang="en-US" sz="1500" dirty="0" smtClean="0">
                <a:solidFill>
                  <a:srgbClr val="1A29DA"/>
                </a:solidFill>
              </a:rPr>
              <a:t>Kaiser</a:t>
            </a:r>
            <a:r>
              <a:rPr lang="en-US" sz="1500" dirty="0" smtClean="0"/>
              <a:t>, Harvard)</a:t>
            </a:r>
          </a:p>
          <a:p>
            <a:pPr>
              <a:lnSpc>
                <a:spcPct val="110000"/>
              </a:lnSpc>
            </a:pPr>
            <a:r>
              <a:rPr lang="en-US" sz="1500" dirty="0"/>
              <a:t> </a:t>
            </a:r>
            <a:r>
              <a:rPr lang="en-US" sz="1500" dirty="0" smtClean="0"/>
              <a:t>- NMVOCs (</a:t>
            </a:r>
            <a:r>
              <a:rPr lang="en-US" sz="1500" dirty="0" smtClean="0">
                <a:solidFill>
                  <a:srgbClr val="1C0FDA"/>
                </a:solidFill>
              </a:rPr>
              <a:t>Cao</a:t>
            </a:r>
            <a:r>
              <a:rPr lang="en-US" sz="1500" dirty="0" smtClean="0"/>
              <a:t>, Peking U.)</a:t>
            </a:r>
          </a:p>
          <a:p>
            <a:pPr>
              <a:lnSpc>
                <a:spcPct val="110000"/>
              </a:lnSpc>
            </a:pPr>
            <a:r>
              <a:rPr lang="en-US" sz="1500" dirty="0" smtClean="0"/>
              <a:t> - CO, NO</a:t>
            </a:r>
            <a:r>
              <a:rPr lang="en-US" sz="1500" baseline="-25000" dirty="0" smtClean="0"/>
              <a:t>2</a:t>
            </a:r>
            <a:r>
              <a:rPr lang="en-US" sz="1500" dirty="0" smtClean="0"/>
              <a:t> and O</a:t>
            </a:r>
            <a:r>
              <a:rPr lang="en-US" sz="1500" baseline="-25000" dirty="0" smtClean="0"/>
              <a:t>3</a:t>
            </a:r>
            <a:r>
              <a:rPr lang="en-US" sz="1500" dirty="0" smtClean="0"/>
              <a:t> (</a:t>
            </a:r>
            <a:r>
              <a:rPr lang="en-US" sz="1500" dirty="0" smtClean="0">
                <a:solidFill>
                  <a:srgbClr val="1A29DA"/>
                </a:solidFill>
              </a:rPr>
              <a:t>Miyazaki</a:t>
            </a:r>
            <a:r>
              <a:rPr lang="en-US" sz="1500" dirty="0" smtClean="0"/>
              <a:t>, JAMSTEC/JPL; </a:t>
            </a:r>
            <a:r>
              <a:rPr lang="en-US" sz="1500" dirty="0" smtClean="0">
                <a:solidFill>
                  <a:srgbClr val="1C0FDA"/>
                </a:solidFill>
              </a:rPr>
              <a:t>Zhang</a:t>
            </a:r>
            <a:r>
              <a:rPr lang="en-US" sz="1500" dirty="0" smtClean="0"/>
              <a:t>, UT)</a:t>
            </a:r>
          </a:p>
          <a:p>
            <a:pPr>
              <a:lnSpc>
                <a:spcPct val="110000"/>
              </a:lnSpc>
            </a:pPr>
            <a:endParaRPr lang="en-US" sz="15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92765" y="4784130"/>
            <a:ext cx="88391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500" b="1" dirty="0"/>
              <a:t>Method </a:t>
            </a:r>
            <a:r>
              <a:rPr lang="en-US" sz="1500" b="1" dirty="0" smtClean="0"/>
              <a:t>advancement and comparisons</a:t>
            </a:r>
            <a:endParaRPr lang="en-US" sz="1500" b="1" dirty="0"/>
          </a:p>
          <a:p>
            <a:pPr>
              <a:lnSpc>
                <a:spcPct val="110000"/>
              </a:lnSpc>
            </a:pPr>
            <a:r>
              <a:rPr lang="en-US" sz="1500" dirty="0"/>
              <a:t> - Weak constraint 4D-Var </a:t>
            </a:r>
            <a:r>
              <a:rPr lang="en-US" sz="1500" dirty="0" smtClean="0"/>
              <a:t>(</a:t>
            </a:r>
            <a:r>
              <a:rPr lang="en-US" sz="1500" dirty="0" smtClean="0">
                <a:solidFill>
                  <a:srgbClr val="1A29DA"/>
                </a:solidFill>
              </a:rPr>
              <a:t>He, </a:t>
            </a:r>
            <a:r>
              <a:rPr lang="en-US" sz="1500" dirty="0" err="1" smtClean="0">
                <a:solidFill>
                  <a:srgbClr val="1A29DA"/>
                </a:solidFill>
              </a:rPr>
              <a:t>Stanevich</a:t>
            </a:r>
            <a:r>
              <a:rPr lang="en-US" sz="1500" dirty="0" smtClean="0"/>
              <a:t>, </a:t>
            </a:r>
            <a:r>
              <a:rPr lang="en-US" sz="1500" dirty="0"/>
              <a:t>UT)</a:t>
            </a:r>
          </a:p>
          <a:p>
            <a:pPr>
              <a:lnSpc>
                <a:spcPct val="110000"/>
              </a:lnSpc>
            </a:pPr>
            <a:r>
              <a:rPr lang="en-US" sz="1500" dirty="0"/>
              <a:t> - </a:t>
            </a:r>
            <a:r>
              <a:rPr lang="en-US" sz="1500" dirty="0" smtClean="0"/>
              <a:t>UQ</a:t>
            </a:r>
            <a:r>
              <a:rPr lang="en-US" sz="1500" dirty="0"/>
              <a:t> </a:t>
            </a:r>
            <a:r>
              <a:rPr lang="en-US" sz="1500" dirty="0" smtClean="0"/>
              <a:t>and model reduction (</a:t>
            </a:r>
            <a:r>
              <a:rPr lang="en-US" sz="1500" dirty="0" err="1">
                <a:solidFill>
                  <a:srgbClr val="1C0FDA"/>
                </a:solidFill>
              </a:rPr>
              <a:t>Bousserez</a:t>
            </a:r>
            <a:r>
              <a:rPr lang="en-US" sz="1500" dirty="0"/>
              <a:t>, </a:t>
            </a:r>
            <a:r>
              <a:rPr lang="en-US" sz="1500" dirty="0" smtClean="0"/>
              <a:t>CU </a:t>
            </a:r>
            <a:r>
              <a:rPr lang="en-US" sz="1500" dirty="0"/>
              <a:t>Boulder</a:t>
            </a:r>
            <a:r>
              <a:rPr lang="en-US" sz="1500" dirty="0" smtClean="0"/>
              <a:t>)</a:t>
            </a:r>
          </a:p>
          <a:p>
            <a:pPr>
              <a:lnSpc>
                <a:spcPct val="110000"/>
              </a:lnSpc>
            </a:pPr>
            <a:r>
              <a:rPr lang="en-US" sz="1500" dirty="0"/>
              <a:t> </a:t>
            </a:r>
            <a:r>
              <a:rPr lang="en-US" sz="1500" dirty="0" smtClean="0"/>
              <a:t>- Grid-scale vs optimal aggregation (Turner, Harvard; </a:t>
            </a:r>
          </a:p>
          <a:p>
            <a:pPr>
              <a:lnSpc>
                <a:spcPct val="110000"/>
              </a:lnSpc>
            </a:pPr>
            <a:r>
              <a:rPr lang="en-US" sz="1500" dirty="0">
                <a:solidFill>
                  <a:srgbClr val="1A29DA"/>
                </a:solidFill>
              </a:rPr>
              <a:t> </a:t>
            </a:r>
            <a:r>
              <a:rPr lang="en-US" sz="1500" dirty="0" smtClean="0">
                <a:solidFill>
                  <a:srgbClr val="1A29DA"/>
                </a:solidFill>
              </a:rPr>
              <a:t>   Wells</a:t>
            </a:r>
            <a:r>
              <a:rPr lang="en-US" sz="1500" dirty="0" smtClean="0"/>
              <a:t>, U </a:t>
            </a:r>
            <a:r>
              <a:rPr lang="en-US" sz="1500" dirty="0" err="1" smtClean="0"/>
              <a:t>Minn</a:t>
            </a:r>
            <a:r>
              <a:rPr lang="en-US" sz="1500" dirty="0" smtClean="0"/>
              <a:t>)</a:t>
            </a:r>
          </a:p>
          <a:p>
            <a:pPr>
              <a:lnSpc>
                <a:spcPct val="110000"/>
              </a:lnSpc>
            </a:pPr>
            <a:r>
              <a:rPr lang="en-US" sz="1500" dirty="0" smtClean="0"/>
              <a:t> - 4D-Var and </a:t>
            </a:r>
            <a:r>
              <a:rPr lang="en-US" sz="1500" dirty="0" err="1" smtClean="0"/>
              <a:t>EnKF</a:t>
            </a:r>
            <a:r>
              <a:rPr lang="en-US" sz="1500" dirty="0" smtClean="0"/>
              <a:t> (</a:t>
            </a:r>
            <a:r>
              <a:rPr lang="en-US" sz="1500" dirty="0" smtClean="0">
                <a:solidFill>
                  <a:srgbClr val="1A29DA"/>
                </a:solidFill>
              </a:rPr>
              <a:t>Miyazaki</a:t>
            </a:r>
            <a:r>
              <a:rPr lang="en-US" sz="1500" dirty="0" smtClean="0"/>
              <a:t>, JAMSTEC/JPL; Liu, JPL) </a:t>
            </a:r>
          </a:p>
          <a:p>
            <a:pPr>
              <a:lnSpc>
                <a:spcPct val="110000"/>
              </a:lnSpc>
            </a:pPr>
            <a:r>
              <a:rPr lang="en-US" sz="1500" dirty="0"/>
              <a:t> </a:t>
            </a:r>
            <a:r>
              <a:rPr lang="en-US" sz="1500" dirty="0" smtClean="0"/>
              <a:t>- Mass balance vs 4D-Var (</a:t>
            </a:r>
            <a:r>
              <a:rPr lang="en-US" sz="1500" dirty="0" smtClean="0">
                <a:solidFill>
                  <a:srgbClr val="1C0FDA"/>
                </a:solidFill>
              </a:rPr>
              <a:t>Qu</a:t>
            </a:r>
            <a:r>
              <a:rPr lang="en-US" sz="1500" dirty="0" smtClean="0"/>
              <a:t>, CU </a:t>
            </a:r>
            <a:r>
              <a:rPr lang="en-US" sz="1500" dirty="0"/>
              <a:t>Boulder</a:t>
            </a:r>
            <a:r>
              <a:rPr lang="en-US" sz="1500" dirty="0" smtClean="0"/>
              <a:t>; </a:t>
            </a:r>
            <a:r>
              <a:rPr lang="en-US" sz="1500" dirty="0">
                <a:solidFill>
                  <a:srgbClr val="1A29DA"/>
                </a:solidFill>
              </a:rPr>
              <a:t>Cooper</a:t>
            </a:r>
            <a:r>
              <a:rPr lang="en-US" sz="1500" dirty="0"/>
              <a:t>, </a:t>
            </a:r>
            <a:r>
              <a:rPr lang="en-US" sz="1500" dirty="0" smtClean="0"/>
              <a:t>Dalhousie)</a:t>
            </a:r>
          </a:p>
          <a:p>
            <a:pPr>
              <a:lnSpc>
                <a:spcPct val="110000"/>
              </a:lnSpc>
            </a:pPr>
            <a:r>
              <a:rPr lang="en-US" sz="1500" dirty="0"/>
              <a:t> </a:t>
            </a:r>
            <a:r>
              <a:rPr lang="en-US" sz="1500" dirty="0" smtClean="0"/>
              <a:t>- Verification of top-down CO</a:t>
            </a:r>
            <a:r>
              <a:rPr lang="en-US" sz="1500" baseline="-25000" dirty="0" smtClean="0"/>
              <a:t>2</a:t>
            </a:r>
            <a:r>
              <a:rPr lang="en-US" sz="1500" dirty="0" smtClean="0"/>
              <a:t> flux constraints (Liu, JPL) </a:t>
            </a:r>
          </a:p>
          <a:p>
            <a:pPr>
              <a:lnSpc>
                <a:spcPct val="110000"/>
              </a:lnSpc>
            </a:pPr>
            <a:endParaRPr lang="en-US" sz="1500" dirty="0"/>
          </a:p>
          <a:p>
            <a:pPr>
              <a:lnSpc>
                <a:spcPct val="110000"/>
              </a:lnSpc>
            </a:pPr>
            <a:endParaRPr lang="en-US" sz="1500" dirty="0"/>
          </a:p>
          <a:p>
            <a:endParaRPr lang="en-US" sz="1500" dirty="0"/>
          </a:p>
        </p:txBody>
      </p:sp>
      <p:sp>
        <p:nvSpPr>
          <p:cNvPr id="4" name="Rectangle 3"/>
          <p:cNvSpPr/>
          <p:nvPr/>
        </p:nvSpPr>
        <p:spPr>
          <a:xfrm>
            <a:off x="5121964" y="3162506"/>
            <a:ext cx="595685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endParaRPr lang="en-US" sz="1500" dirty="0"/>
          </a:p>
          <a:p>
            <a:pPr>
              <a:lnSpc>
                <a:spcPct val="110000"/>
              </a:lnSpc>
            </a:pPr>
            <a:r>
              <a:rPr lang="en-US" sz="1500" b="1" dirty="0"/>
              <a:t>Satellite design </a:t>
            </a:r>
          </a:p>
          <a:p>
            <a:pPr>
              <a:lnSpc>
                <a:spcPct val="110000"/>
              </a:lnSpc>
            </a:pPr>
            <a:r>
              <a:rPr lang="en-US" sz="1500" dirty="0"/>
              <a:t> - </a:t>
            </a:r>
            <a:r>
              <a:rPr lang="en-US" sz="1500" dirty="0" smtClean="0"/>
              <a:t>GEO-CAPE (</a:t>
            </a:r>
            <a:r>
              <a:rPr lang="en-US" sz="1500" dirty="0" err="1" smtClean="0">
                <a:solidFill>
                  <a:srgbClr val="1A29DA"/>
                </a:solidFill>
              </a:rPr>
              <a:t>Bousserez</a:t>
            </a:r>
            <a:r>
              <a:rPr lang="en-US" sz="1500" dirty="0" smtClean="0"/>
              <a:t>; CU Boulder)</a:t>
            </a:r>
          </a:p>
          <a:p>
            <a:pPr>
              <a:lnSpc>
                <a:spcPct val="110000"/>
              </a:lnSpc>
            </a:pPr>
            <a:r>
              <a:rPr lang="en-US" sz="1500" dirty="0" smtClean="0"/>
              <a:t> </a:t>
            </a:r>
            <a:r>
              <a:rPr lang="en-US" sz="1500" dirty="0"/>
              <a:t>- CLARREO (</a:t>
            </a:r>
            <a:r>
              <a:rPr lang="en-US" sz="1500" dirty="0">
                <a:solidFill>
                  <a:srgbClr val="1A29DA"/>
                </a:solidFill>
              </a:rPr>
              <a:t>Wang</a:t>
            </a:r>
            <a:r>
              <a:rPr lang="en-US" sz="1500" dirty="0"/>
              <a:t>, UI)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426765" y="4320207"/>
            <a:ext cx="3717235" cy="2044660"/>
            <a:chOff x="5426765" y="4320207"/>
            <a:chExt cx="3717235" cy="2044660"/>
          </a:xfrm>
        </p:grpSpPr>
        <p:pic>
          <p:nvPicPr>
            <p:cNvPr id="8" name="Content Placeholder 3"/>
            <p:cNvPicPr>
              <a:picLocks noChangeAspect="1"/>
            </p:cNvPicPr>
            <p:nvPr/>
          </p:nvPicPr>
          <p:blipFill>
            <a:blip r:embed="rId4"/>
            <a:srcRect t="7199" b="7199"/>
            <a:stretch>
              <a:fillRect/>
            </a:stretch>
          </p:blipFill>
          <p:spPr>
            <a:xfrm>
              <a:off x="5426765" y="4320531"/>
              <a:ext cx="3717235" cy="204433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764696" y="4320207"/>
              <a:ext cx="19447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Kaminski &amp; </a:t>
              </a:r>
              <a:r>
                <a:rPr lang="en-US" sz="1000" dirty="0" err="1" smtClean="0"/>
                <a:t>Heimann</a:t>
              </a:r>
              <a:r>
                <a:rPr lang="en-US" sz="1000" dirty="0" smtClean="0"/>
                <a:t>, 2001</a:t>
              </a:r>
            </a:p>
            <a:p>
              <a:r>
                <a:rPr lang="en-US" sz="1000" dirty="0" err="1" smtClean="0"/>
                <a:t>Peylin</a:t>
              </a:r>
              <a:r>
                <a:rPr lang="en-US" sz="1000" dirty="0" smtClean="0"/>
                <a:t> et al., 2001</a:t>
              </a:r>
              <a:endParaRPr lang="en-US" sz="10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662" y="965878"/>
            <a:ext cx="7526841" cy="49010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-252041" y="3094296"/>
            <a:ext cx="244650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Adjoint</a:t>
            </a:r>
            <a:r>
              <a:rPr lang="en-US" sz="1800" dirty="0"/>
              <a:t> sensitivities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19752" y="5723751"/>
            <a:ext cx="352532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/>
              <a:t>Finite Difference sensitivities</a:t>
            </a:r>
            <a:endParaRPr lang="en-US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1940312" y="2839380"/>
            <a:ext cx="14686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m = 0.993</a:t>
            </a:r>
          </a:p>
          <a:p>
            <a:r>
              <a:rPr lang="en-US" sz="1800" dirty="0"/>
              <a:t>R</a:t>
            </a:r>
            <a:r>
              <a:rPr lang="en-US" sz="1800" baseline="30000" dirty="0"/>
              <a:t>2</a:t>
            </a:r>
            <a:r>
              <a:rPr lang="en-US" sz="1800" dirty="0"/>
              <a:t> = 0.998</a:t>
            </a:r>
          </a:p>
        </p:txBody>
      </p:sp>
      <p:sp>
        <p:nvSpPr>
          <p:cNvPr id="8" name="Rectangle 7"/>
          <p:cNvSpPr/>
          <p:nvPr/>
        </p:nvSpPr>
        <p:spPr>
          <a:xfrm>
            <a:off x="1839951" y="1668501"/>
            <a:ext cx="2726474" cy="1095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TextBox 8"/>
          <p:cNvSpPr txBox="1"/>
          <p:nvPr/>
        </p:nvSpPr>
        <p:spPr>
          <a:xfrm>
            <a:off x="1998856" y="1635047"/>
            <a:ext cx="61462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2</a:t>
            </a:r>
            <a:r>
              <a:rPr lang="en-US" sz="1800" baseline="30000" dirty="0"/>
              <a:t>nd</a:t>
            </a:r>
            <a:r>
              <a:rPr lang="en-US" sz="1800" dirty="0"/>
              <a:t> order (centered) FD = J(s+0.1) – J(s-0.1) / 0.2</a:t>
            </a:r>
          </a:p>
          <a:p>
            <a:r>
              <a:rPr lang="en-US" sz="1800" dirty="0"/>
              <a:t>1</a:t>
            </a:r>
            <a:r>
              <a:rPr lang="en-US" sz="1800" baseline="30000" dirty="0"/>
              <a:t>st</a:t>
            </a:r>
            <a:r>
              <a:rPr lang="en-US" sz="1800" dirty="0"/>
              <a:t> order (+10%) FD = J(s+0.1)/J(s)</a:t>
            </a:r>
          </a:p>
          <a:p>
            <a:r>
              <a:rPr lang="en-US" sz="1800" dirty="0"/>
              <a:t>1st order (-10%) FD = J(s-0.1)/J(s)</a:t>
            </a:r>
          </a:p>
        </p:txBody>
      </p:sp>
      <p:sp>
        <p:nvSpPr>
          <p:cNvPr id="10" name="Rectangle 9"/>
          <p:cNvSpPr/>
          <p:nvPr/>
        </p:nvSpPr>
        <p:spPr>
          <a:xfrm>
            <a:off x="5218771" y="1936130"/>
            <a:ext cx="777797" cy="493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Rectangle 10"/>
          <p:cNvSpPr/>
          <p:nvPr/>
        </p:nvSpPr>
        <p:spPr>
          <a:xfrm>
            <a:off x="4279280" y="929733"/>
            <a:ext cx="1106759" cy="1366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/>
          <p:cNvSpPr/>
          <p:nvPr/>
        </p:nvSpPr>
        <p:spPr>
          <a:xfrm>
            <a:off x="1848315" y="1735409"/>
            <a:ext cx="66907" cy="5854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Oval 12"/>
          <p:cNvSpPr/>
          <p:nvPr/>
        </p:nvSpPr>
        <p:spPr>
          <a:xfrm>
            <a:off x="1856680" y="1961221"/>
            <a:ext cx="58544" cy="5854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Oval 13"/>
          <p:cNvSpPr/>
          <p:nvPr/>
        </p:nvSpPr>
        <p:spPr>
          <a:xfrm>
            <a:off x="1862257" y="2167517"/>
            <a:ext cx="58544" cy="5854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77852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00"/>
            <a:ext cx="9144000" cy="611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88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标题 1"/>
          <p:cNvSpPr>
            <a:spLocks noGrp="1"/>
          </p:cNvSpPr>
          <p:nvPr>
            <p:ph type="title"/>
          </p:nvPr>
        </p:nvSpPr>
        <p:spPr>
          <a:xfrm>
            <a:off x="0" y="9525"/>
            <a:ext cx="9144000" cy="1090613"/>
          </a:xfrm>
        </p:spPr>
        <p:txBody>
          <a:bodyPr/>
          <a:lstStyle/>
          <a:p>
            <a:r>
              <a:rPr lang="en-US" altLang="zh-CN" sz="2600">
                <a:latin typeface="Arial" charset="0"/>
                <a:ea typeface="宋体" charset="-122"/>
              </a:rPr>
              <a:t>Adjoint Application on PM</a:t>
            </a:r>
            <a:r>
              <a:rPr lang="en-US" altLang="zh-CN" sz="2600" baseline="-25000">
                <a:latin typeface="Arial" charset="0"/>
                <a:ea typeface="宋体" charset="-122"/>
              </a:rPr>
              <a:t>2.5</a:t>
            </a:r>
            <a:r>
              <a:rPr lang="en-US" altLang="zh-CN" sz="2600">
                <a:latin typeface="Arial" charset="0"/>
                <a:ea typeface="宋体" charset="-122"/>
              </a:rPr>
              <a:t> pollution over China - </a:t>
            </a:r>
            <a:br>
              <a:rPr lang="en-US" altLang="zh-CN" sz="2600">
                <a:latin typeface="Arial" charset="0"/>
                <a:ea typeface="宋体" charset="-122"/>
              </a:rPr>
            </a:br>
            <a:r>
              <a:rPr lang="en-US" altLang="zh-CN" sz="2400">
                <a:latin typeface="Arial" charset="0"/>
                <a:ea typeface="宋体" charset="-122"/>
              </a:rPr>
              <a:t> Data Assimilation and Source Attribution</a:t>
            </a:r>
            <a:endParaRPr kumimoji="1" lang="zh-CN" altLang="en-US" sz="2600">
              <a:latin typeface="Arial" charset="0"/>
              <a:ea typeface="宋体" charset="-122"/>
            </a:endParaRPr>
          </a:p>
        </p:txBody>
      </p:sp>
      <p:grpSp>
        <p:nvGrpSpPr>
          <p:cNvPr id="14338" name="组 42010"/>
          <p:cNvGrpSpPr>
            <a:grpSpLocks/>
          </p:cNvGrpSpPr>
          <p:nvPr/>
        </p:nvGrpSpPr>
        <p:grpSpPr bwMode="auto">
          <a:xfrm>
            <a:off x="188913" y="1107954"/>
            <a:ext cx="8821737" cy="4995984"/>
            <a:chOff x="252620" y="1137053"/>
            <a:chExt cx="8822126" cy="4995841"/>
          </a:xfrm>
        </p:grpSpPr>
        <p:pic>
          <p:nvPicPr>
            <p:cNvPr id="14340" name="图片 3" descr="apec_domain_v0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17" t="32976" r="30544" b="15665"/>
            <a:stretch>
              <a:fillRect/>
            </a:stretch>
          </p:blipFill>
          <p:spPr bwMode="auto">
            <a:xfrm>
              <a:off x="252620" y="1170238"/>
              <a:ext cx="2160000" cy="190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1" name="文本框 1"/>
            <p:cNvSpPr txBox="1">
              <a:spLocks noChangeArrowheads="1"/>
            </p:cNvSpPr>
            <p:nvPr/>
          </p:nvSpPr>
          <p:spPr bwMode="auto">
            <a:xfrm>
              <a:off x="358074" y="1231284"/>
              <a:ext cx="1892300" cy="50359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36000" rIns="0" bIns="36000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9pPr>
            </a:lstStyle>
            <a:p>
              <a:pPr algn="ctr" eaLnBrk="1" hangingPunct="1"/>
              <a:r>
                <a:rPr lang="en-US" altLang="zh-CN" sz="1400" b="1">
                  <a:latin typeface="Arial" charset="0"/>
                </a:rPr>
                <a:t>The CNEMC Monitoring Sites</a:t>
              </a:r>
              <a:endParaRPr lang="zh-CN" altLang="en-US" sz="1400" b="1" dirty="0">
                <a:latin typeface="Arial" charset="0"/>
              </a:endParaRPr>
            </a:p>
          </p:txBody>
        </p:sp>
        <p:pic>
          <p:nvPicPr>
            <p:cNvPr id="14342" name="图片 39" descr="map_ctm_conc_pop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232" b="13509"/>
            <a:stretch>
              <a:fillRect/>
            </a:stretch>
          </p:blipFill>
          <p:spPr bwMode="auto">
            <a:xfrm>
              <a:off x="294365" y="4585625"/>
              <a:ext cx="2160000" cy="14358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3" name="文本框 6"/>
            <p:cNvSpPr txBox="1">
              <a:spLocks noChangeArrowheads="1"/>
            </p:cNvSpPr>
            <p:nvPr/>
          </p:nvSpPr>
          <p:spPr bwMode="auto">
            <a:xfrm>
              <a:off x="793367" y="4512832"/>
              <a:ext cx="1255721" cy="30353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36000" rIns="0" bIns="36000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9pPr>
            </a:lstStyle>
            <a:p>
              <a:pPr algn="ctr" eaLnBrk="1" hangingPunct="1"/>
              <a:r>
                <a:rPr lang="en-US" altLang="zh-CN" sz="1500" b="1">
                  <a:solidFill>
                    <a:srgbClr val="000000"/>
                  </a:solidFill>
                  <a:latin typeface="Arial" charset="0"/>
                </a:rPr>
                <a:t>Emissions</a:t>
              </a:r>
              <a:endParaRPr lang="zh-CN" altLang="en-US" sz="1500" b="1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14344" name="组 4"/>
            <p:cNvGrpSpPr>
              <a:grpSpLocks/>
            </p:cNvGrpSpPr>
            <p:nvPr/>
          </p:nvGrpSpPr>
          <p:grpSpPr bwMode="auto">
            <a:xfrm>
              <a:off x="1210744" y="3141712"/>
              <a:ext cx="2641919" cy="971640"/>
              <a:chOff x="2025524" y="2926688"/>
              <a:chExt cx="2641919" cy="971640"/>
            </a:xfrm>
          </p:grpSpPr>
          <p:pic>
            <p:nvPicPr>
              <p:cNvPr id="14363" name="Picture 1027" descr="lec29fig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068" r="5478" b="2483"/>
              <a:stretch>
                <a:fillRect/>
              </a:stretch>
            </p:blipFill>
            <p:spPr bwMode="auto">
              <a:xfrm>
                <a:off x="3623293" y="2926688"/>
                <a:ext cx="1044150" cy="971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364" name="文本框 2"/>
              <p:cNvSpPr txBox="1">
                <a:spLocks noChangeArrowheads="1"/>
              </p:cNvSpPr>
              <p:nvPr/>
            </p:nvSpPr>
            <p:spPr bwMode="auto">
              <a:xfrm>
                <a:off x="2025524" y="3002888"/>
                <a:ext cx="2003259" cy="7848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Calibri" charset="0"/>
                    <a:ea typeface="宋体" charset="-122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Calibri" charset="0"/>
                    <a:ea typeface="宋体" charset="-122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Calibri" charset="0"/>
                    <a:ea typeface="宋体" charset="-122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Calibri" charset="0"/>
                    <a:ea typeface="宋体" charset="-122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Calibri" charset="0"/>
                    <a:ea typeface="宋体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Calibri" charset="0"/>
                    <a:ea typeface="宋体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Calibri" charset="0"/>
                    <a:ea typeface="宋体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Calibri" charset="0"/>
                    <a:ea typeface="宋体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Calibri" charset="0"/>
                    <a:ea typeface="宋体" charset="-122"/>
                  </a:defRPr>
                </a:lvl9pPr>
              </a:lstStyle>
              <a:p>
                <a:pPr eaLnBrk="1" hangingPunct="1"/>
                <a:r>
                  <a:rPr lang="en-US" altLang="zh-CN" sz="1500" b="1">
                    <a:solidFill>
                      <a:srgbClr val="000000"/>
                    </a:solidFill>
                    <a:latin typeface="Arial" charset="0"/>
                  </a:rPr>
                  <a:t>The GEOS-Chem Model and its Adjoint </a:t>
                </a:r>
                <a:endParaRPr lang="zh-CN" altLang="en-US" sz="15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pic>
          <p:nvPicPr>
            <p:cNvPr id="14345" name="图片 2" descr="屏幕快照 2015-07-04 上午12.53.53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82"/>
            <a:stretch>
              <a:fillRect/>
            </a:stretch>
          </p:blipFill>
          <p:spPr bwMode="auto">
            <a:xfrm>
              <a:off x="3828851" y="4496725"/>
              <a:ext cx="2160000" cy="1636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6" name="图片 5" descr="屏幕快照 2015-07-04 上午12.54.08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28" b="2"/>
            <a:stretch>
              <a:fillRect/>
            </a:stretch>
          </p:blipFill>
          <p:spPr bwMode="auto">
            <a:xfrm>
              <a:off x="3881625" y="1172106"/>
              <a:ext cx="2160000" cy="15945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7" name="文本框 11"/>
            <p:cNvSpPr txBox="1">
              <a:spLocks noChangeArrowheads="1"/>
            </p:cNvSpPr>
            <p:nvPr/>
          </p:nvSpPr>
          <p:spPr bwMode="auto">
            <a:xfrm>
              <a:off x="3894325" y="4490603"/>
              <a:ext cx="2029454" cy="30353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36000" rIns="0" bIns="36000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9pPr>
            </a:lstStyle>
            <a:p>
              <a:pPr algn="ctr" eaLnBrk="1" hangingPunct="1"/>
              <a:r>
                <a:rPr lang="en-US" altLang="zh-CN" sz="1500" b="1">
                  <a:solidFill>
                    <a:srgbClr val="000000"/>
                  </a:solidFill>
                  <a:latin typeface="Arial" charset="0"/>
                </a:rPr>
                <a:t>Prior Simulation</a:t>
              </a:r>
              <a:endParaRPr lang="zh-CN" altLang="en-US" sz="15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4348" name="文本框 12"/>
            <p:cNvSpPr txBox="1">
              <a:spLocks noChangeArrowheads="1"/>
            </p:cNvSpPr>
            <p:nvPr/>
          </p:nvSpPr>
          <p:spPr bwMode="auto">
            <a:xfrm>
              <a:off x="3933997" y="1137053"/>
              <a:ext cx="2029454" cy="30353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36000" rIns="0" bIns="36000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9pPr>
            </a:lstStyle>
            <a:p>
              <a:pPr algn="ctr" eaLnBrk="1" hangingPunct="1"/>
              <a:r>
                <a:rPr lang="en-US" altLang="zh-CN" sz="1500" b="1">
                  <a:solidFill>
                    <a:srgbClr val="000000"/>
                  </a:solidFill>
                  <a:latin typeface="Arial" charset="0"/>
                </a:rPr>
                <a:t>Optimized Simulation</a:t>
              </a:r>
              <a:endParaRPr lang="zh-CN" altLang="en-US" sz="1500" b="1">
                <a:solidFill>
                  <a:srgbClr val="000000"/>
                </a:solidFill>
                <a:latin typeface="Arial" charset="0"/>
              </a:endParaRPr>
            </a:p>
          </p:txBody>
        </p:sp>
        <p:pic>
          <p:nvPicPr>
            <p:cNvPr id="14349" name="图片 7" descr="屏幕快照 2015-07-30 下午3.05.03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5095" y="2756825"/>
              <a:ext cx="2409651" cy="1442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50" name="文本框 15"/>
            <p:cNvSpPr txBox="1">
              <a:spLocks noChangeArrowheads="1"/>
            </p:cNvSpPr>
            <p:nvPr/>
          </p:nvSpPr>
          <p:spPr bwMode="auto">
            <a:xfrm>
              <a:off x="6829597" y="2500984"/>
              <a:ext cx="2029454" cy="53435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36000" rIns="0" bIns="36000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9pPr>
            </a:lstStyle>
            <a:p>
              <a:pPr algn="ctr" eaLnBrk="1" hangingPunct="1"/>
              <a:r>
                <a:rPr lang="en-US" altLang="zh-CN" sz="1500" b="1">
                  <a:solidFill>
                    <a:srgbClr val="000000"/>
                  </a:solidFill>
                  <a:latin typeface="Arial" charset="0"/>
                </a:rPr>
                <a:t>Improved Source Attribution</a:t>
              </a:r>
              <a:endParaRPr lang="zh-CN" altLang="en-US" sz="1500" b="1">
                <a:solidFill>
                  <a:srgbClr val="000000"/>
                </a:solidFill>
                <a:latin typeface="Arial" charset="0"/>
              </a:endParaRPr>
            </a:p>
          </p:txBody>
        </p:sp>
        <p:cxnSp>
          <p:nvCxnSpPr>
            <p:cNvPr id="18" name="肘形连接符 17"/>
            <p:cNvCxnSpPr>
              <a:cxnSpLocks noChangeShapeType="1"/>
              <a:stCxn id="14340" idx="3"/>
            </p:cNvCxnSpPr>
            <p:nvPr/>
          </p:nvCxnSpPr>
          <p:spPr bwMode="auto">
            <a:xfrm>
              <a:off x="2413302" y="2122033"/>
              <a:ext cx="508022" cy="979459"/>
            </a:xfrm>
            <a:prstGeom prst="bentConnector2">
              <a:avLst/>
            </a:prstGeom>
            <a:noFill/>
            <a:ln w="38100">
              <a:solidFill>
                <a:srgbClr val="E46C0A"/>
              </a:solidFill>
              <a:miter lim="800000"/>
              <a:headEnd/>
              <a:tailEnd type="arrow" w="med" len="med"/>
            </a:ln>
            <a:effectLst>
              <a:outerShdw blurRad="50800" dist="38100" dir="2700000" algn="tl" rotWithShape="0">
                <a:srgbClr val="000000">
                  <a:alpha val="42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" name="肘形连接符 27"/>
            <p:cNvCxnSpPr>
              <a:cxnSpLocks noChangeShapeType="1"/>
            </p:cNvCxnSpPr>
            <p:nvPr/>
          </p:nvCxnSpPr>
          <p:spPr bwMode="auto">
            <a:xfrm rot="5400000">
              <a:off x="2260133" y="4452556"/>
              <a:ext cx="855639" cy="466746"/>
            </a:xfrm>
            <a:prstGeom prst="bentConnector2">
              <a:avLst/>
            </a:prstGeom>
            <a:noFill/>
            <a:ln w="38100">
              <a:solidFill>
                <a:srgbClr val="E46C0A"/>
              </a:solidFill>
              <a:miter lim="800000"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984" name="肘形连接符 41983"/>
            <p:cNvCxnSpPr>
              <a:cxnSpLocks noChangeShapeType="1"/>
            </p:cNvCxnSpPr>
            <p:nvPr/>
          </p:nvCxnSpPr>
          <p:spPr bwMode="auto">
            <a:xfrm flipV="1">
              <a:off x="2441879" y="4258109"/>
              <a:ext cx="644553" cy="1046133"/>
            </a:xfrm>
            <a:prstGeom prst="bentConnector2">
              <a:avLst/>
            </a:prstGeom>
            <a:noFill/>
            <a:ln w="38100">
              <a:solidFill>
                <a:schemeClr val="accent2"/>
              </a:solidFill>
              <a:miter lim="800000"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" name="肘形连接符 41986"/>
            <p:cNvCxnSpPr>
              <a:cxnSpLocks noChangeShapeType="1"/>
            </p:cNvCxnSpPr>
            <p:nvPr/>
          </p:nvCxnSpPr>
          <p:spPr bwMode="auto">
            <a:xfrm rot="16200000" flipH="1">
              <a:off x="3100757" y="4586698"/>
              <a:ext cx="1031846" cy="425469"/>
            </a:xfrm>
            <a:prstGeom prst="bentConnector2">
              <a:avLst/>
            </a:prstGeom>
            <a:noFill/>
            <a:ln w="38100">
              <a:solidFill>
                <a:schemeClr val="accent2"/>
              </a:solidFill>
              <a:miter lim="800000"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998" name="直线箭头连接符 41997"/>
            <p:cNvCxnSpPr>
              <a:cxnSpLocks noChangeShapeType="1"/>
            </p:cNvCxnSpPr>
            <p:nvPr/>
          </p:nvCxnSpPr>
          <p:spPr bwMode="auto">
            <a:xfrm>
              <a:off x="3883392" y="3670751"/>
              <a:ext cx="2781423" cy="0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002" name="肘形连接符 42001"/>
            <p:cNvCxnSpPr>
              <a:cxnSpLocks noChangeShapeType="1"/>
            </p:cNvCxnSpPr>
            <p:nvPr/>
          </p:nvCxnSpPr>
          <p:spPr bwMode="auto">
            <a:xfrm>
              <a:off x="5990098" y="1968999"/>
              <a:ext cx="674717" cy="1408073"/>
            </a:xfrm>
            <a:prstGeom prst="bentConnector3">
              <a:avLst>
                <a:gd name="adj1" fmla="val 50000"/>
              </a:avLst>
            </a:prstGeom>
            <a:noFill/>
            <a:ln w="38100">
              <a:solidFill>
                <a:srgbClr val="FF0000"/>
              </a:solidFill>
              <a:miter lim="800000"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008" name="肘形连接符 42007"/>
            <p:cNvCxnSpPr>
              <a:cxnSpLocks noChangeShapeType="1"/>
            </p:cNvCxnSpPr>
            <p:nvPr/>
          </p:nvCxnSpPr>
          <p:spPr bwMode="auto">
            <a:xfrm flipV="1">
              <a:off x="3908793" y="2765902"/>
              <a:ext cx="1027158" cy="611171"/>
            </a:xfrm>
            <a:prstGeom prst="bentConnector2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2009" name="矩形 42008"/>
            <p:cNvSpPr>
              <a:spLocks noChangeArrowheads="1"/>
            </p:cNvSpPr>
            <p:nvPr/>
          </p:nvSpPr>
          <p:spPr bwMode="auto">
            <a:xfrm>
              <a:off x="1211512" y="3116730"/>
              <a:ext cx="2682993" cy="105724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9pPr>
            </a:lstStyle>
            <a:p>
              <a:pPr algn="ctr" eaLnBrk="1" hangingPunct="1"/>
              <a:endParaRPr lang="zh-CN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42010" name="文本框 42009"/>
            <p:cNvSpPr txBox="1"/>
            <p:nvPr/>
          </p:nvSpPr>
          <p:spPr>
            <a:xfrm>
              <a:off x="2378376" y="1456252"/>
              <a:ext cx="1454214" cy="55402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zh-CN" sz="1500" b="1" dirty="0">
                  <a:solidFill>
                    <a:schemeClr val="accent6">
                      <a:lumMod val="75000"/>
                    </a:schemeClr>
                  </a:solidFill>
                  <a:latin typeface="Arial"/>
                  <a:ea typeface="宋体" charset="0"/>
                  <a:cs typeface="Arial"/>
                </a:rPr>
                <a:t>Data Assimilation</a:t>
              </a:r>
              <a:endParaRPr lang="zh-CN" altLang="en-US" sz="1500" b="1" dirty="0">
                <a:solidFill>
                  <a:schemeClr val="accent6">
                    <a:lumMod val="75000"/>
                  </a:schemeClr>
                </a:solidFill>
                <a:latin typeface="Arial"/>
                <a:ea typeface="宋体" charset="0"/>
                <a:cs typeface="Arial"/>
              </a:endParaRPr>
            </a:p>
          </p:txBody>
        </p:sp>
        <p:sp>
          <p:nvSpPr>
            <p:cNvPr id="14360" name="文本框 59"/>
            <p:cNvSpPr txBox="1">
              <a:spLocks noChangeArrowheads="1"/>
            </p:cNvSpPr>
            <p:nvPr/>
          </p:nvSpPr>
          <p:spPr bwMode="auto">
            <a:xfrm>
              <a:off x="2808513" y="5314810"/>
              <a:ext cx="1004702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9pPr>
            </a:lstStyle>
            <a:p>
              <a:pPr eaLnBrk="1" hangingPunct="1"/>
              <a:r>
                <a:rPr lang="en-US" altLang="zh-CN" sz="1500" b="1">
                  <a:solidFill>
                    <a:srgbClr val="1A29DA"/>
                  </a:solidFill>
                  <a:latin typeface="Arial" charset="0"/>
                </a:rPr>
                <a:t>Forward Model</a:t>
              </a:r>
              <a:endParaRPr lang="zh-CN" altLang="en-US" sz="1500" b="1" dirty="0">
                <a:solidFill>
                  <a:srgbClr val="1A29DA"/>
                </a:solidFill>
                <a:latin typeface="Arial" charset="0"/>
              </a:endParaRPr>
            </a:p>
          </p:txBody>
        </p:sp>
        <p:sp>
          <p:nvSpPr>
            <p:cNvPr id="14361" name="文本框 60"/>
            <p:cNvSpPr txBox="1">
              <a:spLocks noChangeArrowheads="1"/>
            </p:cNvSpPr>
            <p:nvPr/>
          </p:nvSpPr>
          <p:spPr bwMode="auto">
            <a:xfrm>
              <a:off x="4988096" y="2787642"/>
              <a:ext cx="1135777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9pPr>
            </a:lstStyle>
            <a:p>
              <a:pPr eaLnBrk="1" hangingPunct="1"/>
              <a:r>
                <a:rPr lang="en-US" altLang="zh-CN" sz="1500" b="1">
                  <a:solidFill>
                    <a:srgbClr val="000090"/>
                  </a:solidFill>
                  <a:latin typeface="Arial" charset="0"/>
                </a:rPr>
                <a:t>Optimized Model</a:t>
              </a:r>
              <a:endParaRPr lang="zh-CN" altLang="en-US" sz="1500" b="1">
                <a:solidFill>
                  <a:srgbClr val="000090"/>
                </a:solidFill>
                <a:latin typeface="Arial" charset="0"/>
              </a:endParaRPr>
            </a:p>
          </p:txBody>
        </p:sp>
        <p:sp>
          <p:nvSpPr>
            <p:cNvPr id="14362" name="文本框 61"/>
            <p:cNvSpPr txBox="1">
              <a:spLocks noChangeArrowheads="1"/>
            </p:cNvSpPr>
            <p:nvPr/>
          </p:nvSpPr>
          <p:spPr bwMode="auto">
            <a:xfrm>
              <a:off x="4813300" y="3704624"/>
              <a:ext cx="201629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9pPr>
            </a:lstStyle>
            <a:p>
              <a:pPr eaLnBrk="1" hangingPunct="1"/>
              <a:r>
                <a:rPr lang="en-US" altLang="zh-CN" sz="1500" b="1">
                  <a:solidFill>
                    <a:srgbClr val="FF0000"/>
                  </a:solidFill>
                  <a:latin typeface="Arial" charset="0"/>
                </a:rPr>
                <a:t>Adjoint Sensitivity </a:t>
              </a:r>
              <a:endParaRPr lang="zh-CN" altLang="en-US" sz="1500" b="1">
                <a:solidFill>
                  <a:srgbClr val="FF0000"/>
                </a:solidFill>
                <a:latin typeface="Arial" charset="0"/>
              </a:endParaRPr>
            </a:p>
          </p:txBody>
        </p:sp>
      </p:grpSp>
      <p:sp>
        <p:nvSpPr>
          <p:cNvPr id="24579" name="文本框 1"/>
          <p:cNvSpPr txBox="1">
            <a:spLocks noChangeArrowheads="1"/>
          </p:cNvSpPr>
          <p:nvPr/>
        </p:nvSpPr>
        <p:spPr bwMode="auto">
          <a:xfrm>
            <a:off x="188913" y="6169025"/>
            <a:ext cx="8821737" cy="64611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9pPr>
          </a:lstStyle>
          <a:p>
            <a:pPr>
              <a:defRPr/>
            </a:pPr>
            <a:r>
              <a:rPr lang="en-US" altLang="zh-CN" sz="1800" dirty="0" smtClean="0">
                <a:latin typeface="Arial"/>
                <a:cs typeface="Arial"/>
              </a:rPr>
              <a:t>L. Zhang, et al., </a:t>
            </a:r>
            <a:r>
              <a:rPr lang="en-US" sz="1800" dirty="0" smtClean="0">
                <a:latin typeface="Arial"/>
                <a:cs typeface="Arial"/>
              </a:rPr>
              <a:t>Sources and Processes Affecting Fine Particulate Matter Pollution over North China: An </a:t>
            </a:r>
            <a:r>
              <a:rPr lang="en-US" sz="1800" dirty="0" err="1" smtClean="0">
                <a:latin typeface="Arial"/>
                <a:cs typeface="Arial"/>
              </a:rPr>
              <a:t>Adjoint</a:t>
            </a:r>
            <a:r>
              <a:rPr lang="en-US" sz="1800" dirty="0" smtClean="0">
                <a:latin typeface="Arial"/>
                <a:cs typeface="Arial"/>
              </a:rPr>
              <a:t> Analysis of the Beijing APEC Period, ES&amp;T, 2016.</a:t>
            </a:r>
          </a:p>
        </p:txBody>
      </p:sp>
    </p:spTree>
    <p:extLst>
      <p:ext uri="{BB962C8B-B14F-4D97-AF65-F5344CB8AC3E}">
        <p14:creationId xmlns:p14="http://schemas.microsoft.com/office/powerpoint/2010/main" val="157586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123" y="3997267"/>
            <a:ext cx="3670852" cy="2860733"/>
          </a:xfrm>
          <a:prstGeom prst="rect">
            <a:avLst/>
          </a:prstGeom>
        </p:spPr>
      </p:pic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dirty="0" smtClean="0">
                <a:ea typeface="ＭＳ Ｐゴシック" pitchFamily="-111" charset="-128"/>
                <a:cs typeface="ＭＳ Ｐゴシック" pitchFamily="-111" charset="-128"/>
              </a:rPr>
              <a:t>GEOS-</a:t>
            </a:r>
            <a:r>
              <a:rPr lang="en-US" sz="2800" dirty="0" err="1" smtClean="0">
                <a:ea typeface="ＭＳ Ｐゴシック" pitchFamily="-111" charset="-128"/>
                <a:cs typeface="ＭＳ Ｐゴシック" pitchFamily="-111" charset="-128"/>
              </a:rPr>
              <a:t>Chem</a:t>
            </a:r>
            <a:r>
              <a:rPr lang="en-US" sz="2800" dirty="0" smtClean="0"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2800" dirty="0" err="1" smtClean="0">
                <a:ea typeface="ＭＳ Ｐゴシック" pitchFamily="-111" charset="-128"/>
                <a:cs typeface="ＭＳ Ｐゴシック" pitchFamily="-111" charset="-128"/>
              </a:rPr>
              <a:t>adjoint</a:t>
            </a:r>
            <a:r>
              <a:rPr lang="en-US" sz="2800" dirty="0" smtClean="0">
                <a:ea typeface="ＭＳ Ｐゴシック" pitchFamily="-111" charset="-128"/>
                <a:cs typeface="ＭＳ Ｐゴシック" pitchFamily="-111" charset="-128"/>
              </a:rPr>
              <a:t> major new directions: health impacts and integrated assessment</a:t>
            </a:r>
            <a:endParaRPr lang="en-US" sz="2800" baseline="-25000" dirty="0" smtClean="0"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4227" y="1442716"/>
            <a:ext cx="87885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 smtClean="0"/>
          </a:p>
          <a:p>
            <a:r>
              <a:rPr lang="en-US" sz="2000" dirty="0" smtClean="0"/>
              <a:t>	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118753" y="1199406"/>
            <a:ext cx="852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(e.g., </a:t>
            </a:r>
            <a:r>
              <a:rPr lang="en-US" sz="1400" dirty="0" err="1" smtClean="0"/>
              <a:t>Dedoussi</a:t>
            </a:r>
            <a:r>
              <a:rPr lang="en-US" sz="1400" dirty="0" smtClean="0"/>
              <a:t>, MIT; J. Lin and Q. Zhang, Peking/Tsinghua, </a:t>
            </a:r>
            <a:r>
              <a:rPr lang="en-US" sz="1400" dirty="0" err="1" smtClean="0"/>
              <a:t>Baublitz</a:t>
            </a:r>
            <a:r>
              <a:rPr lang="en-US" sz="1400" dirty="0" smtClean="0"/>
              <a:t>, Columbia; Henderson, EPA; </a:t>
            </a:r>
            <a:r>
              <a:rPr lang="en-US" sz="1400" dirty="0" err="1" smtClean="0"/>
              <a:t>Henze</a:t>
            </a:r>
            <a:r>
              <a:rPr lang="en-US" sz="1400" dirty="0" smtClean="0"/>
              <a:t> and Lacey, CUB)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218605" y="1765767"/>
            <a:ext cx="6507796" cy="1692951"/>
            <a:chOff x="1345039" y="2269349"/>
            <a:chExt cx="6919405" cy="1692951"/>
          </a:xfrm>
        </p:grpSpPr>
        <p:cxnSp>
          <p:nvCxnSpPr>
            <p:cNvPr id="6" name="Elbow Connector 5"/>
            <p:cNvCxnSpPr/>
            <p:nvPr/>
          </p:nvCxnSpPr>
          <p:spPr bwMode="auto">
            <a:xfrm rot="5400000">
              <a:off x="4531915" y="1416625"/>
              <a:ext cx="12700" cy="4993680"/>
            </a:xfrm>
            <a:prstGeom prst="bentConnector3">
              <a:avLst>
                <a:gd name="adj1" fmla="val 2739134"/>
              </a:avLst>
            </a:prstGeom>
            <a:solidFill>
              <a:schemeClr val="accent1"/>
            </a:solidFill>
            <a:ln w="95250" cap="flat" cmpd="sng" algn="ctr">
              <a:solidFill>
                <a:srgbClr val="00B0F1"/>
              </a:solidFill>
              <a:prstDash val="solid"/>
              <a:round/>
              <a:headEnd type="none" w="lg" len="med"/>
              <a:tailEnd type="triangle" w="med" len="sm"/>
            </a:ln>
            <a:effectLst/>
          </p:spPr>
        </p:cxnSp>
        <p:grpSp>
          <p:nvGrpSpPr>
            <p:cNvPr id="12" name="Group 11"/>
            <p:cNvGrpSpPr/>
            <p:nvPr/>
          </p:nvGrpSpPr>
          <p:grpSpPr>
            <a:xfrm>
              <a:off x="1345039" y="2269349"/>
              <a:ext cx="6919405" cy="1692951"/>
              <a:chOff x="50800" y="3702555"/>
              <a:chExt cx="9678644" cy="2368045"/>
            </a:xfrm>
          </p:grpSpPr>
          <p:sp>
            <p:nvSpPr>
              <p:cNvPr id="13" name="Right Arrow 12"/>
              <p:cNvSpPr/>
              <p:nvPr/>
            </p:nvSpPr>
            <p:spPr bwMode="auto">
              <a:xfrm>
                <a:off x="1873764" y="4884391"/>
                <a:ext cx="5130801" cy="363789"/>
              </a:xfrm>
              <a:prstGeom prst="rightArrow">
                <a:avLst>
                  <a:gd name="adj1" fmla="val 50000"/>
                  <a:gd name="adj2" fmla="val 51852"/>
                </a:avLst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Verdana" charset="0"/>
                </a:endParaRPr>
              </a:p>
            </p:txBody>
          </p:sp>
          <p:grpSp>
            <p:nvGrpSpPr>
              <p:cNvPr id="14" name="Group 13"/>
              <p:cNvGrpSpPr/>
              <p:nvPr/>
            </p:nvGrpSpPr>
            <p:grpSpPr>
              <a:xfrm>
                <a:off x="50800" y="3702555"/>
                <a:ext cx="9678644" cy="2368045"/>
                <a:chOff x="50800" y="3702555"/>
                <a:chExt cx="9678644" cy="2368045"/>
              </a:xfrm>
            </p:grpSpPr>
            <p:grpSp>
              <p:nvGrpSpPr>
                <p:cNvPr id="15" name="Group 14"/>
                <p:cNvGrpSpPr/>
                <p:nvPr/>
              </p:nvGrpSpPr>
              <p:grpSpPr>
                <a:xfrm>
                  <a:off x="50800" y="4191000"/>
                  <a:ext cx="8915400" cy="1879600"/>
                  <a:chOff x="50800" y="4191000"/>
                  <a:chExt cx="8915400" cy="1879600"/>
                </a:xfrm>
              </p:grpSpPr>
              <p:sp>
                <p:nvSpPr>
                  <p:cNvPr id="17" name="Rounded Rectangle 16"/>
                  <p:cNvSpPr/>
                  <p:nvPr/>
                </p:nvSpPr>
                <p:spPr bwMode="auto">
                  <a:xfrm>
                    <a:off x="50800" y="4191000"/>
                    <a:ext cx="1930400" cy="1866900"/>
                  </a:xfrm>
                  <a:prstGeom prst="roundRect">
                    <a:avLst/>
                  </a:prstGeom>
                  <a:solidFill>
                    <a:schemeClr val="bg2">
                      <a:lumMod val="60000"/>
                      <a:lumOff val="40000"/>
                    </a:schemeClr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Verdana" charset="0"/>
                    </a:endParaRPr>
                  </a:p>
                </p:txBody>
              </p:sp>
              <p:sp>
                <p:nvSpPr>
                  <p:cNvPr id="18" name="Rounded Rectangle 17"/>
                  <p:cNvSpPr/>
                  <p:nvPr/>
                </p:nvSpPr>
                <p:spPr bwMode="auto">
                  <a:xfrm>
                    <a:off x="2362200" y="4191000"/>
                    <a:ext cx="1930400" cy="1866900"/>
                  </a:xfrm>
                  <a:prstGeom prst="roundRect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Verdana" charset="0"/>
                    </a:endParaRPr>
                  </a:p>
                </p:txBody>
              </p:sp>
              <p:sp>
                <p:nvSpPr>
                  <p:cNvPr id="19" name="Rounded Rectangle 18"/>
                  <p:cNvSpPr/>
                  <p:nvPr/>
                </p:nvSpPr>
                <p:spPr bwMode="auto">
                  <a:xfrm>
                    <a:off x="4699000" y="4203700"/>
                    <a:ext cx="1930400" cy="1866900"/>
                  </a:xfrm>
                  <a:prstGeom prst="roundRect">
                    <a:avLst/>
                  </a:prstGeom>
                  <a:solidFill>
                    <a:srgbClr val="E36E5E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/>
                    <a:r>
                      <a:rPr lang="en-US" sz="1400" b="1" dirty="0">
                        <a:latin typeface="Verdana" charset="0"/>
                      </a:rPr>
                      <a:t>Response</a:t>
                    </a:r>
                  </a:p>
                  <a:p>
                    <a:r>
                      <a:rPr lang="en-US" sz="1300" dirty="0">
                        <a:latin typeface="Verdana" charset="0"/>
                      </a:rPr>
                      <a:t>∆O</a:t>
                    </a:r>
                    <a:r>
                      <a:rPr lang="en-US" sz="1300" baseline="-25000" dirty="0">
                        <a:latin typeface="Verdana" charset="0"/>
                      </a:rPr>
                      <a:t>3</a:t>
                    </a:r>
                    <a:r>
                      <a:rPr lang="en-US" sz="1300" dirty="0">
                        <a:latin typeface="Verdana" charset="0"/>
                      </a:rPr>
                      <a:t>, </a:t>
                    </a:r>
                  </a:p>
                  <a:p>
                    <a:r>
                      <a:rPr lang="en-US" sz="1300" dirty="0">
                        <a:latin typeface="Verdana" charset="0"/>
                      </a:rPr>
                      <a:t>∆PM</a:t>
                    </a:r>
                    <a:r>
                      <a:rPr lang="en-US" sz="1300" baseline="-25000" dirty="0">
                        <a:latin typeface="Verdana" charset="0"/>
                      </a:rPr>
                      <a:t>2.5</a:t>
                    </a:r>
                  </a:p>
                  <a:p>
                    <a:r>
                      <a:rPr lang="en-US" sz="1300" dirty="0">
                        <a:latin typeface="Verdana" charset="0"/>
                      </a:rPr>
                      <a:t>∆CH</a:t>
                    </a:r>
                    <a:r>
                      <a:rPr lang="en-US" sz="1300" baseline="-25000" dirty="0">
                        <a:latin typeface="Verdana" charset="0"/>
                      </a:rPr>
                      <a:t>4</a:t>
                    </a:r>
                  </a:p>
                </p:txBody>
              </p:sp>
              <p:sp>
                <p:nvSpPr>
                  <p:cNvPr id="20" name="Rounded Rectangle 19"/>
                  <p:cNvSpPr/>
                  <p:nvPr/>
                </p:nvSpPr>
                <p:spPr bwMode="auto">
                  <a:xfrm>
                    <a:off x="7035800" y="4191000"/>
                    <a:ext cx="1930400" cy="1866900"/>
                  </a:xfrm>
                  <a:prstGeom prst="roundRect">
                    <a:avLst/>
                  </a:prstGeom>
                  <a:solidFill>
                    <a:srgbClr val="A4E39D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/>
                    <a:r>
                      <a:rPr lang="en-US" sz="1400" b="1" dirty="0" smtClean="0"/>
                      <a:t>Benefits</a:t>
                    </a:r>
                    <a:endParaRPr lang="en-US" sz="1400" b="1" dirty="0"/>
                  </a:p>
                  <a:p>
                    <a:r>
                      <a:rPr lang="en-US" sz="1300" dirty="0" smtClean="0"/>
                      <a:t>- </a:t>
                    </a:r>
                    <a:r>
                      <a:rPr lang="en-US" sz="1300" dirty="0"/>
                      <a:t>health</a:t>
                    </a:r>
                  </a:p>
                  <a:p>
                    <a:r>
                      <a:rPr lang="en-US" sz="1300" dirty="0" smtClean="0"/>
                      <a:t>- climate</a:t>
                    </a:r>
                  </a:p>
                  <a:p>
                    <a:r>
                      <a:rPr lang="en-US" sz="1300" dirty="0" smtClean="0"/>
                      <a:t>- crop yield</a:t>
                    </a:r>
                    <a:endParaRPr lang="en-US" sz="1300" dirty="0"/>
                  </a:p>
                </p:txBody>
              </p:sp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203200" y="4271307"/>
                    <a:ext cx="1777999" cy="43050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400" b="1" dirty="0" smtClean="0"/>
                      <a:t>Mitigation</a:t>
                    </a:r>
                    <a:endParaRPr lang="en-US" sz="1400" b="1" dirty="0"/>
                  </a:p>
                </p:txBody>
              </p:sp>
              <p:pic>
                <p:nvPicPr>
                  <p:cNvPr id="22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57164" y="4648200"/>
                    <a:ext cx="1789070" cy="12192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3" name="Freeform 22"/>
                  <p:cNvSpPr/>
                  <p:nvPr/>
                </p:nvSpPr>
                <p:spPr>
                  <a:xfrm>
                    <a:off x="2863850" y="4787900"/>
                    <a:ext cx="1371600" cy="1162050"/>
                  </a:xfrm>
                  <a:custGeom>
                    <a:avLst/>
                    <a:gdLst>
                      <a:gd name="connsiteX0" fmla="*/ 12700 w 1371600"/>
                      <a:gd name="connsiteY0" fmla="*/ 450850 h 1162050"/>
                      <a:gd name="connsiteX1" fmla="*/ 31750 w 1371600"/>
                      <a:gd name="connsiteY1" fmla="*/ 279400 h 1162050"/>
                      <a:gd name="connsiteX2" fmla="*/ 69850 w 1371600"/>
                      <a:gd name="connsiteY2" fmla="*/ 215900 h 1162050"/>
                      <a:gd name="connsiteX3" fmla="*/ 133350 w 1371600"/>
                      <a:gd name="connsiteY3" fmla="*/ 120650 h 1162050"/>
                      <a:gd name="connsiteX4" fmla="*/ 139700 w 1371600"/>
                      <a:gd name="connsiteY4" fmla="*/ 101600 h 1162050"/>
                      <a:gd name="connsiteX5" fmla="*/ 177800 w 1371600"/>
                      <a:gd name="connsiteY5" fmla="*/ 82550 h 1162050"/>
                      <a:gd name="connsiteX6" fmla="*/ 184150 w 1371600"/>
                      <a:gd name="connsiteY6" fmla="*/ 38100 h 1162050"/>
                      <a:gd name="connsiteX7" fmla="*/ 317500 w 1371600"/>
                      <a:gd name="connsiteY7" fmla="*/ 63500 h 1162050"/>
                      <a:gd name="connsiteX8" fmla="*/ 495300 w 1371600"/>
                      <a:gd name="connsiteY8" fmla="*/ 82550 h 1162050"/>
                      <a:gd name="connsiteX9" fmla="*/ 546100 w 1371600"/>
                      <a:gd name="connsiteY9" fmla="*/ 171450 h 1162050"/>
                      <a:gd name="connsiteX10" fmla="*/ 552450 w 1371600"/>
                      <a:gd name="connsiteY10" fmla="*/ 203200 h 1162050"/>
                      <a:gd name="connsiteX11" fmla="*/ 571500 w 1371600"/>
                      <a:gd name="connsiteY11" fmla="*/ 222250 h 1162050"/>
                      <a:gd name="connsiteX12" fmla="*/ 647700 w 1371600"/>
                      <a:gd name="connsiteY12" fmla="*/ 139700 h 1162050"/>
                      <a:gd name="connsiteX13" fmla="*/ 673100 w 1371600"/>
                      <a:gd name="connsiteY13" fmla="*/ 88900 h 1162050"/>
                      <a:gd name="connsiteX14" fmla="*/ 685800 w 1371600"/>
                      <a:gd name="connsiteY14" fmla="*/ 57150 h 1162050"/>
                      <a:gd name="connsiteX15" fmla="*/ 704850 w 1371600"/>
                      <a:gd name="connsiteY15" fmla="*/ 31750 h 1162050"/>
                      <a:gd name="connsiteX16" fmla="*/ 717550 w 1371600"/>
                      <a:gd name="connsiteY16" fmla="*/ 12700 h 1162050"/>
                      <a:gd name="connsiteX17" fmla="*/ 749300 w 1371600"/>
                      <a:gd name="connsiteY17" fmla="*/ 0 h 1162050"/>
                      <a:gd name="connsiteX18" fmla="*/ 952500 w 1371600"/>
                      <a:gd name="connsiteY18" fmla="*/ 38100 h 1162050"/>
                      <a:gd name="connsiteX19" fmla="*/ 1028700 w 1371600"/>
                      <a:gd name="connsiteY19" fmla="*/ 101600 h 1162050"/>
                      <a:gd name="connsiteX20" fmla="*/ 1054100 w 1371600"/>
                      <a:gd name="connsiteY20" fmla="*/ 120650 h 1162050"/>
                      <a:gd name="connsiteX21" fmla="*/ 1079500 w 1371600"/>
                      <a:gd name="connsiteY21" fmla="*/ 139700 h 1162050"/>
                      <a:gd name="connsiteX22" fmla="*/ 1231900 w 1371600"/>
                      <a:gd name="connsiteY22" fmla="*/ 114300 h 1162050"/>
                      <a:gd name="connsiteX23" fmla="*/ 1289050 w 1371600"/>
                      <a:gd name="connsiteY23" fmla="*/ 95250 h 1162050"/>
                      <a:gd name="connsiteX24" fmla="*/ 1320800 w 1371600"/>
                      <a:gd name="connsiteY24" fmla="*/ 266700 h 1162050"/>
                      <a:gd name="connsiteX25" fmla="*/ 1333500 w 1371600"/>
                      <a:gd name="connsiteY25" fmla="*/ 298450 h 1162050"/>
                      <a:gd name="connsiteX26" fmla="*/ 1346200 w 1371600"/>
                      <a:gd name="connsiteY26" fmla="*/ 336550 h 1162050"/>
                      <a:gd name="connsiteX27" fmla="*/ 1352550 w 1371600"/>
                      <a:gd name="connsiteY27" fmla="*/ 400050 h 1162050"/>
                      <a:gd name="connsiteX28" fmla="*/ 1365250 w 1371600"/>
                      <a:gd name="connsiteY28" fmla="*/ 419100 h 1162050"/>
                      <a:gd name="connsiteX29" fmla="*/ 1371600 w 1371600"/>
                      <a:gd name="connsiteY29" fmla="*/ 438150 h 1162050"/>
                      <a:gd name="connsiteX30" fmla="*/ 1358900 w 1371600"/>
                      <a:gd name="connsiteY30" fmla="*/ 628650 h 1162050"/>
                      <a:gd name="connsiteX31" fmla="*/ 1320800 w 1371600"/>
                      <a:gd name="connsiteY31" fmla="*/ 666750 h 1162050"/>
                      <a:gd name="connsiteX32" fmla="*/ 1301750 w 1371600"/>
                      <a:gd name="connsiteY32" fmla="*/ 685800 h 1162050"/>
                      <a:gd name="connsiteX33" fmla="*/ 1238250 w 1371600"/>
                      <a:gd name="connsiteY33" fmla="*/ 742950 h 1162050"/>
                      <a:gd name="connsiteX34" fmla="*/ 1219200 w 1371600"/>
                      <a:gd name="connsiteY34" fmla="*/ 736600 h 1162050"/>
                      <a:gd name="connsiteX35" fmla="*/ 1187450 w 1371600"/>
                      <a:gd name="connsiteY35" fmla="*/ 793750 h 1162050"/>
                      <a:gd name="connsiteX36" fmla="*/ 1162050 w 1371600"/>
                      <a:gd name="connsiteY36" fmla="*/ 869950 h 1162050"/>
                      <a:gd name="connsiteX37" fmla="*/ 1143000 w 1371600"/>
                      <a:gd name="connsiteY37" fmla="*/ 927100 h 1162050"/>
                      <a:gd name="connsiteX38" fmla="*/ 1136650 w 1371600"/>
                      <a:gd name="connsiteY38" fmla="*/ 965200 h 1162050"/>
                      <a:gd name="connsiteX39" fmla="*/ 1117600 w 1371600"/>
                      <a:gd name="connsiteY39" fmla="*/ 971550 h 1162050"/>
                      <a:gd name="connsiteX40" fmla="*/ 1009650 w 1371600"/>
                      <a:gd name="connsiteY40" fmla="*/ 977900 h 1162050"/>
                      <a:gd name="connsiteX41" fmla="*/ 990600 w 1371600"/>
                      <a:gd name="connsiteY41" fmla="*/ 990600 h 1162050"/>
                      <a:gd name="connsiteX42" fmla="*/ 971550 w 1371600"/>
                      <a:gd name="connsiteY42" fmla="*/ 1009650 h 1162050"/>
                      <a:gd name="connsiteX43" fmla="*/ 876300 w 1371600"/>
                      <a:gd name="connsiteY43" fmla="*/ 1041400 h 1162050"/>
                      <a:gd name="connsiteX44" fmla="*/ 660400 w 1371600"/>
                      <a:gd name="connsiteY44" fmla="*/ 1060450 h 1162050"/>
                      <a:gd name="connsiteX45" fmla="*/ 622300 w 1371600"/>
                      <a:gd name="connsiteY45" fmla="*/ 1073150 h 1162050"/>
                      <a:gd name="connsiteX46" fmla="*/ 584200 w 1371600"/>
                      <a:gd name="connsiteY46" fmla="*/ 1098550 h 1162050"/>
                      <a:gd name="connsiteX47" fmla="*/ 539750 w 1371600"/>
                      <a:gd name="connsiteY47" fmla="*/ 1123950 h 1162050"/>
                      <a:gd name="connsiteX48" fmla="*/ 476250 w 1371600"/>
                      <a:gd name="connsiteY48" fmla="*/ 1162050 h 1162050"/>
                      <a:gd name="connsiteX49" fmla="*/ 279400 w 1371600"/>
                      <a:gd name="connsiteY49" fmla="*/ 1143000 h 1162050"/>
                      <a:gd name="connsiteX50" fmla="*/ 241300 w 1371600"/>
                      <a:gd name="connsiteY50" fmla="*/ 1117600 h 1162050"/>
                      <a:gd name="connsiteX51" fmla="*/ 184150 w 1371600"/>
                      <a:gd name="connsiteY51" fmla="*/ 1060450 h 1162050"/>
                      <a:gd name="connsiteX52" fmla="*/ 120650 w 1371600"/>
                      <a:gd name="connsiteY52" fmla="*/ 952500 h 1162050"/>
                      <a:gd name="connsiteX53" fmla="*/ 76200 w 1371600"/>
                      <a:gd name="connsiteY53" fmla="*/ 850900 h 1162050"/>
                      <a:gd name="connsiteX54" fmla="*/ 31750 w 1371600"/>
                      <a:gd name="connsiteY54" fmla="*/ 774700 h 1162050"/>
                      <a:gd name="connsiteX55" fmla="*/ 0 w 1371600"/>
                      <a:gd name="connsiteY55" fmla="*/ 692150 h 1162050"/>
                      <a:gd name="connsiteX56" fmla="*/ 12700 w 1371600"/>
                      <a:gd name="connsiteY56" fmla="*/ 603250 h 1162050"/>
                      <a:gd name="connsiteX57" fmla="*/ 25400 w 1371600"/>
                      <a:gd name="connsiteY57" fmla="*/ 571500 h 1162050"/>
                      <a:gd name="connsiteX58" fmla="*/ 38100 w 1371600"/>
                      <a:gd name="connsiteY58" fmla="*/ 508000 h 1162050"/>
                      <a:gd name="connsiteX59" fmla="*/ 44450 w 1371600"/>
                      <a:gd name="connsiteY59" fmla="*/ 406400 h 1162050"/>
                      <a:gd name="connsiteX60" fmla="*/ 63500 w 1371600"/>
                      <a:gd name="connsiteY60" fmla="*/ 260350 h 1162050"/>
                      <a:gd name="connsiteX61" fmla="*/ 57150 w 1371600"/>
                      <a:gd name="connsiteY61" fmla="*/ 241300 h 1162050"/>
                      <a:gd name="connsiteX62" fmla="*/ 38100 w 1371600"/>
                      <a:gd name="connsiteY62" fmla="*/ 228600 h 1162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</a:cxnLst>
                    <a:rect l="l" t="t" r="r" b="b"/>
                    <a:pathLst>
                      <a:path w="1371600" h="1162050">
                        <a:moveTo>
                          <a:pt x="12700" y="450850"/>
                        </a:moveTo>
                        <a:cubicBezTo>
                          <a:pt x="19050" y="393700"/>
                          <a:pt x="18159" y="335273"/>
                          <a:pt x="31750" y="279400"/>
                        </a:cubicBezTo>
                        <a:cubicBezTo>
                          <a:pt x="37584" y="255415"/>
                          <a:pt x="56544" y="236691"/>
                          <a:pt x="69850" y="215900"/>
                        </a:cubicBezTo>
                        <a:cubicBezTo>
                          <a:pt x="90420" y="183760"/>
                          <a:pt x="121283" y="156851"/>
                          <a:pt x="133350" y="120650"/>
                        </a:cubicBezTo>
                        <a:cubicBezTo>
                          <a:pt x="135467" y="114300"/>
                          <a:pt x="135519" y="106827"/>
                          <a:pt x="139700" y="101600"/>
                        </a:cubicBezTo>
                        <a:cubicBezTo>
                          <a:pt x="148652" y="90409"/>
                          <a:pt x="165251" y="86733"/>
                          <a:pt x="177800" y="82550"/>
                        </a:cubicBezTo>
                        <a:cubicBezTo>
                          <a:pt x="179917" y="67733"/>
                          <a:pt x="169791" y="42323"/>
                          <a:pt x="184150" y="38100"/>
                        </a:cubicBezTo>
                        <a:cubicBezTo>
                          <a:pt x="296786" y="4972"/>
                          <a:pt x="254153" y="53902"/>
                          <a:pt x="317500" y="63500"/>
                        </a:cubicBezTo>
                        <a:cubicBezTo>
                          <a:pt x="376433" y="72429"/>
                          <a:pt x="436033" y="76200"/>
                          <a:pt x="495300" y="82550"/>
                        </a:cubicBezTo>
                        <a:cubicBezTo>
                          <a:pt x="512233" y="112183"/>
                          <a:pt x="539407" y="137983"/>
                          <a:pt x="546100" y="171450"/>
                        </a:cubicBezTo>
                        <a:cubicBezTo>
                          <a:pt x="548217" y="182033"/>
                          <a:pt x="547623" y="193547"/>
                          <a:pt x="552450" y="203200"/>
                        </a:cubicBezTo>
                        <a:cubicBezTo>
                          <a:pt x="556466" y="211232"/>
                          <a:pt x="565150" y="215900"/>
                          <a:pt x="571500" y="222250"/>
                        </a:cubicBezTo>
                        <a:cubicBezTo>
                          <a:pt x="617832" y="181709"/>
                          <a:pt x="620642" y="187051"/>
                          <a:pt x="647700" y="139700"/>
                        </a:cubicBezTo>
                        <a:cubicBezTo>
                          <a:pt x="657093" y="123262"/>
                          <a:pt x="665166" y="106090"/>
                          <a:pt x="673100" y="88900"/>
                        </a:cubicBezTo>
                        <a:cubicBezTo>
                          <a:pt x="677877" y="78551"/>
                          <a:pt x="680264" y="67114"/>
                          <a:pt x="685800" y="57150"/>
                        </a:cubicBezTo>
                        <a:cubicBezTo>
                          <a:pt x="690940" y="47899"/>
                          <a:pt x="698699" y="40362"/>
                          <a:pt x="704850" y="31750"/>
                        </a:cubicBezTo>
                        <a:cubicBezTo>
                          <a:pt x="709286" y="25540"/>
                          <a:pt x="711340" y="17136"/>
                          <a:pt x="717550" y="12700"/>
                        </a:cubicBezTo>
                        <a:cubicBezTo>
                          <a:pt x="726825" y="6075"/>
                          <a:pt x="738717" y="4233"/>
                          <a:pt x="749300" y="0"/>
                        </a:cubicBezTo>
                        <a:cubicBezTo>
                          <a:pt x="901151" y="16270"/>
                          <a:pt x="885891" y="-16020"/>
                          <a:pt x="952500" y="38100"/>
                        </a:cubicBezTo>
                        <a:cubicBezTo>
                          <a:pt x="978161" y="58950"/>
                          <a:pt x="1003039" y="80750"/>
                          <a:pt x="1028700" y="101600"/>
                        </a:cubicBezTo>
                        <a:cubicBezTo>
                          <a:pt x="1036914" y="108274"/>
                          <a:pt x="1045633" y="114300"/>
                          <a:pt x="1054100" y="120650"/>
                        </a:cubicBezTo>
                        <a:lnTo>
                          <a:pt x="1079500" y="139700"/>
                        </a:lnTo>
                        <a:cubicBezTo>
                          <a:pt x="1232935" y="130674"/>
                          <a:pt x="1141174" y="148322"/>
                          <a:pt x="1231900" y="114300"/>
                        </a:cubicBezTo>
                        <a:cubicBezTo>
                          <a:pt x="1250702" y="107249"/>
                          <a:pt x="1289050" y="95250"/>
                          <a:pt x="1289050" y="95250"/>
                        </a:cubicBezTo>
                        <a:cubicBezTo>
                          <a:pt x="1357397" y="146511"/>
                          <a:pt x="1303094" y="95539"/>
                          <a:pt x="1320800" y="266700"/>
                        </a:cubicBezTo>
                        <a:cubicBezTo>
                          <a:pt x="1321973" y="278038"/>
                          <a:pt x="1329605" y="287738"/>
                          <a:pt x="1333500" y="298450"/>
                        </a:cubicBezTo>
                        <a:cubicBezTo>
                          <a:pt x="1338075" y="311031"/>
                          <a:pt x="1341967" y="323850"/>
                          <a:pt x="1346200" y="336550"/>
                        </a:cubicBezTo>
                        <a:cubicBezTo>
                          <a:pt x="1348317" y="357717"/>
                          <a:pt x="1347767" y="379323"/>
                          <a:pt x="1352550" y="400050"/>
                        </a:cubicBezTo>
                        <a:cubicBezTo>
                          <a:pt x="1354266" y="407486"/>
                          <a:pt x="1361837" y="412274"/>
                          <a:pt x="1365250" y="419100"/>
                        </a:cubicBezTo>
                        <a:cubicBezTo>
                          <a:pt x="1368243" y="425087"/>
                          <a:pt x="1369483" y="431800"/>
                          <a:pt x="1371600" y="438150"/>
                        </a:cubicBezTo>
                        <a:cubicBezTo>
                          <a:pt x="1367367" y="501650"/>
                          <a:pt x="1366336" y="565445"/>
                          <a:pt x="1358900" y="628650"/>
                        </a:cubicBezTo>
                        <a:cubicBezTo>
                          <a:pt x="1355172" y="660342"/>
                          <a:pt x="1341462" y="651992"/>
                          <a:pt x="1320800" y="666750"/>
                        </a:cubicBezTo>
                        <a:cubicBezTo>
                          <a:pt x="1313492" y="671970"/>
                          <a:pt x="1308700" y="680113"/>
                          <a:pt x="1301750" y="685800"/>
                        </a:cubicBezTo>
                        <a:cubicBezTo>
                          <a:pt x="1239154" y="737015"/>
                          <a:pt x="1264743" y="703211"/>
                          <a:pt x="1238250" y="742950"/>
                        </a:cubicBezTo>
                        <a:cubicBezTo>
                          <a:pt x="1231900" y="740833"/>
                          <a:pt x="1225187" y="733607"/>
                          <a:pt x="1219200" y="736600"/>
                        </a:cubicBezTo>
                        <a:cubicBezTo>
                          <a:pt x="1204763" y="743819"/>
                          <a:pt x="1191746" y="781577"/>
                          <a:pt x="1187450" y="793750"/>
                        </a:cubicBezTo>
                        <a:cubicBezTo>
                          <a:pt x="1178539" y="818998"/>
                          <a:pt x="1167301" y="843696"/>
                          <a:pt x="1162050" y="869950"/>
                        </a:cubicBezTo>
                        <a:cubicBezTo>
                          <a:pt x="1153844" y="910982"/>
                          <a:pt x="1160527" y="892047"/>
                          <a:pt x="1143000" y="927100"/>
                        </a:cubicBezTo>
                        <a:cubicBezTo>
                          <a:pt x="1140883" y="939800"/>
                          <a:pt x="1143038" y="954021"/>
                          <a:pt x="1136650" y="965200"/>
                        </a:cubicBezTo>
                        <a:cubicBezTo>
                          <a:pt x="1133329" y="971012"/>
                          <a:pt x="1124260" y="970884"/>
                          <a:pt x="1117600" y="971550"/>
                        </a:cubicBezTo>
                        <a:cubicBezTo>
                          <a:pt x="1081733" y="975137"/>
                          <a:pt x="1045633" y="975783"/>
                          <a:pt x="1009650" y="977900"/>
                        </a:cubicBezTo>
                        <a:cubicBezTo>
                          <a:pt x="1003300" y="982133"/>
                          <a:pt x="996463" y="985714"/>
                          <a:pt x="990600" y="990600"/>
                        </a:cubicBezTo>
                        <a:cubicBezTo>
                          <a:pt x="983701" y="996349"/>
                          <a:pt x="979756" y="1006003"/>
                          <a:pt x="971550" y="1009650"/>
                        </a:cubicBezTo>
                        <a:cubicBezTo>
                          <a:pt x="940967" y="1023242"/>
                          <a:pt x="908050" y="1030817"/>
                          <a:pt x="876300" y="1041400"/>
                        </a:cubicBezTo>
                        <a:cubicBezTo>
                          <a:pt x="781939" y="1072854"/>
                          <a:pt x="851578" y="1053622"/>
                          <a:pt x="660400" y="1060450"/>
                        </a:cubicBezTo>
                        <a:cubicBezTo>
                          <a:pt x="647700" y="1064683"/>
                          <a:pt x="634274" y="1067163"/>
                          <a:pt x="622300" y="1073150"/>
                        </a:cubicBezTo>
                        <a:cubicBezTo>
                          <a:pt x="608648" y="1079976"/>
                          <a:pt x="597199" y="1090550"/>
                          <a:pt x="584200" y="1098550"/>
                        </a:cubicBezTo>
                        <a:cubicBezTo>
                          <a:pt x="569666" y="1107494"/>
                          <a:pt x="554284" y="1115006"/>
                          <a:pt x="539750" y="1123950"/>
                        </a:cubicBezTo>
                        <a:cubicBezTo>
                          <a:pt x="473340" y="1164818"/>
                          <a:pt x="527975" y="1136188"/>
                          <a:pt x="476250" y="1162050"/>
                        </a:cubicBezTo>
                        <a:cubicBezTo>
                          <a:pt x="410633" y="1155700"/>
                          <a:pt x="344174" y="1155255"/>
                          <a:pt x="279400" y="1143000"/>
                        </a:cubicBezTo>
                        <a:cubicBezTo>
                          <a:pt x="264403" y="1140163"/>
                          <a:pt x="253804" y="1126353"/>
                          <a:pt x="241300" y="1117600"/>
                        </a:cubicBezTo>
                        <a:cubicBezTo>
                          <a:pt x="211666" y="1096856"/>
                          <a:pt x="208630" y="1093832"/>
                          <a:pt x="184150" y="1060450"/>
                        </a:cubicBezTo>
                        <a:cubicBezTo>
                          <a:pt x="156091" y="1022187"/>
                          <a:pt x="139303" y="995135"/>
                          <a:pt x="120650" y="952500"/>
                        </a:cubicBezTo>
                        <a:cubicBezTo>
                          <a:pt x="86454" y="874338"/>
                          <a:pt x="118584" y="927962"/>
                          <a:pt x="76200" y="850900"/>
                        </a:cubicBezTo>
                        <a:cubicBezTo>
                          <a:pt x="62029" y="825134"/>
                          <a:pt x="42306" y="802146"/>
                          <a:pt x="31750" y="774700"/>
                        </a:cubicBezTo>
                        <a:lnTo>
                          <a:pt x="0" y="692150"/>
                        </a:lnTo>
                        <a:cubicBezTo>
                          <a:pt x="2262" y="671795"/>
                          <a:pt x="5564" y="627036"/>
                          <a:pt x="12700" y="603250"/>
                        </a:cubicBezTo>
                        <a:cubicBezTo>
                          <a:pt x="15975" y="592332"/>
                          <a:pt x="22463" y="582514"/>
                          <a:pt x="25400" y="571500"/>
                        </a:cubicBezTo>
                        <a:cubicBezTo>
                          <a:pt x="30962" y="550643"/>
                          <a:pt x="33867" y="529167"/>
                          <a:pt x="38100" y="508000"/>
                        </a:cubicBezTo>
                        <a:cubicBezTo>
                          <a:pt x="40217" y="474133"/>
                          <a:pt x="41552" y="440209"/>
                          <a:pt x="44450" y="406400"/>
                        </a:cubicBezTo>
                        <a:cubicBezTo>
                          <a:pt x="54216" y="292460"/>
                          <a:pt x="48172" y="321660"/>
                          <a:pt x="63500" y="260350"/>
                        </a:cubicBezTo>
                        <a:cubicBezTo>
                          <a:pt x="61383" y="254000"/>
                          <a:pt x="61331" y="246527"/>
                          <a:pt x="57150" y="241300"/>
                        </a:cubicBezTo>
                        <a:cubicBezTo>
                          <a:pt x="52382" y="235341"/>
                          <a:pt x="38100" y="228600"/>
                          <a:pt x="38100" y="228600"/>
                        </a:cubicBezTo>
                      </a:path>
                    </a:pathLst>
                  </a:custGeom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Verdana" charset="0"/>
                    </a:endParaRPr>
                  </a:p>
                </p:txBody>
              </p:sp>
              <p:pic>
                <p:nvPicPr>
                  <p:cNvPr id="24" name="Picture 23" descr="PastedGraphic-1.pdf"/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387600" y="4641850"/>
                    <a:ext cx="1803400" cy="1301750"/>
                  </a:xfrm>
                  <a:prstGeom prst="rect">
                    <a:avLst/>
                  </a:prstGeom>
                </p:spPr>
              </p:pic>
              <p:sp>
                <p:nvSpPr>
                  <p:cNvPr id="25" name="TextBox 24"/>
                  <p:cNvSpPr txBox="1"/>
                  <p:nvPr/>
                </p:nvSpPr>
                <p:spPr>
                  <a:xfrm>
                    <a:off x="2400300" y="4292600"/>
                    <a:ext cx="1865985" cy="43050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b="1" dirty="0" smtClean="0"/>
                      <a:t>∆Emissions</a:t>
                    </a:r>
                    <a:endParaRPr lang="en-US" sz="1400" b="1" dirty="0"/>
                  </a:p>
                </p:txBody>
              </p:sp>
            </p:grpSp>
            <p:sp>
              <p:nvSpPr>
                <p:cNvPr id="16" name="TextBox 15"/>
                <p:cNvSpPr txBox="1"/>
                <p:nvPr/>
              </p:nvSpPr>
              <p:spPr>
                <a:xfrm>
                  <a:off x="197355" y="3702555"/>
                  <a:ext cx="9532089" cy="7318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 smtClean="0"/>
                    <a:t>LEAP-IBC</a:t>
                  </a:r>
                  <a:r>
                    <a:rPr lang="en-US" sz="1400" dirty="0" smtClean="0"/>
                    <a:t>: </a:t>
                  </a:r>
                  <a:r>
                    <a:rPr lang="en-US" sz="1400" dirty="0"/>
                    <a:t>rapid emission and scenario assessment </a:t>
                  </a:r>
                  <a:r>
                    <a:rPr lang="en-US" sz="1400" dirty="0" smtClean="0"/>
                    <a:t>toolkit for UNEP</a:t>
                  </a:r>
                  <a:endParaRPr lang="en-US" sz="1400" dirty="0"/>
                </a:p>
                <a:p>
                  <a:endParaRPr lang="en-US" sz="1400" dirty="0"/>
                </a:p>
              </p:txBody>
            </p:sp>
          </p:grpSp>
        </p:grpSp>
      </p:grpSp>
      <p:grpSp>
        <p:nvGrpSpPr>
          <p:cNvPr id="38" name="Group 37"/>
          <p:cNvGrpSpPr/>
          <p:nvPr/>
        </p:nvGrpSpPr>
        <p:grpSpPr>
          <a:xfrm>
            <a:off x="-119268" y="4462416"/>
            <a:ext cx="5178293" cy="2408835"/>
            <a:chOff x="344558" y="4462416"/>
            <a:chExt cx="5178293" cy="2408835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558" y="6446464"/>
              <a:ext cx="3339547" cy="424787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460" y="4462416"/>
              <a:ext cx="2495826" cy="2007406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3167270" y="4482884"/>
              <a:ext cx="23555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Zhao et al., ACPD, 2017</a:t>
              </a:r>
              <a:endParaRPr lang="en-US" sz="1400" dirty="0"/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6427305" y="3723861"/>
            <a:ext cx="23537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Koplitz</a:t>
            </a:r>
            <a:r>
              <a:rPr lang="en-US" sz="1400" dirty="0" smtClean="0"/>
              <a:t> et al., ERL, 2016</a:t>
            </a:r>
            <a:endParaRPr lang="en-US" sz="1400" dirty="0"/>
          </a:p>
        </p:txBody>
      </p:sp>
      <p:sp>
        <p:nvSpPr>
          <p:cNvPr id="42" name="TextBox 41"/>
          <p:cNvSpPr txBox="1"/>
          <p:nvPr/>
        </p:nvSpPr>
        <p:spPr>
          <a:xfrm>
            <a:off x="-1" y="3869636"/>
            <a:ext cx="5406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Impacts of </a:t>
            </a:r>
            <a:r>
              <a:rPr lang="en-US" sz="1800" dirty="0" err="1" smtClean="0"/>
              <a:t>atm</a:t>
            </a:r>
            <a:r>
              <a:rPr lang="en-US" sz="1800" dirty="0" smtClean="0"/>
              <a:t> transport vs trade on PM</a:t>
            </a:r>
            <a:r>
              <a:rPr lang="en-US" sz="1800" baseline="-25000" dirty="0" smtClean="0"/>
              <a:t>2.5</a:t>
            </a:r>
            <a:r>
              <a:rPr lang="en-US" sz="1800" dirty="0" smtClean="0"/>
              <a:t> mortality in China</a:t>
            </a:r>
            <a:endParaRPr lang="en-US" sz="1800" dirty="0"/>
          </a:p>
        </p:txBody>
      </p:sp>
      <p:sp>
        <p:nvSpPr>
          <p:cNvPr id="43" name="TextBox 42"/>
          <p:cNvSpPr txBox="1"/>
          <p:nvPr/>
        </p:nvSpPr>
        <p:spPr>
          <a:xfrm>
            <a:off x="6255837" y="2610679"/>
            <a:ext cx="2888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e.g. Lacey et al., PNAS, 2017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4004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73050" y="227013"/>
            <a:ext cx="8637588" cy="604260"/>
          </a:xfrm>
          <a:prstGeom prst="rect">
            <a:avLst/>
          </a:prstGeom>
          <a:noFill/>
          <a:ln w="28575">
            <a:solidFill>
              <a:srgbClr val="1712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charset="0"/>
              </a:defRPr>
            </a:lvl9pPr>
          </a:lstStyle>
          <a:p>
            <a:pPr eaLnBrk="1" hangingPunct="1"/>
            <a:r>
              <a:rPr lang="en-US" sz="2600" kern="0" dirty="0" smtClean="0">
                <a:ea typeface="ＭＳ Ｐゴシック" pitchFamily="-111" charset="-128"/>
                <a:cs typeface="ＭＳ Ｐゴシック" pitchFamily="-111" charset="-128"/>
              </a:rPr>
              <a:t>Code flowchart (</a:t>
            </a:r>
            <a:r>
              <a:rPr lang="en-US" sz="2600" kern="0" dirty="0" err="1" smtClean="0">
                <a:ea typeface="ＭＳ Ｐゴシック" pitchFamily="-111" charset="-128"/>
                <a:cs typeface="ＭＳ Ｐゴシック" pitchFamily="-111" charset="-128"/>
              </a:rPr>
              <a:t>Meemong</a:t>
            </a:r>
            <a:r>
              <a:rPr lang="en-US" sz="2600" kern="0" dirty="0" smtClean="0">
                <a:ea typeface="ＭＳ Ｐゴシック" pitchFamily="-111" charset="-128"/>
                <a:cs typeface="ＭＳ Ｐゴシック" pitchFamily="-111" charset="-128"/>
              </a:rPr>
              <a:t> Lee)</a:t>
            </a:r>
            <a:endParaRPr lang="en-US" sz="2600" kern="0" baseline="-25000" dirty="0" smtClean="0">
              <a:ea typeface="ＭＳ Ｐゴシック" pitchFamily="-111" charset="-128"/>
              <a:cs typeface="ＭＳ Ｐゴシック" pitchFamily="-111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3500"/>
            <a:ext cx="9144000" cy="418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934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5" y="-118158"/>
            <a:ext cx="8844743" cy="698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24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29" y="225747"/>
            <a:ext cx="8994371" cy="631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70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06548" y="2787333"/>
            <a:ext cx="8637588" cy="604260"/>
          </a:xfrm>
          <a:prstGeom prst="rect">
            <a:avLst/>
          </a:prstGeom>
          <a:noFill/>
          <a:ln w="28575">
            <a:solidFill>
              <a:srgbClr val="1712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charset="0"/>
              </a:defRPr>
            </a:lvl9pPr>
          </a:lstStyle>
          <a:p>
            <a:pPr eaLnBrk="1" hangingPunct="1"/>
            <a:r>
              <a:rPr lang="en-US" sz="2600" kern="0" dirty="0" err="1" smtClean="0">
                <a:ea typeface="ＭＳ Ｐゴシック" pitchFamily="-111" charset="-128"/>
                <a:cs typeface="ＭＳ Ｐゴシック" pitchFamily="-111" charset="-128"/>
              </a:rPr>
              <a:t>Adjoint</a:t>
            </a:r>
            <a:r>
              <a:rPr lang="en-US" sz="2600" kern="0" dirty="0" smtClean="0">
                <a:ea typeface="ＭＳ Ｐゴシック" pitchFamily="-111" charset="-128"/>
                <a:cs typeface="ＭＳ Ｐゴシック" pitchFamily="-111" charset="-128"/>
              </a:rPr>
              <a:t> clinic slides</a:t>
            </a:r>
            <a:endParaRPr lang="en-US" sz="2600" kern="0" baseline="-25000" dirty="0" smtClean="0">
              <a:ea typeface="ＭＳ Ｐゴシック" pitchFamily="-111" charset="-128"/>
              <a:cs typeface="ＭＳ Ｐゴシック" pitchFamily="-11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6395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300"/>
            <a:ext cx="9144000" cy="635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93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An </a:t>
            </a:r>
            <a:r>
              <a:rPr lang="en-US" dirty="0" err="1" smtClean="0">
                <a:ea typeface="ＭＳ Ｐゴシック" pitchFamily="-111" charset="-128"/>
                <a:cs typeface="ＭＳ Ｐゴシック" pitchFamily="-111" charset="-128"/>
              </a:rPr>
              <a:t>adjoint</a:t>
            </a:r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 model... </a:t>
            </a:r>
            <a:endParaRPr lang="en-US" baseline="-25000" dirty="0" smtClean="0"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49" name="Circular Arrow 48"/>
          <p:cNvSpPr/>
          <p:nvPr/>
        </p:nvSpPr>
        <p:spPr bwMode="auto">
          <a:xfrm flipV="1">
            <a:off x="6292849" y="2952749"/>
            <a:ext cx="1576917" cy="1259417"/>
          </a:xfrm>
          <a:prstGeom prst="circularArrow">
            <a:avLst>
              <a:gd name="adj1" fmla="val 14129"/>
              <a:gd name="adj2" fmla="val 1783297"/>
              <a:gd name="adj3" fmla="val 3705348"/>
              <a:gd name="adj4" fmla="val 9691249"/>
              <a:gd name="adj5" fmla="val 16458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62773" y="2357964"/>
            <a:ext cx="36224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Inverse modeling / 4D-Var</a:t>
            </a:r>
          </a:p>
        </p:txBody>
      </p:sp>
      <p:sp>
        <p:nvSpPr>
          <p:cNvPr id="43" name="Rectangle 42"/>
          <p:cNvSpPr/>
          <p:nvPr/>
        </p:nvSpPr>
        <p:spPr bwMode="auto">
          <a:xfrm>
            <a:off x="7467600" y="2899836"/>
            <a:ext cx="1355766" cy="359832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charset="0"/>
              </a:rPr>
              <a:t>Optimization</a:t>
            </a:r>
          </a:p>
        </p:txBody>
      </p:sp>
      <p:sp>
        <p:nvSpPr>
          <p:cNvPr id="50" name="Rectangle 49"/>
          <p:cNvSpPr/>
          <p:nvPr/>
        </p:nvSpPr>
        <p:spPr bwMode="auto">
          <a:xfrm>
            <a:off x="7344834" y="3507319"/>
            <a:ext cx="1773766" cy="54609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Verdana" charset="0"/>
              </a:rPr>
              <a:t>adjoint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charset="0"/>
              </a:rPr>
              <a:t>:</a:t>
            </a:r>
            <a:endParaRPr lang="en-US" sz="1400" dirty="0" smtClean="0">
              <a:latin typeface="Verdana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Verdana" charset="0"/>
              </a:rPr>
              <a:t>dJ/dparameters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</p:txBody>
      </p:sp>
      <p:sp>
        <p:nvSpPr>
          <p:cNvPr id="51" name="Rectangle 50"/>
          <p:cNvSpPr/>
          <p:nvPr/>
        </p:nvSpPr>
        <p:spPr bwMode="auto">
          <a:xfrm>
            <a:off x="5035826" y="3617386"/>
            <a:ext cx="2082524" cy="359832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charset="0"/>
              </a:rPr>
              <a:t>J ~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charset="0"/>
              </a:rPr>
              <a:t>    [model – obs]</a:t>
            </a:r>
            <a:r>
              <a:rPr kumimoji="0" lang="en-US" sz="14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charset="0"/>
              </a:rPr>
              <a:t>2</a:t>
            </a:r>
          </a:p>
        </p:txBody>
      </p:sp>
      <p:sp>
        <p:nvSpPr>
          <p:cNvPr id="52" name="Rectangle 51"/>
          <p:cNvSpPr/>
          <p:nvPr/>
        </p:nvSpPr>
        <p:spPr bwMode="auto">
          <a:xfrm>
            <a:off x="5662082" y="2988736"/>
            <a:ext cx="1312334" cy="359832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charset="0"/>
              </a:rPr>
              <a:t>Parameters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-1294412" y="1730809"/>
            <a:ext cx="6304486" cy="5127191"/>
            <a:chOff x="-1294412" y="1730809"/>
            <a:chExt cx="6304486" cy="5127191"/>
          </a:xfrm>
        </p:grpSpPr>
        <p:grpSp>
          <p:nvGrpSpPr>
            <p:cNvPr id="25" name="Group 24"/>
            <p:cNvGrpSpPr/>
            <p:nvPr/>
          </p:nvGrpSpPr>
          <p:grpSpPr>
            <a:xfrm>
              <a:off x="-1294412" y="1730809"/>
              <a:ext cx="6304486" cy="4194977"/>
              <a:chOff x="0" y="2927268"/>
              <a:chExt cx="4376057" cy="2911809"/>
            </a:xfrm>
          </p:grpSpPr>
          <p:pic>
            <p:nvPicPr>
              <p:cNvPr id="30" name="Picture 29"/>
              <p:cNvPicPr/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2735" t="57509" r="25976" b="11083"/>
              <a:stretch/>
            </p:blipFill>
            <p:spPr bwMode="auto">
              <a:xfrm>
                <a:off x="0" y="3669475"/>
                <a:ext cx="3777299" cy="216960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1" name="Rectangle 30"/>
              <p:cNvSpPr/>
              <p:nvPr/>
            </p:nvSpPr>
            <p:spPr bwMode="auto">
              <a:xfrm>
                <a:off x="486888" y="3479470"/>
                <a:ext cx="1128156" cy="57001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Verdana" charset="0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 bwMode="auto">
              <a:xfrm>
                <a:off x="876794" y="3251860"/>
                <a:ext cx="1177637" cy="524494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Verdana" charset="0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 bwMode="auto">
              <a:xfrm>
                <a:off x="1076695" y="3154878"/>
                <a:ext cx="1068779" cy="57001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Verdana" charset="0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 bwMode="auto">
              <a:xfrm>
                <a:off x="2812473" y="3156857"/>
                <a:ext cx="1068779" cy="57001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Verdana" charset="0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 bwMode="auto">
              <a:xfrm>
                <a:off x="3083626" y="3036125"/>
                <a:ext cx="1068779" cy="57001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Verdana" charset="0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 bwMode="auto">
              <a:xfrm>
                <a:off x="3307278" y="2927268"/>
                <a:ext cx="1068779" cy="57001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Verdana" charset="0"/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 bwMode="auto">
              <a:xfrm>
                <a:off x="698665" y="3346862"/>
                <a:ext cx="1128156" cy="57001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Verdana" charset="0"/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 bwMode="auto">
              <a:xfrm rot="19250559">
                <a:off x="1520042" y="3574472"/>
                <a:ext cx="423553" cy="3048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Verdana" charset="0"/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 bwMode="auto">
              <a:xfrm rot="2111488">
                <a:off x="2667990" y="3404259"/>
                <a:ext cx="1128156" cy="57001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Verdana" charset="0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 bwMode="auto">
              <a:xfrm rot="2111488">
                <a:off x="3212277" y="3331027"/>
                <a:ext cx="1128156" cy="57001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Verdana" charset="0"/>
                </a:endParaRPr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0" y="6273225"/>
              <a:ext cx="48213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Contributions to annual Arctic BC column concentrations (Xu et al., 2017)</a:t>
              </a:r>
              <a:endParaRPr lang="en-US" sz="1600" dirty="0"/>
            </a:p>
          </p:txBody>
        </p:sp>
        <p:pic>
          <p:nvPicPr>
            <p:cNvPr id="29" name="Picture 28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9654" b="4431"/>
            <a:stretch/>
          </p:blipFill>
          <p:spPr bwMode="auto">
            <a:xfrm>
              <a:off x="244673" y="5949538"/>
              <a:ext cx="4147762" cy="34438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TextBox 2"/>
          <p:cNvSpPr txBox="1"/>
          <p:nvPr/>
        </p:nvSpPr>
        <p:spPr>
          <a:xfrm>
            <a:off x="148166" y="1176865"/>
            <a:ext cx="89958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...efficiently calculates derivatives of a scalar model response with respect to all model parameters (emissions, rate constants, ...)</a:t>
            </a:r>
          </a:p>
          <a:p>
            <a:r>
              <a:rPr lang="en-US" sz="2000" dirty="0" smtClean="0"/>
              <a:t>resolved at the native model resolution.   Used for:</a:t>
            </a:r>
            <a:endParaRPr lang="en-US" sz="2000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-5063491" y="522513"/>
            <a:ext cx="1722991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46" name="Group 45"/>
          <p:cNvGrpSpPr/>
          <p:nvPr/>
        </p:nvGrpSpPr>
        <p:grpSpPr>
          <a:xfrm>
            <a:off x="5551351" y="4477293"/>
            <a:ext cx="2838105" cy="1822539"/>
            <a:chOff x="4094411" y="3320497"/>
            <a:chExt cx="3774923" cy="2424133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4"/>
            <a:srcRect l="25144" t="94834" r="25352" b="96"/>
            <a:stretch/>
          </p:blipFill>
          <p:spPr>
            <a:xfrm>
              <a:off x="4094411" y="5419615"/>
              <a:ext cx="3774923" cy="325015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5"/>
            <a:srcRect l="34944" t="27872" r="37194" b="53234"/>
            <a:stretch/>
          </p:blipFill>
          <p:spPr>
            <a:xfrm>
              <a:off x="4283810" y="3320497"/>
              <a:ext cx="3521869" cy="200694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47" name="TextBox 46"/>
          <p:cNvSpPr txBox="1"/>
          <p:nvPr/>
        </p:nvSpPr>
        <p:spPr>
          <a:xfrm>
            <a:off x="8546471" y="5804532"/>
            <a:ext cx="5475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post</a:t>
            </a:r>
          </a:p>
          <a:p>
            <a:r>
              <a:rPr lang="en-US" sz="1200" dirty="0" smtClean="0"/>
              <a:t>prior</a:t>
            </a:r>
          </a:p>
        </p:txBody>
      </p:sp>
      <p:cxnSp>
        <p:nvCxnSpPr>
          <p:cNvPr id="48" name="Straight Connector 47"/>
          <p:cNvCxnSpPr/>
          <p:nvPr/>
        </p:nvCxnSpPr>
        <p:spPr bwMode="auto">
          <a:xfrm flipH="1">
            <a:off x="8546471" y="6035365"/>
            <a:ext cx="54752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5" name="TextBox 54"/>
          <p:cNvSpPr txBox="1"/>
          <p:nvPr/>
        </p:nvSpPr>
        <p:spPr>
          <a:xfrm>
            <a:off x="4826000" y="6273224"/>
            <a:ext cx="4318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CO emissions constrained using MOPITT (Jiang et al., 2015)</a:t>
            </a:r>
            <a:endParaRPr lang="en-US" sz="1600" dirty="0"/>
          </a:p>
        </p:txBody>
      </p:sp>
      <p:pic>
        <p:nvPicPr>
          <p:cNvPr id="1025" name="Picture 1" descr="dsf_2004JJ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" t="5273" r="74833" b="66309"/>
          <a:stretch/>
        </p:blipFill>
        <p:spPr bwMode="auto">
          <a:xfrm>
            <a:off x="5386717" y="4192259"/>
            <a:ext cx="3099051" cy="187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/>
          <p:cNvSpPr txBox="1"/>
          <p:nvPr/>
        </p:nvSpPr>
        <p:spPr>
          <a:xfrm>
            <a:off x="907130" y="2356405"/>
            <a:ext cx="25074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Source attribution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391" y="3671585"/>
            <a:ext cx="212034" cy="2206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1729047" y="3241964"/>
            <a:ext cx="731520" cy="23275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1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0"/>
            <a:ext cx="89179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6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0"/>
            <a:ext cx="87329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10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814647" y="798022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"/>
            <a:ext cx="9144000" cy="676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96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814647" y="798022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"/>
            <a:ext cx="9144000" cy="6618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91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814647" y="798022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00"/>
            <a:ext cx="9144000" cy="648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14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814647" y="798022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0"/>
            <a:ext cx="89086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2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814647" y="798022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0"/>
            <a:ext cx="86945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94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814647" y="798022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00"/>
            <a:ext cx="9144000" cy="612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5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814647" y="798022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9144000" cy="669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80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814647" y="798022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"/>
            <a:ext cx="9144000" cy="674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061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>
                <a:ea typeface="ＭＳ Ｐゴシック" pitchFamily="-111" charset="-128"/>
                <a:cs typeface="ＭＳ Ｐゴシック" pitchFamily="-111" charset="-128"/>
              </a:rPr>
              <a:t>adjoint</a:t>
            </a:r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 code: details</a:t>
            </a:r>
            <a:endParaRPr lang="en-US" baseline="-25000" dirty="0" smtClean="0"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15635" y="3438526"/>
            <a:ext cx="233910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Monaco" charset="0"/>
                <a:ea typeface="Monaco" charset="0"/>
                <a:cs typeface="Monaco" charset="0"/>
              </a:rPr>
              <a:t>IF ( W &gt; a )</a:t>
            </a:r>
          </a:p>
          <a:p>
            <a:endParaRPr lang="en-US" sz="2000" dirty="0" smtClean="0">
              <a:latin typeface="Monaco" charset="0"/>
              <a:ea typeface="Monaco" charset="0"/>
              <a:cs typeface="Monaco" charset="0"/>
            </a:endParaRPr>
          </a:p>
          <a:p>
            <a:r>
              <a:rPr lang="en-US" sz="2000" dirty="0"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sz="2000" dirty="0" smtClean="0">
                <a:latin typeface="Monaco" charset="0"/>
                <a:ea typeface="Monaco" charset="0"/>
                <a:cs typeface="Monaco" charset="0"/>
              </a:rPr>
              <a:t>   W = Y ** 2</a:t>
            </a:r>
          </a:p>
          <a:p>
            <a:endParaRPr lang="en-US" sz="2000" dirty="0">
              <a:latin typeface="Monaco" charset="0"/>
              <a:ea typeface="Monaco" charset="0"/>
              <a:cs typeface="Monaco" charset="0"/>
            </a:endParaRPr>
          </a:p>
          <a:p>
            <a:r>
              <a:rPr lang="en-US" sz="2000" dirty="0" smtClean="0">
                <a:latin typeface="Monaco" charset="0"/>
                <a:ea typeface="Monaco" charset="0"/>
                <a:cs typeface="Monaco" charset="0"/>
              </a:rPr>
              <a:t>ELSE </a:t>
            </a:r>
          </a:p>
          <a:p>
            <a:endParaRPr lang="en-US" sz="2000" dirty="0">
              <a:latin typeface="Monaco" charset="0"/>
              <a:ea typeface="Monaco" charset="0"/>
              <a:cs typeface="Monaco" charset="0"/>
            </a:endParaRPr>
          </a:p>
          <a:p>
            <a:r>
              <a:rPr lang="en-US" sz="2000" dirty="0" smtClean="0">
                <a:latin typeface="Monaco" charset="0"/>
                <a:ea typeface="Monaco" charset="0"/>
                <a:cs typeface="Monaco" charset="0"/>
              </a:rPr>
              <a:t>    W = Y * Z</a:t>
            </a:r>
          </a:p>
          <a:p>
            <a:endParaRPr lang="en-US" sz="2000" dirty="0">
              <a:latin typeface="Monaco" charset="0"/>
              <a:ea typeface="Monaco" charset="0"/>
              <a:cs typeface="Monaco" charset="0"/>
            </a:endParaRPr>
          </a:p>
          <a:p>
            <a:r>
              <a:rPr lang="en-US" sz="2000" dirty="0" smtClean="0">
                <a:latin typeface="Monaco" charset="0"/>
                <a:ea typeface="Monaco" charset="0"/>
                <a:cs typeface="Monaco" charset="0"/>
              </a:rPr>
              <a:t>END</a:t>
            </a:r>
            <a:endParaRPr lang="en-US" sz="2000" dirty="0">
              <a:latin typeface="Monaco" charset="0"/>
              <a:ea typeface="Monaco" charset="0"/>
              <a:cs typeface="Monaco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00939" y="1933230"/>
            <a:ext cx="14296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u="sng" dirty="0" smtClean="0"/>
              <a:t>Forward</a:t>
            </a:r>
            <a:endParaRPr lang="en-US" i="1" u="sng" dirty="0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23" y="2401009"/>
            <a:ext cx="1892601" cy="35172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724399" y="1933230"/>
            <a:ext cx="4031873" cy="4675395"/>
            <a:chOff x="4724399" y="1933230"/>
            <a:chExt cx="4031873" cy="4675395"/>
          </a:xfrm>
        </p:grpSpPr>
        <p:sp>
          <p:nvSpPr>
            <p:cNvPr id="41" name="TextBox 40"/>
            <p:cNvSpPr txBox="1"/>
            <p:nvPr/>
          </p:nvSpPr>
          <p:spPr>
            <a:xfrm>
              <a:off x="4724399" y="3438526"/>
              <a:ext cx="4031873" cy="31700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Monaco" charset="0"/>
                  <a:ea typeface="Monaco" charset="0"/>
                  <a:cs typeface="Monaco" charset="0"/>
                </a:rPr>
                <a:t>IF ( W &gt; a)</a:t>
              </a:r>
            </a:p>
            <a:p>
              <a:endParaRPr lang="en-US" sz="2000" dirty="0" smtClean="0">
                <a:latin typeface="Monaco" charset="0"/>
                <a:ea typeface="Monaco" charset="0"/>
                <a:cs typeface="Monaco" charset="0"/>
              </a:endParaRPr>
            </a:p>
            <a:p>
              <a:r>
                <a:rPr lang="en-US" sz="2000" dirty="0">
                  <a:latin typeface="Monaco" charset="0"/>
                  <a:ea typeface="Monaco" charset="0"/>
                  <a:cs typeface="Monaco" charset="0"/>
                </a:rPr>
                <a:t> </a:t>
              </a:r>
              <a:r>
                <a:rPr lang="en-US" sz="2000" dirty="0" smtClean="0">
                  <a:latin typeface="Monaco" charset="0"/>
                  <a:ea typeface="Monaco" charset="0"/>
                  <a:cs typeface="Monaco" charset="0"/>
                </a:rPr>
                <a:t>   Y_ADJ = 2 * Y * W_ADJ</a:t>
              </a:r>
            </a:p>
            <a:p>
              <a:endParaRPr lang="en-US" sz="2000" dirty="0">
                <a:latin typeface="Monaco" charset="0"/>
                <a:ea typeface="Monaco" charset="0"/>
                <a:cs typeface="Monaco" charset="0"/>
              </a:endParaRPr>
            </a:p>
            <a:p>
              <a:r>
                <a:rPr lang="en-US" sz="2000" dirty="0" smtClean="0">
                  <a:latin typeface="Monaco" charset="0"/>
                  <a:ea typeface="Monaco" charset="0"/>
                  <a:cs typeface="Monaco" charset="0"/>
                </a:rPr>
                <a:t>ELSE </a:t>
              </a:r>
            </a:p>
            <a:p>
              <a:endParaRPr lang="en-US" sz="2000" dirty="0">
                <a:latin typeface="Monaco" charset="0"/>
                <a:ea typeface="Monaco" charset="0"/>
                <a:cs typeface="Monaco" charset="0"/>
              </a:endParaRPr>
            </a:p>
            <a:p>
              <a:r>
                <a:rPr lang="en-US" sz="2000" dirty="0" smtClean="0">
                  <a:latin typeface="Monaco" charset="0"/>
                  <a:ea typeface="Monaco" charset="0"/>
                  <a:cs typeface="Monaco" charset="0"/>
                </a:rPr>
                <a:t>    Y_ADJ = Z * W_ADJ</a:t>
              </a:r>
            </a:p>
            <a:p>
              <a:r>
                <a:rPr lang="en-US" sz="2000" dirty="0">
                  <a:latin typeface="Monaco" charset="0"/>
                  <a:ea typeface="Monaco" charset="0"/>
                  <a:cs typeface="Monaco" charset="0"/>
                </a:rPr>
                <a:t> </a:t>
              </a:r>
              <a:r>
                <a:rPr lang="en-US" sz="2000" dirty="0" smtClean="0">
                  <a:latin typeface="Monaco" charset="0"/>
                  <a:ea typeface="Monaco" charset="0"/>
                  <a:cs typeface="Monaco" charset="0"/>
                </a:rPr>
                <a:t>   Z_ADJ = Y * W_ADJ</a:t>
              </a:r>
            </a:p>
            <a:p>
              <a:endParaRPr lang="en-US" sz="2000" dirty="0">
                <a:latin typeface="Monaco" charset="0"/>
                <a:ea typeface="Monaco" charset="0"/>
                <a:cs typeface="Monaco" charset="0"/>
              </a:endParaRPr>
            </a:p>
            <a:p>
              <a:r>
                <a:rPr lang="en-US" sz="2000" dirty="0" smtClean="0">
                  <a:latin typeface="Monaco" charset="0"/>
                  <a:ea typeface="Monaco" charset="0"/>
                  <a:cs typeface="Monaco" charset="0"/>
                </a:rPr>
                <a:t>END</a:t>
              </a:r>
              <a:endParaRPr lang="en-US" sz="2000" dirty="0">
                <a:latin typeface="Monaco" charset="0"/>
                <a:ea typeface="Monaco" charset="0"/>
                <a:cs typeface="Monaco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907724" y="1933230"/>
              <a:ext cx="12827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u="sng" dirty="0" err="1" smtClean="0"/>
                <a:t>Adjoint</a:t>
              </a:r>
              <a:endParaRPr lang="en-US" i="1" u="sng" dirty="0"/>
            </a:p>
          </p:txBody>
        </p:sp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3272" y="2401009"/>
              <a:ext cx="3232496" cy="820686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465221" y="1331495"/>
            <a:ext cx="8065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Consider model state vector </a:t>
            </a:r>
            <a:r>
              <a:rPr lang="en-US" b="1" dirty="0" smtClean="0"/>
              <a:t>x</a:t>
            </a:r>
            <a:r>
              <a:rPr lang="en-US" dirty="0" smtClean="0"/>
              <a:t> = [</a:t>
            </a:r>
            <a:r>
              <a:rPr lang="en-US" dirty="0" err="1"/>
              <a:t>w</a:t>
            </a:r>
            <a:r>
              <a:rPr lang="en-US" dirty="0" err="1" smtClean="0"/>
              <a:t>,y,z</a:t>
            </a:r>
            <a:r>
              <a:rPr lang="en-US" dirty="0" smtClean="0"/>
              <a:t>], model </a:t>
            </a:r>
            <a:r>
              <a:rPr lang="en-US" i="1" dirty="0" smtClean="0"/>
              <a:t>M</a:t>
            </a:r>
            <a:r>
              <a:rPr lang="en-US" dirty="0" smtClean="0"/>
              <a:t>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533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Potential applications of GC </a:t>
            </a:r>
            <a:r>
              <a:rPr lang="en-US" dirty="0" err="1" smtClean="0">
                <a:ea typeface="ＭＳ Ｐゴシック" pitchFamily="-111" charset="-128"/>
                <a:cs typeface="ＭＳ Ｐゴシック" pitchFamily="-111" charset="-128"/>
              </a:rPr>
              <a:t>adjoint</a:t>
            </a:r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 </a:t>
            </a:r>
            <a:b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</a:br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within NCAR models</a:t>
            </a:r>
            <a:endParaRPr lang="en-US" baseline="-25000" dirty="0" smtClean="0"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-5063491" y="522513"/>
            <a:ext cx="1722991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4300" y="1271589"/>
            <a:ext cx="88296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1800" dirty="0" smtClean="0"/>
              <a:t>CESM2: </a:t>
            </a:r>
          </a:p>
          <a:p>
            <a:pPr marL="800100" lvl="1" indent="-342900">
              <a:buFontTx/>
              <a:buChar char="-"/>
            </a:pPr>
            <a:r>
              <a:rPr lang="en-US" sz="1800" dirty="0" smtClean="0"/>
              <a:t>Chemical sensitivity analysis under a range of climates or </a:t>
            </a:r>
            <a:r>
              <a:rPr lang="en-US" sz="1800" dirty="0" err="1" smtClean="0"/>
              <a:t>meteorologies</a:t>
            </a:r>
            <a:r>
              <a:rPr lang="en-US" sz="1800" dirty="0" smtClean="0"/>
              <a:t> (e.g., global premature moralities/kg NOx emitted in any grid-box under present vs warmer climate)</a:t>
            </a:r>
          </a:p>
          <a:p>
            <a:pPr marL="800100" lvl="1" indent="-342900">
              <a:buFontTx/>
              <a:buChar char="-"/>
            </a:pPr>
            <a:r>
              <a:rPr lang="en-US" sz="1800" dirty="0" smtClean="0"/>
              <a:t>4D-Var inverse modeling with state-of-science treatment of non-</a:t>
            </a:r>
            <a:r>
              <a:rPr lang="en-US" sz="1800" dirty="0" err="1" smtClean="0"/>
              <a:t>atm</a:t>
            </a:r>
            <a:r>
              <a:rPr lang="en-US" sz="1800" dirty="0" smtClean="0"/>
              <a:t> components (land surface, </a:t>
            </a:r>
            <a:r>
              <a:rPr lang="en-US" sz="1800" dirty="0" smtClean="0"/>
              <a:t>ocean</a:t>
            </a:r>
            <a:r>
              <a:rPr lang="en-US" sz="1800" dirty="0" smtClean="0"/>
              <a:t>, snow/ice,</a:t>
            </a:r>
            <a:r>
              <a:rPr lang="mr-IN" sz="1800" dirty="0" smtClean="0"/>
              <a:t>…</a:t>
            </a:r>
            <a:r>
              <a:rPr lang="en-US" sz="1800" dirty="0" smtClean="0"/>
              <a:t>)</a:t>
            </a: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171229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-5063491" y="522513"/>
            <a:ext cx="1722991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4300" y="1271589"/>
            <a:ext cx="8829675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1800" dirty="0" smtClean="0"/>
              <a:t>CESM2: </a:t>
            </a:r>
          </a:p>
          <a:p>
            <a:pPr marL="800100" lvl="1" indent="-342900">
              <a:buFontTx/>
              <a:buChar char="-"/>
            </a:pPr>
            <a:r>
              <a:rPr lang="en-US" sz="1800" dirty="0" smtClean="0"/>
              <a:t>Chemical sensitivity analysis under a range of climates or </a:t>
            </a:r>
            <a:r>
              <a:rPr lang="en-US" sz="1800" dirty="0" err="1" smtClean="0"/>
              <a:t>meteorologies</a:t>
            </a:r>
            <a:r>
              <a:rPr lang="en-US" sz="1800" dirty="0" smtClean="0"/>
              <a:t> (e.g., global premature moralities/kg NOx emitted in any grid-box under present vs warmer climate)</a:t>
            </a:r>
          </a:p>
          <a:p>
            <a:pPr marL="800100" lvl="1" indent="-342900">
              <a:buFontTx/>
              <a:buChar char="-"/>
            </a:pPr>
            <a:r>
              <a:rPr lang="en-US" sz="1800" dirty="0" smtClean="0"/>
              <a:t>4D-Var inverse modeling with state-of-science treatment of non-</a:t>
            </a:r>
            <a:r>
              <a:rPr lang="en-US" sz="1800" dirty="0" err="1" smtClean="0"/>
              <a:t>atm</a:t>
            </a:r>
            <a:r>
              <a:rPr lang="en-US" sz="1800" dirty="0" smtClean="0"/>
              <a:t> components (land surface, </a:t>
            </a:r>
            <a:r>
              <a:rPr lang="en-US" sz="1800" dirty="0" smtClean="0"/>
              <a:t>ocean, </a:t>
            </a:r>
            <a:r>
              <a:rPr lang="en-US" sz="1800" dirty="0" smtClean="0"/>
              <a:t>snow-ice,</a:t>
            </a:r>
            <a:r>
              <a:rPr lang="mr-IN" sz="1800" dirty="0" smtClean="0"/>
              <a:t>…</a:t>
            </a:r>
            <a:r>
              <a:rPr lang="en-US" sz="1800" dirty="0" smtClean="0"/>
              <a:t>)</a:t>
            </a:r>
            <a:endParaRPr lang="en-US" sz="1800" dirty="0" smtClean="0"/>
          </a:p>
          <a:p>
            <a:pPr marL="342900" indent="-342900">
              <a:buFontTx/>
              <a:buChar char="-"/>
            </a:pPr>
            <a:endParaRPr lang="en-US" sz="1800" dirty="0"/>
          </a:p>
          <a:p>
            <a:pPr marL="342900" indent="-342900">
              <a:buFontTx/>
              <a:buChar char="-"/>
            </a:pPr>
            <a:r>
              <a:rPr lang="en-US" sz="1800" dirty="0" smtClean="0"/>
              <a:t>CESM2 / WRF: Better characterization of model-error use of different physics for 4D-Var inverse modeling and DA</a:t>
            </a:r>
          </a:p>
          <a:p>
            <a:pPr marL="800100" lvl="1" indent="-342900">
              <a:buFontTx/>
              <a:buChar char="-"/>
            </a:pPr>
            <a:r>
              <a:rPr lang="en-US" sz="1800" dirty="0" smtClean="0"/>
              <a:t>Model error is a critical term in inverse modeling and DA</a:t>
            </a:r>
          </a:p>
          <a:p>
            <a:pPr marL="800100" lvl="1" indent="-342900">
              <a:buFontTx/>
              <a:buChar char="-"/>
            </a:pPr>
            <a:endParaRPr lang="en-US" sz="1800" dirty="0" smtClean="0"/>
          </a:p>
          <a:p>
            <a:pPr marL="800100" lvl="1" indent="-342900">
              <a:buFontTx/>
              <a:buChar char="-"/>
            </a:pPr>
            <a:endParaRPr lang="en-US" sz="1800" dirty="0"/>
          </a:p>
          <a:p>
            <a:pPr marL="800100" lvl="1" indent="-342900">
              <a:buFontTx/>
              <a:buChar char="-"/>
            </a:pPr>
            <a:r>
              <a:rPr lang="en-US" sz="1800" dirty="0" smtClean="0"/>
              <a:t>Can be tuned (</a:t>
            </a:r>
            <a:r>
              <a:rPr lang="en-US" sz="1800" dirty="0" err="1" smtClean="0"/>
              <a:t>Bousserez</a:t>
            </a:r>
            <a:r>
              <a:rPr lang="en-US" sz="1800" dirty="0" smtClean="0"/>
              <a:t> et al., in prep) or optimized (weak-constraint 4D-Var, </a:t>
            </a:r>
            <a:r>
              <a:rPr lang="en-US" sz="1800" dirty="0" err="1" smtClean="0"/>
              <a:t>Stanevich</a:t>
            </a:r>
            <a:r>
              <a:rPr lang="en-US" sz="1800" dirty="0" smtClean="0"/>
              <a:t> et al., submitted), which is elegant in theory but difficult in practice. </a:t>
            </a:r>
          </a:p>
          <a:p>
            <a:pPr marL="800100" lvl="1" indent="-342900">
              <a:buFontTx/>
              <a:buChar char="-"/>
            </a:pPr>
            <a:r>
              <a:rPr lang="en-US" sz="1800" dirty="0"/>
              <a:t>Previously w/GEOS-</a:t>
            </a:r>
            <a:r>
              <a:rPr lang="en-US" sz="1800" dirty="0" err="1"/>
              <a:t>Chem</a:t>
            </a:r>
            <a:r>
              <a:rPr lang="en-US" sz="1800" dirty="0"/>
              <a:t> it has been roughly estimated using e.g. GEOS4 vs GEOS5 meteorology </a:t>
            </a:r>
          </a:p>
          <a:p>
            <a:pPr marL="1257300" lvl="2" indent="-342900">
              <a:buFontTx/>
              <a:buChar char="-"/>
            </a:pPr>
            <a:r>
              <a:rPr lang="en-US" sz="1800" dirty="0"/>
              <a:t>not a robust </a:t>
            </a:r>
            <a:r>
              <a:rPr lang="en-US" sz="1800" dirty="0" smtClean="0"/>
              <a:t>ensemble, and </a:t>
            </a:r>
            <a:r>
              <a:rPr lang="en-US" sz="1800" dirty="0"/>
              <a:t>GC not supporting older met</a:t>
            </a:r>
          </a:p>
          <a:p>
            <a:pPr marL="1257300" lvl="2" indent="-342900">
              <a:buFontTx/>
              <a:buChar char="-"/>
            </a:pPr>
            <a:r>
              <a:rPr lang="en-US" sz="1800" dirty="0"/>
              <a:t>in contrast, with WRF we’ve used 156 model </a:t>
            </a:r>
            <a:r>
              <a:rPr lang="en-US" sz="1800" dirty="0" err="1"/>
              <a:t>configs</a:t>
            </a:r>
            <a:r>
              <a:rPr lang="en-US" sz="1800" dirty="0"/>
              <a:t> to estimate model error contribution to </a:t>
            </a:r>
            <a:r>
              <a:rPr lang="en-US" sz="1800" b="1" dirty="0"/>
              <a:t>R</a:t>
            </a:r>
            <a:r>
              <a:rPr lang="en-US" sz="1800" dirty="0"/>
              <a:t> (</a:t>
            </a:r>
            <a:r>
              <a:rPr lang="en-US" sz="1800" dirty="0" err="1"/>
              <a:t>Guerrette</a:t>
            </a:r>
            <a:r>
              <a:rPr lang="en-US" sz="1800" dirty="0"/>
              <a:t> et al., 2015)</a:t>
            </a:r>
          </a:p>
          <a:p>
            <a:pPr marL="800100" lvl="1" indent="-342900">
              <a:buFontTx/>
              <a:buChar char="-"/>
            </a:pPr>
            <a:endParaRPr lang="en-US" sz="1800" dirty="0" smtClean="0"/>
          </a:p>
          <a:p>
            <a:pPr marL="342900" indent="-342900">
              <a:buFontTx/>
              <a:buChar char="-"/>
            </a:pPr>
            <a:endParaRPr lang="en-US" sz="1800" dirty="0"/>
          </a:p>
        </p:txBody>
      </p:sp>
      <p:grpSp>
        <p:nvGrpSpPr>
          <p:cNvPr id="9" name="Group 8"/>
          <p:cNvGrpSpPr/>
          <p:nvPr/>
        </p:nvGrpSpPr>
        <p:grpSpPr>
          <a:xfrm>
            <a:off x="1757363" y="4057643"/>
            <a:ext cx="7115175" cy="428625"/>
            <a:chOff x="1757363" y="4386263"/>
            <a:chExt cx="7115175" cy="42862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7363" y="4441705"/>
              <a:ext cx="7115175" cy="305788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 bwMode="auto">
            <a:xfrm>
              <a:off x="4129087" y="4386263"/>
              <a:ext cx="500063" cy="428625"/>
            </a:xfrm>
            <a:prstGeom prst="round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charset="0"/>
              </a:endParaRPr>
            </a:p>
          </p:txBody>
        </p:sp>
      </p:grp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273050" y="227013"/>
            <a:ext cx="8637588" cy="9144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-111" charset="-128"/>
                <a:cs typeface="ＭＳ Ｐゴシック" pitchFamily="-111" charset="-128"/>
              </a:rPr>
              <a:t>Potential applications </a:t>
            </a:r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of GC </a:t>
            </a:r>
            <a:r>
              <a:rPr lang="en-US" dirty="0" err="1" smtClean="0">
                <a:ea typeface="ＭＳ Ｐゴシック" pitchFamily="-111" charset="-128"/>
                <a:cs typeface="ＭＳ Ｐゴシック" pitchFamily="-111" charset="-128"/>
              </a:rPr>
              <a:t>adjoint</a:t>
            </a:r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 </a:t>
            </a:r>
            <a:b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</a:br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within NCAR models</a:t>
            </a:r>
            <a:endParaRPr lang="en-US" baseline="-25000" dirty="0" smtClean="0">
              <a:ea typeface="ＭＳ Ｐゴシック" pitchFamily="-111" charset="-128"/>
              <a:cs typeface="ＭＳ Ｐゴシック" pitchFamily="-11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15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-5063491" y="522513"/>
            <a:ext cx="1722991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4300" y="1371601"/>
            <a:ext cx="90297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endParaRPr lang="en-US" sz="2000" dirty="0"/>
          </a:p>
          <a:p>
            <a:pPr marL="342900" indent="-342900">
              <a:buFontTx/>
              <a:buChar char="-"/>
            </a:pPr>
            <a:r>
              <a:rPr lang="en-US" sz="2000" dirty="0" smtClean="0"/>
              <a:t>WRF-</a:t>
            </a:r>
            <a:r>
              <a:rPr lang="en-US" sz="2000" dirty="0" err="1" smtClean="0"/>
              <a:t>Chem</a:t>
            </a:r>
            <a:r>
              <a:rPr lang="en-US" sz="2000" dirty="0" smtClean="0"/>
              <a:t>: Hi-resolution regional 4D-Var data-assimilation and inverse modeling (ignoring impacts of chemistry on dynamics)</a:t>
            </a:r>
          </a:p>
          <a:p>
            <a:pPr marL="800100" lvl="1" indent="-342900">
              <a:buFontTx/>
              <a:buChar char="-"/>
            </a:pPr>
            <a:r>
              <a:rPr lang="en-US" sz="2000" dirty="0" smtClean="0"/>
              <a:t>Would need to implement driver for running in reverse (sensitivity analysis) and solver for inversion/DA</a:t>
            </a:r>
          </a:p>
          <a:p>
            <a:pPr marL="800100" lvl="1" indent="-342900">
              <a:buFontTx/>
              <a:buChar char="-"/>
            </a:pPr>
            <a:endParaRPr lang="en-US" sz="2000" dirty="0" smtClean="0"/>
          </a:p>
          <a:p>
            <a:pPr marL="800100" lvl="1" indent="-342900">
              <a:buFontTx/>
              <a:buChar char="-"/>
            </a:pPr>
            <a:endParaRPr lang="en-US" sz="2000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050" y="227013"/>
            <a:ext cx="8637588" cy="9144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-111" charset="-128"/>
                <a:cs typeface="ＭＳ Ｐゴシック" pitchFamily="-111" charset="-128"/>
              </a:rPr>
              <a:t>Potential applications </a:t>
            </a:r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of GC </a:t>
            </a:r>
            <a:r>
              <a:rPr lang="en-US" dirty="0" err="1" smtClean="0">
                <a:ea typeface="ＭＳ Ｐゴシック" pitchFamily="-111" charset="-128"/>
                <a:cs typeface="ＭＳ Ｐゴシック" pitchFamily="-111" charset="-128"/>
              </a:rPr>
              <a:t>adjoint</a:t>
            </a:r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 </a:t>
            </a:r>
            <a:b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</a:br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within NCAR models</a:t>
            </a:r>
            <a:endParaRPr lang="en-US" baseline="-25000" dirty="0" smtClean="0">
              <a:ea typeface="ＭＳ Ｐゴシック" pitchFamily="-111" charset="-128"/>
              <a:cs typeface="ＭＳ Ｐゴシック" pitchFamily="-11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4216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685800" y="3352800"/>
            <a:ext cx="2590800" cy="1447800"/>
          </a:xfrm>
          <a:prstGeom prst="rect">
            <a:avLst/>
          </a:prstGeom>
          <a:solidFill>
            <a:srgbClr val="BBE0E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baseline="-25000">
              <a:latin typeface="Arial" pitchFamily="-108" charset="0"/>
            </a:endParaRP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304800" y="1295400"/>
            <a:ext cx="2098675" cy="457200"/>
          </a:xfrm>
          <a:prstGeom prst="rect">
            <a:avLst/>
          </a:prstGeom>
          <a:solidFill>
            <a:srgbClr val="E1E0E3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>
                <a:latin typeface="Arial" pitchFamily="-108" charset="0"/>
              </a:rPr>
              <a:t>Inverse Model</a:t>
            </a:r>
          </a:p>
        </p:txBody>
      </p:sp>
      <p:sp>
        <p:nvSpPr>
          <p:cNvPr id="32774" name="Text Box 10"/>
          <p:cNvSpPr txBox="1">
            <a:spLocks noChangeArrowheads="1"/>
          </p:cNvSpPr>
          <p:nvPr/>
        </p:nvSpPr>
        <p:spPr bwMode="auto">
          <a:xfrm>
            <a:off x="990600" y="3789363"/>
            <a:ext cx="2301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Arial" pitchFamily="-108" charset="0"/>
              </a:rPr>
              <a:t>Forward Model </a:t>
            </a:r>
          </a:p>
        </p:txBody>
      </p:sp>
      <p:sp>
        <p:nvSpPr>
          <p:cNvPr id="32776" name="Rectangle 26"/>
          <p:cNvSpPr>
            <a:spLocks noChangeArrowheads="1"/>
          </p:cNvSpPr>
          <p:nvPr/>
        </p:nvSpPr>
        <p:spPr bwMode="auto">
          <a:xfrm>
            <a:off x="1954213" y="549116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32777" name="Text Box 27"/>
          <p:cNvSpPr txBox="1">
            <a:spLocks noChangeArrowheads="1"/>
          </p:cNvSpPr>
          <p:nvPr/>
        </p:nvSpPr>
        <p:spPr bwMode="auto">
          <a:xfrm>
            <a:off x="762000" y="4322763"/>
            <a:ext cx="3825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i="1">
                <a:latin typeface="Arial" pitchFamily="-108" charset="0"/>
              </a:rPr>
              <a:t>t</a:t>
            </a:r>
            <a:r>
              <a:rPr lang="en-US" i="1" baseline="-25000">
                <a:latin typeface="Arial" pitchFamily="-108" charset="0"/>
              </a:rPr>
              <a:t>0</a:t>
            </a:r>
            <a:endParaRPr lang="en-US" i="1">
              <a:latin typeface="Arial" pitchFamily="-108" charset="0"/>
            </a:endParaRPr>
          </a:p>
        </p:txBody>
      </p:sp>
      <p:sp>
        <p:nvSpPr>
          <p:cNvPr id="32778" name="Text Box 28"/>
          <p:cNvSpPr txBox="1">
            <a:spLocks noChangeArrowheads="1"/>
          </p:cNvSpPr>
          <p:nvPr/>
        </p:nvSpPr>
        <p:spPr bwMode="auto">
          <a:xfrm>
            <a:off x="2819400" y="4322763"/>
            <a:ext cx="3937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i="1">
                <a:latin typeface="Arial" pitchFamily="-108" charset="0"/>
              </a:rPr>
              <a:t>t</a:t>
            </a:r>
            <a:r>
              <a:rPr lang="en-US" i="1" baseline="-25000">
                <a:latin typeface="Arial" pitchFamily="-108" charset="0"/>
              </a:rPr>
              <a:t>f</a:t>
            </a:r>
            <a:endParaRPr lang="en-US" i="1">
              <a:latin typeface="Arial" pitchFamily="-108" charset="0"/>
            </a:endParaRPr>
          </a:p>
        </p:txBody>
      </p:sp>
      <p:sp>
        <p:nvSpPr>
          <p:cNvPr id="32779" name="Line 29"/>
          <p:cNvSpPr>
            <a:spLocks noChangeShapeType="1"/>
          </p:cNvSpPr>
          <p:nvPr/>
        </p:nvSpPr>
        <p:spPr bwMode="auto">
          <a:xfrm>
            <a:off x="1219200" y="4572000"/>
            <a:ext cx="1600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83" name="Rectangle 33"/>
          <p:cNvSpPr>
            <a:spLocks noChangeArrowheads="1"/>
          </p:cNvSpPr>
          <p:nvPr/>
        </p:nvSpPr>
        <p:spPr bwMode="auto">
          <a:xfrm>
            <a:off x="304800" y="1295400"/>
            <a:ext cx="8610600" cy="541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32784" name="Rectangle 3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dirty="0" err="1" smtClean="0">
                <a:ea typeface="ＭＳ Ｐゴシック" pitchFamily="-108" charset="-128"/>
                <a:cs typeface="ＭＳ Ｐゴシック" pitchFamily="-108" charset="-128"/>
              </a:rPr>
              <a:t>Adjoint</a:t>
            </a:r>
            <a:r>
              <a:rPr lang="en-US" sz="2800" dirty="0" smtClean="0">
                <a:ea typeface="ＭＳ Ｐゴシック" pitchFamily="-108" charset="-128"/>
                <a:cs typeface="ＭＳ Ｐゴシック" pitchFamily="-108" charset="-128"/>
              </a:rPr>
              <a:t> model within an inverse model</a:t>
            </a:r>
            <a:endParaRPr lang="en-US" sz="2800" dirty="0">
              <a:ea typeface="ＭＳ Ｐゴシック" pitchFamily="-108" charset="-128"/>
              <a:cs typeface="ＭＳ Ｐゴシック" pitchFamily="-108" charset="-128"/>
            </a:endParaRPr>
          </a:p>
        </p:txBody>
      </p:sp>
      <p:grpSp>
        <p:nvGrpSpPr>
          <p:cNvPr id="4" name="Group 49"/>
          <p:cNvGrpSpPr>
            <a:grpSpLocks/>
          </p:cNvGrpSpPr>
          <p:nvPr/>
        </p:nvGrpSpPr>
        <p:grpSpPr bwMode="auto">
          <a:xfrm>
            <a:off x="558800" y="1879963"/>
            <a:ext cx="2878138" cy="1320437"/>
            <a:chOff x="558800" y="1879963"/>
            <a:chExt cx="2878138" cy="1320437"/>
          </a:xfrm>
        </p:grpSpPr>
        <p:sp>
          <p:nvSpPr>
            <p:cNvPr id="32806" name="Text Box 5"/>
            <p:cNvSpPr txBox="1">
              <a:spLocks noChangeArrowheads="1"/>
            </p:cNvSpPr>
            <p:nvPr/>
          </p:nvSpPr>
          <p:spPr bwMode="auto">
            <a:xfrm>
              <a:off x="558800" y="1879963"/>
              <a:ext cx="2878138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dirty="0">
                  <a:latin typeface="Arial" pitchFamily="-108" charset="0"/>
                </a:rPr>
                <a:t>Parameter Estimate</a:t>
              </a:r>
            </a:p>
          </p:txBody>
        </p:sp>
        <p:sp>
          <p:nvSpPr>
            <p:cNvPr id="32807" name="AutoShape 13"/>
            <p:cNvSpPr>
              <a:spLocks noChangeArrowheads="1"/>
            </p:cNvSpPr>
            <p:nvPr/>
          </p:nvSpPr>
          <p:spPr bwMode="auto">
            <a:xfrm>
              <a:off x="1828800" y="2819400"/>
              <a:ext cx="304800" cy="381000"/>
            </a:xfrm>
            <a:prstGeom prst="downArrow">
              <a:avLst>
                <a:gd name="adj1" fmla="val 50000"/>
                <a:gd name="adj2" fmla="val 3125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</p:grpSp>
      <p:grpSp>
        <p:nvGrpSpPr>
          <p:cNvPr id="5" name="Group 58"/>
          <p:cNvGrpSpPr>
            <a:grpSpLocks/>
          </p:cNvGrpSpPr>
          <p:nvPr/>
        </p:nvGrpSpPr>
        <p:grpSpPr bwMode="auto">
          <a:xfrm>
            <a:off x="644341" y="4953000"/>
            <a:ext cx="2251259" cy="879743"/>
            <a:chOff x="644341" y="4953000"/>
            <a:chExt cx="2251259" cy="879743"/>
          </a:xfrm>
        </p:grpSpPr>
        <p:sp>
          <p:nvSpPr>
            <p:cNvPr id="32800" name="AutoShape 14"/>
            <p:cNvSpPr>
              <a:spLocks noChangeArrowheads="1"/>
            </p:cNvSpPr>
            <p:nvPr/>
          </p:nvSpPr>
          <p:spPr bwMode="auto">
            <a:xfrm>
              <a:off x="1828800" y="4953000"/>
              <a:ext cx="304800" cy="381000"/>
            </a:xfrm>
            <a:prstGeom prst="downArrow">
              <a:avLst>
                <a:gd name="adj1" fmla="val 50000"/>
                <a:gd name="adj2" fmla="val 3125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32801" name="AutoShape 19"/>
            <p:cNvSpPr>
              <a:spLocks noChangeArrowheads="1"/>
            </p:cNvSpPr>
            <p:nvPr/>
          </p:nvSpPr>
          <p:spPr bwMode="auto">
            <a:xfrm>
              <a:off x="2590800" y="4953000"/>
              <a:ext cx="304800" cy="381000"/>
            </a:xfrm>
            <a:prstGeom prst="downArrow">
              <a:avLst>
                <a:gd name="adj1" fmla="val 50000"/>
                <a:gd name="adj2" fmla="val 3125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32802" name="AutoShape 20"/>
            <p:cNvSpPr>
              <a:spLocks noChangeArrowheads="1"/>
            </p:cNvSpPr>
            <p:nvPr/>
          </p:nvSpPr>
          <p:spPr bwMode="auto">
            <a:xfrm>
              <a:off x="1066800" y="4953000"/>
              <a:ext cx="304800" cy="381000"/>
            </a:xfrm>
            <a:prstGeom prst="downArrow">
              <a:avLst>
                <a:gd name="adj1" fmla="val 50000"/>
                <a:gd name="adj2" fmla="val 3125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32805" name="TextBox 56"/>
            <p:cNvSpPr txBox="1">
              <a:spLocks noChangeArrowheads="1"/>
            </p:cNvSpPr>
            <p:nvPr/>
          </p:nvSpPr>
          <p:spPr bwMode="auto">
            <a:xfrm>
              <a:off x="644341" y="5371078"/>
              <a:ext cx="198113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dirty="0" smtClean="0"/>
                <a:t>Predictions, </a:t>
              </a:r>
              <a:endParaRPr lang="en-US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810000" y="1371600"/>
            <a:ext cx="4191000" cy="2057400"/>
            <a:chOff x="3810000" y="1371600"/>
            <a:chExt cx="4191000" cy="2057400"/>
          </a:xfrm>
        </p:grpSpPr>
        <p:sp>
          <p:nvSpPr>
            <p:cNvPr id="32773" name="Rectangle 9"/>
            <p:cNvSpPr>
              <a:spLocks noChangeArrowheads="1"/>
            </p:cNvSpPr>
            <p:nvPr/>
          </p:nvSpPr>
          <p:spPr bwMode="auto">
            <a:xfrm>
              <a:off x="5943600" y="1371600"/>
              <a:ext cx="1981200" cy="990600"/>
            </a:xfrm>
            <a:prstGeom prst="rect">
              <a:avLst/>
            </a:prstGeom>
            <a:solidFill>
              <a:srgbClr val="C8E5C8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dirty="0" smtClean="0">
                  <a:latin typeface="Arial" pitchFamily="-108" charset="0"/>
                </a:rPr>
                <a:t>Optimization</a:t>
              </a:r>
            </a:p>
            <a:p>
              <a:pPr algn="ctr" eaLnBrk="0" hangingPunct="0"/>
              <a:r>
                <a:rPr lang="en-US" dirty="0" smtClean="0">
                  <a:latin typeface="Arial" pitchFamily="-108" charset="0"/>
                </a:rPr>
                <a:t>(L-BFGS)</a:t>
              </a:r>
              <a:endParaRPr lang="en-US" dirty="0">
                <a:latin typeface="Arial" pitchFamily="-108" charset="0"/>
              </a:endParaRPr>
            </a:p>
          </p:txBody>
        </p:sp>
        <p:sp>
          <p:nvSpPr>
            <p:cNvPr id="32809" name="AutoShape 15"/>
            <p:cNvSpPr>
              <a:spLocks noChangeArrowheads="1"/>
            </p:cNvSpPr>
            <p:nvPr/>
          </p:nvSpPr>
          <p:spPr bwMode="auto">
            <a:xfrm flipV="1">
              <a:off x="7696200" y="3048000"/>
              <a:ext cx="304800" cy="381000"/>
            </a:xfrm>
            <a:prstGeom prst="downArrow">
              <a:avLst>
                <a:gd name="adj1" fmla="val 50000"/>
                <a:gd name="adj2" fmla="val 3125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32810" name="Text Box 17"/>
            <p:cNvSpPr txBox="1">
              <a:spLocks noChangeArrowheads="1"/>
            </p:cNvSpPr>
            <p:nvPr/>
          </p:nvSpPr>
          <p:spPr bwMode="auto">
            <a:xfrm>
              <a:off x="3810000" y="1447800"/>
              <a:ext cx="1539875" cy="822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>
                  <a:latin typeface="Arial" pitchFamily="-108" charset="0"/>
                </a:rPr>
                <a:t>Improved </a:t>
              </a:r>
            </a:p>
            <a:p>
              <a:pPr eaLnBrk="0" hangingPunct="0"/>
              <a:r>
                <a:rPr lang="en-US">
                  <a:latin typeface="Arial" pitchFamily="-108" charset="0"/>
                </a:rPr>
                <a:t>Estimate</a:t>
              </a:r>
            </a:p>
          </p:txBody>
        </p:sp>
        <p:sp>
          <p:nvSpPr>
            <p:cNvPr id="32811" name="AutoShape 18"/>
            <p:cNvSpPr>
              <a:spLocks noChangeArrowheads="1"/>
            </p:cNvSpPr>
            <p:nvPr/>
          </p:nvSpPr>
          <p:spPr bwMode="auto">
            <a:xfrm rot="5400000" flipH="1">
              <a:off x="5448300" y="1638300"/>
              <a:ext cx="304800" cy="381000"/>
            </a:xfrm>
            <a:prstGeom prst="downArrow">
              <a:avLst>
                <a:gd name="adj1" fmla="val 50000"/>
                <a:gd name="adj2" fmla="val 3125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pic>
          <p:nvPicPr>
            <p:cNvPr id="10" name="Picture 9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9856" y="2144139"/>
              <a:ext cx="1257300" cy="381000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376262" y="5963892"/>
            <a:ext cx="7384183" cy="742315"/>
            <a:chOff x="376262" y="5963892"/>
            <a:chExt cx="7384183" cy="742315"/>
          </a:xfrm>
        </p:grpSpPr>
        <p:sp>
          <p:nvSpPr>
            <p:cNvPr id="12" name="TextBox 11"/>
            <p:cNvSpPr txBox="1"/>
            <p:nvPr/>
          </p:nvSpPr>
          <p:spPr>
            <a:xfrm>
              <a:off x="2322082" y="6336875"/>
              <a:ext cx="47762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 smtClean="0"/>
                <a:t>y</a:t>
              </a:r>
              <a:r>
                <a:rPr lang="en-US" sz="1800" dirty="0" smtClean="0"/>
                <a:t> = observations,   </a:t>
              </a:r>
              <a:r>
                <a:rPr lang="en-US" sz="1800" b="1" dirty="0" smtClean="0"/>
                <a:t>B</a:t>
              </a:r>
              <a:r>
                <a:rPr lang="en-US" sz="1800" dirty="0" smtClean="0"/>
                <a:t>,</a:t>
              </a:r>
              <a:r>
                <a:rPr lang="en-US" sz="1800" b="1" dirty="0" smtClean="0"/>
                <a:t>R</a:t>
              </a:r>
              <a:r>
                <a:rPr lang="en-US" sz="1800" dirty="0" smtClean="0"/>
                <a:t> = uncertainties </a:t>
              </a:r>
              <a:endParaRPr lang="en-US" sz="1800" dirty="0"/>
            </a:p>
          </p:txBody>
        </p:sp>
        <p:pic>
          <p:nvPicPr>
            <p:cNvPr id="45" name="Picture 44" descr="latex-image-1.pd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1" t="1" b="9699"/>
            <a:stretch/>
          </p:blipFill>
          <p:spPr>
            <a:xfrm>
              <a:off x="376262" y="5963892"/>
              <a:ext cx="7384183" cy="386471"/>
            </a:xfrm>
            <a:prstGeom prst="rect">
              <a:avLst/>
            </a:prstGeom>
          </p:spPr>
        </p:pic>
      </p:grp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194" y="5440927"/>
            <a:ext cx="782630" cy="376069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3911600" y="3352800"/>
            <a:ext cx="4984750" cy="2918700"/>
            <a:chOff x="3911600" y="3352800"/>
            <a:chExt cx="4984750" cy="2918700"/>
          </a:xfrm>
        </p:grpSpPr>
        <p:grpSp>
          <p:nvGrpSpPr>
            <p:cNvPr id="16" name="Group 15"/>
            <p:cNvGrpSpPr/>
            <p:nvPr/>
          </p:nvGrpSpPr>
          <p:grpSpPr>
            <a:xfrm>
              <a:off x="3911600" y="3352800"/>
              <a:ext cx="4984750" cy="2918700"/>
              <a:chOff x="3911600" y="3352800"/>
              <a:chExt cx="4984750" cy="2918700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3911600" y="3352800"/>
                <a:ext cx="4984750" cy="2918700"/>
                <a:chOff x="3911600" y="3352800"/>
                <a:chExt cx="4984750" cy="2918700"/>
              </a:xfrm>
            </p:grpSpPr>
            <p:sp>
              <p:nvSpPr>
                <p:cNvPr id="32770" name="Rectangle 2"/>
                <p:cNvSpPr>
                  <a:spLocks noChangeArrowheads="1"/>
                </p:cNvSpPr>
                <p:nvPr/>
              </p:nvSpPr>
              <p:spPr bwMode="auto">
                <a:xfrm>
                  <a:off x="3911600" y="3352800"/>
                  <a:ext cx="2590800" cy="1447800"/>
                </a:xfrm>
                <a:prstGeom prst="rect">
                  <a:avLst/>
                </a:prstGeom>
                <a:solidFill>
                  <a:srgbClr val="E36F6A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endParaRPr lang="en-US" baseline="-25000">
                    <a:latin typeface="Arial" pitchFamily="-108" charset="0"/>
                  </a:endParaRPr>
                </a:p>
              </p:txBody>
            </p:sp>
            <p:sp>
              <p:nvSpPr>
                <p:cNvPr id="32813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029953" y="5377123"/>
                  <a:ext cx="2335846" cy="4616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dirty="0" err="1">
                      <a:latin typeface="Arial" pitchFamily="-108" charset="0"/>
                    </a:rPr>
                    <a:t>Adjoint</a:t>
                  </a:r>
                  <a:r>
                    <a:rPr lang="en-US" dirty="0">
                      <a:latin typeface="Arial" pitchFamily="-108" charset="0"/>
                    </a:rPr>
                    <a:t> </a:t>
                  </a:r>
                  <a:r>
                    <a:rPr lang="en-US" dirty="0" smtClean="0">
                      <a:latin typeface="Arial" pitchFamily="-108" charset="0"/>
                    </a:rPr>
                    <a:t>Forcing,</a:t>
                  </a:r>
                  <a:endParaRPr lang="en-US" dirty="0">
                    <a:latin typeface="Arial" pitchFamily="-108" charset="0"/>
                  </a:endParaRPr>
                </a:p>
              </p:txBody>
            </p:sp>
            <p:sp>
              <p:nvSpPr>
                <p:cNvPr id="32814" name="AutoShape 23"/>
                <p:cNvSpPr>
                  <a:spLocks noChangeArrowheads="1"/>
                </p:cNvSpPr>
                <p:nvPr/>
              </p:nvSpPr>
              <p:spPr bwMode="auto">
                <a:xfrm flipH="1" flipV="1">
                  <a:off x="5080258" y="4978660"/>
                  <a:ext cx="304800" cy="381000"/>
                </a:xfrm>
                <a:prstGeom prst="downArrow">
                  <a:avLst>
                    <a:gd name="adj1" fmla="val 50000"/>
                    <a:gd name="adj2" fmla="val 31250"/>
                  </a:avLst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2815" name="AutoShape 24"/>
                <p:cNvSpPr>
                  <a:spLocks noChangeArrowheads="1"/>
                </p:cNvSpPr>
                <p:nvPr/>
              </p:nvSpPr>
              <p:spPr bwMode="auto">
                <a:xfrm flipH="1" flipV="1">
                  <a:off x="5842258" y="4978660"/>
                  <a:ext cx="304800" cy="381000"/>
                </a:xfrm>
                <a:prstGeom prst="downArrow">
                  <a:avLst>
                    <a:gd name="adj1" fmla="val 50000"/>
                    <a:gd name="adj2" fmla="val 31250"/>
                  </a:avLst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2816" name="AutoShape 25"/>
                <p:cNvSpPr>
                  <a:spLocks noChangeArrowheads="1"/>
                </p:cNvSpPr>
                <p:nvPr/>
              </p:nvSpPr>
              <p:spPr bwMode="auto">
                <a:xfrm flipH="1" flipV="1">
                  <a:off x="4318258" y="4978660"/>
                  <a:ext cx="304800" cy="381000"/>
                </a:xfrm>
                <a:prstGeom prst="downArrow">
                  <a:avLst>
                    <a:gd name="adj1" fmla="val 50000"/>
                    <a:gd name="adj2" fmla="val 31250"/>
                  </a:avLst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4" name="Circular Arrow 43"/>
                <p:cNvSpPr/>
                <p:nvPr/>
              </p:nvSpPr>
              <p:spPr bwMode="auto">
                <a:xfrm rot="5400000" flipH="1">
                  <a:off x="7328545" y="5306300"/>
                  <a:ext cx="939800" cy="990600"/>
                </a:xfrm>
                <a:prstGeom prst="circularArrow">
                  <a:avLst/>
                </a:prstGeom>
                <a:solidFill>
                  <a:schemeClr val="bg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 dirty="0">
                    <a:latin typeface="Verdana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797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6950075" y="3636962"/>
                  <a:ext cx="1946275" cy="8226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algn="ctr" eaLnBrk="0" hangingPunct="0"/>
                  <a:r>
                    <a:rPr lang="en-US" dirty="0">
                      <a:latin typeface="Arial" pitchFamily="-108" charset="0"/>
                    </a:rPr>
                    <a:t>Gradients</a:t>
                  </a:r>
                </a:p>
                <a:p>
                  <a:pPr algn="ctr" eaLnBrk="0" hangingPunct="0"/>
                  <a:r>
                    <a:rPr lang="en-US" dirty="0">
                      <a:latin typeface="Arial" pitchFamily="-108" charset="0"/>
                    </a:rPr>
                    <a:t>(sensitivities)</a:t>
                  </a:r>
                </a:p>
              </p:txBody>
            </p:sp>
            <p:sp>
              <p:nvSpPr>
                <p:cNvPr id="32798" name="AutoShape 16"/>
                <p:cNvSpPr>
                  <a:spLocks noChangeArrowheads="1"/>
                </p:cNvSpPr>
                <p:nvPr/>
              </p:nvSpPr>
              <p:spPr bwMode="auto">
                <a:xfrm rot="16200000">
                  <a:off x="6692835" y="3848270"/>
                  <a:ext cx="304930" cy="381000"/>
                </a:xfrm>
                <a:prstGeom prst="downArrow">
                  <a:avLst>
                    <a:gd name="adj1" fmla="val 50000"/>
                    <a:gd name="adj2" fmla="val 31250"/>
                  </a:avLst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2775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4203700" y="3789363"/>
                  <a:ext cx="2030413" cy="4572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dirty="0" err="1">
                      <a:latin typeface="Arial" pitchFamily="-108" charset="0"/>
                    </a:rPr>
                    <a:t>Adjoint</a:t>
                  </a:r>
                  <a:r>
                    <a:rPr lang="en-US" dirty="0">
                      <a:latin typeface="Arial" pitchFamily="-108" charset="0"/>
                    </a:rPr>
                    <a:t> Model</a:t>
                  </a:r>
                </a:p>
              </p:txBody>
            </p:sp>
            <p:sp>
              <p:nvSpPr>
                <p:cNvPr id="32780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3975100" y="4322763"/>
                  <a:ext cx="393700" cy="46196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i="1">
                      <a:latin typeface="Arial" pitchFamily="-108" charset="0"/>
                    </a:rPr>
                    <a:t>t</a:t>
                  </a:r>
                  <a:r>
                    <a:rPr lang="en-US" i="1" baseline="-25000">
                      <a:latin typeface="Arial" pitchFamily="-108" charset="0"/>
                    </a:rPr>
                    <a:t>f</a:t>
                  </a:r>
                  <a:endParaRPr lang="en-US" i="1">
                    <a:latin typeface="Arial" pitchFamily="-108" charset="0"/>
                  </a:endParaRPr>
                </a:p>
              </p:txBody>
            </p:sp>
            <p:sp>
              <p:nvSpPr>
                <p:cNvPr id="32781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6032500" y="4322763"/>
                  <a:ext cx="382588" cy="4572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i="1">
                      <a:latin typeface="Arial" pitchFamily="-108" charset="0"/>
                    </a:rPr>
                    <a:t>t</a:t>
                  </a:r>
                  <a:r>
                    <a:rPr lang="en-US" i="1" baseline="-25000">
                      <a:latin typeface="Arial" pitchFamily="-108" charset="0"/>
                    </a:rPr>
                    <a:t>0</a:t>
                  </a:r>
                  <a:endParaRPr lang="en-US" i="1">
                    <a:latin typeface="Arial" pitchFamily="-108" charset="0"/>
                  </a:endParaRPr>
                </a:p>
              </p:txBody>
            </p:sp>
            <p:sp>
              <p:nvSpPr>
                <p:cNvPr id="32782" name="Line 32"/>
                <p:cNvSpPr>
                  <a:spLocks noChangeShapeType="1"/>
                </p:cNvSpPr>
                <p:nvPr/>
              </p:nvSpPr>
              <p:spPr bwMode="auto">
                <a:xfrm>
                  <a:off x="4432300" y="4572000"/>
                  <a:ext cx="160020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pic>
            <p:nvPicPr>
              <p:cNvPr id="15" name="Picture 14" descr="latex-image-1.pdf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16565" y="5416074"/>
                <a:ext cx="347928" cy="377490"/>
              </a:xfrm>
              <a:prstGeom prst="rect">
                <a:avLst/>
              </a:prstGeom>
            </p:spPr>
          </p:pic>
        </p:grpSp>
        <p:pic>
          <p:nvPicPr>
            <p:cNvPr id="3" name="Picture 2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3635" y="4494920"/>
              <a:ext cx="1813149" cy="396962"/>
            </a:xfrm>
            <a:prstGeom prst="rect">
              <a:avLst/>
            </a:prstGeom>
          </p:spPr>
        </p:pic>
      </p:grp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03" y="2314915"/>
            <a:ext cx="13081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2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Verdana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72889</TotalTime>
  <Words>2686</Words>
  <Application>Microsoft Macintosh PowerPoint</Application>
  <PresentationFormat>On-screen Show (4:3)</PresentationFormat>
  <Paragraphs>447</Paragraphs>
  <Slides>49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9" baseType="lpstr">
      <vt:lpstr>Arial</vt:lpstr>
      <vt:lpstr>Calibri</vt:lpstr>
      <vt:lpstr>Helvetica</vt:lpstr>
      <vt:lpstr>Monaco</vt:lpstr>
      <vt:lpstr>ＭＳ Ｐゴシック</vt:lpstr>
      <vt:lpstr>Times</vt:lpstr>
      <vt:lpstr>Verdana</vt:lpstr>
      <vt:lpstr>Wingdings</vt:lpstr>
      <vt:lpstr>宋体</vt:lpstr>
      <vt:lpstr>Blank Presentation</vt:lpstr>
      <vt:lpstr>PowerPoint Presentation</vt:lpstr>
      <vt:lpstr>An adjoint model... </vt:lpstr>
      <vt:lpstr>An adjoint model... </vt:lpstr>
      <vt:lpstr>An adjoint model... </vt:lpstr>
      <vt:lpstr>adjoint code: details</vt:lpstr>
      <vt:lpstr>Potential applications of GC adjoint  within NCAR models</vt:lpstr>
      <vt:lpstr>Potential applications of GC adjoint  within NCAR models</vt:lpstr>
      <vt:lpstr>Potential applications of GC adjoint  within NCAR models</vt:lpstr>
      <vt:lpstr>Adjoint model within an inverse model</vt:lpstr>
      <vt:lpstr>Potential applications of GC adjoint  within NCAR models</vt:lpstr>
      <vt:lpstr>How adjoint code is made</vt:lpstr>
      <vt:lpstr>An adjoint model... </vt:lpstr>
      <vt:lpstr>GEOS-Chem adjoint model</vt:lpstr>
      <vt:lpstr>Adjoint code updates</vt:lpstr>
      <vt:lpstr>GEOS-Chem adjoint code status (v35m)</vt:lpstr>
      <vt:lpstr>Adjoint code benchmarking</vt:lpstr>
      <vt:lpstr>PowerPoint Presentation</vt:lpstr>
      <vt:lpstr>How adjoint code is made: checkpointing</vt:lpstr>
      <vt:lpstr>Checkpionting details</vt:lpstr>
      <vt:lpstr>Adjoint model: hardware requirements </vt:lpstr>
      <vt:lpstr>GEOS-Chem adjoint future</vt:lpstr>
      <vt:lpstr>Find out more…</vt:lpstr>
      <vt:lpstr>extra slides </vt:lpstr>
      <vt:lpstr>Adjoint model: current and new features</vt:lpstr>
      <vt:lpstr>Adjoint model: tracking activities</vt:lpstr>
      <vt:lpstr>WRFPLUS-Chem</vt:lpstr>
      <vt:lpstr>Discrete adjoint code example</vt:lpstr>
      <vt:lpstr>An adjoint model... </vt:lpstr>
      <vt:lpstr>Recent and current applications:  Source attribution</vt:lpstr>
      <vt:lpstr>Recent and current applications:  4D-Var inverse modeling and data assimilation </vt:lpstr>
      <vt:lpstr>PowerPoint Presentation</vt:lpstr>
      <vt:lpstr>PowerPoint Presentation</vt:lpstr>
      <vt:lpstr>Adjoint Application on PM2.5 pollution over China -   Data Assimilation and Source Attribution</vt:lpstr>
      <vt:lpstr>GEOS-Chem adjoint major new directions: health impacts and integrated assessment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ԋꀀ]蟨</Company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Daven Henze</dc:creator>
  <cp:lastModifiedBy>Daven Henze</cp:lastModifiedBy>
  <cp:revision>2038</cp:revision>
  <cp:lastPrinted>2011-05-01T00:31:04Z</cp:lastPrinted>
  <dcterms:created xsi:type="dcterms:W3CDTF">2011-05-01T19:05:15Z</dcterms:created>
  <dcterms:modified xsi:type="dcterms:W3CDTF">2018-07-30T18:22:27Z</dcterms:modified>
</cp:coreProperties>
</file>