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Lst>
  <p:notesMasterIdLst>
    <p:notesMasterId r:id="rId26"/>
  </p:notesMasterIdLst>
  <p:sldIdLst>
    <p:sldId id="256" r:id="rId3"/>
    <p:sldId id="1560" r:id="rId4"/>
    <p:sldId id="1567" r:id="rId5"/>
    <p:sldId id="1552" r:id="rId6"/>
    <p:sldId id="1534" r:id="rId7"/>
    <p:sldId id="1561" r:id="rId8"/>
    <p:sldId id="260" r:id="rId9"/>
    <p:sldId id="1545" r:id="rId10"/>
    <p:sldId id="371" r:id="rId11"/>
    <p:sldId id="280" r:id="rId12"/>
    <p:sldId id="325" r:id="rId13"/>
    <p:sldId id="1540" r:id="rId14"/>
    <p:sldId id="1564" r:id="rId15"/>
    <p:sldId id="1565" r:id="rId16"/>
    <p:sldId id="263" r:id="rId17"/>
    <p:sldId id="1566" r:id="rId18"/>
    <p:sldId id="1568" r:id="rId19"/>
    <p:sldId id="1538" r:id="rId20"/>
    <p:sldId id="1569" r:id="rId21"/>
    <p:sldId id="276" r:id="rId22"/>
    <p:sldId id="1562" r:id="rId23"/>
    <p:sldId id="1563" r:id="rId24"/>
    <p:sldId id="157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64"/>
    <p:restoredTop sz="74599"/>
  </p:normalViewPr>
  <p:slideViewPr>
    <p:cSldViewPr snapToGrid="0" snapToObjects="1">
      <p:cViewPr>
        <p:scale>
          <a:sx n="74" d="100"/>
          <a:sy n="74" d="100"/>
        </p:scale>
        <p:origin x="29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58CEA-0ACD-104A-9AE8-9D236FF36E09}" type="doc">
      <dgm:prSet loTypeId="urn:microsoft.com/office/officeart/2005/8/layout/cycle5" loCatId="" qsTypeId="urn:microsoft.com/office/officeart/2005/8/quickstyle/simple4" qsCatId="simple" csTypeId="urn:microsoft.com/office/officeart/2005/8/colors/accent2_2" csCatId="accent2" phldr="1"/>
      <dgm:spPr/>
      <dgm:t>
        <a:bodyPr/>
        <a:lstStyle/>
        <a:p>
          <a:endParaRPr lang="en-US"/>
        </a:p>
      </dgm:t>
    </dgm:pt>
    <dgm:pt modelId="{82771038-82FC-E64E-887E-3D974C178052}">
      <dgm:prSet phldrT="[Text]"/>
      <dgm:spPr/>
      <dgm:t>
        <a:bodyPr/>
        <a:lstStyle/>
        <a:p>
          <a:r>
            <a:rPr lang="en-US" dirty="0"/>
            <a:t>Validation</a:t>
          </a:r>
        </a:p>
      </dgm:t>
    </dgm:pt>
    <dgm:pt modelId="{2356AA83-D50E-8A45-8C28-7BC26C235D3E}" type="parTrans" cxnId="{9FB0F88E-A7A5-4044-904E-3EA252A11A16}">
      <dgm:prSet/>
      <dgm:spPr/>
      <dgm:t>
        <a:bodyPr/>
        <a:lstStyle/>
        <a:p>
          <a:endParaRPr lang="en-US"/>
        </a:p>
      </dgm:t>
    </dgm:pt>
    <dgm:pt modelId="{2BC695BC-13FE-8449-8D1A-7D7CD0609DFB}" type="sibTrans" cxnId="{9FB0F88E-A7A5-4044-904E-3EA252A11A16}">
      <dgm:prSet/>
      <dgm:spPr/>
      <dgm:t>
        <a:bodyPr/>
        <a:lstStyle/>
        <a:p>
          <a:endParaRPr lang="en-US"/>
        </a:p>
      </dgm:t>
    </dgm:pt>
    <dgm:pt modelId="{C5973D41-1794-AD40-BA98-7E1801D50A7E}">
      <dgm:prSet phldrT="[Text]"/>
      <dgm:spPr/>
      <dgm:t>
        <a:bodyPr/>
        <a:lstStyle/>
        <a:p>
          <a:r>
            <a:rPr lang="en-US" dirty="0"/>
            <a:t>Fundamentals</a:t>
          </a:r>
        </a:p>
      </dgm:t>
    </dgm:pt>
    <dgm:pt modelId="{3FB50340-B1D4-7149-B27A-6BBC331C6993}" type="parTrans" cxnId="{D836FB70-B499-3C4E-A3AD-F0DFF687EB10}">
      <dgm:prSet/>
      <dgm:spPr/>
      <dgm:t>
        <a:bodyPr/>
        <a:lstStyle/>
        <a:p>
          <a:endParaRPr lang="en-US"/>
        </a:p>
      </dgm:t>
    </dgm:pt>
    <dgm:pt modelId="{EA27B50B-69F4-2E44-A624-8DC8D2D2FDB4}" type="sibTrans" cxnId="{D836FB70-B499-3C4E-A3AD-F0DFF687EB10}">
      <dgm:prSet/>
      <dgm:spPr/>
      <dgm:t>
        <a:bodyPr/>
        <a:lstStyle/>
        <a:p>
          <a:endParaRPr lang="en-US"/>
        </a:p>
      </dgm:t>
    </dgm:pt>
    <dgm:pt modelId="{C0BB5694-E11C-8042-AD3C-F68136D7940B}">
      <dgm:prSet phldrT="[Text]"/>
      <dgm:spPr/>
      <dgm:t>
        <a:bodyPr/>
        <a:lstStyle/>
        <a:p>
          <a:r>
            <a:rPr lang="en-US" dirty="0"/>
            <a:t>Parameterizations</a:t>
          </a:r>
        </a:p>
      </dgm:t>
    </dgm:pt>
    <dgm:pt modelId="{53270251-38B2-8F4D-8DF8-F9420880A421}" type="parTrans" cxnId="{C0BAE508-2F66-1543-8CDF-918E21F1B74B}">
      <dgm:prSet/>
      <dgm:spPr/>
      <dgm:t>
        <a:bodyPr/>
        <a:lstStyle/>
        <a:p>
          <a:endParaRPr lang="en-US"/>
        </a:p>
      </dgm:t>
    </dgm:pt>
    <dgm:pt modelId="{A583995C-B9BF-3843-8816-27D732E7A579}" type="sibTrans" cxnId="{C0BAE508-2F66-1543-8CDF-918E21F1B74B}">
      <dgm:prSet/>
      <dgm:spPr/>
      <dgm:t>
        <a:bodyPr/>
        <a:lstStyle/>
        <a:p>
          <a:endParaRPr lang="en-US"/>
        </a:p>
      </dgm:t>
    </dgm:pt>
    <dgm:pt modelId="{758A13DB-25D4-EF49-847D-FA6104EDBD40}">
      <dgm:prSet phldrT="[Text]"/>
      <dgm:spPr/>
      <dgm:t>
        <a:bodyPr/>
        <a:lstStyle/>
        <a:p>
          <a:r>
            <a:rPr lang="en-US" dirty="0"/>
            <a:t>Modeling</a:t>
          </a:r>
        </a:p>
      </dgm:t>
    </dgm:pt>
    <dgm:pt modelId="{93698B0B-B504-194B-ABEB-89735ACF8970}" type="parTrans" cxnId="{A05637E6-7749-0443-85BD-DADD0F49E246}">
      <dgm:prSet/>
      <dgm:spPr/>
      <dgm:t>
        <a:bodyPr/>
        <a:lstStyle/>
        <a:p>
          <a:endParaRPr lang="en-US"/>
        </a:p>
      </dgm:t>
    </dgm:pt>
    <dgm:pt modelId="{7EBD047A-BDA0-B543-95DA-58B70EBBD2C7}" type="sibTrans" cxnId="{A05637E6-7749-0443-85BD-DADD0F49E246}">
      <dgm:prSet/>
      <dgm:spPr/>
      <dgm:t>
        <a:bodyPr/>
        <a:lstStyle/>
        <a:p>
          <a:endParaRPr lang="en-US"/>
        </a:p>
      </dgm:t>
    </dgm:pt>
    <dgm:pt modelId="{0F3D4B64-5533-6F4F-BBBB-8FF9F9DB4D95}" type="pres">
      <dgm:prSet presAssocID="{61858CEA-0ACD-104A-9AE8-9D236FF36E09}" presName="cycle" presStyleCnt="0">
        <dgm:presLayoutVars>
          <dgm:dir/>
          <dgm:resizeHandles val="exact"/>
        </dgm:presLayoutVars>
      </dgm:prSet>
      <dgm:spPr/>
    </dgm:pt>
    <dgm:pt modelId="{3707E6AA-3DDC-F545-B6AF-4ECECC4DE105}" type="pres">
      <dgm:prSet presAssocID="{82771038-82FC-E64E-887E-3D974C178052}" presName="node" presStyleLbl="node1" presStyleIdx="0" presStyleCnt="4" custScaleX="164517" custScaleY="110000">
        <dgm:presLayoutVars>
          <dgm:bulletEnabled val="1"/>
        </dgm:presLayoutVars>
      </dgm:prSet>
      <dgm:spPr/>
    </dgm:pt>
    <dgm:pt modelId="{9243FC92-1DB4-D146-B6A8-23B7516CC7FB}" type="pres">
      <dgm:prSet presAssocID="{82771038-82FC-E64E-887E-3D974C178052}" presName="spNode" presStyleCnt="0"/>
      <dgm:spPr/>
    </dgm:pt>
    <dgm:pt modelId="{48882A4E-1C8A-064C-A115-1CBF5617A341}" type="pres">
      <dgm:prSet presAssocID="{2BC695BC-13FE-8449-8D1A-7D7CD0609DFB}" presName="sibTrans" presStyleLbl="sibTrans1D1" presStyleIdx="0" presStyleCnt="4"/>
      <dgm:spPr/>
    </dgm:pt>
    <dgm:pt modelId="{885CEDF5-7282-EE43-8128-02A95AD72F4F}" type="pres">
      <dgm:prSet presAssocID="{C5973D41-1794-AD40-BA98-7E1801D50A7E}" presName="node" presStyleLbl="node1" presStyleIdx="1" presStyleCnt="4" custScaleX="148167">
        <dgm:presLayoutVars>
          <dgm:bulletEnabled val="1"/>
        </dgm:presLayoutVars>
      </dgm:prSet>
      <dgm:spPr/>
    </dgm:pt>
    <dgm:pt modelId="{885F74BF-104C-5547-B8D9-4F5718F28BB9}" type="pres">
      <dgm:prSet presAssocID="{C5973D41-1794-AD40-BA98-7E1801D50A7E}" presName="spNode" presStyleCnt="0"/>
      <dgm:spPr/>
    </dgm:pt>
    <dgm:pt modelId="{030FFF1C-BCC4-BE48-AC1B-503829EC5D00}" type="pres">
      <dgm:prSet presAssocID="{EA27B50B-69F4-2E44-A624-8DC8D2D2FDB4}" presName="sibTrans" presStyleLbl="sibTrans1D1" presStyleIdx="1" presStyleCnt="4"/>
      <dgm:spPr/>
    </dgm:pt>
    <dgm:pt modelId="{92E50D35-31DA-3F40-AB10-B0307ED1A783}" type="pres">
      <dgm:prSet presAssocID="{C0BB5694-E11C-8042-AD3C-F68136D7940B}" presName="node" presStyleLbl="node1" presStyleIdx="2" presStyleCnt="4" custScaleX="150870">
        <dgm:presLayoutVars>
          <dgm:bulletEnabled val="1"/>
        </dgm:presLayoutVars>
      </dgm:prSet>
      <dgm:spPr/>
    </dgm:pt>
    <dgm:pt modelId="{8F542CED-231A-6A4F-A0F6-F2264AF92CD3}" type="pres">
      <dgm:prSet presAssocID="{C0BB5694-E11C-8042-AD3C-F68136D7940B}" presName="spNode" presStyleCnt="0"/>
      <dgm:spPr/>
    </dgm:pt>
    <dgm:pt modelId="{16AFBFAD-FD24-AC47-9CAA-BC85A21748DA}" type="pres">
      <dgm:prSet presAssocID="{A583995C-B9BF-3843-8816-27D732E7A579}" presName="sibTrans" presStyleLbl="sibTrans1D1" presStyleIdx="2" presStyleCnt="4"/>
      <dgm:spPr/>
    </dgm:pt>
    <dgm:pt modelId="{40341E83-CD7D-7844-8C69-B64F7BD4DC33}" type="pres">
      <dgm:prSet presAssocID="{758A13DB-25D4-EF49-847D-FA6104EDBD40}" presName="node" presStyleLbl="node1" presStyleIdx="3" presStyleCnt="4" custScaleX="150431">
        <dgm:presLayoutVars>
          <dgm:bulletEnabled val="1"/>
        </dgm:presLayoutVars>
      </dgm:prSet>
      <dgm:spPr/>
    </dgm:pt>
    <dgm:pt modelId="{2F60962A-7B78-F447-94EF-DB23708E7A8C}" type="pres">
      <dgm:prSet presAssocID="{758A13DB-25D4-EF49-847D-FA6104EDBD40}" presName="spNode" presStyleCnt="0"/>
      <dgm:spPr/>
    </dgm:pt>
    <dgm:pt modelId="{C9DC1467-F687-614D-B1EB-231387EB1459}" type="pres">
      <dgm:prSet presAssocID="{7EBD047A-BDA0-B543-95DA-58B70EBBD2C7}" presName="sibTrans" presStyleLbl="sibTrans1D1" presStyleIdx="3" presStyleCnt="4"/>
      <dgm:spPr/>
    </dgm:pt>
  </dgm:ptLst>
  <dgm:cxnLst>
    <dgm:cxn modelId="{C0BAE508-2F66-1543-8CDF-918E21F1B74B}" srcId="{61858CEA-0ACD-104A-9AE8-9D236FF36E09}" destId="{C0BB5694-E11C-8042-AD3C-F68136D7940B}" srcOrd="2" destOrd="0" parTransId="{53270251-38B2-8F4D-8DF8-F9420880A421}" sibTransId="{A583995C-B9BF-3843-8816-27D732E7A579}"/>
    <dgm:cxn modelId="{B1438B30-3F06-5A41-947C-D44E514C2E07}" type="presOf" srcId="{C0BB5694-E11C-8042-AD3C-F68136D7940B}" destId="{92E50D35-31DA-3F40-AB10-B0307ED1A783}" srcOrd="0" destOrd="0" presId="urn:microsoft.com/office/officeart/2005/8/layout/cycle5"/>
    <dgm:cxn modelId="{D836FB70-B499-3C4E-A3AD-F0DFF687EB10}" srcId="{61858CEA-0ACD-104A-9AE8-9D236FF36E09}" destId="{C5973D41-1794-AD40-BA98-7E1801D50A7E}" srcOrd="1" destOrd="0" parTransId="{3FB50340-B1D4-7149-B27A-6BBC331C6993}" sibTransId="{EA27B50B-69F4-2E44-A624-8DC8D2D2FDB4}"/>
    <dgm:cxn modelId="{1393077C-D438-524D-8470-1F9B2C32DFD5}" type="presOf" srcId="{82771038-82FC-E64E-887E-3D974C178052}" destId="{3707E6AA-3DDC-F545-B6AF-4ECECC4DE105}" srcOrd="0" destOrd="0" presId="urn:microsoft.com/office/officeart/2005/8/layout/cycle5"/>
    <dgm:cxn modelId="{9A45417F-AEC6-0C42-A42E-A8B6AE71679F}" type="presOf" srcId="{C5973D41-1794-AD40-BA98-7E1801D50A7E}" destId="{885CEDF5-7282-EE43-8128-02A95AD72F4F}" srcOrd="0" destOrd="0" presId="urn:microsoft.com/office/officeart/2005/8/layout/cycle5"/>
    <dgm:cxn modelId="{9FB0F88E-A7A5-4044-904E-3EA252A11A16}" srcId="{61858CEA-0ACD-104A-9AE8-9D236FF36E09}" destId="{82771038-82FC-E64E-887E-3D974C178052}" srcOrd="0" destOrd="0" parTransId="{2356AA83-D50E-8A45-8C28-7BC26C235D3E}" sibTransId="{2BC695BC-13FE-8449-8D1A-7D7CD0609DFB}"/>
    <dgm:cxn modelId="{75E57A9C-9322-1445-A64F-DEB4F3A3CCE8}" type="presOf" srcId="{758A13DB-25D4-EF49-847D-FA6104EDBD40}" destId="{40341E83-CD7D-7844-8C69-B64F7BD4DC33}" srcOrd="0" destOrd="0" presId="urn:microsoft.com/office/officeart/2005/8/layout/cycle5"/>
    <dgm:cxn modelId="{626487A1-0399-A240-A136-1AB155F077F4}" type="presOf" srcId="{2BC695BC-13FE-8449-8D1A-7D7CD0609DFB}" destId="{48882A4E-1C8A-064C-A115-1CBF5617A341}" srcOrd="0" destOrd="0" presId="urn:microsoft.com/office/officeart/2005/8/layout/cycle5"/>
    <dgm:cxn modelId="{7EA260A9-D8C2-1744-BA1C-B0F5001D8B57}" type="presOf" srcId="{7EBD047A-BDA0-B543-95DA-58B70EBBD2C7}" destId="{C9DC1467-F687-614D-B1EB-231387EB1459}" srcOrd="0" destOrd="0" presId="urn:microsoft.com/office/officeart/2005/8/layout/cycle5"/>
    <dgm:cxn modelId="{8C8A5FC8-7878-E24D-BAD8-2E29C793CB9B}" type="presOf" srcId="{EA27B50B-69F4-2E44-A624-8DC8D2D2FDB4}" destId="{030FFF1C-BCC4-BE48-AC1B-503829EC5D00}" srcOrd="0" destOrd="0" presId="urn:microsoft.com/office/officeart/2005/8/layout/cycle5"/>
    <dgm:cxn modelId="{A27754CF-1305-EF47-9555-F9A8746D52B7}" type="presOf" srcId="{A583995C-B9BF-3843-8816-27D732E7A579}" destId="{16AFBFAD-FD24-AC47-9CAA-BC85A21748DA}" srcOrd="0" destOrd="0" presId="urn:microsoft.com/office/officeart/2005/8/layout/cycle5"/>
    <dgm:cxn modelId="{F5B3D0E2-452F-4845-ABA5-779AADA269E7}" type="presOf" srcId="{61858CEA-0ACD-104A-9AE8-9D236FF36E09}" destId="{0F3D4B64-5533-6F4F-BBBB-8FF9F9DB4D95}" srcOrd="0" destOrd="0" presId="urn:microsoft.com/office/officeart/2005/8/layout/cycle5"/>
    <dgm:cxn modelId="{A05637E6-7749-0443-85BD-DADD0F49E246}" srcId="{61858CEA-0ACD-104A-9AE8-9D236FF36E09}" destId="{758A13DB-25D4-EF49-847D-FA6104EDBD40}" srcOrd="3" destOrd="0" parTransId="{93698B0B-B504-194B-ABEB-89735ACF8970}" sibTransId="{7EBD047A-BDA0-B543-95DA-58B70EBBD2C7}"/>
    <dgm:cxn modelId="{19CD1764-80E2-BC45-92EE-3757976DA9FD}" type="presParOf" srcId="{0F3D4B64-5533-6F4F-BBBB-8FF9F9DB4D95}" destId="{3707E6AA-3DDC-F545-B6AF-4ECECC4DE105}" srcOrd="0" destOrd="0" presId="urn:microsoft.com/office/officeart/2005/8/layout/cycle5"/>
    <dgm:cxn modelId="{0AE874A3-7CA6-8741-B239-32C8B27EEEBF}" type="presParOf" srcId="{0F3D4B64-5533-6F4F-BBBB-8FF9F9DB4D95}" destId="{9243FC92-1DB4-D146-B6A8-23B7516CC7FB}" srcOrd="1" destOrd="0" presId="urn:microsoft.com/office/officeart/2005/8/layout/cycle5"/>
    <dgm:cxn modelId="{9F819F29-3C08-DB42-81E5-BB8BE98393BF}" type="presParOf" srcId="{0F3D4B64-5533-6F4F-BBBB-8FF9F9DB4D95}" destId="{48882A4E-1C8A-064C-A115-1CBF5617A341}" srcOrd="2" destOrd="0" presId="urn:microsoft.com/office/officeart/2005/8/layout/cycle5"/>
    <dgm:cxn modelId="{04279FF5-7D99-0141-8799-CD49A4FCEFF1}" type="presParOf" srcId="{0F3D4B64-5533-6F4F-BBBB-8FF9F9DB4D95}" destId="{885CEDF5-7282-EE43-8128-02A95AD72F4F}" srcOrd="3" destOrd="0" presId="urn:microsoft.com/office/officeart/2005/8/layout/cycle5"/>
    <dgm:cxn modelId="{8C603369-4053-5B4C-ACDA-F4DBAB76F4F3}" type="presParOf" srcId="{0F3D4B64-5533-6F4F-BBBB-8FF9F9DB4D95}" destId="{885F74BF-104C-5547-B8D9-4F5718F28BB9}" srcOrd="4" destOrd="0" presId="urn:microsoft.com/office/officeart/2005/8/layout/cycle5"/>
    <dgm:cxn modelId="{7E87BB49-F7B9-7341-AC86-E35B67BA2503}" type="presParOf" srcId="{0F3D4B64-5533-6F4F-BBBB-8FF9F9DB4D95}" destId="{030FFF1C-BCC4-BE48-AC1B-503829EC5D00}" srcOrd="5" destOrd="0" presId="urn:microsoft.com/office/officeart/2005/8/layout/cycle5"/>
    <dgm:cxn modelId="{E7B031D9-15E6-404C-9339-EA885A858701}" type="presParOf" srcId="{0F3D4B64-5533-6F4F-BBBB-8FF9F9DB4D95}" destId="{92E50D35-31DA-3F40-AB10-B0307ED1A783}" srcOrd="6" destOrd="0" presId="urn:microsoft.com/office/officeart/2005/8/layout/cycle5"/>
    <dgm:cxn modelId="{450195BF-542E-6D4B-AC25-D653B2F7B783}" type="presParOf" srcId="{0F3D4B64-5533-6F4F-BBBB-8FF9F9DB4D95}" destId="{8F542CED-231A-6A4F-A0F6-F2264AF92CD3}" srcOrd="7" destOrd="0" presId="urn:microsoft.com/office/officeart/2005/8/layout/cycle5"/>
    <dgm:cxn modelId="{AD4D5592-60AA-424B-9D14-5BEC608CAC78}" type="presParOf" srcId="{0F3D4B64-5533-6F4F-BBBB-8FF9F9DB4D95}" destId="{16AFBFAD-FD24-AC47-9CAA-BC85A21748DA}" srcOrd="8" destOrd="0" presId="urn:microsoft.com/office/officeart/2005/8/layout/cycle5"/>
    <dgm:cxn modelId="{48BB6DBB-1900-B040-B919-28C7EA344A1D}" type="presParOf" srcId="{0F3D4B64-5533-6F4F-BBBB-8FF9F9DB4D95}" destId="{40341E83-CD7D-7844-8C69-B64F7BD4DC33}" srcOrd="9" destOrd="0" presId="urn:microsoft.com/office/officeart/2005/8/layout/cycle5"/>
    <dgm:cxn modelId="{6FAB9D3A-FD6F-6B4D-AF07-42719A4E88DF}" type="presParOf" srcId="{0F3D4B64-5533-6F4F-BBBB-8FF9F9DB4D95}" destId="{2F60962A-7B78-F447-94EF-DB23708E7A8C}" srcOrd="10" destOrd="0" presId="urn:microsoft.com/office/officeart/2005/8/layout/cycle5"/>
    <dgm:cxn modelId="{6525D519-693C-CF44-B0CE-82259C7CDB81}" type="presParOf" srcId="{0F3D4B64-5533-6F4F-BBBB-8FF9F9DB4D95}" destId="{C9DC1467-F687-614D-B1EB-231387EB1459}"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7E6AA-3DDC-F545-B6AF-4ECECC4DE105}">
      <dsp:nvSpPr>
        <dsp:cNvPr id="0" name=""/>
        <dsp:cNvSpPr/>
      </dsp:nvSpPr>
      <dsp:spPr>
        <a:xfrm>
          <a:off x="1571964" y="-15883"/>
          <a:ext cx="1682488" cy="73121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Validation</a:t>
          </a:r>
        </a:p>
      </dsp:txBody>
      <dsp:txXfrm>
        <a:off x="1607659" y="19812"/>
        <a:ext cx="1611098" cy="659828"/>
      </dsp:txXfrm>
    </dsp:sp>
    <dsp:sp modelId="{48882A4E-1C8A-064C-A115-1CBF5617A341}">
      <dsp:nvSpPr>
        <dsp:cNvPr id="0" name=""/>
        <dsp:cNvSpPr/>
      </dsp:nvSpPr>
      <dsp:spPr>
        <a:xfrm>
          <a:off x="1130228" y="567579"/>
          <a:ext cx="2196728" cy="2196728"/>
        </a:xfrm>
        <a:custGeom>
          <a:avLst/>
          <a:gdLst/>
          <a:ahLst/>
          <a:cxnLst/>
          <a:rect l="0" t="0" r="0" b="0"/>
          <a:pathLst>
            <a:path>
              <a:moveTo>
                <a:pt x="1743505" y="209434"/>
              </a:moveTo>
              <a:arcTo wR="1098364" hR="1098364" stAng="18358216" swAng="1083568"/>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85CEDF5-7282-EE43-8128-02A95AD72F4F}">
      <dsp:nvSpPr>
        <dsp:cNvPr id="0" name=""/>
        <dsp:cNvSpPr/>
      </dsp:nvSpPr>
      <dsp:spPr>
        <a:xfrm>
          <a:off x="2753933" y="1115717"/>
          <a:ext cx="1515279" cy="66474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Fundamentals</a:t>
          </a:r>
        </a:p>
      </dsp:txBody>
      <dsp:txXfrm>
        <a:off x="2786383" y="1148167"/>
        <a:ext cx="1450379" cy="599844"/>
      </dsp:txXfrm>
    </dsp:sp>
    <dsp:sp modelId="{030FFF1C-BCC4-BE48-AC1B-503829EC5D00}">
      <dsp:nvSpPr>
        <dsp:cNvPr id="0" name=""/>
        <dsp:cNvSpPr/>
      </dsp:nvSpPr>
      <dsp:spPr>
        <a:xfrm>
          <a:off x="1314844" y="349725"/>
          <a:ext cx="2196728" cy="2196728"/>
        </a:xfrm>
        <a:custGeom>
          <a:avLst/>
          <a:gdLst/>
          <a:ahLst/>
          <a:cxnLst/>
          <a:rect l="0" t="0" r="0" b="0"/>
          <a:pathLst>
            <a:path>
              <a:moveTo>
                <a:pt x="2108560" y="1529534"/>
              </a:moveTo>
              <a:arcTo wR="1098364" hR="1098364" stAng="1386819" swAng="1006154"/>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2E50D35-31DA-3F40-AB10-B0307ED1A783}">
      <dsp:nvSpPr>
        <dsp:cNvPr id="0" name=""/>
        <dsp:cNvSpPr/>
      </dsp:nvSpPr>
      <dsp:spPr>
        <a:xfrm>
          <a:off x="1641747" y="2214082"/>
          <a:ext cx="1542922" cy="66474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Parameterizations</a:t>
          </a:r>
        </a:p>
      </dsp:txBody>
      <dsp:txXfrm>
        <a:off x="1674197" y="2246532"/>
        <a:ext cx="1478022" cy="599844"/>
      </dsp:txXfrm>
    </dsp:sp>
    <dsp:sp modelId="{16AFBFAD-FD24-AC47-9CAA-BC85A21748DA}">
      <dsp:nvSpPr>
        <dsp:cNvPr id="0" name=""/>
        <dsp:cNvSpPr/>
      </dsp:nvSpPr>
      <dsp:spPr>
        <a:xfrm>
          <a:off x="1314844" y="349725"/>
          <a:ext cx="2196728" cy="2196728"/>
        </a:xfrm>
        <a:custGeom>
          <a:avLst/>
          <a:gdLst/>
          <a:ahLst/>
          <a:cxnLst/>
          <a:rect l="0" t="0" r="0" b="0"/>
          <a:pathLst>
            <a:path>
              <a:moveTo>
                <a:pt x="255527" y="1802657"/>
              </a:moveTo>
              <a:arcTo wR="1098364" hR="1098364" stAng="8407027" swAng="1006154"/>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0341E83-CD7D-7844-8C69-B64F7BD4DC33}">
      <dsp:nvSpPr>
        <dsp:cNvPr id="0" name=""/>
        <dsp:cNvSpPr/>
      </dsp:nvSpPr>
      <dsp:spPr>
        <a:xfrm>
          <a:off x="545628" y="1115717"/>
          <a:ext cx="1538433" cy="66474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Modeling</a:t>
          </a:r>
        </a:p>
      </dsp:txBody>
      <dsp:txXfrm>
        <a:off x="578078" y="1148167"/>
        <a:ext cx="1473533" cy="599844"/>
      </dsp:txXfrm>
    </dsp:sp>
    <dsp:sp modelId="{C9DC1467-F687-614D-B1EB-231387EB1459}">
      <dsp:nvSpPr>
        <dsp:cNvPr id="0" name=""/>
        <dsp:cNvSpPr/>
      </dsp:nvSpPr>
      <dsp:spPr>
        <a:xfrm>
          <a:off x="1499460" y="567579"/>
          <a:ext cx="2196728" cy="2196728"/>
        </a:xfrm>
        <a:custGeom>
          <a:avLst/>
          <a:gdLst/>
          <a:ahLst/>
          <a:cxnLst/>
          <a:rect l="0" t="0" r="0" b="0"/>
          <a:pathLst>
            <a:path>
              <a:moveTo>
                <a:pt x="209434" y="453223"/>
              </a:moveTo>
              <a:arcTo wR="1098364" hR="1098364" stAng="12958216" swAng="1083568"/>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E43F0-29E9-8941-A0FD-212139E793DF}" type="datetimeFigureOut">
              <a:rPr lang="en-US" smtClean="0"/>
              <a:t>7/27/18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E7196-7885-E841-8CA9-C3F8F2B08546}" type="slidenum">
              <a:rPr lang="en-US" smtClean="0"/>
              <a:t>‹#›</a:t>
            </a:fld>
            <a:endParaRPr lang="en-US"/>
          </a:p>
        </p:txBody>
      </p:sp>
    </p:spTree>
    <p:extLst>
      <p:ext uri="{BB962C8B-B14F-4D97-AF65-F5344CB8AC3E}">
        <p14:creationId xmlns:p14="http://schemas.microsoft.com/office/powerpoint/2010/main" val="2590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x.doi.org/10.1002/2013JD02093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figures</a:t>
            </a:r>
            <a:r>
              <a:rPr lang="en-US" baseline="0" dirty="0"/>
              <a:t> illustrate that regional weather, and hence AQ, is affected by global weather patters (MJO correlates well with SAT 2-3 weeks later</a:t>
            </a:r>
            <a:endParaRPr lang="en-US" dirty="0"/>
          </a:p>
          <a:p>
            <a:endParaRPr lang="en-US" dirty="0"/>
          </a:p>
          <a:p>
            <a:r>
              <a:rPr lang="en-US" dirty="0"/>
              <a:t>Sources: </a:t>
            </a:r>
            <a:r>
              <a:rPr lang="en-US" sz="1200" b="0" i="0" u="none" strike="noStrike" kern="1200" baseline="0" dirty="0">
                <a:solidFill>
                  <a:schemeClr val="tx1"/>
                </a:solidFill>
                <a:latin typeface="+mn-lt"/>
                <a:ea typeface="+mn-ea"/>
                <a:cs typeface="+mn-cs"/>
              </a:rPr>
              <a:t> National Academies of Sciences, Engineering, and Medicine. 2016. Next Generation Earth System Prediction: Strategies for </a:t>
            </a:r>
            <a:r>
              <a:rPr lang="en-US" sz="1200" b="0" i="0" u="none" strike="noStrike" kern="1200" baseline="0" dirty="0" err="1">
                <a:solidFill>
                  <a:schemeClr val="tx1"/>
                </a:solidFill>
                <a:latin typeface="+mn-lt"/>
                <a:ea typeface="+mn-ea"/>
                <a:cs typeface="+mn-cs"/>
              </a:rPr>
              <a:t>Subseasonal</a:t>
            </a:r>
            <a:r>
              <a:rPr lang="en-US" sz="1200" b="0" i="0" u="none" strike="noStrike" kern="1200" baseline="0" dirty="0">
                <a:solidFill>
                  <a:schemeClr val="tx1"/>
                </a:solidFill>
                <a:latin typeface="+mn-lt"/>
                <a:ea typeface="+mn-ea"/>
                <a:cs typeface="+mn-cs"/>
              </a:rPr>
              <a:t> to Seasonal Forecasts. Washington, DC: The National Academies Press. </a:t>
            </a:r>
            <a:r>
              <a:rPr lang="en-US" sz="1200" b="0" i="0" u="none" strike="noStrike" kern="1200" baseline="0" dirty="0" err="1">
                <a:solidFill>
                  <a:schemeClr val="tx1"/>
                </a:solidFill>
                <a:latin typeface="+mn-lt"/>
                <a:ea typeface="+mn-ea"/>
                <a:cs typeface="+mn-cs"/>
              </a:rPr>
              <a:t>doi</a:t>
            </a:r>
            <a:r>
              <a:rPr lang="en-US" sz="1200" b="0" i="0" u="none" strike="noStrike" kern="1200" baseline="0" dirty="0">
                <a:solidFill>
                  <a:schemeClr val="tx1"/>
                </a:solidFill>
                <a:latin typeface="+mn-lt"/>
                <a:ea typeface="+mn-ea"/>
                <a:cs typeface="+mn-cs"/>
              </a:rPr>
              <a:t>: 10.17226/21873.</a:t>
            </a:r>
            <a:endParaRPr lang="en-US" dirty="0"/>
          </a:p>
        </p:txBody>
      </p:sp>
      <p:sp>
        <p:nvSpPr>
          <p:cNvPr id="4" name="Slide Number Placeholder 3"/>
          <p:cNvSpPr>
            <a:spLocks noGrp="1"/>
          </p:cNvSpPr>
          <p:nvPr>
            <p:ph type="sldNum" sz="quarter" idx="10"/>
          </p:nvPr>
        </p:nvSpPr>
        <p:spPr/>
        <p:txBody>
          <a:bodyPr/>
          <a:lstStyle/>
          <a:p>
            <a:fld id="{910E7196-7885-E841-8CA9-C3F8F2B08546}" type="slidenum">
              <a:rPr lang="en-US" smtClean="0"/>
              <a:t>3</a:t>
            </a:fld>
            <a:endParaRPr lang="en-US"/>
          </a:p>
        </p:txBody>
      </p:sp>
    </p:spTree>
    <p:extLst>
      <p:ext uri="{BB962C8B-B14F-4D97-AF65-F5344CB8AC3E}">
        <p14:creationId xmlns:p14="http://schemas.microsoft.com/office/powerpoint/2010/main" val="415662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figures</a:t>
            </a:r>
            <a:r>
              <a:rPr lang="en-US" baseline="0" dirty="0"/>
              <a:t> illustrate over polluted regions, it’s necessary to have high spatial resolution to correctly calculate composition. </a:t>
            </a:r>
          </a:p>
          <a:p>
            <a:endParaRPr lang="en-US" dirty="0"/>
          </a:p>
          <a:p>
            <a:r>
              <a:rPr lang="en-US" sz="1200" b="0" i="0" kern="1200" dirty="0">
                <a:solidFill>
                  <a:schemeClr val="tx1"/>
                </a:solidFill>
                <a:effectLst/>
                <a:latin typeface="+mn-lt"/>
                <a:ea typeface="+mn-ea"/>
                <a:cs typeface="+mn-cs"/>
              </a:rPr>
              <a:t>Pfister, G. G., S. Walters, J.-F. </a:t>
            </a:r>
            <a:r>
              <a:rPr lang="en-US" sz="1200" b="0" i="0" kern="1200" dirty="0" err="1">
                <a:solidFill>
                  <a:schemeClr val="tx1"/>
                </a:solidFill>
                <a:effectLst/>
                <a:latin typeface="+mn-lt"/>
                <a:ea typeface="+mn-ea"/>
                <a:cs typeface="+mn-cs"/>
              </a:rPr>
              <a:t>Lamarque</a:t>
            </a:r>
            <a:r>
              <a:rPr lang="en-US" sz="1200" b="0" i="0" kern="1200" dirty="0">
                <a:solidFill>
                  <a:schemeClr val="tx1"/>
                </a:solidFill>
                <a:effectLst/>
                <a:latin typeface="+mn-lt"/>
                <a:ea typeface="+mn-ea"/>
                <a:cs typeface="+mn-cs"/>
              </a:rPr>
              <a:t>, J. Fast, M. C. Barth, J. Wong, J. Done, G. Holland, and C. L. </a:t>
            </a:r>
            <a:r>
              <a:rPr lang="en-US" sz="1200" b="0" i="0" kern="1200" dirty="0" err="1">
                <a:solidFill>
                  <a:schemeClr val="tx1"/>
                </a:solidFill>
                <a:effectLst/>
                <a:latin typeface="+mn-lt"/>
                <a:ea typeface="+mn-ea"/>
                <a:cs typeface="+mn-cs"/>
              </a:rPr>
              <a:t>Bruyère</a:t>
            </a:r>
            <a:r>
              <a:rPr lang="en-US" sz="1200" b="0" i="0" kern="1200" dirty="0">
                <a:solidFill>
                  <a:schemeClr val="tx1"/>
                </a:solidFill>
                <a:effectLst/>
                <a:latin typeface="+mn-lt"/>
                <a:ea typeface="+mn-ea"/>
                <a:cs typeface="+mn-cs"/>
              </a:rPr>
              <a:t> (2014), Projections of future summertime ozone over the U.S., J. </a:t>
            </a:r>
            <a:r>
              <a:rPr lang="en-US" sz="1200" b="0" i="0" kern="1200" dirty="0" err="1">
                <a:solidFill>
                  <a:schemeClr val="tx1"/>
                </a:solidFill>
                <a:effectLst/>
                <a:latin typeface="+mn-lt"/>
                <a:ea typeface="+mn-ea"/>
                <a:cs typeface="+mn-cs"/>
              </a:rPr>
              <a:t>Geophys</a:t>
            </a:r>
            <a:r>
              <a:rPr lang="en-US" sz="1200" b="0" i="0" kern="1200" dirty="0">
                <a:solidFill>
                  <a:schemeClr val="tx1"/>
                </a:solidFill>
                <a:effectLst/>
                <a:latin typeface="+mn-lt"/>
                <a:ea typeface="+mn-ea"/>
                <a:cs typeface="+mn-cs"/>
              </a:rPr>
              <a:t>. Res. Atmos., 119, 5559–5582, doi:</a:t>
            </a:r>
            <a:r>
              <a:rPr lang="en-US" sz="1200" b="0" i="0" u="none" strike="noStrike" kern="1200" dirty="0">
                <a:solidFill>
                  <a:schemeClr val="tx1"/>
                </a:solidFill>
                <a:effectLst/>
                <a:latin typeface="+mn-lt"/>
                <a:ea typeface="+mn-ea"/>
                <a:cs typeface="+mn-cs"/>
                <a:hlinkClick r:id="rId3" tooltip="Link to external resource: 10.1002/2013JD020932"/>
              </a:rPr>
              <a:t>10.1002/2013JD020932</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1A08F8B-C572-4A7A-9E07-B0FD3CBED1FC}"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807773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pPr>
              <a:lnSpc>
                <a:spcPct val="100000"/>
              </a:lnSpc>
              <a:defRPr sz="1200" b="1">
                <a:solidFill>
                  <a:srgbClr val="FFFFFF"/>
                </a:solidFill>
                <a:latin typeface="Calibri"/>
                <a:ea typeface="Calibri"/>
                <a:cs typeface="Calibri"/>
                <a:sym typeface="Calibri"/>
              </a:defRPr>
            </a:pPr>
            <a:r>
              <a:t>In past infrastructure (no IP) tied to science development (has IP)</a:t>
            </a:r>
          </a:p>
          <a:p>
            <a:pPr>
              <a:lnSpc>
                <a:spcPct val="100000"/>
              </a:lnSpc>
              <a:defRPr sz="1200">
                <a:latin typeface="Calibri"/>
                <a:ea typeface="Calibri"/>
                <a:cs typeface="Calibri"/>
                <a:sym typeface="Calibri"/>
              </a:defRPr>
            </a:pPr>
            <a:r>
              <a:t>Driver does routing of data, regridding, redistribution and mapping</a:t>
            </a:r>
          </a:p>
        </p:txBody>
      </p:sp>
    </p:spTree>
    <p:extLst>
      <p:ext uri="{BB962C8B-B14F-4D97-AF65-F5344CB8AC3E}">
        <p14:creationId xmlns:p14="http://schemas.microsoft.com/office/powerpoint/2010/main" val="3888104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200"/>
              </a:spcAft>
              <a:buFont typeface="Arial" charset="0"/>
              <a:buChar char="•"/>
            </a:pPr>
            <a:r>
              <a:rPr lang="en-US" sz="1200" dirty="0"/>
              <a:t>CESM uses the DART ensemble </a:t>
            </a:r>
            <a:r>
              <a:rPr lang="en-US" sz="1200" dirty="0" err="1"/>
              <a:t>Kalman</a:t>
            </a:r>
            <a:r>
              <a:rPr lang="en-US" sz="1200" dirty="0"/>
              <a:t> Filter for data assimilation.</a:t>
            </a:r>
          </a:p>
          <a:p>
            <a:pPr marL="285750" indent="-285750">
              <a:spcAft>
                <a:spcPts val="1200"/>
              </a:spcAft>
              <a:buFont typeface="Arial" charset="0"/>
              <a:buChar char="•"/>
            </a:pPr>
            <a:r>
              <a:rPr lang="en-US" sz="1200" dirty="0"/>
              <a:t>Requires CESM to run multiple-instance simulations.</a:t>
            </a:r>
          </a:p>
          <a:p>
            <a:pPr marL="285750" indent="-285750">
              <a:buFont typeface="Arial" charset="0"/>
              <a:buChar char="•"/>
            </a:pPr>
            <a:r>
              <a:rPr lang="en-US" sz="1200" dirty="0"/>
              <a:t>Currently, CESM and DART are run separately, </a:t>
            </a:r>
            <a:r>
              <a:rPr lang="en-US" sz="1200" dirty="0">
                <a:solidFill>
                  <a:srgbClr val="000000"/>
                </a:solidFill>
                <a:latin typeface="Helvetica" charset="0"/>
                <a:ea typeface="Helvetica" charset="0"/>
                <a:cs typeface="Helvetica" charset="0"/>
              </a:rPr>
              <a:t>CESM must be stopped and restarted every data assimilation interval (6 hours) – extremely inefficient and expensive use of system resources</a:t>
            </a:r>
          </a:p>
          <a:p>
            <a:pPr marL="285750" indent="-285750">
              <a:buFont typeface="Arial" charset="0"/>
              <a:buChar char="•"/>
            </a:pPr>
            <a:endParaRPr lang="en-US" sz="1200" dirty="0">
              <a:solidFill>
                <a:srgbClr val="000000"/>
              </a:solidFill>
              <a:latin typeface="Helvetica" charset="0"/>
              <a:ea typeface="Helvetica" charset="0"/>
              <a:cs typeface="Helvetica" charset="0"/>
            </a:endParaRPr>
          </a:p>
          <a:p>
            <a:pPr marL="285750" indent="-285750">
              <a:buFont typeface="Arial" charset="0"/>
              <a:buChar char="•"/>
            </a:pPr>
            <a:r>
              <a:rPr lang="en-US" sz="1200" dirty="0">
                <a:solidFill>
                  <a:srgbClr val="000000"/>
                </a:solidFill>
                <a:latin typeface="Helvetica" charset="0"/>
                <a:ea typeface="Helvetica" charset="0"/>
                <a:cs typeface="Helvetica" charset="0"/>
              </a:rPr>
              <a:t>Pause/Resume capability of other CESM components will permit them to </a:t>
            </a:r>
            <a:r>
              <a:rPr lang="en-US" sz="1200" i="1" dirty="0">
                <a:solidFill>
                  <a:srgbClr val="FF0000"/>
                </a:solidFill>
                <a:latin typeface="Helvetica" charset="0"/>
                <a:ea typeface="Helvetica" charset="0"/>
                <a:cs typeface="Helvetica" charset="0"/>
              </a:rPr>
              <a:t>resume from an assimilated restart file during the model run </a:t>
            </a:r>
            <a:endParaRPr lang="en-US" sz="1200" dirty="0">
              <a:solidFill>
                <a:srgbClr val="000000"/>
              </a:solidFill>
              <a:latin typeface="Helvetica" charset="0"/>
              <a:ea typeface="Helvetica" charset="0"/>
              <a:cs typeface="Helvetica" charset="0"/>
            </a:endParaRPr>
          </a:p>
          <a:p>
            <a:endParaRPr lang="en-US" dirty="0"/>
          </a:p>
        </p:txBody>
      </p:sp>
      <p:sp>
        <p:nvSpPr>
          <p:cNvPr id="4" name="Slide Number Placeholder 3"/>
          <p:cNvSpPr>
            <a:spLocks noGrp="1"/>
          </p:cNvSpPr>
          <p:nvPr>
            <p:ph type="sldNum" sz="quarter" idx="10"/>
          </p:nvPr>
        </p:nvSpPr>
        <p:spPr/>
        <p:txBody>
          <a:bodyPr/>
          <a:lstStyle/>
          <a:p>
            <a:fld id="{EFCF73AC-6277-2F4A-9150-16F349D17437}" type="slidenum">
              <a:rPr lang="en-US" smtClean="0"/>
              <a:t>11</a:t>
            </a:fld>
            <a:endParaRPr lang="en-US"/>
          </a:p>
        </p:txBody>
      </p:sp>
    </p:spTree>
    <p:extLst>
      <p:ext uri="{BB962C8B-B14F-4D97-AF65-F5344CB8AC3E}">
        <p14:creationId xmlns:p14="http://schemas.microsoft.com/office/powerpoint/2010/main" val="3367074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CPF gives flexibility for the coupled model.  </a:t>
            </a:r>
          </a:p>
          <a:p>
            <a:r>
              <a:rPr lang="en-US" dirty="0"/>
              <a:t>Long-term effort to make parameterizations work across scales.</a:t>
            </a:r>
          </a:p>
          <a:p>
            <a:r>
              <a:rPr lang="en-US" dirty="0"/>
              <a:t>Multi-scale requires significant scientific oversight and offers solutions to long-standing issues.</a:t>
            </a:r>
          </a:p>
          <a:p>
            <a:r>
              <a:rPr lang="en-US" dirty="0"/>
              <a:t>  (high bias in surface ozone, due to nonlinearity of ozone chemistry)</a:t>
            </a:r>
          </a:p>
          <a:p>
            <a:r>
              <a:rPr lang="en-US" dirty="0"/>
              <a:t>  E.g., confirming biogenic emissions from land model. Regridding anthropogenic NO emissions.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3ADB-A81F-EA4F-AE3B-DC9E307B53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469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369" marR="0" indent="-237369" algn="l" defTabSz="457200" rtl="0" eaLnBrk="1" fontAlgn="auto" latinLnBrk="0" hangingPunct="1">
              <a:lnSpc>
                <a:spcPct val="100000"/>
              </a:lnSpc>
              <a:spcBef>
                <a:spcPts val="0"/>
              </a:spcBef>
              <a:spcAft>
                <a:spcPts val="0"/>
              </a:spcAft>
              <a:buClrTx/>
              <a:buSzTx/>
              <a:buFontTx/>
              <a:buAutoNum type="arabicParenR"/>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Lower left panels: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spc="50" dirty="0">
                <a:ln w="13500">
                  <a:solidFill>
                    <a:srgbClr val="4F81BD">
                      <a:shade val="2500"/>
                      <a:alpha val="6500"/>
                    </a:srgbClr>
                  </a:solidFill>
                  <a:prstDash val="solid"/>
                </a:ln>
                <a:solidFill>
                  <a:prstClr val="black">
                    <a:alpha val="95000"/>
                  </a:prstClr>
                </a:solidFill>
                <a:effectLst>
                  <a:innerShdw blurRad="50900" dist="38500" dir="13500000">
                    <a:srgbClr val="000000">
                      <a:alpha val="60000"/>
                    </a:srgbClr>
                  </a:innerShdw>
                </a:effectLst>
                <a:latin typeface="+mn-lt"/>
              </a:rPr>
              <a:t>A primary mode: Near 20 </a:t>
            </a:r>
            <a:r>
              <a:rPr lang="en-US" b="1" spc="50" dirty="0" err="1">
                <a:ln w="13500">
                  <a:solidFill>
                    <a:srgbClr val="4F81BD">
                      <a:shade val="2500"/>
                      <a:alpha val="6500"/>
                    </a:srgbClr>
                  </a:solidFill>
                  <a:prstDash val="solid"/>
                </a:ln>
                <a:solidFill>
                  <a:prstClr val="black">
                    <a:alpha val="95000"/>
                  </a:prstClr>
                </a:solidFill>
                <a:effectLst>
                  <a:innerShdw blurRad="50900" dist="38500" dir="13500000">
                    <a:srgbClr val="000000">
                      <a:alpha val="60000"/>
                    </a:srgbClr>
                  </a:innerShdw>
                </a:effectLst>
                <a:latin typeface="+mn-lt"/>
              </a:rPr>
              <a:t>ppbv</a:t>
            </a:r>
            <a:r>
              <a:rPr lang="en-US" b="1" spc="50" dirty="0">
                <a:ln w="13500">
                  <a:solidFill>
                    <a:srgbClr val="4F81BD">
                      <a:shade val="2500"/>
                      <a:alpha val="6500"/>
                    </a:srgbClr>
                  </a:solidFill>
                  <a:prstDash val="solid"/>
                </a:ln>
                <a:solidFill>
                  <a:prstClr val="black">
                    <a:alpha val="95000"/>
                  </a:prstClr>
                </a:solidFill>
                <a:effectLst>
                  <a:innerShdw blurRad="50900" dist="38500" dir="13500000">
                    <a:srgbClr val="000000">
                      <a:alpha val="60000"/>
                    </a:srgbClr>
                  </a:innerShdw>
                </a:effectLst>
                <a:latin typeface="+mn-lt"/>
              </a:rPr>
              <a:t> up to 15 km, no “near zero” ozone</a:t>
            </a:r>
          </a:p>
          <a:p>
            <a:r>
              <a:rPr lang="en-US" b="1" spc="50" dirty="0">
                <a:ln w="13500">
                  <a:solidFill>
                    <a:srgbClr val="4F81BD">
                      <a:shade val="2500"/>
                      <a:alpha val="6500"/>
                    </a:srgbClr>
                  </a:solidFill>
                  <a:prstDash val="solid"/>
                </a:ln>
                <a:solidFill>
                  <a:prstClr val="black">
                    <a:alpha val="95000"/>
                  </a:prstClr>
                </a:solidFill>
                <a:effectLst>
                  <a:innerShdw blurRad="50900" dist="38500" dir="13500000">
                    <a:srgbClr val="000000">
                      <a:alpha val="60000"/>
                    </a:srgbClr>
                  </a:innerShdw>
                </a:effectLst>
                <a:latin typeface="+mn-lt"/>
              </a:rPr>
              <a:t>A secondary mode: enhanced ozone and correlated with dry air.</a:t>
            </a:r>
            <a:r>
              <a:rPr lang="en-US" b="1" spc="50" baseline="0" dirty="0">
                <a:ln w="13500">
                  <a:solidFill>
                    <a:srgbClr val="4F81BD">
                      <a:shade val="2500"/>
                      <a:alpha val="6500"/>
                    </a:srgbClr>
                  </a:solidFill>
                  <a:prstDash val="solid"/>
                </a:ln>
                <a:solidFill>
                  <a:prstClr val="black">
                    <a:alpha val="95000"/>
                  </a:prstClr>
                </a:solidFill>
                <a:effectLst>
                  <a:innerShdw blurRad="50900" dist="38500" dir="13500000">
                    <a:srgbClr val="000000">
                      <a:alpha val="60000"/>
                    </a:srgbClr>
                  </a:innerShdw>
                </a:effectLst>
                <a:latin typeface="+mn-lt"/>
              </a:rPr>
              <a:t> </a:t>
            </a:r>
            <a:r>
              <a:rPr lang="en-US" b="1" spc="50" dirty="0">
                <a:ln w="13500">
                  <a:solidFill>
                    <a:srgbClr val="4F81BD">
                      <a:shade val="2500"/>
                      <a:alpha val="6500"/>
                    </a:srgbClr>
                  </a:solidFill>
                  <a:prstDash val="solid"/>
                </a:ln>
                <a:solidFill>
                  <a:prstClr val="black">
                    <a:alpha val="95000"/>
                  </a:prstClr>
                </a:solidFill>
                <a:effectLst>
                  <a:innerShdw blurRad="50900" dist="38500" dir="13500000">
                    <a:srgbClr val="000000">
                      <a:alpha val="60000"/>
                    </a:srgbClr>
                  </a:innerShdw>
                </a:effectLst>
                <a:latin typeface="+mn-lt"/>
              </a:rPr>
              <a:t>Filamentary layers of ozone possibly related to biomass burning or</a:t>
            </a:r>
          </a:p>
          <a:p>
            <a:r>
              <a:rPr lang="en-US" b="1" spc="50" dirty="0">
                <a:ln w="13500">
                  <a:solidFill>
                    <a:srgbClr val="4F81BD">
                      <a:shade val="2500"/>
                      <a:alpha val="6500"/>
                    </a:srgbClr>
                  </a:solidFill>
                  <a:prstDash val="solid"/>
                </a:ln>
                <a:solidFill>
                  <a:prstClr val="black">
                    <a:alpha val="95000"/>
                  </a:prstClr>
                </a:solidFill>
                <a:effectLst>
                  <a:innerShdw blurRad="50900" dist="38500" dir="13500000">
                    <a:srgbClr val="000000">
                      <a:alpha val="60000"/>
                    </a:srgbClr>
                  </a:innerShdw>
                </a:effectLst>
                <a:latin typeface="+mn-lt"/>
              </a:rPr>
              <a:t>transport from upper troposphere</a:t>
            </a:r>
          </a:p>
          <a:p>
            <a:pPr marL="237369" marR="0" indent="-237369" algn="l" defTabSz="457200" rtl="0" eaLnBrk="1" fontAlgn="auto" latinLnBrk="0" hangingPunct="1">
              <a:lnSpc>
                <a:spcPct val="100000"/>
              </a:lnSpc>
              <a:spcBef>
                <a:spcPts val="0"/>
              </a:spcBef>
              <a:spcAft>
                <a:spcPts val="0"/>
              </a:spcAft>
              <a:buClrTx/>
              <a:buSzTx/>
              <a:buFontTx/>
              <a:buAutoNum type="arabicParenR"/>
              <a:tabLst/>
              <a:defRPr/>
            </a:pPr>
            <a:endParaRPr lang="en-US" dirty="0"/>
          </a:p>
          <a:p>
            <a:pPr marL="237369" marR="0" indent="-237369" algn="l" defTabSz="457200" rtl="0" eaLnBrk="1" fontAlgn="auto" latinLnBrk="0" hangingPunct="1">
              <a:lnSpc>
                <a:spcPct val="100000"/>
              </a:lnSpc>
              <a:spcBef>
                <a:spcPts val="0"/>
              </a:spcBef>
              <a:spcAft>
                <a:spcPts val="0"/>
              </a:spcAft>
              <a:buClrTx/>
              <a:buSzTx/>
              <a:buFontTx/>
              <a:buAutoNum type="arabicParenR"/>
              <a:tabLst/>
              <a:defRPr/>
            </a:pPr>
            <a:r>
              <a:rPr lang="en-US" dirty="0"/>
              <a:t>Using the NSF GV, CONTRAST measurements provided the first</a:t>
            </a:r>
            <a:r>
              <a:rPr lang="en-US" baseline="0" dirty="0"/>
              <a:t> high accuracy, low detection limit ozone up to 15 km in the remote tropical western pacific (TWP)</a:t>
            </a:r>
          </a:p>
          <a:p>
            <a:pPr marL="237369" indent="-237369">
              <a:buAutoNum type="arabicParenR"/>
            </a:pPr>
            <a:r>
              <a:rPr lang="en-US" baseline="0" dirty="0"/>
              <a:t>TWP ozone exhibits a bi-modal behavior. The primary mode is associated with near saturated air in the mid-troposphere. The secondary mode is formed by ozone-enhanced, water vapor reduced air. The secondary mode is characterized by RH&lt;45%</a:t>
            </a:r>
          </a:p>
          <a:p>
            <a:pPr marL="237369" indent="-237369">
              <a:buAutoNum type="arabicParenR"/>
            </a:pPr>
            <a:r>
              <a:rPr lang="en-US" baseline="0" dirty="0"/>
              <a:t>Based on the humidity behavior, the two modes are controlled by very different processes. The primary mode is considered a convectively controlled mode, the secondary mode is considered to be “non-local”, potentially result of coupling between the tropics and the </a:t>
            </a:r>
            <a:r>
              <a:rPr lang="en-US" baseline="0" dirty="0" err="1"/>
              <a:t>midlatitude</a:t>
            </a:r>
            <a:r>
              <a:rPr lang="en-US" baseline="0" dirty="0"/>
              <a:t> UTLS.</a:t>
            </a:r>
          </a:p>
          <a:p>
            <a:pPr marL="237369" indent="-237369">
              <a:buAutoNum type="arabicParenR"/>
            </a:pPr>
            <a:r>
              <a:rPr lang="en-US" baseline="0" dirty="0"/>
              <a:t>This result is important for understanding what controls the tropical tropospheric ozone</a:t>
            </a:r>
            <a:endParaRPr lang="en-US" dirty="0"/>
          </a:p>
          <a:p>
            <a:endParaRPr lang="en-US" dirty="0"/>
          </a:p>
        </p:txBody>
      </p:sp>
      <p:sp>
        <p:nvSpPr>
          <p:cNvPr id="4" name="Slide Number Placeholder 3"/>
          <p:cNvSpPr>
            <a:spLocks noGrp="1"/>
          </p:cNvSpPr>
          <p:nvPr>
            <p:ph type="sldNum" sz="quarter" idx="10"/>
          </p:nvPr>
        </p:nvSpPr>
        <p:spPr/>
        <p:txBody>
          <a:bodyPr/>
          <a:lstStyle/>
          <a:p>
            <a:fld id="{5C14CC9A-E749-6245-BA47-8D44C78D5AD4}" type="slidenum">
              <a:rPr lang="en-US" smtClean="0"/>
              <a:pPr/>
              <a:t>18</a:t>
            </a:fld>
            <a:endParaRPr lang="en-US" dirty="0"/>
          </a:p>
        </p:txBody>
      </p:sp>
    </p:spTree>
    <p:extLst>
      <p:ext uri="{BB962C8B-B14F-4D97-AF65-F5344CB8AC3E}">
        <p14:creationId xmlns:p14="http://schemas.microsoft.com/office/powerpoint/2010/main" val="3098338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8a971ee94_0_3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Google Shape;381;g38a971ee9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94379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BE08A-0643-8446-9BC1-EAF971BEF1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3F5FAC-9AA7-7942-9808-73B4DA840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3D961-7F68-874B-AC2D-1FAC72013589}"/>
              </a:ext>
            </a:extLst>
          </p:cNvPr>
          <p:cNvSpPr>
            <a:spLocks noGrp="1"/>
          </p:cNvSpPr>
          <p:nvPr>
            <p:ph type="dt" sz="half" idx="10"/>
          </p:nvPr>
        </p:nvSpPr>
        <p:spPr/>
        <p:txBody>
          <a:bodyPr/>
          <a:lstStyle/>
          <a:p>
            <a:fld id="{E8945617-D69C-1E4E-9A39-071D5BF0EC30}" type="datetimeFigureOut">
              <a:rPr lang="en-US" smtClean="0"/>
              <a:t>7/27/18</a:t>
            </a:fld>
            <a:endParaRPr lang="en-US"/>
          </a:p>
        </p:txBody>
      </p:sp>
      <p:sp>
        <p:nvSpPr>
          <p:cNvPr id="5" name="Footer Placeholder 4">
            <a:extLst>
              <a:ext uri="{FF2B5EF4-FFF2-40B4-BE49-F238E27FC236}">
                <a16:creationId xmlns:a16="http://schemas.microsoft.com/office/drawing/2014/main" id="{5F124905-7ED8-C347-ADEF-6CB33831F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A8A2B-B19C-3448-9180-280B52209220}"/>
              </a:ext>
            </a:extLst>
          </p:cNvPr>
          <p:cNvSpPr>
            <a:spLocks noGrp="1"/>
          </p:cNvSpPr>
          <p:nvPr>
            <p:ph type="sldNum" sz="quarter" idx="12"/>
          </p:nvPr>
        </p:nvSpPr>
        <p:spPr/>
        <p:txBody>
          <a:bodyPr/>
          <a:lstStyle/>
          <a:p>
            <a:fld id="{AFC7139B-DEF4-7044-8BF4-C7B3A4C3662D}" type="slidenum">
              <a:rPr lang="en-US" smtClean="0"/>
              <a:t>‹#›</a:t>
            </a:fld>
            <a:endParaRPr lang="en-US"/>
          </a:p>
        </p:txBody>
      </p:sp>
    </p:spTree>
    <p:extLst>
      <p:ext uri="{BB962C8B-B14F-4D97-AF65-F5344CB8AC3E}">
        <p14:creationId xmlns:p14="http://schemas.microsoft.com/office/powerpoint/2010/main" val="751929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8573-3C7B-FA43-AA22-DE863E1717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06C07A-2D5B-D842-9300-8E0F773413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D4D44-9B6B-184E-A1CB-D58B235EF182}"/>
              </a:ext>
            </a:extLst>
          </p:cNvPr>
          <p:cNvSpPr>
            <a:spLocks noGrp="1"/>
          </p:cNvSpPr>
          <p:nvPr>
            <p:ph type="dt" sz="half" idx="10"/>
          </p:nvPr>
        </p:nvSpPr>
        <p:spPr/>
        <p:txBody>
          <a:bodyPr/>
          <a:lstStyle/>
          <a:p>
            <a:fld id="{E8945617-D69C-1E4E-9A39-071D5BF0EC30}" type="datetimeFigureOut">
              <a:rPr lang="en-US" smtClean="0"/>
              <a:t>7/27/18</a:t>
            </a:fld>
            <a:endParaRPr lang="en-US"/>
          </a:p>
        </p:txBody>
      </p:sp>
      <p:sp>
        <p:nvSpPr>
          <p:cNvPr id="5" name="Footer Placeholder 4">
            <a:extLst>
              <a:ext uri="{FF2B5EF4-FFF2-40B4-BE49-F238E27FC236}">
                <a16:creationId xmlns:a16="http://schemas.microsoft.com/office/drawing/2014/main" id="{9D08A07B-14EE-2341-B787-2CF9338CD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3D0B7-CBBF-6847-91E6-DAB294F0147F}"/>
              </a:ext>
            </a:extLst>
          </p:cNvPr>
          <p:cNvSpPr>
            <a:spLocks noGrp="1"/>
          </p:cNvSpPr>
          <p:nvPr>
            <p:ph type="sldNum" sz="quarter" idx="12"/>
          </p:nvPr>
        </p:nvSpPr>
        <p:spPr/>
        <p:txBody>
          <a:bodyPr/>
          <a:lstStyle/>
          <a:p>
            <a:fld id="{AFC7139B-DEF4-7044-8BF4-C7B3A4C3662D}" type="slidenum">
              <a:rPr lang="en-US" smtClean="0"/>
              <a:t>‹#›</a:t>
            </a:fld>
            <a:endParaRPr lang="en-US"/>
          </a:p>
        </p:txBody>
      </p:sp>
    </p:spTree>
    <p:extLst>
      <p:ext uri="{BB962C8B-B14F-4D97-AF65-F5344CB8AC3E}">
        <p14:creationId xmlns:p14="http://schemas.microsoft.com/office/powerpoint/2010/main" val="93269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1AC4DF-A567-DF4A-8894-E997AA20C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6EBF6-9AE3-CC48-9539-FC40F05AD0B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80913-44E0-DE49-9E30-5320DF50798C}"/>
              </a:ext>
            </a:extLst>
          </p:cNvPr>
          <p:cNvSpPr>
            <a:spLocks noGrp="1"/>
          </p:cNvSpPr>
          <p:nvPr>
            <p:ph type="dt" sz="half" idx="10"/>
          </p:nvPr>
        </p:nvSpPr>
        <p:spPr/>
        <p:txBody>
          <a:bodyPr/>
          <a:lstStyle/>
          <a:p>
            <a:fld id="{E8945617-D69C-1E4E-9A39-071D5BF0EC30}" type="datetimeFigureOut">
              <a:rPr lang="en-US" smtClean="0"/>
              <a:t>7/27/18</a:t>
            </a:fld>
            <a:endParaRPr lang="en-US"/>
          </a:p>
        </p:txBody>
      </p:sp>
      <p:sp>
        <p:nvSpPr>
          <p:cNvPr id="5" name="Footer Placeholder 4">
            <a:extLst>
              <a:ext uri="{FF2B5EF4-FFF2-40B4-BE49-F238E27FC236}">
                <a16:creationId xmlns:a16="http://schemas.microsoft.com/office/drawing/2014/main" id="{E4C39812-2B85-534D-9CC4-7E2A044E9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51A91-F23B-E345-9D0E-2820943473F1}"/>
              </a:ext>
            </a:extLst>
          </p:cNvPr>
          <p:cNvSpPr>
            <a:spLocks noGrp="1"/>
          </p:cNvSpPr>
          <p:nvPr>
            <p:ph type="sldNum" sz="quarter" idx="12"/>
          </p:nvPr>
        </p:nvSpPr>
        <p:spPr/>
        <p:txBody>
          <a:bodyPr/>
          <a:lstStyle/>
          <a:p>
            <a:fld id="{AFC7139B-DEF4-7044-8BF4-C7B3A4C3662D}" type="slidenum">
              <a:rPr lang="en-US" smtClean="0"/>
              <a:t>‹#›</a:t>
            </a:fld>
            <a:endParaRPr lang="en-US"/>
          </a:p>
        </p:txBody>
      </p:sp>
    </p:spTree>
    <p:extLst>
      <p:ext uri="{BB962C8B-B14F-4D97-AF65-F5344CB8AC3E}">
        <p14:creationId xmlns:p14="http://schemas.microsoft.com/office/powerpoint/2010/main" val="52666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073E4-A836-674D-9157-4CC614CC49A1}"/>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27A18DD-E2D8-B944-AAEE-0FAA128D33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A22B31-EC6B-284F-B5AD-561ED0E2B641}"/>
              </a:ext>
            </a:extLst>
          </p:cNvPr>
          <p:cNvSpPr>
            <a:spLocks noGrp="1"/>
          </p:cNvSpPr>
          <p:nvPr>
            <p:ph type="dt" sz="half" idx="10"/>
          </p:nvPr>
        </p:nvSpPr>
        <p:spPr/>
        <p:txBody>
          <a:bodyPr/>
          <a:lstStyle/>
          <a:p>
            <a:fld id="{0447655D-0157-AF46-AB0A-D1DF7C08AB61}" type="datetime1">
              <a:rPr lang="en-GB" smtClean="0"/>
              <a:t>29/07/2018</a:t>
            </a:fld>
            <a:endParaRPr lang="en-US"/>
          </a:p>
        </p:txBody>
      </p:sp>
      <p:sp>
        <p:nvSpPr>
          <p:cNvPr id="5" name="Footer Placeholder 4">
            <a:extLst>
              <a:ext uri="{FF2B5EF4-FFF2-40B4-BE49-F238E27FC236}">
                <a16:creationId xmlns:a16="http://schemas.microsoft.com/office/drawing/2014/main" id="{8BDF86B4-8378-604D-9BC2-BAFD5162DA22}"/>
              </a:ext>
            </a:extLst>
          </p:cNvPr>
          <p:cNvSpPr>
            <a:spLocks noGrp="1"/>
          </p:cNvSpPr>
          <p:nvPr>
            <p:ph type="ftr" sz="quarter" idx="11"/>
          </p:nvPr>
        </p:nvSpPr>
        <p:spPr/>
        <p:txBody>
          <a:bodyPr/>
          <a:lstStyle/>
          <a:p>
            <a:r>
              <a:rPr lang="en-US"/>
              <a:t>Whole Atmosphere Modelling Workshop, Deimos, Tres Cantos, Spain, 13-15 June, 2018</a:t>
            </a:r>
          </a:p>
        </p:txBody>
      </p:sp>
      <p:sp>
        <p:nvSpPr>
          <p:cNvPr id="6" name="Slide Number Placeholder 5">
            <a:extLst>
              <a:ext uri="{FF2B5EF4-FFF2-40B4-BE49-F238E27FC236}">
                <a16:creationId xmlns:a16="http://schemas.microsoft.com/office/drawing/2014/main" id="{C6C8B6C6-2FB4-DF4D-8781-BF540D2D5A71}"/>
              </a:ext>
            </a:extLst>
          </p:cNvPr>
          <p:cNvSpPr>
            <a:spLocks noGrp="1"/>
          </p:cNvSpPr>
          <p:nvPr>
            <p:ph type="sldNum" sz="quarter" idx="12"/>
          </p:nvPr>
        </p:nvSpPr>
        <p:spPr/>
        <p:txBody>
          <a:bodyPr/>
          <a:lstStyle/>
          <a:p>
            <a:fld id="{D3157FEA-C814-A24B-8B07-B7FE043696CE}" type="slidenum">
              <a:rPr lang="en-US" smtClean="0"/>
              <a:t>‹#›</a:t>
            </a:fld>
            <a:endParaRPr lang="en-US"/>
          </a:p>
        </p:txBody>
      </p:sp>
    </p:spTree>
    <p:extLst>
      <p:ext uri="{BB962C8B-B14F-4D97-AF65-F5344CB8AC3E}">
        <p14:creationId xmlns:p14="http://schemas.microsoft.com/office/powerpoint/2010/main" val="1010629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335F3-4D72-FA40-B4C2-15932A6B6350}"/>
              </a:ext>
            </a:extLst>
          </p:cNvPr>
          <p:cNvSpPr>
            <a:spLocks noGrp="1"/>
          </p:cNvSpPr>
          <p:nvPr>
            <p:ph type="title"/>
          </p:nvPr>
        </p:nvSpPr>
        <p:spPr>
          <a:xfrm>
            <a:off x="838200" y="365125"/>
            <a:ext cx="10515600" cy="78092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65FCCA5-8B4E-8249-A999-82FD32BDB6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6DE21A7-069B-D346-AF95-152787C9C5FC}"/>
              </a:ext>
            </a:extLst>
          </p:cNvPr>
          <p:cNvSpPr>
            <a:spLocks noGrp="1"/>
          </p:cNvSpPr>
          <p:nvPr>
            <p:ph type="ftr" sz="quarter" idx="11"/>
          </p:nvPr>
        </p:nvSpPr>
        <p:spPr>
          <a:xfrm>
            <a:off x="838200" y="6356350"/>
            <a:ext cx="10515600" cy="365125"/>
          </a:xfrm>
        </p:spPr>
        <p:txBody>
          <a:bodyPr/>
          <a:lstStyle>
            <a:lvl1pPr algn="r">
              <a:defRPr sz="1600"/>
            </a:lvl1pPr>
          </a:lstStyle>
          <a:p>
            <a:r>
              <a:rPr lang="en-US"/>
              <a:t>Whole Atmosphere Modelling Workshop, Deimos, Tres Cantos, Spain, 13-15 June, 2018</a:t>
            </a:r>
            <a:endParaRPr lang="en-US" dirty="0"/>
          </a:p>
        </p:txBody>
      </p:sp>
      <p:cxnSp>
        <p:nvCxnSpPr>
          <p:cNvPr id="8" name="Straight Connector 7">
            <a:extLst>
              <a:ext uri="{FF2B5EF4-FFF2-40B4-BE49-F238E27FC236}">
                <a16:creationId xmlns:a16="http://schemas.microsoft.com/office/drawing/2014/main" id="{E6BF4220-ED93-F644-A758-30F130E14AC8}"/>
              </a:ext>
            </a:extLst>
          </p:cNvPr>
          <p:cNvCxnSpPr/>
          <p:nvPr userDrawn="1"/>
        </p:nvCxnSpPr>
        <p:spPr>
          <a:xfrm>
            <a:off x="838200" y="1301369"/>
            <a:ext cx="10515600"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5F5D174-EE1F-BD4A-8481-52826517C330}"/>
              </a:ext>
            </a:extLst>
          </p:cNvPr>
          <p:cNvCxnSpPr/>
          <p:nvPr userDrawn="1"/>
        </p:nvCxnSpPr>
        <p:spPr>
          <a:xfrm>
            <a:off x="838200" y="6356350"/>
            <a:ext cx="10515600"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1" name="Date Placeholder 10">
            <a:extLst>
              <a:ext uri="{FF2B5EF4-FFF2-40B4-BE49-F238E27FC236}">
                <a16:creationId xmlns:a16="http://schemas.microsoft.com/office/drawing/2014/main" id="{6E3118C4-95CC-0B41-84A6-C0453FA60EF1}"/>
              </a:ext>
            </a:extLst>
          </p:cNvPr>
          <p:cNvSpPr>
            <a:spLocks noGrp="1"/>
          </p:cNvSpPr>
          <p:nvPr>
            <p:ph type="dt" sz="half" idx="12"/>
          </p:nvPr>
        </p:nvSpPr>
        <p:spPr/>
        <p:txBody>
          <a:bodyPr/>
          <a:lstStyle/>
          <a:p>
            <a:fld id="{9C656AEE-EDF2-884F-B9DB-7031138E7238}" type="datetime1">
              <a:rPr lang="en-GB" smtClean="0"/>
              <a:t>29/07/2018</a:t>
            </a:fld>
            <a:endParaRPr lang="en-US"/>
          </a:p>
        </p:txBody>
      </p:sp>
    </p:spTree>
    <p:extLst>
      <p:ext uri="{BB962C8B-B14F-4D97-AF65-F5344CB8AC3E}">
        <p14:creationId xmlns:p14="http://schemas.microsoft.com/office/powerpoint/2010/main" val="2793957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CBFCD-79AE-5C4A-8322-1025D50E2D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60B319-89D0-4C42-BC81-4728CD7A13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3C29E1-4AE2-F449-85E1-D6ADFABC036B}"/>
              </a:ext>
            </a:extLst>
          </p:cNvPr>
          <p:cNvSpPr>
            <a:spLocks noGrp="1"/>
          </p:cNvSpPr>
          <p:nvPr>
            <p:ph type="dt" sz="half" idx="10"/>
          </p:nvPr>
        </p:nvSpPr>
        <p:spPr/>
        <p:txBody>
          <a:bodyPr/>
          <a:lstStyle/>
          <a:p>
            <a:fld id="{CB37F56A-CCAA-B44D-A816-EC11BD4AA018}" type="datetime1">
              <a:rPr lang="en-GB" smtClean="0"/>
              <a:t>29/07/2018</a:t>
            </a:fld>
            <a:endParaRPr lang="en-US"/>
          </a:p>
        </p:txBody>
      </p:sp>
      <p:sp>
        <p:nvSpPr>
          <p:cNvPr id="5" name="Footer Placeholder 4">
            <a:extLst>
              <a:ext uri="{FF2B5EF4-FFF2-40B4-BE49-F238E27FC236}">
                <a16:creationId xmlns:a16="http://schemas.microsoft.com/office/drawing/2014/main" id="{EF247F2F-7DC7-F343-950D-A205EE08E2D6}"/>
              </a:ext>
            </a:extLst>
          </p:cNvPr>
          <p:cNvSpPr>
            <a:spLocks noGrp="1"/>
          </p:cNvSpPr>
          <p:nvPr>
            <p:ph type="ftr" sz="quarter" idx="11"/>
          </p:nvPr>
        </p:nvSpPr>
        <p:spPr/>
        <p:txBody>
          <a:bodyPr/>
          <a:lstStyle/>
          <a:p>
            <a:r>
              <a:rPr lang="en-US"/>
              <a:t>Whole Atmosphere Modelling Workshop, Deimos, Tres Cantos, Spain, 13-15 June, 2018</a:t>
            </a:r>
          </a:p>
        </p:txBody>
      </p:sp>
      <p:sp>
        <p:nvSpPr>
          <p:cNvPr id="6" name="Slide Number Placeholder 5">
            <a:extLst>
              <a:ext uri="{FF2B5EF4-FFF2-40B4-BE49-F238E27FC236}">
                <a16:creationId xmlns:a16="http://schemas.microsoft.com/office/drawing/2014/main" id="{DF3A973C-5680-044C-9FA9-9F88CC888994}"/>
              </a:ext>
            </a:extLst>
          </p:cNvPr>
          <p:cNvSpPr>
            <a:spLocks noGrp="1"/>
          </p:cNvSpPr>
          <p:nvPr>
            <p:ph type="sldNum" sz="quarter" idx="12"/>
          </p:nvPr>
        </p:nvSpPr>
        <p:spPr/>
        <p:txBody>
          <a:bodyPr/>
          <a:lstStyle/>
          <a:p>
            <a:fld id="{D3157FEA-C814-A24B-8B07-B7FE043696CE}" type="slidenum">
              <a:rPr lang="en-US" smtClean="0"/>
              <a:t>‹#›</a:t>
            </a:fld>
            <a:endParaRPr lang="en-US"/>
          </a:p>
        </p:txBody>
      </p:sp>
    </p:spTree>
    <p:extLst>
      <p:ext uri="{BB962C8B-B14F-4D97-AF65-F5344CB8AC3E}">
        <p14:creationId xmlns:p14="http://schemas.microsoft.com/office/powerpoint/2010/main" val="3513447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49D8-ACFF-C946-BD21-3C7D11F878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10BA33-FB39-FC4D-A572-87B040429A1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2CFD42-EA6E-4F47-A295-7A5CAD86A3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6687CC-202C-E74E-8FB6-3D91D09E945E}"/>
              </a:ext>
            </a:extLst>
          </p:cNvPr>
          <p:cNvSpPr>
            <a:spLocks noGrp="1"/>
          </p:cNvSpPr>
          <p:nvPr>
            <p:ph type="dt" sz="half" idx="10"/>
          </p:nvPr>
        </p:nvSpPr>
        <p:spPr/>
        <p:txBody>
          <a:bodyPr/>
          <a:lstStyle/>
          <a:p>
            <a:fld id="{FEECBA23-DB27-9F40-9177-B161701C4E52}" type="datetime1">
              <a:rPr lang="en-GB" smtClean="0"/>
              <a:t>29/07/2018</a:t>
            </a:fld>
            <a:endParaRPr lang="en-US"/>
          </a:p>
        </p:txBody>
      </p:sp>
      <p:sp>
        <p:nvSpPr>
          <p:cNvPr id="6" name="Footer Placeholder 5">
            <a:extLst>
              <a:ext uri="{FF2B5EF4-FFF2-40B4-BE49-F238E27FC236}">
                <a16:creationId xmlns:a16="http://schemas.microsoft.com/office/drawing/2014/main" id="{7AE0A546-BC95-D548-92B0-40A8419CE78C}"/>
              </a:ext>
            </a:extLst>
          </p:cNvPr>
          <p:cNvSpPr>
            <a:spLocks noGrp="1"/>
          </p:cNvSpPr>
          <p:nvPr>
            <p:ph type="ftr" sz="quarter" idx="11"/>
          </p:nvPr>
        </p:nvSpPr>
        <p:spPr/>
        <p:txBody>
          <a:bodyPr/>
          <a:lstStyle/>
          <a:p>
            <a:r>
              <a:rPr lang="en-US"/>
              <a:t>Whole Atmosphere Modelling Workshop, Deimos, Tres Cantos, Spain, 13-15 June, 2018</a:t>
            </a:r>
          </a:p>
        </p:txBody>
      </p:sp>
      <p:sp>
        <p:nvSpPr>
          <p:cNvPr id="7" name="Slide Number Placeholder 6">
            <a:extLst>
              <a:ext uri="{FF2B5EF4-FFF2-40B4-BE49-F238E27FC236}">
                <a16:creationId xmlns:a16="http://schemas.microsoft.com/office/drawing/2014/main" id="{DF0DC808-FECA-3648-B49B-8A973114C462}"/>
              </a:ext>
            </a:extLst>
          </p:cNvPr>
          <p:cNvSpPr>
            <a:spLocks noGrp="1"/>
          </p:cNvSpPr>
          <p:nvPr>
            <p:ph type="sldNum" sz="quarter" idx="12"/>
          </p:nvPr>
        </p:nvSpPr>
        <p:spPr/>
        <p:txBody>
          <a:bodyPr/>
          <a:lstStyle/>
          <a:p>
            <a:fld id="{D3157FEA-C814-A24B-8B07-B7FE043696CE}" type="slidenum">
              <a:rPr lang="en-US" smtClean="0"/>
              <a:t>‹#›</a:t>
            </a:fld>
            <a:endParaRPr lang="en-US"/>
          </a:p>
        </p:txBody>
      </p:sp>
    </p:spTree>
    <p:extLst>
      <p:ext uri="{BB962C8B-B14F-4D97-AF65-F5344CB8AC3E}">
        <p14:creationId xmlns:p14="http://schemas.microsoft.com/office/powerpoint/2010/main" val="1498715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E80F-EC62-7B4B-8226-10FB425C12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5D1BE7-8811-DB4A-974D-F4A17FB9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B635F45-08AE-DC4C-A6EC-578C3F1C50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FF6CC6-6145-764D-AE23-54FBD0A0CD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1793BBA-2F6B-7E40-BF96-1D4CDD827C4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C93B24-6251-7B41-9C63-3DFBF26E9D9E}"/>
              </a:ext>
            </a:extLst>
          </p:cNvPr>
          <p:cNvSpPr>
            <a:spLocks noGrp="1"/>
          </p:cNvSpPr>
          <p:nvPr>
            <p:ph type="dt" sz="half" idx="10"/>
          </p:nvPr>
        </p:nvSpPr>
        <p:spPr/>
        <p:txBody>
          <a:bodyPr/>
          <a:lstStyle/>
          <a:p>
            <a:fld id="{29AE5DE4-083F-204A-A271-1B1622127971}" type="datetime1">
              <a:rPr lang="en-GB" smtClean="0"/>
              <a:t>29/07/2018</a:t>
            </a:fld>
            <a:endParaRPr lang="en-US"/>
          </a:p>
        </p:txBody>
      </p:sp>
      <p:sp>
        <p:nvSpPr>
          <p:cNvPr id="8" name="Footer Placeholder 7">
            <a:extLst>
              <a:ext uri="{FF2B5EF4-FFF2-40B4-BE49-F238E27FC236}">
                <a16:creationId xmlns:a16="http://schemas.microsoft.com/office/drawing/2014/main" id="{89CCFAEE-D6C1-A643-AC30-4FF5812881CF}"/>
              </a:ext>
            </a:extLst>
          </p:cNvPr>
          <p:cNvSpPr>
            <a:spLocks noGrp="1"/>
          </p:cNvSpPr>
          <p:nvPr>
            <p:ph type="ftr" sz="quarter" idx="11"/>
          </p:nvPr>
        </p:nvSpPr>
        <p:spPr/>
        <p:txBody>
          <a:bodyPr/>
          <a:lstStyle/>
          <a:p>
            <a:r>
              <a:rPr lang="en-US"/>
              <a:t>Whole Atmosphere Modelling Workshop, Deimos, Tres Cantos, Spain, 13-15 June, 2018</a:t>
            </a:r>
          </a:p>
        </p:txBody>
      </p:sp>
      <p:sp>
        <p:nvSpPr>
          <p:cNvPr id="9" name="Slide Number Placeholder 8">
            <a:extLst>
              <a:ext uri="{FF2B5EF4-FFF2-40B4-BE49-F238E27FC236}">
                <a16:creationId xmlns:a16="http://schemas.microsoft.com/office/drawing/2014/main" id="{52B7E7D2-0C13-EC42-8136-AE2410F56B89}"/>
              </a:ext>
            </a:extLst>
          </p:cNvPr>
          <p:cNvSpPr>
            <a:spLocks noGrp="1"/>
          </p:cNvSpPr>
          <p:nvPr>
            <p:ph type="sldNum" sz="quarter" idx="12"/>
          </p:nvPr>
        </p:nvSpPr>
        <p:spPr/>
        <p:txBody>
          <a:bodyPr/>
          <a:lstStyle/>
          <a:p>
            <a:fld id="{D3157FEA-C814-A24B-8B07-B7FE043696CE}" type="slidenum">
              <a:rPr lang="en-US" smtClean="0"/>
              <a:t>‹#›</a:t>
            </a:fld>
            <a:endParaRPr lang="en-US"/>
          </a:p>
        </p:txBody>
      </p:sp>
    </p:spTree>
    <p:extLst>
      <p:ext uri="{BB962C8B-B14F-4D97-AF65-F5344CB8AC3E}">
        <p14:creationId xmlns:p14="http://schemas.microsoft.com/office/powerpoint/2010/main" val="1276523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506E8-47C0-4B49-8518-2BBD3A34A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AD891F-93A6-8C4D-8838-55C475DE3091}"/>
              </a:ext>
            </a:extLst>
          </p:cNvPr>
          <p:cNvSpPr>
            <a:spLocks noGrp="1"/>
          </p:cNvSpPr>
          <p:nvPr>
            <p:ph type="dt" sz="half" idx="10"/>
          </p:nvPr>
        </p:nvSpPr>
        <p:spPr/>
        <p:txBody>
          <a:bodyPr/>
          <a:lstStyle/>
          <a:p>
            <a:fld id="{7ADC8803-BE6B-BE44-B110-17F7301606C2}" type="datetime1">
              <a:rPr lang="en-GB" smtClean="0"/>
              <a:t>29/07/2018</a:t>
            </a:fld>
            <a:endParaRPr lang="en-US"/>
          </a:p>
        </p:txBody>
      </p:sp>
      <p:sp>
        <p:nvSpPr>
          <p:cNvPr id="4" name="Footer Placeholder 3">
            <a:extLst>
              <a:ext uri="{FF2B5EF4-FFF2-40B4-BE49-F238E27FC236}">
                <a16:creationId xmlns:a16="http://schemas.microsoft.com/office/drawing/2014/main" id="{CA643D8D-962C-8743-825F-981E20CFFB73}"/>
              </a:ext>
            </a:extLst>
          </p:cNvPr>
          <p:cNvSpPr>
            <a:spLocks noGrp="1"/>
          </p:cNvSpPr>
          <p:nvPr>
            <p:ph type="ftr" sz="quarter" idx="11"/>
          </p:nvPr>
        </p:nvSpPr>
        <p:spPr/>
        <p:txBody>
          <a:bodyPr/>
          <a:lstStyle/>
          <a:p>
            <a:r>
              <a:rPr lang="en-US"/>
              <a:t>Whole Atmosphere Modelling Workshop, Deimos, Tres Cantos, Spain, 13-15 June, 2018</a:t>
            </a:r>
          </a:p>
        </p:txBody>
      </p:sp>
      <p:sp>
        <p:nvSpPr>
          <p:cNvPr id="5" name="Slide Number Placeholder 4">
            <a:extLst>
              <a:ext uri="{FF2B5EF4-FFF2-40B4-BE49-F238E27FC236}">
                <a16:creationId xmlns:a16="http://schemas.microsoft.com/office/drawing/2014/main" id="{8EC4916F-5CF7-DB4B-BF72-914768D57DB3}"/>
              </a:ext>
            </a:extLst>
          </p:cNvPr>
          <p:cNvSpPr>
            <a:spLocks noGrp="1"/>
          </p:cNvSpPr>
          <p:nvPr>
            <p:ph type="sldNum" sz="quarter" idx="12"/>
          </p:nvPr>
        </p:nvSpPr>
        <p:spPr/>
        <p:txBody>
          <a:bodyPr/>
          <a:lstStyle/>
          <a:p>
            <a:fld id="{D3157FEA-C814-A24B-8B07-B7FE043696CE}" type="slidenum">
              <a:rPr lang="en-US" smtClean="0"/>
              <a:t>‹#›</a:t>
            </a:fld>
            <a:endParaRPr lang="en-US"/>
          </a:p>
        </p:txBody>
      </p:sp>
    </p:spTree>
    <p:extLst>
      <p:ext uri="{BB962C8B-B14F-4D97-AF65-F5344CB8AC3E}">
        <p14:creationId xmlns:p14="http://schemas.microsoft.com/office/powerpoint/2010/main" val="3496692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B84F1-19D0-3F4D-B259-AC5D61A2A600}"/>
              </a:ext>
            </a:extLst>
          </p:cNvPr>
          <p:cNvSpPr>
            <a:spLocks noGrp="1"/>
          </p:cNvSpPr>
          <p:nvPr>
            <p:ph type="dt" sz="half" idx="10"/>
          </p:nvPr>
        </p:nvSpPr>
        <p:spPr/>
        <p:txBody>
          <a:bodyPr/>
          <a:lstStyle/>
          <a:p>
            <a:fld id="{B2FC7061-BBAB-F347-BA59-F8750B589190}" type="datetime1">
              <a:rPr lang="en-GB" smtClean="0"/>
              <a:t>29/07/2018</a:t>
            </a:fld>
            <a:endParaRPr lang="en-US"/>
          </a:p>
        </p:txBody>
      </p:sp>
      <p:sp>
        <p:nvSpPr>
          <p:cNvPr id="3" name="Footer Placeholder 2">
            <a:extLst>
              <a:ext uri="{FF2B5EF4-FFF2-40B4-BE49-F238E27FC236}">
                <a16:creationId xmlns:a16="http://schemas.microsoft.com/office/drawing/2014/main" id="{D1ADECCA-600D-8D44-9510-42831ED7AF61}"/>
              </a:ext>
            </a:extLst>
          </p:cNvPr>
          <p:cNvSpPr>
            <a:spLocks noGrp="1"/>
          </p:cNvSpPr>
          <p:nvPr>
            <p:ph type="ftr" sz="quarter" idx="11"/>
          </p:nvPr>
        </p:nvSpPr>
        <p:spPr/>
        <p:txBody>
          <a:bodyPr/>
          <a:lstStyle/>
          <a:p>
            <a:r>
              <a:rPr lang="en-US"/>
              <a:t>Whole Atmosphere Modelling Workshop, Deimos, Tres Cantos, Spain, 13-15 June, 2018</a:t>
            </a:r>
          </a:p>
        </p:txBody>
      </p:sp>
      <p:sp>
        <p:nvSpPr>
          <p:cNvPr id="4" name="Slide Number Placeholder 3">
            <a:extLst>
              <a:ext uri="{FF2B5EF4-FFF2-40B4-BE49-F238E27FC236}">
                <a16:creationId xmlns:a16="http://schemas.microsoft.com/office/drawing/2014/main" id="{C133A195-114D-CC4C-8809-B6A8BB256708}"/>
              </a:ext>
            </a:extLst>
          </p:cNvPr>
          <p:cNvSpPr>
            <a:spLocks noGrp="1"/>
          </p:cNvSpPr>
          <p:nvPr>
            <p:ph type="sldNum" sz="quarter" idx="12"/>
          </p:nvPr>
        </p:nvSpPr>
        <p:spPr/>
        <p:txBody>
          <a:bodyPr/>
          <a:lstStyle/>
          <a:p>
            <a:fld id="{D3157FEA-C814-A24B-8B07-B7FE043696CE}" type="slidenum">
              <a:rPr lang="en-US" smtClean="0"/>
              <a:t>‹#›</a:t>
            </a:fld>
            <a:endParaRPr lang="en-US"/>
          </a:p>
        </p:txBody>
      </p:sp>
    </p:spTree>
    <p:extLst>
      <p:ext uri="{BB962C8B-B14F-4D97-AF65-F5344CB8AC3E}">
        <p14:creationId xmlns:p14="http://schemas.microsoft.com/office/powerpoint/2010/main" val="2356269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3B4C2-E473-804D-826F-CB6D29512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C8CDB-CB51-B246-BC0D-E417B3B8F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EA3109-E3A5-C142-BF6F-038E0225E5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EBF115-681D-AA4A-9B08-A7C9D79E8BC0}"/>
              </a:ext>
            </a:extLst>
          </p:cNvPr>
          <p:cNvSpPr>
            <a:spLocks noGrp="1"/>
          </p:cNvSpPr>
          <p:nvPr>
            <p:ph type="dt" sz="half" idx="10"/>
          </p:nvPr>
        </p:nvSpPr>
        <p:spPr/>
        <p:txBody>
          <a:bodyPr/>
          <a:lstStyle/>
          <a:p>
            <a:fld id="{097F53A1-F3F9-9F4C-AB27-7B556B9A5603}" type="datetime1">
              <a:rPr lang="en-GB" smtClean="0"/>
              <a:t>29/07/2018</a:t>
            </a:fld>
            <a:endParaRPr lang="en-US"/>
          </a:p>
        </p:txBody>
      </p:sp>
      <p:sp>
        <p:nvSpPr>
          <p:cNvPr id="6" name="Footer Placeholder 5">
            <a:extLst>
              <a:ext uri="{FF2B5EF4-FFF2-40B4-BE49-F238E27FC236}">
                <a16:creationId xmlns:a16="http://schemas.microsoft.com/office/drawing/2014/main" id="{43D36ABD-EAF3-3741-957C-24940B1F6072}"/>
              </a:ext>
            </a:extLst>
          </p:cNvPr>
          <p:cNvSpPr>
            <a:spLocks noGrp="1"/>
          </p:cNvSpPr>
          <p:nvPr>
            <p:ph type="ftr" sz="quarter" idx="11"/>
          </p:nvPr>
        </p:nvSpPr>
        <p:spPr/>
        <p:txBody>
          <a:bodyPr/>
          <a:lstStyle/>
          <a:p>
            <a:r>
              <a:rPr lang="en-US"/>
              <a:t>Whole Atmosphere Modelling Workshop, Deimos, Tres Cantos, Spain, 13-15 June, 2018</a:t>
            </a:r>
          </a:p>
        </p:txBody>
      </p:sp>
      <p:sp>
        <p:nvSpPr>
          <p:cNvPr id="7" name="Slide Number Placeholder 6">
            <a:extLst>
              <a:ext uri="{FF2B5EF4-FFF2-40B4-BE49-F238E27FC236}">
                <a16:creationId xmlns:a16="http://schemas.microsoft.com/office/drawing/2014/main" id="{99D62A4E-B4D4-484E-9F68-8E2A0273A495}"/>
              </a:ext>
            </a:extLst>
          </p:cNvPr>
          <p:cNvSpPr>
            <a:spLocks noGrp="1"/>
          </p:cNvSpPr>
          <p:nvPr>
            <p:ph type="sldNum" sz="quarter" idx="12"/>
          </p:nvPr>
        </p:nvSpPr>
        <p:spPr/>
        <p:txBody>
          <a:bodyPr/>
          <a:lstStyle/>
          <a:p>
            <a:fld id="{D3157FEA-C814-A24B-8B07-B7FE043696CE}" type="slidenum">
              <a:rPr lang="en-US" smtClean="0"/>
              <a:t>‹#›</a:t>
            </a:fld>
            <a:endParaRPr lang="en-US"/>
          </a:p>
        </p:txBody>
      </p:sp>
    </p:spTree>
    <p:extLst>
      <p:ext uri="{BB962C8B-B14F-4D97-AF65-F5344CB8AC3E}">
        <p14:creationId xmlns:p14="http://schemas.microsoft.com/office/powerpoint/2010/main" val="2221552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F930C-A1FE-224B-83D9-2A6C587868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12B040-29CE-4440-8698-B9C88401A2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FC339-3343-7A4F-91B8-6682241045FA}"/>
              </a:ext>
            </a:extLst>
          </p:cNvPr>
          <p:cNvSpPr>
            <a:spLocks noGrp="1"/>
          </p:cNvSpPr>
          <p:nvPr>
            <p:ph type="dt" sz="half" idx="10"/>
          </p:nvPr>
        </p:nvSpPr>
        <p:spPr/>
        <p:txBody>
          <a:bodyPr/>
          <a:lstStyle/>
          <a:p>
            <a:fld id="{E8945617-D69C-1E4E-9A39-071D5BF0EC30}" type="datetimeFigureOut">
              <a:rPr lang="en-US" smtClean="0"/>
              <a:t>7/27/18</a:t>
            </a:fld>
            <a:endParaRPr lang="en-US"/>
          </a:p>
        </p:txBody>
      </p:sp>
      <p:sp>
        <p:nvSpPr>
          <p:cNvPr id="5" name="Footer Placeholder 4">
            <a:extLst>
              <a:ext uri="{FF2B5EF4-FFF2-40B4-BE49-F238E27FC236}">
                <a16:creationId xmlns:a16="http://schemas.microsoft.com/office/drawing/2014/main" id="{380AD956-F599-8A40-AA17-26C7B39CB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FBC2A-632F-9F42-8BCF-E9B93004B6F9}"/>
              </a:ext>
            </a:extLst>
          </p:cNvPr>
          <p:cNvSpPr>
            <a:spLocks noGrp="1"/>
          </p:cNvSpPr>
          <p:nvPr>
            <p:ph type="sldNum" sz="quarter" idx="12"/>
          </p:nvPr>
        </p:nvSpPr>
        <p:spPr/>
        <p:txBody>
          <a:bodyPr/>
          <a:lstStyle/>
          <a:p>
            <a:fld id="{AFC7139B-DEF4-7044-8BF4-C7B3A4C3662D}" type="slidenum">
              <a:rPr lang="en-US" smtClean="0"/>
              <a:t>‹#›</a:t>
            </a:fld>
            <a:endParaRPr lang="en-US"/>
          </a:p>
        </p:txBody>
      </p:sp>
    </p:spTree>
    <p:extLst>
      <p:ext uri="{BB962C8B-B14F-4D97-AF65-F5344CB8AC3E}">
        <p14:creationId xmlns:p14="http://schemas.microsoft.com/office/powerpoint/2010/main" val="2056326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C3557-84D4-FF4F-8403-CD077C771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0CEF6F-0D49-2D4B-B144-36514481B0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9282B9-54AA-A242-85B6-C1B677767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475F9D-E2A0-9F40-AA7E-F08CD537191C}"/>
              </a:ext>
            </a:extLst>
          </p:cNvPr>
          <p:cNvSpPr>
            <a:spLocks noGrp="1"/>
          </p:cNvSpPr>
          <p:nvPr>
            <p:ph type="dt" sz="half" idx="10"/>
          </p:nvPr>
        </p:nvSpPr>
        <p:spPr/>
        <p:txBody>
          <a:bodyPr/>
          <a:lstStyle/>
          <a:p>
            <a:fld id="{B8DE7334-99E7-6847-A790-74530C84F268}" type="datetime1">
              <a:rPr lang="en-GB" smtClean="0"/>
              <a:t>29/07/2018</a:t>
            </a:fld>
            <a:endParaRPr lang="en-US"/>
          </a:p>
        </p:txBody>
      </p:sp>
      <p:sp>
        <p:nvSpPr>
          <p:cNvPr id="6" name="Footer Placeholder 5">
            <a:extLst>
              <a:ext uri="{FF2B5EF4-FFF2-40B4-BE49-F238E27FC236}">
                <a16:creationId xmlns:a16="http://schemas.microsoft.com/office/drawing/2014/main" id="{14F2DBC7-01A4-A441-AA58-C6FDC60FE9C1}"/>
              </a:ext>
            </a:extLst>
          </p:cNvPr>
          <p:cNvSpPr>
            <a:spLocks noGrp="1"/>
          </p:cNvSpPr>
          <p:nvPr>
            <p:ph type="ftr" sz="quarter" idx="11"/>
          </p:nvPr>
        </p:nvSpPr>
        <p:spPr/>
        <p:txBody>
          <a:bodyPr/>
          <a:lstStyle/>
          <a:p>
            <a:r>
              <a:rPr lang="en-US"/>
              <a:t>Whole Atmosphere Modelling Workshop, Deimos, Tres Cantos, Spain, 13-15 June, 2018</a:t>
            </a:r>
          </a:p>
        </p:txBody>
      </p:sp>
      <p:sp>
        <p:nvSpPr>
          <p:cNvPr id="7" name="Slide Number Placeholder 6">
            <a:extLst>
              <a:ext uri="{FF2B5EF4-FFF2-40B4-BE49-F238E27FC236}">
                <a16:creationId xmlns:a16="http://schemas.microsoft.com/office/drawing/2014/main" id="{3345536D-1647-794D-8AAE-B8143BE3A0B4}"/>
              </a:ext>
            </a:extLst>
          </p:cNvPr>
          <p:cNvSpPr>
            <a:spLocks noGrp="1"/>
          </p:cNvSpPr>
          <p:nvPr>
            <p:ph type="sldNum" sz="quarter" idx="12"/>
          </p:nvPr>
        </p:nvSpPr>
        <p:spPr/>
        <p:txBody>
          <a:bodyPr/>
          <a:lstStyle/>
          <a:p>
            <a:fld id="{D3157FEA-C814-A24B-8B07-B7FE043696CE}" type="slidenum">
              <a:rPr lang="en-US" smtClean="0"/>
              <a:t>‹#›</a:t>
            </a:fld>
            <a:endParaRPr lang="en-US"/>
          </a:p>
        </p:txBody>
      </p:sp>
    </p:spTree>
    <p:extLst>
      <p:ext uri="{BB962C8B-B14F-4D97-AF65-F5344CB8AC3E}">
        <p14:creationId xmlns:p14="http://schemas.microsoft.com/office/powerpoint/2010/main" val="3174789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55444-A656-CF41-ADCF-E2C44C07AB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994156-E1B3-8747-AC55-65C2E0BADA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478DC-5F30-8540-BDC9-61629A97AA5F}"/>
              </a:ext>
            </a:extLst>
          </p:cNvPr>
          <p:cNvSpPr>
            <a:spLocks noGrp="1"/>
          </p:cNvSpPr>
          <p:nvPr>
            <p:ph type="dt" sz="half" idx="10"/>
          </p:nvPr>
        </p:nvSpPr>
        <p:spPr/>
        <p:txBody>
          <a:bodyPr/>
          <a:lstStyle/>
          <a:p>
            <a:fld id="{43E7CABA-BE2A-AA48-8892-F32E9ABD1B48}" type="datetime1">
              <a:rPr lang="en-GB" smtClean="0"/>
              <a:t>29/07/2018</a:t>
            </a:fld>
            <a:endParaRPr lang="en-US"/>
          </a:p>
        </p:txBody>
      </p:sp>
      <p:sp>
        <p:nvSpPr>
          <p:cNvPr id="5" name="Footer Placeholder 4">
            <a:extLst>
              <a:ext uri="{FF2B5EF4-FFF2-40B4-BE49-F238E27FC236}">
                <a16:creationId xmlns:a16="http://schemas.microsoft.com/office/drawing/2014/main" id="{9283E9AE-9C76-A044-89CC-EED9A200FF0D}"/>
              </a:ext>
            </a:extLst>
          </p:cNvPr>
          <p:cNvSpPr>
            <a:spLocks noGrp="1"/>
          </p:cNvSpPr>
          <p:nvPr>
            <p:ph type="ftr" sz="quarter" idx="11"/>
          </p:nvPr>
        </p:nvSpPr>
        <p:spPr/>
        <p:txBody>
          <a:bodyPr/>
          <a:lstStyle/>
          <a:p>
            <a:r>
              <a:rPr lang="en-US"/>
              <a:t>Whole Atmosphere Modelling Workshop, Deimos, Tres Cantos, Spain, 13-15 June, 2018</a:t>
            </a:r>
          </a:p>
        </p:txBody>
      </p:sp>
      <p:sp>
        <p:nvSpPr>
          <p:cNvPr id="6" name="Slide Number Placeholder 5">
            <a:extLst>
              <a:ext uri="{FF2B5EF4-FFF2-40B4-BE49-F238E27FC236}">
                <a16:creationId xmlns:a16="http://schemas.microsoft.com/office/drawing/2014/main" id="{7C0CBD3D-D97A-1C40-BB1F-B240FF6A7601}"/>
              </a:ext>
            </a:extLst>
          </p:cNvPr>
          <p:cNvSpPr>
            <a:spLocks noGrp="1"/>
          </p:cNvSpPr>
          <p:nvPr>
            <p:ph type="sldNum" sz="quarter" idx="12"/>
          </p:nvPr>
        </p:nvSpPr>
        <p:spPr/>
        <p:txBody>
          <a:bodyPr/>
          <a:lstStyle/>
          <a:p>
            <a:fld id="{D3157FEA-C814-A24B-8B07-B7FE043696CE}" type="slidenum">
              <a:rPr lang="en-US" smtClean="0"/>
              <a:t>‹#›</a:t>
            </a:fld>
            <a:endParaRPr lang="en-US"/>
          </a:p>
        </p:txBody>
      </p:sp>
    </p:spTree>
    <p:extLst>
      <p:ext uri="{BB962C8B-B14F-4D97-AF65-F5344CB8AC3E}">
        <p14:creationId xmlns:p14="http://schemas.microsoft.com/office/powerpoint/2010/main" val="3100366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1DCE78-7181-9741-B157-E71267F902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7E2EDD-10DA-FE4D-9403-52BA2815A9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C6E9A-440B-6F49-8E34-027105071909}"/>
              </a:ext>
            </a:extLst>
          </p:cNvPr>
          <p:cNvSpPr>
            <a:spLocks noGrp="1"/>
          </p:cNvSpPr>
          <p:nvPr>
            <p:ph type="dt" sz="half" idx="10"/>
          </p:nvPr>
        </p:nvSpPr>
        <p:spPr/>
        <p:txBody>
          <a:bodyPr/>
          <a:lstStyle/>
          <a:p>
            <a:fld id="{B8A01941-1A66-BA48-B974-43E7E4952186}" type="datetime1">
              <a:rPr lang="en-GB" smtClean="0"/>
              <a:t>29/07/2018</a:t>
            </a:fld>
            <a:endParaRPr lang="en-US"/>
          </a:p>
        </p:txBody>
      </p:sp>
      <p:sp>
        <p:nvSpPr>
          <p:cNvPr id="5" name="Footer Placeholder 4">
            <a:extLst>
              <a:ext uri="{FF2B5EF4-FFF2-40B4-BE49-F238E27FC236}">
                <a16:creationId xmlns:a16="http://schemas.microsoft.com/office/drawing/2014/main" id="{71ECAE5A-9DE5-FE46-BE7B-45905EB049C6}"/>
              </a:ext>
            </a:extLst>
          </p:cNvPr>
          <p:cNvSpPr>
            <a:spLocks noGrp="1"/>
          </p:cNvSpPr>
          <p:nvPr>
            <p:ph type="ftr" sz="quarter" idx="11"/>
          </p:nvPr>
        </p:nvSpPr>
        <p:spPr/>
        <p:txBody>
          <a:bodyPr/>
          <a:lstStyle/>
          <a:p>
            <a:r>
              <a:rPr lang="en-US"/>
              <a:t>Whole Atmosphere Modelling Workshop, Deimos, Tres Cantos, Spain, 13-15 June, 2018</a:t>
            </a:r>
          </a:p>
        </p:txBody>
      </p:sp>
      <p:sp>
        <p:nvSpPr>
          <p:cNvPr id="6" name="Slide Number Placeholder 5">
            <a:extLst>
              <a:ext uri="{FF2B5EF4-FFF2-40B4-BE49-F238E27FC236}">
                <a16:creationId xmlns:a16="http://schemas.microsoft.com/office/drawing/2014/main" id="{25CEC485-9754-9B4C-B1A5-CEF6643ED4D5}"/>
              </a:ext>
            </a:extLst>
          </p:cNvPr>
          <p:cNvSpPr>
            <a:spLocks noGrp="1"/>
          </p:cNvSpPr>
          <p:nvPr>
            <p:ph type="sldNum" sz="quarter" idx="12"/>
          </p:nvPr>
        </p:nvSpPr>
        <p:spPr/>
        <p:txBody>
          <a:bodyPr/>
          <a:lstStyle/>
          <a:p>
            <a:fld id="{D3157FEA-C814-A24B-8B07-B7FE043696CE}" type="slidenum">
              <a:rPr lang="en-US" smtClean="0"/>
              <a:t>‹#›</a:t>
            </a:fld>
            <a:endParaRPr lang="en-US"/>
          </a:p>
        </p:txBody>
      </p:sp>
    </p:spTree>
    <p:extLst>
      <p:ext uri="{BB962C8B-B14F-4D97-AF65-F5344CB8AC3E}">
        <p14:creationId xmlns:p14="http://schemas.microsoft.com/office/powerpoint/2010/main" val="2232087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47" name="Line"/>
          <p:cNvSpPr/>
          <p:nvPr/>
        </p:nvSpPr>
        <p:spPr>
          <a:xfrm>
            <a:off x="535781" y="1384102"/>
            <a:ext cx="11126349" cy="91"/>
          </a:xfrm>
          <a:prstGeom prst="line">
            <a:avLst/>
          </a:prstGeom>
          <a:ln w="12700">
            <a:solidFill>
              <a:srgbClr val="9A9A9A"/>
            </a:solidFill>
            <a:miter lim="400000"/>
          </a:ln>
        </p:spPr>
        <p:txBody>
          <a:bodyPr lIns="35719" tIns="35719" rIns="35719" bIns="35719" anchor="ctr"/>
          <a:lstStyle/>
          <a:p>
            <a:pPr algn="l" defTabSz="321457">
              <a:defRPr sz="1200">
                <a:latin typeface="Helvetica"/>
                <a:ea typeface="Helvetica"/>
                <a:cs typeface="Helvetica"/>
                <a:sym typeface="Helvetica"/>
              </a:defRPr>
            </a:pPr>
            <a:endParaRPr sz="844"/>
          </a:p>
        </p:txBody>
      </p:sp>
      <p:sp>
        <p:nvSpPr>
          <p:cNvPr id="148" name="Title Text"/>
          <p:cNvSpPr txBox="1">
            <a:spLocks noGrp="1"/>
          </p:cNvSpPr>
          <p:nvPr>
            <p:ph type="title"/>
          </p:nvPr>
        </p:nvSpPr>
        <p:spPr>
          <a:xfrm>
            <a:off x="535781" y="232172"/>
            <a:ext cx="11120438" cy="982266"/>
          </a:xfrm>
          <a:prstGeom prst="rect">
            <a:avLst/>
          </a:prstGeom>
        </p:spPr>
        <p:txBody>
          <a:bodyPr anchor="b"/>
          <a:lstStyle>
            <a:lvl1pPr algn="l">
              <a:defRPr sz="2953">
                <a:latin typeface="Helvetica Neue Light"/>
                <a:ea typeface="Helvetica Neue Light"/>
                <a:cs typeface="Helvetica Neue Light"/>
                <a:sym typeface="Helvetica Neue Light"/>
              </a:defRPr>
            </a:lvl1pPr>
          </a:lstStyle>
          <a:p>
            <a:r>
              <a:t>Title Text</a:t>
            </a:r>
          </a:p>
        </p:txBody>
      </p:sp>
      <p:sp>
        <p:nvSpPr>
          <p:cNvPr id="149" name="Slide Number"/>
          <p:cNvSpPr txBox="1">
            <a:spLocks noGrp="1"/>
          </p:cNvSpPr>
          <p:nvPr>
            <p:ph type="sldNum" sz="quarter" idx="2"/>
          </p:nvPr>
        </p:nvSpPr>
        <p:spPr>
          <a:xfrm>
            <a:off x="11501437" y="6465094"/>
            <a:ext cx="292514" cy="210812"/>
          </a:xfrm>
          <a:prstGeom prst="rect">
            <a:avLst/>
          </a:prstGeom>
        </p:spPr>
        <p:txBody>
          <a:bodyPr/>
          <a:lstStyle>
            <a:lvl1pPr algn="r">
              <a:defRPr sz="984">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26223755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2" name="Shape 32"/>
          <p:cNvSpPr/>
          <p:nvPr/>
        </p:nvSpPr>
        <p:spPr>
          <a:xfrm>
            <a:off x="535781" y="1384102"/>
            <a:ext cx="11126349" cy="91"/>
          </a:xfrm>
          <a:prstGeom prst="rect">
            <a:avLst/>
          </a:prstGeom>
          <a:ln w="12700">
            <a:solidFill>
              <a:srgbClr val="9A9A9A"/>
            </a:solidFill>
            <a:miter lim="400000"/>
          </a:ln>
        </p:spPr>
        <p:txBody>
          <a:bodyPr lIns="35719" tIns="35719" rIns="35719" bIns="35719" anchor="ctr"/>
          <a:lstStyle/>
          <a:p>
            <a:pPr algn="l" defTabSz="321457">
              <a:defRPr sz="1200">
                <a:latin typeface="Helvetica"/>
                <a:ea typeface="Helvetica"/>
                <a:cs typeface="Helvetica"/>
                <a:sym typeface="Helvetica"/>
              </a:defRPr>
            </a:pPr>
            <a:endParaRPr sz="844"/>
          </a:p>
        </p:txBody>
      </p:sp>
      <p:sp>
        <p:nvSpPr>
          <p:cNvPr id="33" name="Shape 33"/>
          <p:cNvSpPr>
            <a:spLocks noGrp="1"/>
          </p:cNvSpPr>
          <p:nvPr>
            <p:ph type="title"/>
          </p:nvPr>
        </p:nvSpPr>
        <p:spPr>
          <a:prstGeom prst="rect">
            <a:avLst/>
          </a:prstGeom>
        </p:spPr>
        <p:txBody>
          <a:bodyPr/>
          <a:lstStyle/>
          <a:p>
            <a:r>
              <a:t>Title Text</a:t>
            </a:r>
          </a:p>
        </p:txBody>
      </p:sp>
      <p:sp>
        <p:nvSpPr>
          <p:cNvPr id="34" name="Shape 34"/>
          <p:cNvSpPr>
            <a:spLocks noGrp="1"/>
          </p:cNvSpPr>
          <p:nvPr>
            <p:ph type="body" idx="1"/>
          </p:nvPr>
        </p:nvSpPr>
        <p:spPr>
          <a:xfrm>
            <a:off x="535781" y="1562695"/>
            <a:ext cx="10666950" cy="468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hape 35"/>
          <p:cNvSpPr/>
          <p:nvPr/>
        </p:nvSpPr>
        <p:spPr>
          <a:xfrm>
            <a:off x="532259" y="1388566"/>
            <a:ext cx="10666951" cy="0"/>
          </a:xfrm>
          <a:prstGeom prst="line">
            <a:avLst/>
          </a:prstGeom>
          <a:ln w="12700">
            <a:solidFill>
              <a:srgbClr val="ABABAB"/>
            </a:solidFill>
            <a:miter lim="400000"/>
          </a:ln>
        </p:spPr>
        <p:txBody>
          <a:bodyPr lIns="35719" tIns="35719" rIns="35719" bIns="35719" anchor="ctr"/>
          <a:lstStyle/>
          <a:p>
            <a:endParaRPr sz="1266"/>
          </a:p>
        </p:txBody>
      </p:sp>
      <p:sp>
        <p:nvSpPr>
          <p:cNvPr id="36" name="Shape 36"/>
          <p:cNvSpPr/>
          <p:nvPr/>
        </p:nvSpPr>
        <p:spPr>
          <a:xfrm>
            <a:off x="374212" y="6443534"/>
            <a:ext cx="11220800" cy="2884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r">
              <a:defRPr sz="2000"/>
            </a:lvl1pPr>
          </a:lstStyle>
          <a:p>
            <a:r>
              <a:rPr sz="1406"/>
              <a:t>PSTEP-1: January 13-14, 2016,  Nagoya University, Japan</a:t>
            </a:r>
          </a:p>
        </p:txBody>
      </p:sp>
      <p:sp>
        <p:nvSpPr>
          <p:cNvPr id="37" name="Shape 37"/>
          <p:cNvSpPr/>
          <p:nvPr/>
        </p:nvSpPr>
        <p:spPr>
          <a:xfrm>
            <a:off x="403941" y="6391387"/>
            <a:ext cx="11120438" cy="1"/>
          </a:xfrm>
          <a:prstGeom prst="line">
            <a:avLst/>
          </a:prstGeom>
          <a:ln w="38100">
            <a:solidFill>
              <a:srgbClr val="ABABAB"/>
            </a:solidFill>
            <a:miter lim="400000"/>
          </a:ln>
        </p:spPr>
        <p:txBody>
          <a:bodyPr lIns="35719" tIns="35719" rIns="35719" bIns="35719" anchor="ctr"/>
          <a:lstStyle/>
          <a:p>
            <a:endParaRPr sz="1266"/>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440254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F02E-2018-8A4F-9CE8-158E076C3EE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3899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4F9F-3E82-334A-9A28-3484B884ED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6D1437-5EE4-934D-838F-530F270CC9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A45DE5-786B-4A49-A901-E0AD4F367BE8}"/>
              </a:ext>
            </a:extLst>
          </p:cNvPr>
          <p:cNvSpPr>
            <a:spLocks noGrp="1"/>
          </p:cNvSpPr>
          <p:nvPr>
            <p:ph type="dt" sz="half" idx="10"/>
          </p:nvPr>
        </p:nvSpPr>
        <p:spPr/>
        <p:txBody>
          <a:bodyPr/>
          <a:lstStyle/>
          <a:p>
            <a:fld id="{E8945617-D69C-1E4E-9A39-071D5BF0EC30}" type="datetimeFigureOut">
              <a:rPr lang="en-US" smtClean="0"/>
              <a:t>7/27/18</a:t>
            </a:fld>
            <a:endParaRPr lang="en-US"/>
          </a:p>
        </p:txBody>
      </p:sp>
      <p:sp>
        <p:nvSpPr>
          <p:cNvPr id="5" name="Footer Placeholder 4">
            <a:extLst>
              <a:ext uri="{FF2B5EF4-FFF2-40B4-BE49-F238E27FC236}">
                <a16:creationId xmlns:a16="http://schemas.microsoft.com/office/drawing/2014/main" id="{A787B332-B8B0-414D-BEA2-1577992F1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D10AD-ECB2-D341-9D7F-7E8A51018FE9}"/>
              </a:ext>
            </a:extLst>
          </p:cNvPr>
          <p:cNvSpPr>
            <a:spLocks noGrp="1"/>
          </p:cNvSpPr>
          <p:nvPr>
            <p:ph type="sldNum" sz="quarter" idx="12"/>
          </p:nvPr>
        </p:nvSpPr>
        <p:spPr/>
        <p:txBody>
          <a:bodyPr/>
          <a:lstStyle/>
          <a:p>
            <a:fld id="{AFC7139B-DEF4-7044-8BF4-C7B3A4C3662D}" type="slidenum">
              <a:rPr lang="en-US" smtClean="0"/>
              <a:t>‹#›</a:t>
            </a:fld>
            <a:endParaRPr lang="en-US"/>
          </a:p>
        </p:txBody>
      </p:sp>
    </p:spTree>
    <p:extLst>
      <p:ext uri="{BB962C8B-B14F-4D97-AF65-F5344CB8AC3E}">
        <p14:creationId xmlns:p14="http://schemas.microsoft.com/office/powerpoint/2010/main" val="1381556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EE49-8F1C-ED47-B9ED-67C6F1A3F3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5B3EBA-10A0-BD47-95DB-53C538184D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506E4-FCCB-A644-A179-46794DAC39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7E4C7-4F97-BA4E-BDAF-A3C94B9D5874}"/>
              </a:ext>
            </a:extLst>
          </p:cNvPr>
          <p:cNvSpPr>
            <a:spLocks noGrp="1"/>
          </p:cNvSpPr>
          <p:nvPr>
            <p:ph type="dt" sz="half" idx="10"/>
          </p:nvPr>
        </p:nvSpPr>
        <p:spPr/>
        <p:txBody>
          <a:bodyPr/>
          <a:lstStyle/>
          <a:p>
            <a:fld id="{E8945617-D69C-1E4E-9A39-071D5BF0EC30}" type="datetimeFigureOut">
              <a:rPr lang="en-US" smtClean="0"/>
              <a:t>7/27/18</a:t>
            </a:fld>
            <a:endParaRPr lang="en-US"/>
          </a:p>
        </p:txBody>
      </p:sp>
      <p:sp>
        <p:nvSpPr>
          <p:cNvPr id="6" name="Footer Placeholder 5">
            <a:extLst>
              <a:ext uri="{FF2B5EF4-FFF2-40B4-BE49-F238E27FC236}">
                <a16:creationId xmlns:a16="http://schemas.microsoft.com/office/drawing/2014/main" id="{037E99DD-A034-E640-A3BD-6E232E769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81362-B7D9-A244-8054-27663129EAD1}"/>
              </a:ext>
            </a:extLst>
          </p:cNvPr>
          <p:cNvSpPr>
            <a:spLocks noGrp="1"/>
          </p:cNvSpPr>
          <p:nvPr>
            <p:ph type="sldNum" sz="quarter" idx="12"/>
          </p:nvPr>
        </p:nvSpPr>
        <p:spPr/>
        <p:txBody>
          <a:bodyPr/>
          <a:lstStyle/>
          <a:p>
            <a:fld id="{AFC7139B-DEF4-7044-8BF4-C7B3A4C3662D}" type="slidenum">
              <a:rPr lang="en-US" smtClean="0"/>
              <a:t>‹#›</a:t>
            </a:fld>
            <a:endParaRPr lang="en-US"/>
          </a:p>
        </p:txBody>
      </p:sp>
    </p:spTree>
    <p:extLst>
      <p:ext uri="{BB962C8B-B14F-4D97-AF65-F5344CB8AC3E}">
        <p14:creationId xmlns:p14="http://schemas.microsoft.com/office/powerpoint/2010/main" val="355942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B886D-86CD-C248-B763-C4E7CBD555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D11B9-6F94-B64D-A322-5BAC0AF07A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D3261F-A4C5-944D-AB14-E7906EDF617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137D9A-D4C9-2A41-B682-9D98342911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6A3FC7-5784-2344-A36E-33E0630E10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73E000-4019-6D4F-98FB-0599109CB9D4}"/>
              </a:ext>
            </a:extLst>
          </p:cNvPr>
          <p:cNvSpPr>
            <a:spLocks noGrp="1"/>
          </p:cNvSpPr>
          <p:nvPr>
            <p:ph type="dt" sz="half" idx="10"/>
          </p:nvPr>
        </p:nvSpPr>
        <p:spPr/>
        <p:txBody>
          <a:bodyPr/>
          <a:lstStyle/>
          <a:p>
            <a:fld id="{E8945617-D69C-1E4E-9A39-071D5BF0EC30}" type="datetimeFigureOut">
              <a:rPr lang="en-US" smtClean="0"/>
              <a:t>7/27/18</a:t>
            </a:fld>
            <a:endParaRPr lang="en-US"/>
          </a:p>
        </p:txBody>
      </p:sp>
      <p:sp>
        <p:nvSpPr>
          <p:cNvPr id="8" name="Footer Placeholder 7">
            <a:extLst>
              <a:ext uri="{FF2B5EF4-FFF2-40B4-BE49-F238E27FC236}">
                <a16:creationId xmlns:a16="http://schemas.microsoft.com/office/drawing/2014/main" id="{485728A9-2393-2844-B249-8C4822103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ED5628-20A3-3941-AFD0-05168C92093E}"/>
              </a:ext>
            </a:extLst>
          </p:cNvPr>
          <p:cNvSpPr>
            <a:spLocks noGrp="1"/>
          </p:cNvSpPr>
          <p:nvPr>
            <p:ph type="sldNum" sz="quarter" idx="12"/>
          </p:nvPr>
        </p:nvSpPr>
        <p:spPr/>
        <p:txBody>
          <a:bodyPr/>
          <a:lstStyle/>
          <a:p>
            <a:fld id="{AFC7139B-DEF4-7044-8BF4-C7B3A4C3662D}" type="slidenum">
              <a:rPr lang="en-US" smtClean="0"/>
              <a:t>‹#›</a:t>
            </a:fld>
            <a:endParaRPr lang="en-US"/>
          </a:p>
        </p:txBody>
      </p:sp>
    </p:spTree>
    <p:extLst>
      <p:ext uri="{BB962C8B-B14F-4D97-AF65-F5344CB8AC3E}">
        <p14:creationId xmlns:p14="http://schemas.microsoft.com/office/powerpoint/2010/main" val="349272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B3D7-26A7-2149-B566-EB9C9D6EAF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487D64-2A2A-0742-AEDD-029F27A9D360}"/>
              </a:ext>
            </a:extLst>
          </p:cNvPr>
          <p:cNvSpPr>
            <a:spLocks noGrp="1"/>
          </p:cNvSpPr>
          <p:nvPr>
            <p:ph type="dt" sz="half" idx="10"/>
          </p:nvPr>
        </p:nvSpPr>
        <p:spPr/>
        <p:txBody>
          <a:bodyPr/>
          <a:lstStyle/>
          <a:p>
            <a:fld id="{E8945617-D69C-1E4E-9A39-071D5BF0EC30}" type="datetimeFigureOut">
              <a:rPr lang="en-US" smtClean="0"/>
              <a:t>7/27/18</a:t>
            </a:fld>
            <a:endParaRPr lang="en-US"/>
          </a:p>
        </p:txBody>
      </p:sp>
      <p:sp>
        <p:nvSpPr>
          <p:cNvPr id="4" name="Footer Placeholder 3">
            <a:extLst>
              <a:ext uri="{FF2B5EF4-FFF2-40B4-BE49-F238E27FC236}">
                <a16:creationId xmlns:a16="http://schemas.microsoft.com/office/drawing/2014/main" id="{78A0771B-7DA9-F14A-BD63-6F1FCA3A3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21D635-ADEF-CD48-971A-683978FFAEFF}"/>
              </a:ext>
            </a:extLst>
          </p:cNvPr>
          <p:cNvSpPr>
            <a:spLocks noGrp="1"/>
          </p:cNvSpPr>
          <p:nvPr>
            <p:ph type="sldNum" sz="quarter" idx="12"/>
          </p:nvPr>
        </p:nvSpPr>
        <p:spPr/>
        <p:txBody>
          <a:bodyPr/>
          <a:lstStyle/>
          <a:p>
            <a:fld id="{AFC7139B-DEF4-7044-8BF4-C7B3A4C3662D}" type="slidenum">
              <a:rPr lang="en-US" smtClean="0"/>
              <a:t>‹#›</a:t>
            </a:fld>
            <a:endParaRPr lang="en-US"/>
          </a:p>
        </p:txBody>
      </p:sp>
    </p:spTree>
    <p:extLst>
      <p:ext uri="{BB962C8B-B14F-4D97-AF65-F5344CB8AC3E}">
        <p14:creationId xmlns:p14="http://schemas.microsoft.com/office/powerpoint/2010/main" val="2163620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CD77-7FE3-0A47-AA88-2D98323D1C49}"/>
              </a:ext>
            </a:extLst>
          </p:cNvPr>
          <p:cNvSpPr>
            <a:spLocks noGrp="1"/>
          </p:cNvSpPr>
          <p:nvPr>
            <p:ph type="dt" sz="half" idx="10"/>
          </p:nvPr>
        </p:nvSpPr>
        <p:spPr/>
        <p:txBody>
          <a:bodyPr/>
          <a:lstStyle/>
          <a:p>
            <a:fld id="{E8945617-D69C-1E4E-9A39-071D5BF0EC30}" type="datetimeFigureOut">
              <a:rPr lang="en-US" smtClean="0"/>
              <a:t>7/27/18</a:t>
            </a:fld>
            <a:endParaRPr lang="en-US"/>
          </a:p>
        </p:txBody>
      </p:sp>
      <p:sp>
        <p:nvSpPr>
          <p:cNvPr id="3" name="Footer Placeholder 2">
            <a:extLst>
              <a:ext uri="{FF2B5EF4-FFF2-40B4-BE49-F238E27FC236}">
                <a16:creationId xmlns:a16="http://schemas.microsoft.com/office/drawing/2014/main" id="{E855B93B-BC3E-5D44-AEDF-90620DEC50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7F9B93-F0D0-BB43-BB57-69BAE2E80BFD}"/>
              </a:ext>
            </a:extLst>
          </p:cNvPr>
          <p:cNvSpPr>
            <a:spLocks noGrp="1"/>
          </p:cNvSpPr>
          <p:nvPr>
            <p:ph type="sldNum" sz="quarter" idx="12"/>
          </p:nvPr>
        </p:nvSpPr>
        <p:spPr/>
        <p:txBody>
          <a:bodyPr/>
          <a:lstStyle/>
          <a:p>
            <a:fld id="{AFC7139B-DEF4-7044-8BF4-C7B3A4C3662D}" type="slidenum">
              <a:rPr lang="en-US" smtClean="0"/>
              <a:t>‹#›</a:t>
            </a:fld>
            <a:endParaRPr lang="en-US"/>
          </a:p>
        </p:txBody>
      </p:sp>
    </p:spTree>
    <p:extLst>
      <p:ext uri="{BB962C8B-B14F-4D97-AF65-F5344CB8AC3E}">
        <p14:creationId xmlns:p14="http://schemas.microsoft.com/office/powerpoint/2010/main" val="1545058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05E1-97C7-3B4B-A427-0D45E1393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27F839-2D6C-A44E-80C9-04AEF3F022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DEDB3E-63D0-4D42-B181-28B7CD119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267E17-D353-5E4C-AFEC-30238196E076}"/>
              </a:ext>
            </a:extLst>
          </p:cNvPr>
          <p:cNvSpPr>
            <a:spLocks noGrp="1"/>
          </p:cNvSpPr>
          <p:nvPr>
            <p:ph type="dt" sz="half" idx="10"/>
          </p:nvPr>
        </p:nvSpPr>
        <p:spPr/>
        <p:txBody>
          <a:bodyPr/>
          <a:lstStyle/>
          <a:p>
            <a:fld id="{E8945617-D69C-1E4E-9A39-071D5BF0EC30}" type="datetimeFigureOut">
              <a:rPr lang="en-US" smtClean="0"/>
              <a:t>7/27/18</a:t>
            </a:fld>
            <a:endParaRPr lang="en-US"/>
          </a:p>
        </p:txBody>
      </p:sp>
      <p:sp>
        <p:nvSpPr>
          <p:cNvPr id="6" name="Footer Placeholder 5">
            <a:extLst>
              <a:ext uri="{FF2B5EF4-FFF2-40B4-BE49-F238E27FC236}">
                <a16:creationId xmlns:a16="http://schemas.microsoft.com/office/drawing/2014/main" id="{97A2F2BF-CD8D-724E-8CEF-6E8C662740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DC638-28BF-CC44-9715-DCA3EFBC78CB}"/>
              </a:ext>
            </a:extLst>
          </p:cNvPr>
          <p:cNvSpPr>
            <a:spLocks noGrp="1"/>
          </p:cNvSpPr>
          <p:nvPr>
            <p:ph type="sldNum" sz="quarter" idx="12"/>
          </p:nvPr>
        </p:nvSpPr>
        <p:spPr/>
        <p:txBody>
          <a:bodyPr/>
          <a:lstStyle/>
          <a:p>
            <a:fld id="{AFC7139B-DEF4-7044-8BF4-C7B3A4C3662D}" type="slidenum">
              <a:rPr lang="en-US" smtClean="0"/>
              <a:t>‹#›</a:t>
            </a:fld>
            <a:endParaRPr lang="en-US"/>
          </a:p>
        </p:txBody>
      </p:sp>
    </p:spTree>
    <p:extLst>
      <p:ext uri="{BB962C8B-B14F-4D97-AF65-F5344CB8AC3E}">
        <p14:creationId xmlns:p14="http://schemas.microsoft.com/office/powerpoint/2010/main" val="3988874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8CE40-875D-9D4B-A349-22E105BF2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9E6E52-EFC1-8A4A-BB01-C5B09B2A19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0901C9-5DBD-3643-B10D-657E2B1B4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19B3B5-4A66-8A44-97BB-51DC89F5F664}"/>
              </a:ext>
            </a:extLst>
          </p:cNvPr>
          <p:cNvSpPr>
            <a:spLocks noGrp="1"/>
          </p:cNvSpPr>
          <p:nvPr>
            <p:ph type="dt" sz="half" idx="10"/>
          </p:nvPr>
        </p:nvSpPr>
        <p:spPr/>
        <p:txBody>
          <a:bodyPr/>
          <a:lstStyle/>
          <a:p>
            <a:fld id="{E8945617-D69C-1E4E-9A39-071D5BF0EC30}" type="datetimeFigureOut">
              <a:rPr lang="en-US" smtClean="0"/>
              <a:t>7/27/18</a:t>
            </a:fld>
            <a:endParaRPr lang="en-US"/>
          </a:p>
        </p:txBody>
      </p:sp>
      <p:sp>
        <p:nvSpPr>
          <p:cNvPr id="6" name="Footer Placeholder 5">
            <a:extLst>
              <a:ext uri="{FF2B5EF4-FFF2-40B4-BE49-F238E27FC236}">
                <a16:creationId xmlns:a16="http://schemas.microsoft.com/office/drawing/2014/main" id="{0C91E843-4AB1-2A44-9B57-580F4A6B3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FC012-CA27-544E-B6B6-64C049BB6E61}"/>
              </a:ext>
            </a:extLst>
          </p:cNvPr>
          <p:cNvSpPr>
            <a:spLocks noGrp="1"/>
          </p:cNvSpPr>
          <p:nvPr>
            <p:ph type="sldNum" sz="quarter" idx="12"/>
          </p:nvPr>
        </p:nvSpPr>
        <p:spPr/>
        <p:txBody>
          <a:bodyPr/>
          <a:lstStyle/>
          <a:p>
            <a:fld id="{AFC7139B-DEF4-7044-8BF4-C7B3A4C3662D}" type="slidenum">
              <a:rPr lang="en-US" smtClean="0"/>
              <a:t>‹#›</a:t>
            </a:fld>
            <a:endParaRPr lang="en-US"/>
          </a:p>
        </p:txBody>
      </p:sp>
    </p:spTree>
    <p:extLst>
      <p:ext uri="{BB962C8B-B14F-4D97-AF65-F5344CB8AC3E}">
        <p14:creationId xmlns:p14="http://schemas.microsoft.com/office/powerpoint/2010/main" val="9508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C7294-AC53-3B4A-A47C-B2E0AA4BA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982AF1-1C8C-8240-B478-35053347F8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F2AF8-2AA9-5048-9B80-1DBA26298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5617-D69C-1E4E-9A39-071D5BF0EC30}" type="datetimeFigureOut">
              <a:rPr lang="en-US" smtClean="0"/>
              <a:t>7/27/18</a:t>
            </a:fld>
            <a:endParaRPr lang="en-US"/>
          </a:p>
        </p:txBody>
      </p:sp>
      <p:sp>
        <p:nvSpPr>
          <p:cNvPr id="5" name="Footer Placeholder 4">
            <a:extLst>
              <a:ext uri="{FF2B5EF4-FFF2-40B4-BE49-F238E27FC236}">
                <a16:creationId xmlns:a16="http://schemas.microsoft.com/office/drawing/2014/main" id="{B670AE1D-2DF1-3E47-8A12-52C3254AF7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539BC6-7471-5D4E-94E5-9F59A8AAF0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7139B-DEF4-7044-8BF4-C7B3A4C3662D}" type="slidenum">
              <a:rPr lang="en-US" smtClean="0"/>
              <a:t>‹#›</a:t>
            </a:fld>
            <a:endParaRPr lang="en-US"/>
          </a:p>
        </p:txBody>
      </p:sp>
    </p:spTree>
    <p:extLst>
      <p:ext uri="{BB962C8B-B14F-4D97-AF65-F5344CB8AC3E}">
        <p14:creationId xmlns:p14="http://schemas.microsoft.com/office/powerpoint/2010/main" val="3771021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0671D-820E-7449-9075-BBE24BC60C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146F38-4B42-EB4E-9ADA-50F566F8B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901B2-CE17-D946-AB0C-D11773FA11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8A02C-B5BF-CF49-8507-B992D2E8D6DF}" type="datetime1">
              <a:rPr lang="en-GB" smtClean="0"/>
              <a:t>29/07/2018</a:t>
            </a:fld>
            <a:endParaRPr lang="en-US"/>
          </a:p>
        </p:txBody>
      </p:sp>
      <p:sp>
        <p:nvSpPr>
          <p:cNvPr id="5" name="Footer Placeholder 4">
            <a:extLst>
              <a:ext uri="{FF2B5EF4-FFF2-40B4-BE49-F238E27FC236}">
                <a16:creationId xmlns:a16="http://schemas.microsoft.com/office/drawing/2014/main" id="{C3C2E71F-3BDF-BD44-AB87-F4D91BC331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Whole Atmosphere Modelling Workshop, Deimos, Tres Cantos, Spain, 13-15 June, 2018</a:t>
            </a:r>
          </a:p>
        </p:txBody>
      </p:sp>
      <p:sp>
        <p:nvSpPr>
          <p:cNvPr id="6" name="Slide Number Placeholder 5">
            <a:extLst>
              <a:ext uri="{FF2B5EF4-FFF2-40B4-BE49-F238E27FC236}">
                <a16:creationId xmlns:a16="http://schemas.microsoft.com/office/drawing/2014/main" id="{F61DCCC4-1466-4347-BCBB-E34D1460C6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57FEA-C814-A24B-8B07-B7FE043696CE}" type="slidenum">
              <a:rPr lang="en-US" smtClean="0"/>
              <a:t>‹#›</a:t>
            </a:fld>
            <a:endParaRPr lang="en-US"/>
          </a:p>
        </p:txBody>
      </p:sp>
    </p:spTree>
    <p:extLst>
      <p:ext uri="{BB962C8B-B14F-4D97-AF65-F5344CB8AC3E}">
        <p14:creationId xmlns:p14="http://schemas.microsoft.com/office/powerpoint/2010/main" val="5478438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8" r:id="rId12"/>
    <p:sldLayoutId id="2147483699" r:id="rId13"/>
    <p:sldLayoutId id="2147483700"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mail.google.com/mail/u/0?ui=2&amp;ik=a1ebae363b&amp;attid=0.1&amp;permmsgid=msg-f:1603807687958606355&amp;th=1641de9848d03213&amp;view=att&amp;disp=safe&amp;realattid=f_jinalr2p0"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4.png"/><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tiff"/><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E706-6C0C-6242-94CC-088CAF2E690E}"/>
              </a:ext>
            </a:extLst>
          </p:cNvPr>
          <p:cNvSpPr>
            <a:spLocks noGrp="1"/>
          </p:cNvSpPr>
          <p:nvPr>
            <p:ph type="ctrTitle"/>
          </p:nvPr>
        </p:nvSpPr>
        <p:spPr/>
        <p:txBody>
          <a:bodyPr>
            <a:normAutofit fontScale="90000"/>
          </a:bodyPr>
          <a:lstStyle/>
          <a:p>
            <a:r>
              <a:rPr lang="en-US" b="1" i="1" dirty="0" err="1">
                <a:latin typeface="Arial"/>
                <a:ea typeface="Arial"/>
                <a:cs typeface="Arial"/>
                <a:sym typeface="Arial"/>
              </a:rPr>
              <a:t>MU</a:t>
            </a:r>
            <a:r>
              <a:rPr lang="en-US" dirty="0" err="1">
                <a:latin typeface="Arial"/>
                <a:ea typeface="Arial"/>
                <a:cs typeface="Arial"/>
                <a:sym typeface="Arial"/>
              </a:rPr>
              <a:t>lti</a:t>
            </a:r>
            <a:r>
              <a:rPr lang="en-US" dirty="0">
                <a:latin typeface="Arial"/>
                <a:ea typeface="Arial"/>
                <a:cs typeface="Arial"/>
                <a:sym typeface="Arial"/>
              </a:rPr>
              <a:t>-</a:t>
            </a:r>
            <a:r>
              <a:rPr lang="en-US" b="1" i="1" dirty="0">
                <a:latin typeface="Arial"/>
                <a:ea typeface="Arial"/>
                <a:cs typeface="Arial"/>
                <a:sym typeface="Arial"/>
              </a:rPr>
              <a:t>S</a:t>
            </a:r>
            <a:r>
              <a:rPr lang="en-US" dirty="0">
                <a:latin typeface="Arial"/>
                <a:ea typeface="Arial"/>
                <a:cs typeface="Arial"/>
                <a:sym typeface="Arial"/>
              </a:rPr>
              <a:t>cale </a:t>
            </a:r>
            <a:r>
              <a:rPr lang="en-US" b="1" i="1" dirty="0">
                <a:latin typeface="Arial"/>
                <a:ea typeface="Arial"/>
                <a:cs typeface="Arial"/>
                <a:sym typeface="Arial"/>
              </a:rPr>
              <a:t>I</a:t>
            </a:r>
            <a:r>
              <a:rPr lang="en-US" dirty="0">
                <a:latin typeface="Arial"/>
                <a:ea typeface="Arial"/>
                <a:cs typeface="Arial"/>
                <a:sym typeface="Arial"/>
              </a:rPr>
              <a:t>nfrastructure for </a:t>
            </a:r>
            <a:r>
              <a:rPr lang="en-US" b="1" i="1" dirty="0">
                <a:latin typeface="Arial"/>
                <a:ea typeface="Arial"/>
                <a:cs typeface="Arial"/>
                <a:sym typeface="Arial"/>
              </a:rPr>
              <a:t>C</a:t>
            </a:r>
            <a:r>
              <a:rPr lang="en-US" dirty="0">
                <a:latin typeface="Arial"/>
                <a:ea typeface="Arial"/>
                <a:cs typeface="Arial"/>
                <a:sym typeface="Arial"/>
              </a:rPr>
              <a:t>hemistry &amp; </a:t>
            </a:r>
            <a:r>
              <a:rPr lang="en-US" b="1" i="1" dirty="0">
                <a:latin typeface="Arial"/>
                <a:ea typeface="Arial"/>
                <a:cs typeface="Arial"/>
                <a:sym typeface="Arial"/>
              </a:rPr>
              <a:t>A</a:t>
            </a:r>
            <a:r>
              <a:rPr lang="en-US" dirty="0">
                <a:latin typeface="Arial"/>
                <a:ea typeface="Arial"/>
                <a:cs typeface="Arial"/>
                <a:sym typeface="Arial"/>
              </a:rPr>
              <a:t>erosols (</a:t>
            </a:r>
            <a:r>
              <a:rPr lang="en-US" b="1" i="1" dirty="0">
                <a:latin typeface="Arial"/>
                <a:ea typeface="Arial"/>
                <a:cs typeface="Arial"/>
                <a:sym typeface="Arial"/>
              </a:rPr>
              <a:t>MUSICA</a:t>
            </a:r>
            <a:r>
              <a:rPr lang="en-US" dirty="0">
                <a:latin typeface="Arial"/>
                <a:ea typeface="Arial"/>
                <a:cs typeface="Arial"/>
                <a:sym typeface="Arial"/>
              </a:rPr>
              <a:t>)</a:t>
            </a:r>
            <a:endParaRPr lang="en-US" dirty="0"/>
          </a:p>
        </p:txBody>
      </p:sp>
      <p:sp>
        <p:nvSpPr>
          <p:cNvPr id="3" name="Subtitle 2">
            <a:extLst>
              <a:ext uri="{FF2B5EF4-FFF2-40B4-BE49-F238E27FC236}">
                <a16:creationId xmlns:a16="http://schemas.microsoft.com/office/drawing/2014/main" id="{87E7466B-2A9D-3F4A-AC52-3FA74C699B7E}"/>
              </a:ext>
            </a:extLst>
          </p:cNvPr>
          <p:cNvSpPr>
            <a:spLocks noGrp="1"/>
          </p:cNvSpPr>
          <p:nvPr>
            <p:ph type="subTitle" idx="1"/>
          </p:nvPr>
        </p:nvSpPr>
        <p:spPr/>
        <p:txBody>
          <a:bodyPr anchor="ctr"/>
          <a:lstStyle/>
          <a:p>
            <a:r>
              <a:rPr lang="en-US" b="1" dirty="0"/>
              <a:t>Workshop on the integration of GEOS-</a:t>
            </a:r>
            <a:r>
              <a:rPr lang="en-US" b="1" dirty="0" err="1"/>
              <a:t>Chem</a:t>
            </a:r>
            <a:r>
              <a:rPr lang="en-US" b="1" dirty="0"/>
              <a:t> into NCAR models</a:t>
            </a:r>
            <a:endParaRPr lang="en-US" dirty="0"/>
          </a:p>
          <a:p>
            <a:r>
              <a:rPr lang="en-US" b="1" dirty="0"/>
              <a:t>July 30-31, NCAR Foothills Lab</a:t>
            </a:r>
            <a:endParaRPr lang="en-US" dirty="0"/>
          </a:p>
        </p:txBody>
      </p:sp>
    </p:spTree>
    <p:extLst>
      <p:ext uri="{BB962C8B-B14F-4D97-AF65-F5344CB8AC3E}">
        <p14:creationId xmlns:p14="http://schemas.microsoft.com/office/powerpoint/2010/main" val="422522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a:spLocks noChangeAspect="1"/>
          </p:cNvSpPr>
          <p:nvPr/>
        </p:nvSpPr>
        <p:spPr>
          <a:xfrm>
            <a:off x="2787169" y="3640212"/>
            <a:ext cx="2106327" cy="123444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News Gothic MT"/>
            </a:endParaRPr>
          </a:p>
        </p:txBody>
      </p:sp>
      <p:sp>
        <p:nvSpPr>
          <p:cNvPr id="27" name="TextBox 26"/>
          <p:cNvSpPr txBox="1"/>
          <p:nvPr/>
        </p:nvSpPr>
        <p:spPr>
          <a:xfrm>
            <a:off x="3211058" y="3872259"/>
            <a:ext cx="1258548" cy="707886"/>
          </a:xfrm>
          <a:prstGeom prst="rect">
            <a:avLst/>
          </a:prstGeom>
          <a:solidFill>
            <a:srgbClr val="00B050"/>
          </a:solidFill>
        </p:spPr>
        <p:txBody>
          <a:bodyPr wrap="none" rtlCol="0">
            <a:spAutoFit/>
          </a:bodyPr>
          <a:lstStyle/>
          <a:p>
            <a:pPr algn="ctr"/>
            <a:r>
              <a:rPr lang="en-US" sz="2000" dirty="0">
                <a:solidFill>
                  <a:srgbClr val="FFFFFF"/>
                </a:solidFill>
                <a:latin typeface="News Gothic MT"/>
              </a:rPr>
              <a:t>Driver/</a:t>
            </a:r>
          </a:p>
          <a:p>
            <a:pPr algn="ctr"/>
            <a:r>
              <a:rPr lang="en-US" sz="2000" dirty="0">
                <a:solidFill>
                  <a:srgbClr val="FFFFFF"/>
                </a:solidFill>
                <a:latin typeface="News Gothic MT"/>
              </a:rPr>
              <a:t>Mediator</a:t>
            </a:r>
          </a:p>
        </p:txBody>
      </p:sp>
      <p:cxnSp>
        <p:nvCxnSpPr>
          <p:cNvPr id="28" name="Straight Arrow Connector 27"/>
          <p:cNvCxnSpPr/>
          <p:nvPr/>
        </p:nvCxnSpPr>
        <p:spPr>
          <a:xfrm>
            <a:off x="3840332" y="2931749"/>
            <a:ext cx="0" cy="697331"/>
          </a:xfrm>
          <a:prstGeom prst="straightConnector1">
            <a:avLst/>
          </a:prstGeom>
          <a:solidFill>
            <a:srgbClr val="0000FF"/>
          </a:solidFill>
          <a:ln w="5080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cxnSpLocks/>
          </p:cNvCxnSpPr>
          <p:nvPr/>
        </p:nvCxnSpPr>
        <p:spPr>
          <a:xfrm flipH="1" flipV="1">
            <a:off x="3829805" y="4888828"/>
            <a:ext cx="10527" cy="727055"/>
          </a:xfrm>
          <a:prstGeom prst="straightConnector1">
            <a:avLst/>
          </a:prstGeom>
          <a:solidFill>
            <a:srgbClr val="0000FF"/>
          </a:solidFill>
          <a:ln w="5080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709069" y="5894879"/>
            <a:ext cx="2359496" cy="548640"/>
          </a:xfrm>
          <a:prstGeom prst="rect">
            <a:avLst/>
          </a:prstGeom>
          <a:solidFill>
            <a:schemeClr val="accent1">
              <a:lumMod val="50000"/>
            </a:schemeClr>
          </a:solidFill>
        </p:spPr>
        <p:txBody>
          <a:bodyPr wrap="square" rtlCol="0">
            <a:spAutoFit/>
          </a:bodyPr>
          <a:lstStyle/>
          <a:p>
            <a:endParaRPr lang="en-US" sz="1600" dirty="0">
              <a:solidFill>
                <a:prstClr val="black"/>
              </a:solidFill>
              <a:latin typeface="News Gothic MT"/>
            </a:endParaRPr>
          </a:p>
        </p:txBody>
      </p:sp>
      <p:sp>
        <p:nvSpPr>
          <p:cNvPr id="32" name="TextBox 31"/>
          <p:cNvSpPr txBox="1"/>
          <p:nvPr/>
        </p:nvSpPr>
        <p:spPr>
          <a:xfrm>
            <a:off x="3017520" y="5943600"/>
            <a:ext cx="1821068" cy="369332"/>
          </a:xfrm>
          <a:prstGeom prst="rect">
            <a:avLst/>
          </a:prstGeom>
          <a:noFill/>
        </p:spPr>
        <p:txBody>
          <a:bodyPr wrap="square" rtlCol="0">
            <a:spAutoFit/>
          </a:bodyPr>
          <a:lstStyle/>
          <a:p>
            <a:r>
              <a:rPr lang="en-US" dirty="0">
                <a:solidFill>
                  <a:prstClr val="black"/>
                </a:solidFill>
                <a:latin typeface="News Gothic MT"/>
              </a:rPr>
              <a:t> </a:t>
            </a:r>
            <a:r>
              <a:rPr lang="en-US" dirty="0">
                <a:solidFill>
                  <a:srgbClr val="FFFFFF"/>
                </a:solidFill>
                <a:latin typeface="News Gothic MT"/>
              </a:rPr>
              <a:t>atmosphere</a:t>
            </a:r>
          </a:p>
        </p:txBody>
      </p:sp>
      <p:sp>
        <p:nvSpPr>
          <p:cNvPr id="35" name="TextBox 34"/>
          <p:cNvSpPr txBox="1"/>
          <p:nvPr/>
        </p:nvSpPr>
        <p:spPr>
          <a:xfrm>
            <a:off x="2660584" y="2136221"/>
            <a:ext cx="2359496" cy="548640"/>
          </a:xfrm>
          <a:prstGeom prst="rect">
            <a:avLst/>
          </a:prstGeom>
          <a:solidFill>
            <a:schemeClr val="accent1">
              <a:lumMod val="50000"/>
            </a:schemeClr>
          </a:solidFill>
        </p:spPr>
        <p:txBody>
          <a:bodyPr wrap="square" rtlCol="0">
            <a:spAutoFit/>
          </a:bodyPr>
          <a:lstStyle/>
          <a:p>
            <a:endParaRPr lang="en-US" sz="1600" dirty="0">
              <a:solidFill>
                <a:prstClr val="black"/>
              </a:solidFill>
              <a:latin typeface="News Gothic MT"/>
            </a:endParaRPr>
          </a:p>
        </p:txBody>
      </p:sp>
      <p:sp>
        <p:nvSpPr>
          <p:cNvPr id="36" name="TextBox 35"/>
          <p:cNvSpPr txBox="1"/>
          <p:nvPr/>
        </p:nvSpPr>
        <p:spPr>
          <a:xfrm>
            <a:off x="2660584" y="2612173"/>
            <a:ext cx="2359496" cy="274320"/>
          </a:xfrm>
          <a:prstGeom prst="rect">
            <a:avLst/>
          </a:prstGeom>
          <a:solidFill>
            <a:srgbClr val="00B050"/>
          </a:solidFill>
        </p:spPr>
        <p:txBody>
          <a:bodyPr wrap="square" rtlCol="0">
            <a:spAutoFit/>
          </a:bodyPr>
          <a:lstStyle/>
          <a:p>
            <a:endParaRPr lang="en-US" dirty="0">
              <a:solidFill>
                <a:prstClr val="black"/>
              </a:solidFill>
              <a:latin typeface="News Gothic MT"/>
            </a:endParaRPr>
          </a:p>
        </p:txBody>
      </p:sp>
      <p:sp>
        <p:nvSpPr>
          <p:cNvPr id="37" name="TextBox 36"/>
          <p:cNvSpPr txBox="1"/>
          <p:nvPr/>
        </p:nvSpPr>
        <p:spPr>
          <a:xfrm>
            <a:off x="3392319" y="2220741"/>
            <a:ext cx="896027" cy="369332"/>
          </a:xfrm>
          <a:prstGeom prst="rect">
            <a:avLst/>
          </a:prstGeom>
          <a:noFill/>
        </p:spPr>
        <p:txBody>
          <a:bodyPr wrap="none" rtlCol="0">
            <a:spAutoFit/>
          </a:bodyPr>
          <a:lstStyle/>
          <a:p>
            <a:r>
              <a:rPr lang="en-US" dirty="0">
                <a:solidFill>
                  <a:prstClr val="black"/>
                </a:solidFill>
                <a:latin typeface="News Gothic MT"/>
              </a:rPr>
              <a:t> </a:t>
            </a:r>
            <a:r>
              <a:rPr lang="en-US" dirty="0">
                <a:solidFill>
                  <a:prstClr val="white"/>
                </a:solidFill>
                <a:latin typeface="News Gothic MT"/>
              </a:rPr>
              <a:t>ocean</a:t>
            </a:r>
          </a:p>
        </p:txBody>
      </p:sp>
      <p:sp>
        <p:nvSpPr>
          <p:cNvPr id="39" name="TextBox 38"/>
          <p:cNvSpPr txBox="1"/>
          <p:nvPr/>
        </p:nvSpPr>
        <p:spPr>
          <a:xfrm>
            <a:off x="1963101" y="852726"/>
            <a:ext cx="3726751" cy="1200329"/>
          </a:xfrm>
          <a:prstGeom prst="rect">
            <a:avLst/>
          </a:prstGeom>
          <a:solidFill>
            <a:schemeClr val="bg2">
              <a:lumMod val="50000"/>
            </a:schemeClr>
          </a:solidFill>
        </p:spPr>
        <p:txBody>
          <a:bodyPr wrap="square" rtlCol="0">
            <a:spAutoFit/>
          </a:bodyPr>
          <a:lstStyle/>
          <a:p>
            <a:pPr algn="ctr"/>
            <a:r>
              <a:rPr lang="en-US" b="1" dirty="0">
                <a:solidFill>
                  <a:srgbClr val="7030A0"/>
                </a:solidFill>
                <a:latin typeface="News Gothic MT"/>
              </a:rPr>
              <a:t>Inter-component</a:t>
            </a:r>
          </a:p>
          <a:p>
            <a:pPr algn="ctr"/>
            <a:r>
              <a:rPr lang="en-US" dirty="0">
                <a:solidFill>
                  <a:srgbClr val="FFFFFF"/>
                </a:solidFill>
                <a:latin typeface="News Gothic MT"/>
              </a:rPr>
              <a:t>Model components only communicate via  exchange</a:t>
            </a:r>
          </a:p>
          <a:p>
            <a:pPr algn="ctr"/>
            <a:r>
              <a:rPr lang="en-US" dirty="0">
                <a:solidFill>
                  <a:srgbClr val="FFFFFF"/>
                </a:solidFill>
                <a:latin typeface="News Gothic MT"/>
              </a:rPr>
              <a:t> with a driver/mediator</a:t>
            </a:r>
          </a:p>
        </p:txBody>
      </p:sp>
      <p:sp>
        <p:nvSpPr>
          <p:cNvPr id="19" name="TextBox 18"/>
          <p:cNvSpPr txBox="1"/>
          <p:nvPr/>
        </p:nvSpPr>
        <p:spPr>
          <a:xfrm>
            <a:off x="6600398" y="859407"/>
            <a:ext cx="3726751" cy="1477328"/>
          </a:xfrm>
          <a:prstGeom prst="rect">
            <a:avLst/>
          </a:prstGeom>
          <a:solidFill>
            <a:schemeClr val="bg2">
              <a:lumMod val="50000"/>
            </a:schemeClr>
          </a:solidFill>
        </p:spPr>
        <p:txBody>
          <a:bodyPr wrap="square" rtlCol="0">
            <a:spAutoFit/>
          </a:bodyPr>
          <a:lstStyle/>
          <a:p>
            <a:pPr algn="ctr"/>
            <a:r>
              <a:rPr lang="en-US" b="1" dirty="0">
                <a:solidFill>
                  <a:srgbClr val="7030A0"/>
                </a:solidFill>
                <a:latin typeface="News Gothic MT"/>
              </a:rPr>
              <a:t>Intra-component</a:t>
            </a:r>
          </a:p>
          <a:p>
            <a:pPr algn="ctr"/>
            <a:r>
              <a:rPr lang="en-US" dirty="0">
                <a:solidFill>
                  <a:srgbClr val="FFFFFF"/>
                </a:solidFill>
                <a:latin typeface="News Gothic MT"/>
              </a:rPr>
              <a:t>sub-components only communicate via  exchange</a:t>
            </a:r>
          </a:p>
          <a:p>
            <a:pPr algn="ctr"/>
            <a:r>
              <a:rPr lang="en-US" dirty="0">
                <a:solidFill>
                  <a:srgbClr val="FFFFFF"/>
                </a:solidFill>
                <a:latin typeface="News Gothic MT"/>
              </a:rPr>
              <a:t> with a driver – requires sub-components to be modular</a:t>
            </a:r>
          </a:p>
        </p:txBody>
      </p:sp>
      <p:grpSp>
        <p:nvGrpSpPr>
          <p:cNvPr id="16" name="Group 15"/>
          <p:cNvGrpSpPr/>
          <p:nvPr/>
        </p:nvGrpSpPr>
        <p:grpSpPr>
          <a:xfrm>
            <a:off x="6384734" y="2958242"/>
            <a:ext cx="3997765" cy="3313008"/>
            <a:chOff x="4860733" y="2795184"/>
            <a:chExt cx="3997765" cy="3313008"/>
          </a:xfrm>
        </p:grpSpPr>
        <p:sp>
          <p:nvSpPr>
            <p:cNvPr id="10" name="Oval 9"/>
            <p:cNvSpPr>
              <a:spLocks/>
            </p:cNvSpPr>
            <p:nvPr/>
          </p:nvSpPr>
          <p:spPr>
            <a:xfrm>
              <a:off x="6104522" y="2795184"/>
              <a:ext cx="1645922" cy="137159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prstClr val="white"/>
                  </a:solidFill>
                  <a:latin typeface="News Gothic MT"/>
                </a:rPr>
                <a:t>ATM</a:t>
              </a:r>
            </a:p>
            <a:p>
              <a:pPr algn="ctr"/>
              <a:r>
                <a:rPr lang="en-US" sz="1600" dirty="0">
                  <a:solidFill>
                    <a:prstClr val="white"/>
                  </a:solidFill>
                  <a:latin typeface="News Gothic MT"/>
                </a:rPr>
                <a:t>Driver/</a:t>
              </a:r>
            </a:p>
            <a:p>
              <a:pPr algn="ctr"/>
              <a:r>
                <a:rPr lang="en-US" sz="1600" dirty="0">
                  <a:solidFill>
                    <a:prstClr val="white"/>
                  </a:solidFill>
                  <a:latin typeface="News Gothic MT"/>
                </a:rPr>
                <a:t>Mediator</a:t>
              </a:r>
            </a:p>
          </p:txBody>
        </p:sp>
        <p:cxnSp>
          <p:nvCxnSpPr>
            <p:cNvPr id="12" name="Straight Arrow Connector 11"/>
            <p:cNvCxnSpPr>
              <a:endCxn id="10" idx="3"/>
            </p:cNvCxnSpPr>
            <p:nvPr/>
          </p:nvCxnSpPr>
          <p:spPr>
            <a:xfrm flipV="1">
              <a:off x="5559567" y="3965915"/>
              <a:ext cx="785995" cy="1199029"/>
            </a:xfrm>
            <a:prstGeom prst="straightConnector1">
              <a:avLst/>
            </a:prstGeom>
            <a:solidFill>
              <a:srgbClr val="00B050"/>
            </a:solidFill>
            <a:ln w="4445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0" idx="5"/>
              <a:endCxn id="24" idx="0"/>
            </p:cNvCxnSpPr>
            <p:nvPr/>
          </p:nvCxnSpPr>
          <p:spPr>
            <a:xfrm>
              <a:off x="7509404" y="3965915"/>
              <a:ext cx="754734" cy="1232448"/>
            </a:xfrm>
            <a:prstGeom prst="straightConnector1">
              <a:avLst/>
            </a:prstGeom>
            <a:solidFill>
              <a:srgbClr val="00B050"/>
            </a:solidFill>
            <a:ln w="4445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6280250" y="5193792"/>
              <a:ext cx="1188720" cy="914400"/>
              <a:chOff x="6280250" y="5193792"/>
              <a:chExt cx="1188720" cy="914400"/>
            </a:xfrm>
          </p:grpSpPr>
          <p:sp>
            <p:nvSpPr>
              <p:cNvPr id="9" name="TextBox 8"/>
              <p:cNvSpPr txBox="1"/>
              <p:nvPr/>
            </p:nvSpPr>
            <p:spPr>
              <a:xfrm>
                <a:off x="6280250" y="5193792"/>
                <a:ext cx="1188720" cy="914400"/>
              </a:xfrm>
              <a:prstGeom prst="rect">
                <a:avLst/>
              </a:prstGeom>
              <a:solidFill>
                <a:schemeClr val="accent1">
                  <a:lumMod val="50000"/>
                </a:schemeClr>
              </a:solidFill>
            </p:spPr>
            <p:txBody>
              <a:bodyPr wrap="square" rtlCol="0">
                <a:spAutoFit/>
              </a:bodyPr>
              <a:lstStyle/>
              <a:p>
                <a:pPr algn="ctr"/>
                <a:endParaRPr lang="en-US" dirty="0">
                  <a:solidFill>
                    <a:prstClr val="black"/>
                  </a:solidFill>
                  <a:latin typeface="News Gothic MT"/>
                </a:endParaRPr>
              </a:p>
              <a:p>
                <a:pPr algn="ctr"/>
                <a:endParaRPr lang="en-US" dirty="0">
                  <a:solidFill>
                    <a:prstClr val="black"/>
                  </a:solidFill>
                  <a:latin typeface="News Gothic MT"/>
                </a:endParaRPr>
              </a:p>
              <a:p>
                <a:pPr algn="ctr"/>
                <a:r>
                  <a:rPr lang="en-US" sz="1600" dirty="0">
                    <a:solidFill>
                      <a:prstClr val="white"/>
                    </a:solidFill>
                    <a:latin typeface="News Gothic MT"/>
                  </a:rPr>
                  <a:t>physics</a:t>
                </a:r>
              </a:p>
            </p:txBody>
          </p:sp>
          <p:sp>
            <p:nvSpPr>
              <p:cNvPr id="23" name="TextBox 22"/>
              <p:cNvSpPr txBox="1"/>
              <p:nvPr/>
            </p:nvSpPr>
            <p:spPr>
              <a:xfrm>
                <a:off x="6280250" y="5193792"/>
                <a:ext cx="1188720" cy="369332"/>
              </a:xfrm>
              <a:prstGeom prst="rect">
                <a:avLst/>
              </a:prstGeom>
              <a:solidFill>
                <a:srgbClr val="00B050"/>
              </a:solidFill>
            </p:spPr>
            <p:txBody>
              <a:bodyPr wrap="square" rtlCol="0">
                <a:spAutoFit/>
              </a:bodyPr>
              <a:lstStyle/>
              <a:p>
                <a:endParaRPr lang="en-US" dirty="0">
                  <a:solidFill>
                    <a:prstClr val="black"/>
                  </a:solidFill>
                  <a:latin typeface="News Gothic MT"/>
                </a:endParaRPr>
              </a:p>
            </p:txBody>
          </p:sp>
        </p:grpSp>
        <p:grpSp>
          <p:nvGrpSpPr>
            <p:cNvPr id="15" name="Group 14"/>
            <p:cNvGrpSpPr/>
            <p:nvPr/>
          </p:nvGrpSpPr>
          <p:grpSpPr>
            <a:xfrm>
              <a:off x="7669778" y="5193792"/>
              <a:ext cx="1188720" cy="914400"/>
              <a:chOff x="7669778" y="5193792"/>
              <a:chExt cx="1188720" cy="914400"/>
            </a:xfrm>
          </p:grpSpPr>
          <p:sp>
            <p:nvSpPr>
              <p:cNvPr id="20" name="TextBox 19"/>
              <p:cNvSpPr txBox="1"/>
              <p:nvPr/>
            </p:nvSpPr>
            <p:spPr>
              <a:xfrm>
                <a:off x="7669778" y="5193792"/>
                <a:ext cx="1188720" cy="914400"/>
              </a:xfrm>
              <a:prstGeom prst="rect">
                <a:avLst/>
              </a:prstGeom>
              <a:solidFill>
                <a:schemeClr val="accent1">
                  <a:lumMod val="50000"/>
                </a:schemeClr>
              </a:solidFill>
            </p:spPr>
            <p:txBody>
              <a:bodyPr wrap="square" rtlCol="0">
                <a:spAutoFit/>
              </a:bodyPr>
              <a:lstStyle/>
              <a:p>
                <a:pPr algn="ctr"/>
                <a:endParaRPr lang="en-US" dirty="0">
                  <a:solidFill>
                    <a:prstClr val="black"/>
                  </a:solidFill>
                  <a:latin typeface="News Gothic MT"/>
                </a:endParaRPr>
              </a:p>
              <a:p>
                <a:pPr algn="ctr"/>
                <a:endParaRPr lang="en-US" dirty="0">
                  <a:solidFill>
                    <a:prstClr val="black"/>
                  </a:solidFill>
                  <a:latin typeface="News Gothic MT"/>
                </a:endParaRPr>
              </a:p>
              <a:p>
                <a:pPr algn="ctr"/>
                <a:r>
                  <a:rPr lang="en-US" sz="1600" dirty="0">
                    <a:solidFill>
                      <a:prstClr val="white"/>
                    </a:solidFill>
                    <a:latin typeface="News Gothic MT"/>
                  </a:rPr>
                  <a:t>chemistry</a:t>
                </a:r>
              </a:p>
            </p:txBody>
          </p:sp>
          <p:sp>
            <p:nvSpPr>
              <p:cNvPr id="24" name="TextBox 23"/>
              <p:cNvSpPr txBox="1"/>
              <p:nvPr/>
            </p:nvSpPr>
            <p:spPr>
              <a:xfrm>
                <a:off x="7669778" y="5198363"/>
                <a:ext cx="1188720" cy="369332"/>
              </a:xfrm>
              <a:prstGeom prst="rect">
                <a:avLst/>
              </a:prstGeom>
              <a:solidFill>
                <a:srgbClr val="00B050"/>
              </a:solidFill>
            </p:spPr>
            <p:txBody>
              <a:bodyPr wrap="square" rtlCol="0">
                <a:spAutoFit/>
              </a:bodyPr>
              <a:lstStyle/>
              <a:p>
                <a:endParaRPr lang="en-US" dirty="0">
                  <a:solidFill>
                    <a:prstClr val="black"/>
                  </a:solidFill>
                  <a:latin typeface="News Gothic MT"/>
                </a:endParaRPr>
              </a:p>
            </p:txBody>
          </p:sp>
        </p:grpSp>
        <p:grpSp>
          <p:nvGrpSpPr>
            <p:cNvPr id="11" name="Group 10"/>
            <p:cNvGrpSpPr/>
            <p:nvPr/>
          </p:nvGrpSpPr>
          <p:grpSpPr>
            <a:xfrm>
              <a:off x="4860733" y="5190099"/>
              <a:ext cx="1188720" cy="914400"/>
              <a:chOff x="4860733" y="5190099"/>
              <a:chExt cx="1188720" cy="914400"/>
            </a:xfrm>
          </p:grpSpPr>
          <p:sp>
            <p:nvSpPr>
              <p:cNvPr id="8" name="TextBox 7"/>
              <p:cNvSpPr txBox="1"/>
              <p:nvPr/>
            </p:nvSpPr>
            <p:spPr>
              <a:xfrm>
                <a:off x="4860733" y="5190099"/>
                <a:ext cx="1188720" cy="914400"/>
              </a:xfrm>
              <a:prstGeom prst="rect">
                <a:avLst/>
              </a:prstGeom>
              <a:solidFill>
                <a:schemeClr val="accent1">
                  <a:lumMod val="50000"/>
                </a:schemeClr>
              </a:solidFill>
            </p:spPr>
            <p:txBody>
              <a:bodyPr wrap="square" rtlCol="0">
                <a:spAutoFit/>
              </a:bodyPr>
              <a:lstStyle/>
              <a:p>
                <a:pPr algn="ctr"/>
                <a:endParaRPr lang="en-US" dirty="0">
                  <a:solidFill>
                    <a:prstClr val="black"/>
                  </a:solidFill>
                  <a:latin typeface="News Gothic MT"/>
                </a:endParaRPr>
              </a:p>
              <a:p>
                <a:pPr algn="ctr"/>
                <a:endParaRPr lang="en-US" dirty="0">
                  <a:solidFill>
                    <a:prstClr val="black"/>
                  </a:solidFill>
                  <a:latin typeface="News Gothic MT"/>
                </a:endParaRPr>
              </a:p>
              <a:p>
                <a:pPr algn="ctr"/>
                <a:r>
                  <a:rPr lang="en-US" sz="1600" dirty="0">
                    <a:solidFill>
                      <a:prstClr val="white"/>
                    </a:solidFill>
                    <a:latin typeface="News Gothic MT"/>
                  </a:rPr>
                  <a:t>dynamics</a:t>
                </a:r>
              </a:p>
            </p:txBody>
          </p:sp>
          <p:sp>
            <p:nvSpPr>
              <p:cNvPr id="25" name="TextBox 24"/>
              <p:cNvSpPr txBox="1"/>
              <p:nvPr/>
            </p:nvSpPr>
            <p:spPr>
              <a:xfrm>
                <a:off x="4860733" y="5193792"/>
                <a:ext cx="1188720" cy="369332"/>
              </a:xfrm>
              <a:prstGeom prst="rect">
                <a:avLst/>
              </a:prstGeom>
              <a:solidFill>
                <a:srgbClr val="00B050"/>
              </a:solidFill>
            </p:spPr>
            <p:txBody>
              <a:bodyPr wrap="square" rtlCol="0">
                <a:spAutoFit/>
              </a:bodyPr>
              <a:lstStyle/>
              <a:p>
                <a:endParaRPr lang="en-US" dirty="0">
                  <a:solidFill>
                    <a:prstClr val="black"/>
                  </a:solidFill>
                  <a:latin typeface="News Gothic MT"/>
                </a:endParaRPr>
              </a:p>
            </p:txBody>
          </p:sp>
        </p:grpSp>
        <p:cxnSp>
          <p:nvCxnSpPr>
            <p:cNvPr id="41" name="Straight Arrow Connector 40"/>
            <p:cNvCxnSpPr>
              <a:stCxn id="9" idx="0"/>
              <a:endCxn id="10" idx="4"/>
            </p:cNvCxnSpPr>
            <p:nvPr/>
          </p:nvCxnSpPr>
          <p:spPr>
            <a:xfrm flipV="1">
              <a:off x="6874610" y="4166781"/>
              <a:ext cx="52873" cy="1027011"/>
            </a:xfrm>
            <a:prstGeom prst="straightConnector1">
              <a:avLst/>
            </a:prstGeom>
            <a:solidFill>
              <a:srgbClr val="00B050"/>
            </a:solidFill>
            <a:ln w="4445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BB788473-DFA2-164E-97CD-199230DFD3ED}"/>
              </a:ext>
            </a:extLst>
          </p:cNvPr>
          <p:cNvSpPr txBox="1"/>
          <p:nvPr/>
        </p:nvSpPr>
        <p:spPr>
          <a:xfrm>
            <a:off x="2709069" y="5615666"/>
            <a:ext cx="2359496" cy="274320"/>
          </a:xfrm>
          <a:prstGeom prst="rect">
            <a:avLst/>
          </a:prstGeom>
          <a:solidFill>
            <a:srgbClr val="00B050"/>
          </a:solidFill>
        </p:spPr>
        <p:txBody>
          <a:bodyPr wrap="square" rtlCol="0">
            <a:spAutoFit/>
          </a:bodyPr>
          <a:lstStyle/>
          <a:p>
            <a:endParaRPr lang="en-US" dirty="0">
              <a:solidFill>
                <a:prstClr val="black"/>
              </a:solidFill>
              <a:latin typeface="News Gothic MT"/>
            </a:endParaRPr>
          </a:p>
        </p:txBody>
      </p:sp>
      <p:sp>
        <p:nvSpPr>
          <p:cNvPr id="4" name="Title 3">
            <a:extLst>
              <a:ext uri="{FF2B5EF4-FFF2-40B4-BE49-F238E27FC236}">
                <a16:creationId xmlns:a16="http://schemas.microsoft.com/office/drawing/2014/main" id="{3E5891A0-5A40-764F-B20E-ADA80A5C5536}"/>
              </a:ext>
            </a:extLst>
          </p:cNvPr>
          <p:cNvSpPr>
            <a:spLocks noGrp="1"/>
          </p:cNvSpPr>
          <p:nvPr>
            <p:ph type="title"/>
          </p:nvPr>
        </p:nvSpPr>
        <p:spPr>
          <a:xfrm>
            <a:off x="776631" y="365125"/>
            <a:ext cx="10515600" cy="285969"/>
          </a:xfrm>
        </p:spPr>
        <p:txBody>
          <a:bodyPr>
            <a:normAutofit fontScale="90000"/>
          </a:bodyPr>
          <a:lstStyle/>
          <a:p>
            <a:r>
              <a:rPr lang="en-US" dirty="0"/>
              <a:t>CIME coupling infrastructure used in CESM</a:t>
            </a:r>
          </a:p>
        </p:txBody>
      </p:sp>
    </p:spTree>
    <p:extLst>
      <p:ext uri="{BB962C8B-B14F-4D97-AF65-F5344CB8AC3E}">
        <p14:creationId xmlns:p14="http://schemas.microsoft.com/office/powerpoint/2010/main" val="3278805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CIME brings multiple instance capability </a:t>
            </a:r>
            <a:br>
              <a:rPr lang="en-US" dirty="0"/>
            </a:br>
            <a:r>
              <a:rPr lang="en-US" dirty="0"/>
              <a:t>and DART data assimilation to CESM</a:t>
            </a:r>
          </a:p>
        </p:txBody>
      </p:sp>
      <p:grpSp>
        <p:nvGrpSpPr>
          <p:cNvPr id="6" name="Group 5"/>
          <p:cNvGrpSpPr/>
          <p:nvPr/>
        </p:nvGrpSpPr>
        <p:grpSpPr>
          <a:xfrm>
            <a:off x="2382752" y="4747688"/>
            <a:ext cx="1169630" cy="682365"/>
            <a:chOff x="9875019" y="1253366"/>
            <a:chExt cx="1169630" cy="682365"/>
          </a:xfrm>
        </p:grpSpPr>
        <p:sp>
          <p:nvSpPr>
            <p:cNvPr id="42" name="Oval 41"/>
            <p:cNvSpPr/>
            <p:nvPr/>
          </p:nvSpPr>
          <p:spPr>
            <a:xfrm>
              <a:off x="9875019" y="1253366"/>
              <a:ext cx="1102794" cy="682365"/>
            </a:xfrm>
            <a:prstGeom prst="ellipse">
              <a:avLst/>
            </a:prstGeom>
            <a:solidFill>
              <a:schemeClr val="bg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9941855" y="1370344"/>
              <a:ext cx="1102794" cy="369332"/>
            </a:xfrm>
            <a:prstGeom prst="rect">
              <a:avLst/>
            </a:prstGeom>
            <a:noFill/>
          </p:spPr>
          <p:txBody>
            <a:bodyPr wrap="square" rtlCol="0">
              <a:spAutoFit/>
            </a:bodyPr>
            <a:lstStyle/>
            <a:p>
              <a:r>
                <a:rPr lang="en-US" dirty="0" err="1"/>
                <a:t>ocn</a:t>
              </a:r>
              <a:r>
                <a:rPr lang="en-US" dirty="0"/>
                <a:t> </a:t>
              </a:r>
              <a:r>
                <a:rPr lang="en-US" dirty="0" err="1"/>
                <a:t>obs</a:t>
              </a:r>
              <a:endParaRPr lang="en-US" dirty="0"/>
            </a:p>
          </p:txBody>
        </p:sp>
      </p:grpSp>
      <p:grpSp>
        <p:nvGrpSpPr>
          <p:cNvPr id="7" name="Group 6"/>
          <p:cNvGrpSpPr/>
          <p:nvPr/>
        </p:nvGrpSpPr>
        <p:grpSpPr>
          <a:xfrm>
            <a:off x="2399858" y="2148000"/>
            <a:ext cx="1169630" cy="682365"/>
            <a:chOff x="9875019" y="1253366"/>
            <a:chExt cx="1169630" cy="682365"/>
          </a:xfrm>
        </p:grpSpPr>
        <p:sp>
          <p:nvSpPr>
            <p:cNvPr id="40" name="Oval 39"/>
            <p:cNvSpPr/>
            <p:nvPr/>
          </p:nvSpPr>
          <p:spPr>
            <a:xfrm>
              <a:off x="9875019" y="1253366"/>
              <a:ext cx="1102794" cy="682365"/>
            </a:xfrm>
            <a:prstGeom prst="ellipse">
              <a:avLst/>
            </a:prstGeom>
            <a:solidFill>
              <a:schemeClr val="bg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9941855" y="1370344"/>
              <a:ext cx="1102794" cy="369332"/>
            </a:xfrm>
            <a:prstGeom prst="rect">
              <a:avLst/>
            </a:prstGeom>
            <a:noFill/>
          </p:spPr>
          <p:txBody>
            <a:bodyPr wrap="square" rtlCol="0">
              <a:spAutoFit/>
            </a:bodyPr>
            <a:lstStyle/>
            <a:p>
              <a:r>
                <a:rPr lang="en-US" dirty="0" err="1"/>
                <a:t>atm</a:t>
              </a:r>
              <a:r>
                <a:rPr lang="en-US" dirty="0"/>
                <a:t> </a:t>
              </a:r>
              <a:r>
                <a:rPr lang="en-US" dirty="0" err="1"/>
                <a:t>obs</a:t>
              </a:r>
              <a:endParaRPr lang="en-US" dirty="0"/>
            </a:p>
          </p:txBody>
        </p:sp>
      </p:grpSp>
      <p:sp>
        <p:nvSpPr>
          <p:cNvPr id="15" name="TextBox 14"/>
          <p:cNvSpPr txBox="1"/>
          <p:nvPr/>
        </p:nvSpPr>
        <p:spPr>
          <a:xfrm>
            <a:off x="4462896" y="2022426"/>
            <a:ext cx="1639891" cy="646331"/>
          </a:xfrm>
          <a:prstGeom prst="rect">
            <a:avLst/>
          </a:prstGeom>
          <a:solidFill>
            <a:srgbClr val="FFFF00"/>
          </a:solidFill>
          <a:ln>
            <a:solidFill>
              <a:schemeClr val="tx1"/>
            </a:solidFill>
            <a:prstDash val="sysDash"/>
          </a:ln>
        </p:spPr>
        <p:txBody>
          <a:bodyPr wrap="square" rtlCol="0">
            <a:spAutoFit/>
          </a:bodyPr>
          <a:lstStyle/>
          <a:p>
            <a:pPr algn="ctr"/>
            <a:r>
              <a:rPr lang="en-US" dirty="0"/>
              <a:t>Atmosphere</a:t>
            </a:r>
          </a:p>
          <a:p>
            <a:pPr algn="ctr"/>
            <a:r>
              <a:rPr lang="en-US" dirty="0"/>
              <a:t>(CAM)</a:t>
            </a:r>
          </a:p>
        </p:txBody>
      </p:sp>
      <p:sp>
        <p:nvSpPr>
          <p:cNvPr id="16" name="TextBox 15"/>
          <p:cNvSpPr txBox="1"/>
          <p:nvPr/>
        </p:nvSpPr>
        <p:spPr>
          <a:xfrm>
            <a:off x="6748814" y="2042326"/>
            <a:ext cx="1639891" cy="646331"/>
          </a:xfrm>
          <a:prstGeom prst="rect">
            <a:avLst/>
          </a:prstGeom>
          <a:solidFill>
            <a:schemeClr val="accent4">
              <a:lumMod val="60000"/>
              <a:lumOff val="40000"/>
            </a:schemeClr>
          </a:solidFill>
          <a:ln>
            <a:solidFill>
              <a:schemeClr val="tx1"/>
            </a:solidFill>
            <a:prstDash val="sysDash"/>
          </a:ln>
        </p:spPr>
        <p:txBody>
          <a:bodyPr wrap="square" rtlCol="0">
            <a:spAutoFit/>
          </a:bodyPr>
          <a:lstStyle/>
          <a:p>
            <a:pPr algn="ctr"/>
            <a:r>
              <a:rPr lang="en-US" dirty="0"/>
              <a:t>Land</a:t>
            </a:r>
          </a:p>
          <a:p>
            <a:pPr algn="ctr"/>
            <a:r>
              <a:rPr lang="en-US" dirty="0"/>
              <a:t>(CLM)</a:t>
            </a:r>
          </a:p>
        </p:txBody>
      </p:sp>
      <p:sp>
        <p:nvSpPr>
          <p:cNvPr id="17" name="TextBox 16"/>
          <p:cNvSpPr txBox="1"/>
          <p:nvPr/>
        </p:nvSpPr>
        <p:spPr>
          <a:xfrm>
            <a:off x="4395898" y="4576304"/>
            <a:ext cx="1639891" cy="646331"/>
          </a:xfrm>
          <a:prstGeom prst="rect">
            <a:avLst/>
          </a:prstGeom>
          <a:solidFill>
            <a:schemeClr val="accent1">
              <a:lumMod val="60000"/>
              <a:lumOff val="40000"/>
            </a:schemeClr>
          </a:solidFill>
          <a:ln>
            <a:solidFill>
              <a:schemeClr val="tx1"/>
            </a:solidFill>
            <a:prstDash val="sysDash"/>
          </a:ln>
        </p:spPr>
        <p:txBody>
          <a:bodyPr wrap="square" rtlCol="0">
            <a:spAutoFit/>
          </a:bodyPr>
          <a:lstStyle/>
          <a:p>
            <a:pPr algn="ctr"/>
            <a:r>
              <a:rPr lang="en-US" dirty="0"/>
              <a:t>Ocean</a:t>
            </a:r>
          </a:p>
          <a:p>
            <a:pPr algn="ctr"/>
            <a:r>
              <a:rPr lang="en-US" dirty="0"/>
              <a:t>(POP)</a:t>
            </a:r>
          </a:p>
        </p:txBody>
      </p:sp>
      <p:sp>
        <p:nvSpPr>
          <p:cNvPr id="18" name="TextBox 17"/>
          <p:cNvSpPr txBox="1"/>
          <p:nvPr/>
        </p:nvSpPr>
        <p:spPr>
          <a:xfrm>
            <a:off x="6969900" y="4576304"/>
            <a:ext cx="1639891" cy="646331"/>
          </a:xfrm>
          <a:prstGeom prst="rect">
            <a:avLst/>
          </a:prstGeom>
          <a:solidFill>
            <a:schemeClr val="accent3">
              <a:lumMod val="60000"/>
              <a:lumOff val="40000"/>
            </a:schemeClr>
          </a:solidFill>
          <a:ln>
            <a:solidFill>
              <a:schemeClr val="tx1"/>
            </a:solidFill>
            <a:prstDash val="sysDash"/>
          </a:ln>
        </p:spPr>
        <p:txBody>
          <a:bodyPr wrap="square" rtlCol="0">
            <a:spAutoFit/>
          </a:bodyPr>
          <a:lstStyle/>
          <a:p>
            <a:pPr algn="ctr"/>
            <a:r>
              <a:rPr lang="en-US" dirty="0"/>
              <a:t>SEA ICE</a:t>
            </a:r>
          </a:p>
          <a:p>
            <a:pPr algn="ctr"/>
            <a:r>
              <a:rPr lang="en-US" dirty="0"/>
              <a:t>(CICE)</a:t>
            </a:r>
          </a:p>
        </p:txBody>
      </p:sp>
      <p:cxnSp>
        <p:nvCxnSpPr>
          <p:cNvPr id="20" name="Straight Connector 19"/>
          <p:cNvCxnSpPr>
            <a:stCxn id="15" idx="2"/>
          </p:cNvCxnSpPr>
          <p:nvPr/>
        </p:nvCxnSpPr>
        <p:spPr>
          <a:xfrm>
            <a:off x="5282842" y="2668757"/>
            <a:ext cx="272341" cy="4438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6" idx="2"/>
          </p:cNvCxnSpPr>
          <p:nvPr/>
        </p:nvCxnSpPr>
        <p:spPr>
          <a:xfrm flipH="1">
            <a:off x="6718919" y="2688656"/>
            <a:ext cx="849840" cy="6071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7" idx="0"/>
          </p:cNvCxnSpPr>
          <p:nvPr/>
        </p:nvCxnSpPr>
        <p:spPr>
          <a:xfrm flipH="1">
            <a:off x="5215843" y="4035913"/>
            <a:ext cx="339340" cy="54039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18" idx="0"/>
          </p:cNvCxnSpPr>
          <p:nvPr/>
        </p:nvCxnSpPr>
        <p:spPr>
          <a:xfrm>
            <a:off x="6718919" y="4035913"/>
            <a:ext cx="1070926" cy="54039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6" idx="1"/>
          </p:cNvCxnSpPr>
          <p:nvPr/>
        </p:nvCxnSpPr>
        <p:spPr>
          <a:xfrm flipH="1" flipV="1">
            <a:off x="6748813" y="3573108"/>
            <a:ext cx="1480102" cy="1785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6806316" y="3563438"/>
            <a:ext cx="1402584" cy="309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228916" y="3406294"/>
            <a:ext cx="1639891" cy="369332"/>
          </a:xfrm>
          <a:prstGeom prst="rect">
            <a:avLst/>
          </a:prstGeom>
          <a:solidFill>
            <a:schemeClr val="bg1">
              <a:lumMod val="65000"/>
            </a:schemeClr>
          </a:solidFill>
          <a:ln>
            <a:solidFill>
              <a:schemeClr val="tx1"/>
            </a:solidFill>
            <a:prstDash val="sysDash"/>
          </a:ln>
        </p:spPr>
        <p:txBody>
          <a:bodyPr wrap="square" rtlCol="0">
            <a:spAutoFit/>
          </a:bodyPr>
          <a:lstStyle/>
          <a:p>
            <a:pPr algn="ctr"/>
            <a:r>
              <a:rPr lang="en-US" dirty="0"/>
              <a:t>River-Runoff</a:t>
            </a:r>
          </a:p>
        </p:txBody>
      </p:sp>
      <p:sp>
        <p:nvSpPr>
          <p:cNvPr id="27" name="TextBox 26"/>
          <p:cNvSpPr txBox="1"/>
          <p:nvPr/>
        </p:nvSpPr>
        <p:spPr>
          <a:xfrm>
            <a:off x="4615296" y="2174826"/>
            <a:ext cx="1639891" cy="646331"/>
          </a:xfrm>
          <a:prstGeom prst="rect">
            <a:avLst/>
          </a:prstGeom>
          <a:solidFill>
            <a:srgbClr val="FFFF00"/>
          </a:solidFill>
          <a:ln>
            <a:solidFill>
              <a:schemeClr val="tx1"/>
            </a:solidFill>
            <a:prstDash val="sysDash"/>
          </a:ln>
        </p:spPr>
        <p:txBody>
          <a:bodyPr wrap="square" rtlCol="0">
            <a:spAutoFit/>
          </a:bodyPr>
          <a:lstStyle/>
          <a:p>
            <a:pPr algn="ctr"/>
            <a:r>
              <a:rPr lang="en-US" dirty="0"/>
              <a:t>Atmosphere</a:t>
            </a:r>
          </a:p>
          <a:p>
            <a:pPr algn="ctr"/>
            <a:r>
              <a:rPr lang="en-US" dirty="0"/>
              <a:t>(CAM)</a:t>
            </a:r>
          </a:p>
        </p:txBody>
      </p:sp>
      <p:sp>
        <p:nvSpPr>
          <p:cNvPr id="28" name="TextBox 27"/>
          <p:cNvSpPr txBox="1"/>
          <p:nvPr/>
        </p:nvSpPr>
        <p:spPr>
          <a:xfrm>
            <a:off x="4767696" y="2327226"/>
            <a:ext cx="1639891" cy="646331"/>
          </a:xfrm>
          <a:prstGeom prst="rect">
            <a:avLst/>
          </a:prstGeom>
          <a:solidFill>
            <a:srgbClr val="FFFF00"/>
          </a:solidFill>
          <a:ln>
            <a:solidFill>
              <a:schemeClr val="tx1"/>
            </a:solidFill>
            <a:prstDash val="sysDash"/>
          </a:ln>
        </p:spPr>
        <p:txBody>
          <a:bodyPr wrap="square" rtlCol="0">
            <a:spAutoFit/>
          </a:bodyPr>
          <a:lstStyle/>
          <a:p>
            <a:pPr algn="ctr"/>
            <a:r>
              <a:rPr lang="en-US" dirty="0"/>
              <a:t>Atmosphere</a:t>
            </a:r>
          </a:p>
          <a:p>
            <a:pPr algn="ctr"/>
            <a:r>
              <a:rPr lang="en-US" dirty="0"/>
              <a:t>(CAM)</a:t>
            </a:r>
          </a:p>
        </p:txBody>
      </p:sp>
      <p:sp>
        <p:nvSpPr>
          <p:cNvPr id="29" name="TextBox 28"/>
          <p:cNvSpPr txBox="1"/>
          <p:nvPr/>
        </p:nvSpPr>
        <p:spPr>
          <a:xfrm>
            <a:off x="6901214" y="2194726"/>
            <a:ext cx="1639891" cy="646331"/>
          </a:xfrm>
          <a:prstGeom prst="rect">
            <a:avLst/>
          </a:prstGeom>
          <a:solidFill>
            <a:schemeClr val="accent4">
              <a:lumMod val="60000"/>
              <a:lumOff val="40000"/>
            </a:schemeClr>
          </a:solidFill>
          <a:ln>
            <a:solidFill>
              <a:schemeClr val="tx1"/>
            </a:solidFill>
            <a:prstDash val="sysDash"/>
          </a:ln>
        </p:spPr>
        <p:txBody>
          <a:bodyPr wrap="square" rtlCol="0">
            <a:spAutoFit/>
          </a:bodyPr>
          <a:lstStyle/>
          <a:p>
            <a:pPr algn="ctr"/>
            <a:r>
              <a:rPr lang="en-US" dirty="0"/>
              <a:t>Land</a:t>
            </a:r>
          </a:p>
          <a:p>
            <a:pPr algn="ctr"/>
            <a:r>
              <a:rPr lang="en-US" dirty="0"/>
              <a:t>(CLM)</a:t>
            </a:r>
          </a:p>
        </p:txBody>
      </p:sp>
      <p:sp>
        <p:nvSpPr>
          <p:cNvPr id="30" name="TextBox 29"/>
          <p:cNvSpPr txBox="1"/>
          <p:nvPr/>
        </p:nvSpPr>
        <p:spPr>
          <a:xfrm>
            <a:off x="7053614" y="2347126"/>
            <a:ext cx="1639891" cy="646331"/>
          </a:xfrm>
          <a:prstGeom prst="rect">
            <a:avLst/>
          </a:prstGeom>
          <a:solidFill>
            <a:schemeClr val="accent4">
              <a:lumMod val="60000"/>
              <a:lumOff val="40000"/>
            </a:schemeClr>
          </a:solidFill>
          <a:ln>
            <a:solidFill>
              <a:schemeClr val="tx1"/>
            </a:solidFill>
            <a:prstDash val="sysDash"/>
          </a:ln>
        </p:spPr>
        <p:txBody>
          <a:bodyPr wrap="square" rtlCol="0">
            <a:spAutoFit/>
          </a:bodyPr>
          <a:lstStyle/>
          <a:p>
            <a:pPr algn="ctr"/>
            <a:r>
              <a:rPr lang="en-US" dirty="0"/>
              <a:t>Land</a:t>
            </a:r>
          </a:p>
          <a:p>
            <a:pPr algn="ctr"/>
            <a:r>
              <a:rPr lang="en-US" dirty="0"/>
              <a:t>(CLM)</a:t>
            </a:r>
          </a:p>
        </p:txBody>
      </p:sp>
      <p:sp>
        <p:nvSpPr>
          <p:cNvPr id="31" name="TextBox 30"/>
          <p:cNvSpPr txBox="1"/>
          <p:nvPr/>
        </p:nvSpPr>
        <p:spPr>
          <a:xfrm>
            <a:off x="4548298" y="4728704"/>
            <a:ext cx="1639891" cy="646331"/>
          </a:xfrm>
          <a:prstGeom prst="rect">
            <a:avLst/>
          </a:prstGeom>
          <a:solidFill>
            <a:schemeClr val="accent1">
              <a:lumMod val="60000"/>
              <a:lumOff val="40000"/>
            </a:schemeClr>
          </a:solidFill>
          <a:ln>
            <a:solidFill>
              <a:schemeClr val="tx1"/>
            </a:solidFill>
            <a:prstDash val="sysDash"/>
          </a:ln>
        </p:spPr>
        <p:txBody>
          <a:bodyPr wrap="square" rtlCol="0">
            <a:spAutoFit/>
          </a:bodyPr>
          <a:lstStyle/>
          <a:p>
            <a:pPr algn="ctr"/>
            <a:r>
              <a:rPr lang="en-US" dirty="0"/>
              <a:t>Ocean</a:t>
            </a:r>
          </a:p>
          <a:p>
            <a:pPr algn="ctr"/>
            <a:r>
              <a:rPr lang="en-US" dirty="0"/>
              <a:t>(POP)</a:t>
            </a:r>
          </a:p>
        </p:txBody>
      </p:sp>
      <p:sp>
        <p:nvSpPr>
          <p:cNvPr id="32" name="TextBox 31"/>
          <p:cNvSpPr txBox="1"/>
          <p:nvPr/>
        </p:nvSpPr>
        <p:spPr>
          <a:xfrm>
            <a:off x="4700698" y="4881104"/>
            <a:ext cx="1639891" cy="646331"/>
          </a:xfrm>
          <a:prstGeom prst="rect">
            <a:avLst/>
          </a:prstGeom>
          <a:solidFill>
            <a:schemeClr val="accent1">
              <a:lumMod val="60000"/>
              <a:lumOff val="40000"/>
            </a:schemeClr>
          </a:solidFill>
          <a:ln>
            <a:solidFill>
              <a:schemeClr val="tx1"/>
            </a:solidFill>
            <a:prstDash val="sysDash"/>
          </a:ln>
        </p:spPr>
        <p:txBody>
          <a:bodyPr wrap="square" rtlCol="0">
            <a:spAutoFit/>
          </a:bodyPr>
          <a:lstStyle/>
          <a:p>
            <a:pPr algn="ctr"/>
            <a:r>
              <a:rPr lang="en-US" dirty="0"/>
              <a:t>Ocean</a:t>
            </a:r>
          </a:p>
          <a:p>
            <a:pPr algn="ctr"/>
            <a:r>
              <a:rPr lang="en-US" dirty="0"/>
              <a:t>(POP)</a:t>
            </a:r>
          </a:p>
        </p:txBody>
      </p:sp>
      <p:sp>
        <p:nvSpPr>
          <p:cNvPr id="33" name="TextBox 32"/>
          <p:cNvSpPr txBox="1"/>
          <p:nvPr/>
        </p:nvSpPr>
        <p:spPr>
          <a:xfrm>
            <a:off x="7122300" y="4728704"/>
            <a:ext cx="1639891" cy="646331"/>
          </a:xfrm>
          <a:prstGeom prst="rect">
            <a:avLst/>
          </a:prstGeom>
          <a:solidFill>
            <a:schemeClr val="accent3">
              <a:lumMod val="60000"/>
              <a:lumOff val="40000"/>
            </a:schemeClr>
          </a:solidFill>
          <a:ln>
            <a:solidFill>
              <a:schemeClr val="tx1"/>
            </a:solidFill>
            <a:prstDash val="sysDash"/>
          </a:ln>
        </p:spPr>
        <p:txBody>
          <a:bodyPr wrap="square" rtlCol="0">
            <a:spAutoFit/>
          </a:bodyPr>
          <a:lstStyle/>
          <a:p>
            <a:pPr algn="ctr"/>
            <a:r>
              <a:rPr lang="en-US" dirty="0"/>
              <a:t>SEA ICE</a:t>
            </a:r>
          </a:p>
          <a:p>
            <a:pPr algn="ctr"/>
            <a:r>
              <a:rPr lang="en-US" dirty="0"/>
              <a:t>(CICE)</a:t>
            </a:r>
          </a:p>
        </p:txBody>
      </p:sp>
      <p:sp>
        <p:nvSpPr>
          <p:cNvPr id="34" name="TextBox 33"/>
          <p:cNvSpPr txBox="1"/>
          <p:nvPr/>
        </p:nvSpPr>
        <p:spPr>
          <a:xfrm>
            <a:off x="7274700" y="4881104"/>
            <a:ext cx="1639891" cy="646331"/>
          </a:xfrm>
          <a:prstGeom prst="rect">
            <a:avLst/>
          </a:prstGeom>
          <a:solidFill>
            <a:schemeClr val="accent3">
              <a:lumMod val="60000"/>
              <a:lumOff val="40000"/>
            </a:schemeClr>
          </a:solidFill>
          <a:ln>
            <a:solidFill>
              <a:schemeClr val="tx1"/>
            </a:solidFill>
            <a:prstDash val="sysDash"/>
          </a:ln>
        </p:spPr>
        <p:txBody>
          <a:bodyPr wrap="square" rtlCol="0">
            <a:spAutoFit/>
          </a:bodyPr>
          <a:lstStyle/>
          <a:p>
            <a:pPr algn="ctr"/>
            <a:r>
              <a:rPr lang="en-US" dirty="0"/>
              <a:t>SEA ICE</a:t>
            </a:r>
          </a:p>
          <a:p>
            <a:pPr algn="ctr"/>
            <a:r>
              <a:rPr lang="en-US" dirty="0"/>
              <a:t>(CICE)</a:t>
            </a:r>
          </a:p>
        </p:txBody>
      </p:sp>
      <p:sp>
        <p:nvSpPr>
          <p:cNvPr id="35" name="TextBox 34"/>
          <p:cNvSpPr txBox="1"/>
          <p:nvPr/>
        </p:nvSpPr>
        <p:spPr>
          <a:xfrm>
            <a:off x="8349546" y="3502817"/>
            <a:ext cx="1639891" cy="369332"/>
          </a:xfrm>
          <a:prstGeom prst="rect">
            <a:avLst/>
          </a:prstGeom>
          <a:solidFill>
            <a:schemeClr val="bg1">
              <a:lumMod val="65000"/>
            </a:schemeClr>
          </a:solidFill>
          <a:ln>
            <a:solidFill>
              <a:schemeClr val="tx1"/>
            </a:solidFill>
            <a:prstDash val="sysDash"/>
          </a:ln>
        </p:spPr>
        <p:txBody>
          <a:bodyPr wrap="square" rtlCol="0">
            <a:spAutoFit/>
          </a:bodyPr>
          <a:lstStyle/>
          <a:p>
            <a:pPr algn="ctr"/>
            <a:r>
              <a:rPr lang="en-US" dirty="0"/>
              <a:t>River-Runoff</a:t>
            </a:r>
          </a:p>
        </p:txBody>
      </p:sp>
      <p:sp>
        <p:nvSpPr>
          <p:cNvPr id="36" name="TextBox 35"/>
          <p:cNvSpPr txBox="1"/>
          <p:nvPr/>
        </p:nvSpPr>
        <p:spPr>
          <a:xfrm>
            <a:off x="8499758" y="3613024"/>
            <a:ext cx="1639891" cy="369332"/>
          </a:xfrm>
          <a:prstGeom prst="rect">
            <a:avLst/>
          </a:prstGeom>
          <a:solidFill>
            <a:schemeClr val="bg1">
              <a:lumMod val="65000"/>
            </a:schemeClr>
          </a:solidFill>
          <a:ln>
            <a:solidFill>
              <a:schemeClr val="tx1"/>
            </a:solidFill>
            <a:prstDash val="sysDash"/>
          </a:ln>
        </p:spPr>
        <p:txBody>
          <a:bodyPr wrap="square" rtlCol="0">
            <a:spAutoFit/>
          </a:bodyPr>
          <a:lstStyle/>
          <a:p>
            <a:pPr algn="ctr"/>
            <a:r>
              <a:rPr lang="en-US" dirty="0"/>
              <a:t>River-Runoff</a:t>
            </a:r>
          </a:p>
        </p:txBody>
      </p:sp>
      <p:grpSp>
        <p:nvGrpSpPr>
          <p:cNvPr id="9" name="Group 8"/>
          <p:cNvGrpSpPr/>
          <p:nvPr/>
        </p:nvGrpSpPr>
        <p:grpSpPr>
          <a:xfrm>
            <a:off x="3469514" y="2257479"/>
            <a:ext cx="1102559" cy="481678"/>
            <a:chOff x="2275875" y="2890050"/>
            <a:chExt cx="1102559" cy="481678"/>
          </a:xfrm>
        </p:grpSpPr>
        <p:sp>
          <p:nvSpPr>
            <p:cNvPr id="13" name="Pentagon 12"/>
            <p:cNvSpPr/>
            <p:nvPr/>
          </p:nvSpPr>
          <p:spPr>
            <a:xfrm>
              <a:off x="2275875" y="2890050"/>
              <a:ext cx="1061536" cy="481678"/>
            </a:xfrm>
            <a:prstGeom prst="homePlat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375894" y="2920111"/>
              <a:ext cx="1002540" cy="369332"/>
            </a:xfrm>
            <a:prstGeom prst="rect">
              <a:avLst/>
            </a:prstGeom>
            <a:noFill/>
          </p:spPr>
          <p:txBody>
            <a:bodyPr wrap="square" rtlCol="0">
              <a:spAutoFit/>
            </a:bodyPr>
            <a:lstStyle/>
            <a:p>
              <a:r>
                <a:rPr lang="en-US" dirty="0"/>
                <a:t>DART</a:t>
              </a:r>
            </a:p>
          </p:txBody>
        </p:sp>
      </p:grpSp>
      <p:grpSp>
        <p:nvGrpSpPr>
          <p:cNvPr id="10" name="Group 9"/>
          <p:cNvGrpSpPr/>
          <p:nvPr/>
        </p:nvGrpSpPr>
        <p:grpSpPr>
          <a:xfrm>
            <a:off x="3470191" y="4848479"/>
            <a:ext cx="1102559" cy="481678"/>
            <a:chOff x="2275875" y="2890050"/>
            <a:chExt cx="1102559" cy="481678"/>
          </a:xfrm>
        </p:grpSpPr>
        <p:sp>
          <p:nvSpPr>
            <p:cNvPr id="11" name="Pentagon 10"/>
            <p:cNvSpPr/>
            <p:nvPr/>
          </p:nvSpPr>
          <p:spPr>
            <a:xfrm>
              <a:off x="2275875" y="2890050"/>
              <a:ext cx="1061536" cy="481678"/>
            </a:xfrm>
            <a:prstGeom prst="homePlat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375894" y="2920111"/>
              <a:ext cx="1002540" cy="369332"/>
            </a:xfrm>
            <a:prstGeom prst="rect">
              <a:avLst/>
            </a:prstGeom>
            <a:noFill/>
          </p:spPr>
          <p:txBody>
            <a:bodyPr wrap="square" rtlCol="0">
              <a:spAutoFit/>
            </a:bodyPr>
            <a:lstStyle/>
            <a:p>
              <a:r>
                <a:rPr lang="en-US" dirty="0"/>
                <a:t>DART</a:t>
              </a:r>
            </a:p>
          </p:txBody>
        </p:sp>
      </p:grpSp>
      <p:sp>
        <p:nvSpPr>
          <p:cNvPr id="3" name="TextBox 2"/>
          <p:cNvSpPr txBox="1"/>
          <p:nvPr/>
        </p:nvSpPr>
        <p:spPr>
          <a:xfrm>
            <a:off x="5031879" y="3423898"/>
            <a:ext cx="184666" cy="369332"/>
          </a:xfrm>
          <a:prstGeom prst="rect">
            <a:avLst/>
          </a:prstGeom>
          <a:noFill/>
        </p:spPr>
        <p:txBody>
          <a:bodyPr wrap="none" rtlCol="0">
            <a:spAutoFit/>
          </a:bodyPr>
          <a:lstStyle/>
          <a:p>
            <a:endParaRPr lang="en-US" dirty="0"/>
          </a:p>
        </p:txBody>
      </p:sp>
      <p:sp>
        <p:nvSpPr>
          <p:cNvPr id="45" name="TextBox 44"/>
          <p:cNvSpPr txBox="1"/>
          <p:nvPr/>
        </p:nvSpPr>
        <p:spPr>
          <a:xfrm>
            <a:off x="4674037" y="3155122"/>
            <a:ext cx="623427" cy="923330"/>
          </a:xfrm>
          <a:prstGeom prst="rect">
            <a:avLst/>
          </a:prstGeom>
          <a:solidFill>
            <a:srgbClr val="008000"/>
          </a:solidFill>
          <a:ln>
            <a:noFill/>
            <a:prstDash val="sysDash"/>
          </a:ln>
        </p:spPr>
        <p:txBody>
          <a:bodyPr wrap="square" rtlCol="0">
            <a:spAutoFit/>
          </a:bodyPr>
          <a:lstStyle/>
          <a:p>
            <a:pPr algn="ctr"/>
            <a:endParaRPr lang="en-US"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sp>
        <p:nvSpPr>
          <p:cNvPr id="46" name="TextBox 45"/>
          <p:cNvSpPr txBox="1"/>
          <p:nvPr/>
        </p:nvSpPr>
        <p:spPr>
          <a:xfrm>
            <a:off x="4712902" y="3423220"/>
            <a:ext cx="614271" cy="369332"/>
          </a:xfrm>
          <a:prstGeom prst="rect">
            <a:avLst/>
          </a:prstGeom>
          <a:noFill/>
        </p:spPr>
        <p:txBody>
          <a:bodyPr wrap="none" rtlCol="0">
            <a:spAutoFit/>
          </a:bodyPr>
          <a:lstStyle/>
          <a:p>
            <a:r>
              <a:rPr lang="en-US" dirty="0"/>
              <a:t>CPL</a:t>
            </a:r>
          </a:p>
        </p:txBody>
      </p:sp>
      <p:sp>
        <p:nvSpPr>
          <p:cNvPr id="47" name="TextBox 46"/>
          <p:cNvSpPr txBox="1"/>
          <p:nvPr/>
        </p:nvSpPr>
        <p:spPr>
          <a:xfrm>
            <a:off x="5373302" y="3416371"/>
            <a:ext cx="184666" cy="369332"/>
          </a:xfrm>
          <a:prstGeom prst="rect">
            <a:avLst/>
          </a:prstGeom>
          <a:noFill/>
        </p:spPr>
        <p:txBody>
          <a:bodyPr wrap="none" rtlCol="0">
            <a:spAutoFit/>
          </a:bodyPr>
          <a:lstStyle/>
          <a:p>
            <a:endParaRPr lang="en-US" dirty="0"/>
          </a:p>
        </p:txBody>
      </p:sp>
      <p:sp>
        <p:nvSpPr>
          <p:cNvPr id="48" name="TextBox 47"/>
          <p:cNvSpPr txBox="1"/>
          <p:nvPr/>
        </p:nvSpPr>
        <p:spPr>
          <a:xfrm>
            <a:off x="5359294" y="3155122"/>
            <a:ext cx="623427" cy="923330"/>
          </a:xfrm>
          <a:prstGeom prst="rect">
            <a:avLst/>
          </a:prstGeom>
          <a:solidFill>
            <a:srgbClr val="B3A2C7"/>
          </a:solidFill>
          <a:ln>
            <a:noFill/>
            <a:prstDash val="sysDash"/>
          </a:ln>
        </p:spPr>
        <p:txBody>
          <a:bodyPr wrap="square" rtlCol="0">
            <a:spAutoFit/>
          </a:bodyPr>
          <a:lstStyle/>
          <a:p>
            <a:pPr algn="ctr"/>
            <a:endParaRPr lang="en-US" dirty="0"/>
          </a:p>
          <a:p>
            <a:pPr algn="ctr"/>
            <a:endParaRPr lang="en-US" dirty="0"/>
          </a:p>
          <a:p>
            <a:pPr algn="ctr"/>
            <a:endParaRPr lang="en-US" dirty="0"/>
          </a:p>
        </p:txBody>
      </p:sp>
      <p:sp>
        <p:nvSpPr>
          <p:cNvPr id="49" name="TextBox 48"/>
          <p:cNvSpPr txBox="1"/>
          <p:nvPr/>
        </p:nvSpPr>
        <p:spPr>
          <a:xfrm>
            <a:off x="5361532" y="3401481"/>
            <a:ext cx="614271" cy="369332"/>
          </a:xfrm>
          <a:prstGeom prst="rect">
            <a:avLst/>
          </a:prstGeom>
          <a:noFill/>
        </p:spPr>
        <p:txBody>
          <a:bodyPr wrap="none" rtlCol="0">
            <a:spAutoFit/>
          </a:bodyPr>
          <a:lstStyle/>
          <a:p>
            <a:r>
              <a:rPr lang="en-US" dirty="0"/>
              <a:t>CPL</a:t>
            </a:r>
          </a:p>
        </p:txBody>
      </p:sp>
      <p:sp>
        <p:nvSpPr>
          <p:cNvPr id="50" name="TextBox 49"/>
          <p:cNvSpPr txBox="1"/>
          <p:nvPr/>
        </p:nvSpPr>
        <p:spPr>
          <a:xfrm>
            <a:off x="6082419" y="3147595"/>
            <a:ext cx="623427" cy="923330"/>
          </a:xfrm>
          <a:prstGeom prst="rect">
            <a:avLst/>
          </a:prstGeom>
          <a:solidFill>
            <a:srgbClr val="B3A2C7"/>
          </a:solidFill>
          <a:ln>
            <a:noFill/>
            <a:prstDash val="sysDash"/>
          </a:ln>
        </p:spPr>
        <p:txBody>
          <a:bodyPr wrap="square" rtlCol="0">
            <a:spAutoFit/>
          </a:bodyPr>
          <a:lstStyle/>
          <a:p>
            <a:pPr algn="ctr"/>
            <a:endParaRPr lang="en-US" dirty="0"/>
          </a:p>
          <a:p>
            <a:pPr algn="ctr"/>
            <a:endParaRPr lang="en-US" dirty="0"/>
          </a:p>
          <a:p>
            <a:pPr algn="ctr"/>
            <a:endParaRPr lang="en-US" dirty="0"/>
          </a:p>
        </p:txBody>
      </p:sp>
      <p:sp>
        <p:nvSpPr>
          <p:cNvPr id="52" name="TextBox 51"/>
          <p:cNvSpPr txBox="1"/>
          <p:nvPr/>
        </p:nvSpPr>
        <p:spPr>
          <a:xfrm>
            <a:off x="6105792" y="3389545"/>
            <a:ext cx="614271" cy="369332"/>
          </a:xfrm>
          <a:prstGeom prst="rect">
            <a:avLst/>
          </a:prstGeom>
          <a:noFill/>
        </p:spPr>
        <p:txBody>
          <a:bodyPr wrap="none" rtlCol="0">
            <a:spAutoFit/>
          </a:bodyPr>
          <a:lstStyle/>
          <a:p>
            <a:r>
              <a:rPr lang="en-US" dirty="0"/>
              <a:t>CPL</a:t>
            </a:r>
          </a:p>
        </p:txBody>
      </p:sp>
      <p:sp>
        <p:nvSpPr>
          <p:cNvPr id="4" name="TextBox 3"/>
          <p:cNvSpPr txBox="1"/>
          <p:nvPr/>
        </p:nvSpPr>
        <p:spPr>
          <a:xfrm>
            <a:off x="2211317" y="5826072"/>
            <a:ext cx="8258543" cy="369332"/>
          </a:xfrm>
          <a:prstGeom prst="rect">
            <a:avLst/>
          </a:prstGeom>
          <a:noFill/>
        </p:spPr>
        <p:txBody>
          <a:bodyPr wrap="none" rtlCol="0">
            <a:spAutoFit/>
          </a:bodyPr>
          <a:lstStyle/>
          <a:p>
            <a:r>
              <a:rPr lang="en-US" dirty="0"/>
              <a:t>Multi-coupler functionality contributed by </a:t>
            </a:r>
            <a:r>
              <a:rPr lang="en-US" dirty="0" err="1"/>
              <a:t>Rafaelle</a:t>
            </a:r>
            <a:r>
              <a:rPr lang="en-US" dirty="0"/>
              <a:t> </a:t>
            </a:r>
            <a:r>
              <a:rPr lang="en-US" dirty="0" err="1"/>
              <a:t>Montuoro</a:t>
            </a:r>
            <a:r>
              <a:rPr lang="en-US" dirty="0"/>
              <a:t> (NOAA/ESMF)</a:t>
            </a:r>
          </a:p>
        </p:txBody>
      </p:sp>
      <p:sp>
        <p:nvSpPr>
          <p:cNvPr id="8" name="TextBox 7">
            <a:extLst>
              <a:ext uri="{FF2B5EF4-FFF2-40B4-BE49-F238E27FC236}">
                <a16:creationId xmlns:a16="http://schemas.microsoft.com/office/drawing/2014/main" id="{ABE5A34F-6BA0-884B-9EE3-F8A5D018F1CA}"/>
              </a:ext>
            </a:extLst>
          </p:cNvPr>
          <p:cNvSpPr txBox="1"/>
          <p:nvPr/>
        </p:nvSpPr>
        <p:spPr>
          <a:xfrm>
            <a:off x="1288419" y="6292657"/>
            <a:ext cx="8598444" cy="523220"/>
          </a:xfrm>
          <a:prstGeom prst="rect">
            <a:avLst/>
          </a:prstGeom>
          <a:noFill/>
        </p:spPr>
        <p:txBody>
          <a:bodyPr wrap="none" rtlCol="0">
            <a:spAutoFit/>
          </a:bodyPr>
          <a:lstStyle/>
          <a:p>
            <a:r>
              <a:rPr lang="en-US" sz="2800" dirty="0"/>
              <a:t>DA will be critical in initializing model forecast simulations</a:t>
            </a:r>
          </a:p>
        </p:txBody>
      </p:sp>
    </p:spTree>
    <p:extLst>
      <p:ext uri="{BB962C8B-B14F-4D97-AF65-F5344CB8AC3E}">
        <p14:creationId xmlns:p14="http://schemas.microsoft.com/office/powerpoint/2010/main" val="284040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56756D-2E96-ED4A-A12E-CAC791A3159E}"/>
              </a:ext>
            </a:extLst>
          </p:cNvPr>
          <p:cNvSpPr txBox="1"/>
          <p:nvPr/>
        </p:nvSpPr>
        <p:spPr>
          <a:xfrm>
            <a:off x="5299687" y="2233358"/>
            <a:ext cx="3949831" cy="369332"/>
          </a:xfrm>
          <a:prstGeom prst="rect">
            <a:avLst/>
          </a:prstGeom>
          <a:solidFill>
            <a:schemeClr val="accent4"/>
          </a:solidFill>
        </p:spPr>
        <p:txBody>
          <a:bodyPr wrap="square" rtlCol="0" anchor="ctr" anchorCtr="0">
            <a:spAutoFit/>
          </a:bodyPr>
          <a:lstStyle/>
          <a:p>
            <a:pPr algn="ctr"/>
            <a:r>
              <a:rPr lang="en-US" dirty="0"/>
              <a:t>Host Application</a:t>
            </a:r>
          </a:p>
        </p:txBody>
      </p:sp>
      <p:sp>
        <p:nvSpPr>
          <p:cNvPr id="6" name="TextBox 5">
            <a:extLst>
              <a:ext uri="{FF2B5EF4-FFF2-40B4-BE49-F238E27FC236}">
                <a16:creationId xmlns:a16="http://schemas.microsoft.com/office/drawing/2014/main" id="{248EB496-21C9-104E-891D-C1545C13C9A8}"/>
              </a:ext>
            </a:extLst>
          </p:cNvPr>
          <p:cNvSpPr txBox="1"/>
          <p:nvPr/>
        </p:nvSpPr>
        <p:spPr>
          <a:xfrm>
            <a:off x="5987844" y="2602690"/>
            <a:ext cx="2651760" cy="369332"/>
          </a:xfrm>
          <a:prstGeom prst="rect">
            <a:avLst/>
          </a:prstGeom>
          <a:solidFill>
            <a:schemeClr val="accent6">
              <a:lumMod val="60000"/>
              <a:lumOff val="40000"/>
            </a:schemeClr>
          </a:solidFill>
        </p:spPr>
        <p:txBody>
          <a:bodyPr wrap="square" rtlCol="0" anchor="ctr" anchorCtr="0">
            <a:spAutoFit/>
          </a:bodyPr>
          <a:lstStyle/>
          <a:p>
            <a:pPr algn="ctr"/>
            <a:r>
              <a:rPr lang="en-US" dirty="0"/>
              <a:t>Host Cap</a:t>
            </a:r>
          </a:p>
        </p:txBody>
      </p:sp>
      <p:sp>
        <p:nvSpPr>
          <p:cNvPr id="7" name="TextBox 6">
            <a:extLst>
              <a:ext uri="{FF2B5EF4-FFF2-40B4-BE49-F238E27FC236}">
                <a16:creationId xmlns:a16="http://schemas.microsoft.com/office/drawing/2014/main" id="{42217C7F-1FA0-D346-8C64-21760E873449}"/>
              </a:ext>
            </a:extLst>
          </p:cNvPr>
          <p:cNvSpPr txBox="1"/>
          <p:nvPr/>
        </p:nvSpPr>
        <p:spPr>
          <a:xfrm>
            <a:off x="5987844" y="3370736"/>
            <a:ext cx="2651760" cy="646331"/>
          </a:xfrm>
          <a:prstGeom prst="rect">
            <a:avLst/>
          </a:prstGeom>
          <a:solidFill>
            <a:schemeClr val="accent6">
              <a:lumMod val="60000"/>
              <a:lumOff val="40000"/>
            </a:schemeClr>
          </a:solidFill>
        </p:spPr>
        <p:txBody>
          <a:bodyPr wrap="square" rtlCol="0" anchor="ctr" anchorCtr="0">
            <a:spAutoFit/>
          </a:bodyPr>
          <a:lstStyle/>
          <a:p>
            <a:pPr algn="ctr"/>
            <a:r>
              <a:rPr lang="en-US" dirty="0"/>
              <a:t>Community Physics</a:t>
            </a:r>
          </a:p>
          <a:p>
            <a:pPr algn="ctr"/>
            <a:r>
              <a:rPr lang="en-US" dirty="0"/>
              <a:t>Driver</a:t>
            </a:r>
          </a:p>
        </p:txBody>
      </p:sp>
      <p:sp>
        <p:nvSpPr>
          <p:cNvPr id="8" name="TextBox 7">
            <a:extLst>
              <a:ext uri="{FF2B5EF4-FFF2-40B4-BE49-F238E27FC236}">
                <a16:creationId xmlns:a16="http://schemas.microsoft.com/office/drawing/2014/main" id="{984839EB-50DE-B444-9D40-559C7EAF326A}"/>
              </a:ext>
            </a:extLst>
          </p:cNvPr>
          <p:cNvSpPr txBox="1"/>
          <p:nvPr/>
        </p:nvSpPr>
        <p:spPr>
          <a:xfrm>
            <a:off x="5112722" y="4690488"/>
            <a:ext cx="1097280" cy="646331"/>
          </a:xfrm>
          <a:prstGeom prst="rect">
            <a:avLst/>
          </a:prstGeom>
          <a:solidFill>
            <a:schemeClr val="accent6">
              <a:lumMod val="60000"/>
              <a:lumOff val="40000"/>
            </a:schemeClr>
          </a:solidFill>
        </p:spPr>
        <p:txBody>
          <a:bodyPr wrap="square" rtlCol="0" anchor="ctr" anchorCtr="0">
            <a:spAutoFit/>
          </a:bodyPr>
          <a:lstStyle/>
          <a:p>
            <a:pPr algn="ctr"/>
            <a:r>
              <a:rPr lang="en-US" dirty="0"/>
              <a:t>Physics 1 Cap</a:t>
            </a:r>
          </a:p>
        </p:txBody>
      </p:sp>
      <p:sp>
        <p:nvSpPr>
          <p:cNvPr id="9" name="TextBox 8">
            <a:extLst>
              <a:ext uri="{FF2B5EF4-FFF2-40B4-BE49-F238E27FC236}">
                <a16:creationId xmlns:a16="http://schemas.microsoft.com/office/drawing/2014/main" id="{F927E86C-4954-A24E-A42B-EB29854ED970}"/>
              </a:ext>
            </a:extLst>
          </p:cNvPr>
          <p:cNvSpPr txBox="1"/>
          <p:nvPr/>
        </p:nvSpPr>
        <p:spPr>
          <a:xfrm>
            <a:off x="6386912" y="4690487"/>
            <a:ext cx="1097280" cy="646331"/>
          </a:xfrm>
          <a:prstGeom prst="rect">
            <a:avLst/>
          </a:prstGeom>
          <a:solidFill>
            <a:schemeClr val="accent6">
              <a:lumMod val="60000"/>
              <a:lumOff val="40000"/>
            </a:schemeClr>
          </a:solidFill>
        </p:spPr>
        <p:txBody>
          <a:bodyPr wrap="square" rtlCol="0" anchor="ctr" anchorCtr="0">
            <a:spAutoFit/>
          </a:bodyPr>
          <a:lstStyle/>
          <a:p>
            <a:pPr algn="ctr"/>
            <a:r>
              <a:rPr lang="en-US" dirty="0"/>
              <a:t>Physics 2 Cap</a:t>
            </a:r>
          </a:p>
        </p:txBody>
      </p:sp>
      <p:sp>
        <p:nvSpPr>
          <p:cNvPr id="10" name="TextBox 9">
            <a:extLst>
              <a:ext uri="{FF2B5EF4-FFF2-40B4-BE49-F238E27FC236}">
                <a16:creationId xmlns:a16="http://schemas.microsoft.com/office/drawing/2014/main" id="{D8A6CE79-197C-E343-BC35-388DF0419B61}"/>
              </a:ext>
            </a:extLst>
          </p:cNvPr>
          <p:cNvSpPr txBox="1"/>
          <p:nvPr/>
        </p:nvSpPr>
        <p:spPr>
          <a:xfrm>
            <a:off x="7633764" y="4704123"/>
            <a:ext cx="1097280" cy="646331"/>
          </a:xfrm>
          <a:prstGeom prst="rect">
            <a:avLst/>
          </a:prstGeom>
          <a:solidFill>
            <a:schemeClr val="accent6">
              <a:lumMod val="60000"/>
              <a:lumOff val="40000"/>
            </a:schemeClr>
          </a:solidFill>
        </p:spPr>
        <p:txBody>
          <a:bodyPr wrap="square" rtlCol="0" anchor="ctr" anchorCtr="0">
            <a:spAutoFit/>
          </a:bodyPr>
          <a:lstStyle/>
          <a:p>
            <a:pPr algn="ctr"/>
            <a:r>
              <a:rPr lang="en-US" dirty="0" err="1"/>
              <a:t>Chem</a:t>
            </a:r>
            <a:r>
              <a:rPr lang="en-US" dirty="0"/>
              <a:t> 1 Cap</a:t>
            </a:r>
          </a:p>
        </p:txBody>
      </p:sp>
      <p:sp>
        <p:nvSpPr>
          <p:cNvPr id="11" name="TextBox 10">
            <a:extLst>
              <a:ext uri="{FF2B5EF4-FFF2-40B4-BE49-F238E27FC236}">
                <a16:creationId xmlns:a16="http://schemas.microsoft.com/office/drawing/2014/main" id="{A239DC22-20B7-6141-9CC2-5E627025D3F3}"/>
              </a:ext>
            </a:extLst>
          </p:cNvPr>
          <p:cNvSpPr txBox="1"/>
          <p:nvPr/>
        </p:nvSpPr>
        <p:spPr>
          <a:xfrm>
            <a:off x="8935293" y="4690487"/>
            <a:ext cx="1097280" cy="646331"/>
          </a:xfrm>
          <a:prstGeom prst="rect">
            <a:avLst/>
          </a:prstGeom>
          <a:solidFill>
            <a:schemeClr val="accent6">
              <a:lumMod val="60000"/>
              <a:lumOff val="40000"/>
            </a:schemeClr>
          </a:solidFill>
        </p:spPr>
        <p:txBody>
          <a:bodyPr wrap="square" rtlCol="0" anchor="ctr" anchorCtr="0">
            <a:spAutoFit/>
          </a:bodyPr>
          <a:lstStyle/>
          <a:p>
            <a:pPr algn="ctr"/>
            <a:r>
              <a:rPr lang="en-US" dirty="0" err="1"/>
              <a:t>Chem</a:t>
            </a:r>
            <a:r>
              <a:rPr lang="en-US" dirty="0"/>
              <a:t> 2 Cap</a:t>
            </a:r>
          </a:p>
        </p:txBody>
      </p:sp>
      <p:sp>
        <p:nvSpPr>
          <p:cNvPr id="12" name="TextBox 11">
            <a:extLst>
              <a:ext uri="{FF2B5EF4-FFF2-40B4-BE49-F238E27FC236}">
                <a16:creationId xmlns:a16="http://schemas.microsoft.com/office/drawing/2014/main" id="{62AE8414-AD63-D147-AA31-D351F63A0878}"/>
              </a:ext>
            </a:extLst>
          </p:cNvPr>
          <p:cNvSpPr txBox="1"/>
          <p:nvPr/>
        </p:nvSpPr>
        <p:spPr>
          <a:xfrm>
            <a:off x="5112722" y="5336818"/>
            <a:ext cx="1097280" cy="646331"/>
          </a:xfrm>
          <a:prstGeom prst="rect">
            <a:avLst/>
          </a:prstGeom>
          <a:solidFill>
            <a:schemeClr val="accent5">
              <a:lumMod val="60000"/>
              <a:lumOff val="40000"/>
            </a:schemeClr>
          </a:solidFill>
        </p:spPr>
        <p:txBody>
          <a:bodyPr wrap="square" rtlCol="0" anchor="ctr" anchorCtr="0">
            <a:spAutoFit/>
          </a:bodyPr>
          <a:lstStyle/>
          <a:p>
            <a:pPr algn="ctr"/>
            <a:r>
              <a:rPr lang="en-US" dirty="0"/>
              <a:t>Physics Scheme 1</a:t>
            </a:r>
          </a:p>
        </p:txBody>
      </p:sp>
      <p:sp>
        <p:nvSpPr>
          <p:cNvPr id="13" name="TextBox 12">
            <a:extLst>
              <a:ext uri="{FF2B5EF4-FFF2-40B4-BE49-F238E27FC236}">
                <a16:creationId xmlns:a16="http://schemas.microsoft.com/office/drawing/2014/main" id="{07D4AFD0-313F-164D-8C0C-97343CB8A0F5}"/>
              </a:ext>
            </a:extLst>
          </p:cNvPr>
          <p:cNvSpPr txBox="1"/>
          <p:nvPr/>
        </p:nvSpPr>
        <p:spPr>
          <a:xfrm>
            <a:off x="6386911" y="5305628"/>
            <a:ext cx="1097280" cy="646331"/>
          </a:xfrm>
          <a:prstGeom prst="rect">
            <a:avLst/>
          </a:prstGeom>
          <a:solidFill>
            <a:schemeClr val="accent5">
              <a:lumMod val="60000"/>
              <a:lumOff val="40000"/>
            </a:schemeClr>
          </a:solidFill>
        </p:spPr>
        <p:txBody>
          <a:bodyPr wrap="square" rtlCol="0" anchor="ctr" anchorCtr="0">
            <a:spAutoFit/>
          </a:bodyPr>
          <a:lstStyle/>
          <a:p>
            <a:pPr algn="ctr"/>
            <a:r>
              <a:rPr lang="en-US" dirty="0"/>
              <a:t>Physics Scheme 2</a:t>
            </a:r>
          </a:p>
        </p:txBody>
      </p:sp>
      <p:sp>
        <p:nvSpPr>
          <p:cNvPr id="14" name="TextBox 13">
            <a:extLst>
              <a:ext uri="{FF2B5EF4-FFF2-40B4-BE49-F238E27FC236}">
                <a16:creationId xmlns:a16="http://schemas.microsoft.com/office/drawing/2014/main" id="{9373B04D-C0BE-AC45-938E-24A49B926683}"/>
              </a:ext>
            </a:extLst>
          </p:cNvPr>
          <p:cNvSpPr txBox="1"/>
          <p:nvPr/>
        </p:nvSpPr>
        <p:spPr>
          <a:xfrm>
            <a:off x="7633764" y="5344203"/>
            <a:ext cx="1097280" cy="646331"/>
          </a:xfrm>
          <a:prstGeom prst="rect">
            <a:avLst/>
          </a:prstGeom>
          <a:solidFill>
            <a:schemeClr val="accent5">
              <a:lumMod val="60000"/>
              <a:lumOff val="40000"/>
            </a:schemeClr>
          </a:solidFill>
        </p:spPr>
        <p:txBody>
          <a:bodyPr wrap="square" rtlCol="0" anchor="ctr" anchorCtr="0">
            <a:spAutoFit/>
          </a:bodyPr>
          <a:lstStyle/>
          <a:p>
            <a:pPr algn="ctr"/>
            <a:r>
              <a:rPr lang="en-US" dirty="0" err="1"/>
              <a:t>Chem</a:t>
            </a:r>
            <a:r>
              <a:rPr lang="en-US" dirty="0"/>
              <a:t> Scheme 1</a:t>
            </a:r>
          </a:p>
        </p:txBody>
      </p:sp>
      <p:sp>
        <p:nvSpPr>
          <p:cNvPr id="15" name="TextBox 14">
            <a:extLst>
              <a:ext uri="{FF2B5EF4-FFF2-40B4-BE49-F238E27FC236}">
                <a16:creationId xmlns:a16="http://schemas.microsoft.com/office/drawing/2014/main" id="{8BB60E59-B346-E249-AD53-EA43C0E975C4}"/>
              </a:ext>
            </a:extLst>
          </p:cNvPr>
          <p:cNvSpPr txBox="1"/>
          <p:nvPr/>
        </p:nvSpPr>
        <p:spPr>
          <a:xfrm>
            <a:off x="8935292" y="5315055"/>
            <a:ext cx="1097280" cy="646331"/>
          </a:xfrm>
          <a:prstGeom prst="rect">
            <a:avLst/>
          </a:prstGeom>
          <a:solidFill>
            <a:schemeClr val="accent5">
              <a:lumMod val="60000"/>
              <a:lumOff val="40000"/>
            </a:schemeClr>
          </a:solidFill>
        </p:spPr>
        <p:txBody>
          <a:bodyPr wrap="square" rtlCol="0" anchor="ctr" anchorCtr="0">
            <a:spAutoFit/>
          </a:bodyPr>
          <a:lstStyle/>
          <a:p>
            <a:pPr algn="ctr"/>
            <a:r>
              <a:rPr lang="en-US" dirty="0" err="1"/>
              <a:t>Chem</a:t>
            </a:r>
            <a:r>
              <a:rPr lang="en-US" dirty="0"/>
              <a:t> Scheme 2</a:t>
            </a:r>
          </a:p>
        </p:txBody>
      </p:sp>
      <p:cxnSp>
        <p:nvCxnSpPr>
          <p:cNvPr id="45" name="Straight Arrow Connector 44">
            <a:extLst>
              <a:ext uri="{FF2B5EF4-FFF2-40B4-BE49-F238E27FC236}">
                <a16:creationId xmlns:a16="http://schemas.microsoft.com/office/drawing/2014/main" id="{ED27466D-B390-4E4A-8F28-C913CE69CAD4}"/>
              </a:ext>
            </a:extLst>
          </p:cNvPr>
          <p:cNvCxnSpPr>
            <a:cxnSpLocks/>
            <a:stCxn id="8" idx="0"/>
            <a:endCxn id="7" idx="2"/>
          </p:cNvCxnSpPr>
          <p:nvPr/>
        </p:nvCxnSpPr>
        <p:spPr>
          <a:xfrm flipV="1">
            <a:off x="5661362" y="4017067"/>
            <a:ext cx="1652362" cy="6734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8924B1B-FDF4-9548-A979-ABB7816DB8A3}"/>
              </a:ext>
            </a:extLst>
          </p:cNvPr>
          <p:cNvCxnSpPr>
            <a:cxnSpLocks/>
            <a:stCxn id="9" idx="0"/>
            <a:endCxn id="7" idx="2"/>
          </p:cNvCxnSpPr>
          <p:nvPr/>
        </p:nvCxnSpPr>
        <p:spPr>
          <a:xfrm flipV="1">
            <a:off x="6935552" y="4017067"/>
            <a:ext cx="378172" cy="6734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2A6ECBB-9449-144F-A0C6-D20D7102F3CE}"/>
              </a:ext>
            </a:extLst>
          </p:cNvPr>
          <p:cNvCxnSpPr>
            <a:cxnSpLocks/>
            <a:stCxn id="11" idx="0"/>
            <a:endCxn id="7" idx="2"/>
          </p:cNvCxnSpPr>
          <p:nvPr/>
        </p:nvCxnSpPr>
        <p:spPr>
          <a:xfrm flipH="1" flipV="1">
            <a:off x="7313724" y="4017067"/>
            <a:ext cx="2170209" cy="6734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40ADBA6-4894-0E4A-B501-27F1ACCA1D94}"/>
              </a:ext>
            </a:extLst>
          </p:cNvPr>
          <p:cNvCxnSpPr>
            <a:cxnSpLocks/>
          </p:cNvCxnSpPr>
          <p:nvPr/>
        </p:nvCxnSpPr>
        <p:spPr>
          <a:xfrm flipV="1">
            <a:off x="7254491" y="2973169"/>
            <a:ext cx="0" cy="4287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1632FF4-215A-1141-8DDE-CE6AB2682CA8}"/>
              </a:ext>
            </a:extLst>
          </p:cNvPr>
          <p:cNvCxnSpPr>
            <a:cxnSpLocks/>
            <a:stCxn id="10" idx="0"/>
          </p:cNvCxnSpPr>
          <p:nvPr/>
        </p:nvCxnSpPr>
        <p:spPr>
          <a:xfrm flipH="1" flipV="1">
            <a:off x="7298248" y="4015554"/>
            <a:ext cx="884156" cy="6885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55A65D-F2B6-9240-B517-970EF5242BC6}"/>
              </a:ext>
            </a:extLst>
          </p:cNvPr>
          <p:cNvSpPr>
            <a:spLocks noGrp="1"/>
          </p:cNvSpPr>
          <p:nvPr>
            <p:ph type="title"/>
          </p:nvPr>
        </p:nvSpPr>
        <p:spPr>
          <a:xfrm>
            <a:off x="944388" y="260419"/>
            <a:ext cx="10515600" cy="1325563"/>
          </a:xfrm>
        </p:spPr>
        <p:txBody>
          <a:bodyPr/>
          <a:lstStyle/>
          <a:p>
            <a:r>
              <a:rPr lang="en-US" dirty="0"/>
              <a:t>A new physics coupling framework (CPF) via </a:t>
            </a:r>
            <a:r>
              <a:rPr lang="en-US" dirty="0" err="1"/>
              <a:t>singletrack</a:t>
            </a:r>
            <a:endParaRPr lang="en-US" dirty="0"/>
          </a:p>
        </p:txBody>
      </p:sp>
      <p:grpSp>
        <p:nvGrpSpPr>
          <p:cNvPr id="36" name="Group 35">
            <a:extLst>
              <a:ext uri="{FF2B5EF4-FFF2-40B4-BE49-F238E27FC236}">
                <a16:creationId xmlns:a16="http://schemas.microsoft.com/office/drawing/2014/main" id="{4B9A9FF8-5B9C-7E41-9CB6-23C579E186C1}"/>
              </a:ext>
            </a:extLst>
          </p:cNvPr>
          <p:cNvGrpSpPr/>
          <p:nvPr/>
        </p:nvGrpSpPr>
        <p:grpSpPr>
          <a:xfrm>
            <a:off x="478850" y="1690688"/>
            <a:ext cx="3131285" cy="2425880"/>
            <a:chOff x="4860733" y="2795184"/>
            <a:chExt cx="3997765" cy="3648378"/>
          </a:xfrm>
        </p:grpSpPr>
        <p:sp>
          <p:nvSpPr>
            <p:cNvPr id="37" name="Oval 36">
              <a:extLst>
                <a:ext uri="{FF2B5EF4-FFF2-40B4-BE49-F238E27FC236}">
                  <a16:creationId xmlns:a16="http://schemas.microsoft.com/office/drawing/2014/main" id="{97A1D445-EB5F-4746-8DBF-C692C2CABCBE}"/>
                </a:ext>
              </a:extLst>
            </p:cNvPr>
            <p:cNvSpPr>
              <a:spLocks/>
            </p:cNvSpPr>
            <p:nvPr/>
          </p:nvSpPr>
          <p:spPr>
            <a:xfrm>
              <a:off x="6104522" y="2795184"/>
              <a:ext cx="1645922" cy="137159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white"/>
                  </a:solidFill>
                  <a:latin typeface="News Gothic MT"/>
                </a:rPr>
                <a:t>ATM</a:t>
              </a:r>
            </a:p>
            <a:p>
              <a:pPr algn="ctr"/>
              <a:r>
                <a:rPr lang="en-US" sz="1200" dirty="0">
                  <a:solidFill>
                    <a:prstClr val="white"/>
                  </a:solidFill>
                  <a:latin typeface="News Gothic MT"/>
                </a:rPr>
                <a:t>Driver/</a:t>
              </a:r>
            </a:p>
            <a:p>
              <a:pPr algn="ctr"/>
              <a:r>
                <a:rPr lang="en-US" sz="1200" dirty="0">
                  <a:solidFill>
                    <a:prstClr val="white"/>
                  </a:solidFill>
                  <a:latin typeface="News Gothic MT"/>
                </a:rPr>
                <a:t>Mediator</a:t>
              </a:r>
            </a:p>
          </p:txBody>
        </p:sp>
        <p:cxnSp>
          <p:nvCxnSpPr>
            <p:cNvPr id="38" name="Straight Arrow Connector 37">
              <a:extLst>
                <a:ext uri="{FF2B5EF4-FFF2-40B4-BE49-F238E27FC236}">
                  <a16:creationId xmlns:a16="http://schemas.microsoft.com/office/drawing/2014/main" id="{48DD3656-ADAD-9741-9527-9391E4BDDF49}"/>
                </a:ext>
              </a:extLst>
            </p:cNvPr>
            <p:cNvCxnSpPr>
              <a:endCxn id="37" idx="3"/>
            </p:cNvCxnSpPr>
            <p:nvPr/>
          </p:nvCxnSpPr>
          <p:spPr>
            <a:xfrm flipV="1">
              <a:off x="5559567" y="3965915"/>
              <a:ext cx="785995" cy="1199029"/>
            </a:xfrm>
            <a:prstGeom prst="straightConnector1">
              <a:avLst/>
            </a:prstGeom>
            <a:solidFill>
              <a:srgbClr val="00B050"/>
            </a:solidFill>
            <a:ln w="4445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E35F2A0-2AEF-A449-8603-E4CF23EEBEB7}"/>
                </a:ext>
              </a:extLst>
            </p:cNvPr>
            <p:cNvCxnSpPr>
              <a:stCxn id="37" idx="5"/>
              <a:endCxn id="50" idx="0"/>
            </p:cNvCxnSpPr>
            <p:nvPr/>
          </p:nvCxnSpPr>
          <p:spPr>
            <a:xfrm>
              <a:off x="7509404" y="3965914"/>
              <a:ext cx="754734" cy="1232449"/>
            </a:xfrm>
            <a:prstGeom prst="straightConnector1">
              <a:avLst/>
            </a:prstGeom>
            <a:solidFill>
              <a:srgbClr val="00B050"/>
            </a:solidFill>
            <a:ln w="4445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3FB15C42-41AD-7F49-A88F-07C28571E81C}"/>
                </a:ext>
              </a:extLst>
            </p:cNvPr>
            <p:cNvGrpSpPr/>
            <p:nvPr/>
          </p:nvGrpSpPr>
          <p:grpSpPr>
            <a:xfrm>
              <a:off x="6280250" y="5193792"/>
              <a:ext cx="1188720" cy="972043"/>
              <a:chOff x="6280250" y="5193792"/>
              <a:chExt cx="1188720" cy="972043"/>
            </a:xfrm>
          </p:grpSpPr>
          <p:sp>
            <p:nvSpPr>
              <p:cNvPr id="52" name="TextBox 51">
                <a:extLst>
                  <a:ext uri="{FF2B5EF4-FFF2-40B4-BE49-F238E27FC236}">
                    <a16:creationId xmlns:a16="http://schemas.microsoft.com/office/drawing/2014/main" id="{B588BAC3-E12D-1245-BC4E-D9793451D627}"/>
                  </a:ext>
                </a:extLst>
              </p:cNvPr>
              <p:cNvSpPr txBox="1"/>
              <p:nvPr/>
            </p:nvSpPr>
            <p:spPr>
              <a:xfrm>
                <a:off x="6280250" y="5193792"/>
                <a:ext cx="1188720" cy="972043"/>
              </a:xfrm>
              <a:prstGeom prst="rect">
                <a:avLst/>
              </a:prstGeom>
              <a:solidFill>
                <a:schemeClr val="accent1">
                  <a:lumMod val="50000"/>
                </a:schemeClr>
              </a:solidFill>
            </p:spPr>
            <p:txBody>
              <a:bodyPr wrap="square" rtlCol="0">
                <a:spAutoFit/>
              </a:bodyPr>
              <a:lstStyle/>
              <a:p>
                <a:pPr algn="ctr"/>
                <a:endParaRPr lang="en-US" sz="1200" dirty="0">
                  <a:solidFill>
                    <a:prstClr val="black"/>
                  </a:solidFill>
                  <a:latin typeface="News Gothic MT"/>
                </a:endParaRPr>
              </a:p>
              <a:p>
                <a:pPr algn="ctr"/>
                <a:endParaRPr lang="en-US" sz="1200" dirty="0">
                  <a:solidFill>
                    <a:prstClr val="black"/>
                  </a:solidFill>
                  <a:latin typeface="News Gothic MT"/>
                </a:endParaRPr>
              </a:p>
              <a:p>
                <a:pPr algn="ctr"/>
                <a:r>
                  <a:rPr lang="en-US" sz="1200" dirty="0">
                    <a:solidFill>
                      <a:prstClr val="white"/>
                    </a:solidFill>
                    <a:latin typeface="News Gothic MT"/>
                  </a:rPr>
                  <a:t>physics</a:t>
                </a:r>
              </a:p>
            </p:txBody>
          </p:sp>
          <p:sp>
            <p:nvSpPr>
              <p:cNvPr id="54" name="TextBox 53">
                <a:extLst>
                  <a:ext uri="{FF2B5EF4-FFF2-40B4-BE49-F238E27FC236}">
                    <a16:creationId xmlns:a16="http://schemas.microsoft.com/office/drawing/2014/main" id="{82C2EBD3-E1DD-FF4D-AE0A-6416B8FC9096}"/>
                  </a:ext>
                </a:extLst>
              </p:cNvPr>
              <p:cNvSpPr txBox="1"/>
              <p:nvPr/>
            </p:nvSpPr>
            <p:spPr>
              <a:xfrm>
                <a:off x="6280250" y="5193792"/>
                <a:ext cx="1188720" cy="416590"/>
              </a:xfrm>
              <a:prstGeom prst="rect">
                <a:avLst/>
              </a:prstGeom>
              <a:solidFill>
                <a:srgbClr val="00B050"/>
              </a:solidFill>
            </p:spPr>
            <p:txBody>
              <a:bodyPr wrap="square" rtlCol="0">
                <a:spAutoFit/>
              </a:bodyPr>
              <a:lstStyle/>
              <a:p>
                <a:endParaRPr lang="en-US" sz="1200" dirty="0">
                  <a:solidFill>
                    <a:prstClr val="black"/>
                  </a:solidFill>
                  <a:latin typeface="News Gothic MT"/>
                </a:endParaRPr>
              </a:p>
            </p:txBody>
          </p:sp>
        </p:grpSp>
        <p:grpSp>
          <p:nvGrpSpPr>
            <p:cNvPr id="41" name="Group 40">
              <a:extLst>
                <a:ext uri="{FF2B5EF4-FFF2-40B4-BE49-F238E27FC236}">
                  <a16:creationId xmlns:a16="http://schemas.microsoft.com/office/drawing/2014/main" id="{81629BDF-D39D-754A-9EE6-0E66DAD5FB7E}"/>
                </a:ext>
              </a:extLst>
            </p:cNvPr>
            <p:cNvGrpSpPr/>
            <p:nvPr/>
          </p:nvGrpSpPr>
          <p:grpSpPr>
            <a:xfrm>
              <a:off x="7669778" y="5193792"/>
              <a:ext cx="1188720" cy="1249770"/>
              <a:chOff x="7669778" y="5193792"/>
              <a:chExt cx="1188720" cy="1249770"/>
            </a:xfrm>
          </p:grpSpPr>
          <p:sp>
            <p:nvSpPr>
              <p:cNvPr id="48" name="TextBox 47">
                <a:extLst>
                  <a:ext uri="{FF2B5EF4-FFF2-40B4-BE49-F238E27FC236}">
                    <a16:creationId xmlns:a16="http://schemas.microsoft.com/office/drawing/2014/main" id="{325E0C34-E5D0-8547-B5C1-B71A4D142FE2}"/>
                  </a:ext>
                </a:extLst>
              </p:cNvPr>
              <p:cNvSpPr txBox="1"/>
              <p:nvPr/>
            </p:nvSpPr>
            <p:spPr>
              <a:xfrm>
                <a:off x="7669778" y="5193792"/>
                <a:ext cx="1188720" cy="1249770"/>
              </a:xfrm>
              <a:prstGeom prst="rect">
                <a:avLst/>
              </a:prstGeom>
              <a:solidFill>
                <a:schemeClr val="accent1">
                  <a:lumMod val="50000"/>
                </a:schemeClr>
              </a:solidFill>
            </p:spPr>
            <p:txBody>
              <a:bodyPr wrap="square" rtlCol="0">
                <a:spAutoFit/>
              </a:bodyPr>
              <a:lstStyle/>
              <a:p>
                <a:pPr algn="ctr"/>
                <a:endParaRPr lang="en-US" sz="1200" dirty="0">
                  <a:solidFill>
                    <a:prstClr val="black"/>
                  </a:solidFill>
                  <a:latin typeface="News Gothic MT"/>
                </a:endParaRPr>
              </a:p>
              <a:p>
                <a:pPr algn="ctr"/>
                <a:endParaRPr lang="en-US" sz="1200" dirty="0">
                  <a:solidFill>
                    <a:prstClr val="black"/>
                  </a:solidFill>
                  <a:latin typeface="News Gothic MT"/>
                </a:endParaRPr>
              </a:p>
              <a:p>
                <a:pPr algn="ctr"/>
                <a:r>
                  <a:rPr lang="en-US" sz="1200" dirty="0">
                    <a:solidFill>
                      <a:prstClr val="white"/>
                    </a:solidFill>
                    <a:latin typeface="News Gothic MT"/>
                  </a:rPr>
                  <a:t>chemistry</a:t>
                </a:r>
              </a:p>
            </p:txBody>
          </p:sp>
          <p:sp>
            <p:nvSpPr>
              <p:cNvPr id="50" name="TextBox 49">
                <a:extLst>
                  <a:ext uri="{FF2B5EF4-FFF2-40B4-BE49-F238E27FC236}">
                    <a16:creationId xmlns:a16="http://schemas.microsoft.com/office/drawing/2014/main" id="{52E21D6A-B77A-5A49-B189-0658E3E1C5D3}"/>
                  </a:ext>
                </a:extLst>
              </p:cNvPr>
              <p:cNvSpPr txBox="1"/>
              <p:nvPr/>
            </p:nvSpPr>
            <p:spPr>
              <a:xfrm>
                <a:off x="7669778" y="5198362"/>
                <a:ext cx="1188720" cy="416590"/>
              </a:xfrm>
              <a:prstGeom prst="rect">
                <a:avLst/>
              </a:prstGeom>
              <a:solidFill>
                <a:srgbClr val="00B050"/>
              </a:solidFill>
            </p:spPr>
            <p:txBody>
              <a:bodyPr wrap="square" rtlCol="0">
                <a:spAutoFit/>
              </a:bodyPr>
              <a:lstStyle/>
              <a:p>
                <a:endParaRPr lang="en-US" sz="1200" dirty="0">
                  <a:solidFill>
                    <a:prstClr val="black"/>
                  </a:solidFill>
                  <a:latin typeface="News Gothic MT"/>
                </a:endParaRPr>
              </a:p>
            </p:txBody>
          </p:sp>
        </p:grpSp>
        <p:grpSp>
          <p:nvGrpSpPr>
            <p:cNvPr id="42" name="Group 41">
              <a:extLst>
                <a:ext uri="{FF2B5EF4-FFF2-40B4-BE49-F238E27FC236}">
                  <a16:creationId xmlns:a16="http://schemas.microsoft.com/office/drawing/2014/main" id="{751A8E83-F299-4F4B-8699-7EE73071BB3D}"/>
                </a:ext>
              </a:extLst>
            </p:cNvPr>
            <p:cNvGrpSpPr/>
            <p:nvPr/>
          </p:nvGrpSpPr>
          <p:grpSpPr>
            <a:xfrm>
              <a:off x="4860733" y="5190099"/>
              <a:ext cx="1188720" cy="1249770"/>
              <a:chOff x="4860733" y="5190099"/>
              <a:chExt cx="1188720" cy="1249770"/>
            </a:xfrm>
          </p:grpSpPr>
          <p:sp>
            <p:nvSpPr>
              <p:cNvPr id="44" name="TextBox 43">
                <a:extLst>
                  <a:ext uri="{FF2B5EF4-FFF2-40B4-BE49-F238E27FC236}">
                    <a16:creationId xmlns:a16="http://schemas.microsoft.com/office/drawing/2014/main" id="{FDB3F4ED-6F52-6444-8CC9-D881A4B83FBC}"/>
                  </a:ext>
                </a:extLst>
              </p:cNvPr>
              <p:cNvSpPr txBox="1"/>
              <p:nvPr/>
            </p:nvSpPr>
            <p:spPr>
              <a:xfrm>
                <a:off x="4860733" y="5190099"/>
                <a:ext cx="1188720" cy="1249770"/>
              </a:xfrm>
              <a:prstGeom prst="rect">
                <a:avLst/>
              </a:prstGeom>
              <a:solidFill>
                <a:schemeClr val="accent1">
                  <a:lumMod val="50000"/>
                </a:schemeClr>
              </a:solidFill>
            </p:spPr>
            <p:txBody>
              <a:bodyPr wrap="square" rtlCol="0">
                <a:spAutoFit/>
              </a:bodyPr>
              <a:lstStyle/>
              <a:p>
                <a:pPr algn="ctr"/>
                <a:endParaRPr lang="en-US" sz="1200" dirty="0">
                  <a:solidFill>
                    <a:prstClr val="black"/>
                  </a:solidFill>
                  <a:latin typeface="News Gothic MT"/>
                </a:endParaRPr>
              </a:p>
              <a:p>
                <a:pPr algn="ctr"/>
                <a:endParaRPr lang="en-US" sz="1200" dirty="0">
                  <a:solidFill>
                    <a:prstClr val="black"/>
                  </a:solidFill>
                  <a:latin typeface="News Gothic MT"/>
                </a:endParaRPr>
              </a:p>
              <a:p>
                <a:pPr algn="ctr"/>
                <a:r>
                  <a:rPr lang="en-US" sz="1200" dirty="0">
                    <a:solidFill>
                      <a:prstClr val="white"/>
                    </a:solidFill>
                    <a:latin typeface="News Gothic MT"/>
                  </a:rPr>
                  <a:t>dynamics</a:t>
                </a:r>
              </a:p>
            </p:txBody>
          </p:sp>
          <p:sp>
            <p:nvSpPr>
              <p:cNvPr id="46" name="TextBox 45">
                <a:extLst>
                  <a:ext uri="{FF2B5EF4-FFF2-40B4-BE49-F238E27FC236}">
                    <a16:creationId xmlns:a16="http://schemas.microsoft.com/office/drawing/2014/main" id="{02235484-A4AD-9B44-BE29-435FFD1C2639}"/>
                  </a:ext>
                </a:extLst>
              </p:cNvPr>
              <p:cNvSpPr txBox="1"/>
              <p:nvPr/>
            </p:nvSpPr>
            <p:spPr>
              <a:xfrm>
                <a:off x="4860733" y="5193793"/>
                <a:ext cx="1188720" cy="416590"/>
              </a:xfrm>
              <a:prstGeom prst="rect">
                <a:avLst/>
              </a:prstGeom>
              <a:solidFill>
                <a:srgbClr val="00B050"/>
              </a:solidFill>
            </p:spPr>
            <p:txBody>
              <a:bodyPr wrap="square" rtlCol="0">
                <a:spAutoFit/>
              </a:bodyPr>
              <a:lstStyle/>
              <a:p>
                <a:endParaRPr lang="en-US" sz="1200" dirty="0">
                  <a:solidFill>
                    <a:prstClr val="black"/>
                  </a:solidFill>
                  <a:latin typeface="News Gothic MT"/>
                </a:endParaRPr>
              </a:p>
            </p:txBody>
          </p:sp>
        </p:grpSp>
        <p:cxnSp>
          <p:nvCxnSpPr>
            <p:cNvPr id="43" name="Straight Arrow Connector 42">
              <a:extLst>
                <a:ext uri="{FF2B5EF4-FFF2-40B4-BE49-F238E27FC236}">
                  <a16:creationId xmlns:a16="http://schemas.microsoft.com/office/drawing/2014/main" id="{29625CC2-9B9E-994E-BC90-3864DD136165}"/>
                </a:ext>
              </a:extLst>
            </p:cNvPr>
            <p:cNvCxnSpPr>
              <a:stCxn id="52" idx="0"/>
              <a:endCxn id="37" idx="4"/>
            </p:cNvCxnSpPr>
            <p:nvPr/>
          </p:nvCxnSpPr>
          <p:spPr>
            <a:xfrm flipV="1">
              <a:off x="6874609" y="4166782"/>
              <a:ext cx="52873" cy="1027010"/>
            </a:xfrm>
            <a:prstGeom prst="straightConnector1">
              <a:avLst/>
            </a:prstGeom>
            <a:solidFill>
              <a:srgbClr val="00B050"/>
            </a:solidFill>
            <a:ln w="4445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3" name="Rectangle 2">
            <a:extLst>
              <a:ext uri="{FF2B5EF4-FFF2-40B4-BE49-F238E27FC236}">
                <a16:creationId xmlns:a16="http://schemas.microsoft.com/office/drawing/2014/main" id="{2FD596BE-D93A-0441-8C2E-C3123ABB7052}"/>
              </a:ext>
            </a:extLst>
          </p:cNvPr>
          <p:cNvSpPr/>
          <p:nvPr/>
        </p:nvSpPr>
        <p:spPr>
          <a:xfrm>
            <a:off x="7547721" y="4480173"/>
            <a:ext cx="3469324" cy="1655729"/>
          </a:xfrm>
          <a:prstGeom prst="rect">
            <a:avLst/>
          </a:prstGeom>
          <a:noFill/>
          <a:ln>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9FA309D-C6E7-8A4F-A9C0-959B76D5D425}"/>
              </a:ext>
            </a:extLst>
          </p:cNvPr>
          <p:cNvSpPr txBox="1"/>
          <p:nvPr/>
        </p:nvSpPr>
        <p:spPr>
          <a:xfrm>
            <a:off x="10332465" y="4920907"/>
            <a:ext cx="538930" cy="707886"/>
          </a:xfrm>
          <a:prstGeom prst="rect">
            <a:avLst/>
          </a:prstGeom>
          <a:noFill/>
        </p:spPr>
        <p:txBody>
          <a:bodyPr wrap="none" rtlCol="0">
            <a:spAutoFit/>
          </a:bodyPr>
          <a:lstStyle/>
          <a:p>
            <a:r>
              <a:rPr lang="en-US" sz="4000" dirty="0"/>
              <a:t>…</a:t>
            </a:r>
          </a:p>
        </p:txBody>
      </p:sp>
      <p:sp>
        <p:nvSpPr>
          <p:cNvPr id="16" name="TextBox 15">
            <a:extLst>
              <a:ext uri="{FF2B5EF4-FFF2-40B4-BE49-F238E27FC236}">
                <a16:creationId xmlns:a16="http://schemas.microsoft.com/office/drawing/2014/main" id="{B703AAF5-59E2-1948-BAD4-EAF23388E75E}"/>
              </a:ext>
            </a:extLst>
          </p:cNvPr>
          <p:cNvSpPr txBox="1"/>
          <p:nvPr/>
        </p:nvSpPr>
        <p:spPr>
          <a:xfrm>
            <a:off x="8429774" y="6216622"/>
            <a:ext cx="1823320" cy="369332"/>
          </a:xfrm>
          <a:prstGeom prst="rect">
            <a:avLst/>
          </a:prstGeom>
          <a:noFill/>
        </p:spPr>
        <p:txBody>
          <a:bodyPr wrap="none" rtlCol="0">
            <a:spAutoFit/>
          </a:bodyPr>
          <a:lstStyle/>
          <a:p>
            <a:r>
              <a:rPr lang="en-US" dirty="0"/>
              <a:t>Chemistry “suite”</a:t>
            </a:r>
          </a:p>
        </p:txBody>
      </p:sp>
      <p:cxnSp>
        <p:nvCxnSpPr>
          <p:cNvPr id="18" name="Straight Arrow Connector 17">
            <a:extLst>
              <a:ext uri="{FF2B5EF4-FFF2-40B4-BE49-F238E27FC236}">
                <a16:creationId xmlns:a16="http://schemas.microsoft.com/office/drawing/2014/main" id="{974223B5-C1F1-BA4F-AC54-F05B4CB63A56}"/>
              </a:ext>
            </a:extLst>
          </p:cNvPr>
          <p:cNvCxnSpPr>
            <a:cxnSpLocks/>
          </p:cNvCxnSpPr>
          <p:nvPr/>
        </p:nvCxnSpPr>
        <p:spPr>
          <a:xfrm>
            <a:off x="4124580" y="3531090"/>
            <a:ext cx="1018935" cy="288742"/>
          </a:xfrm>
          <a:prstGeom prst="straightConnector1">
            <a:avLst/>
          </a:prstGeom>
          <a:ln w="889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298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8AAC9-7905-D441-B472-7D21D2EF007D}"/>
              </a:ext>
            </a:extLst>
          </p:cNvPr>
          <p:cNvSpPr>
            <a:spLocks noGrp="1"/>
          </p:cNvSpPr>
          <p:nvPr>
            <p:ph type="title"/>
          </p:nvPr>
        </p:nvSpPr>
        <p:spPr/>
        <p:txBody>
          <a:bodyPr/>
          <a:lstStyle/>
          <a:p>
            <a:r>
              <a:rPr lang="en-US" dirty="0"/>
              <a:t>Task 1: Chemistry component development</a:t>
            </a:r>
          </a:p>
        </p:txBody>
      </p:sp>
      <p:sp>
        <p:nvSpPr>
          <p:cNvPr id="3" name="Content Placeholder 2">
            <a:extLst>
              <a:ext uri="{FF2B5EF4-FFF2-40B4-BE49-F238E27FC236}">
                <a16:creationId xmlns:a16="http://schemas.microsoft.com/office/drawing/2014/main" id="{76214579-A093-904C-973F-EA67A08F3DA2}"/>
              </a:ext>
            </a:extLst>
          </p:cNvPr>
          <p:cNvSpPr>
            <a:spLocks noGrp="1"/>
          </p:cNvSpPr>
          <p:nvPr>
            <p:ph idx="1"/>
          </p:nvPr>
        </p:nvSpPr>
        <p:spPr/>
        <p:txBody>
          <a:bodyPr>
            <a:normAutofit lnSpcReduction="10000"/>
          </a:bodyPr>
          <a:lstStyle/>
          <a:p>
            <a:pPr marL="0" indent="0">
              <a:buNone/>
            </a:pPr>
            <a:r>
              <a:rPr lang="en-US" dirty="0"/>
              <a:t>Objective: Implement gas phase and heterogeneous chemistry in a box model that satisfies the requirements of the CPF</a:t>
            </a:r>
            <a:r>
              <a:rPr lang="en-US" dirty="0">
                <a:effectLst/>
              </a:rPr>
              <a:t> </a:t>
            </a:r>
            <a:endParaRPr lang="en-US" dirty="0"/>
          </a:p>
          <a:p>
            <a:r>
              <a:rPr lang="en-US" dirty="0"/>
              <a:t>Extends the Model Independent Chemistry Model (MICM)</a:t>
            </a:r>
          </a:p>
          <a:p>
            <a:r>
              <a:rPr lang="en-US" dirty="0"/>
              <a:t>MICM specifies chemical reactions, photolysis, and solve the associated differential equations. </a:t>
            </a:r>
          </a:p>
          <a:p>
            <a:r>
              <a:rPr lang="en-US" dirty="0"/>
              <a:t>This will be extended  to include heterogeneous chemistry (aerosol and cloud chemistry), aerosol aging (e.g. VBS) and aqueous-phase chemistry. </a:t>
            </a:r>
          </a:p>
          <a:p>
            <a:r>
              <a:rPr lang="en-US" dirty="0"/>
              <a:t>Will handle a variety of aerosol schemes (BAM, MAM, CARMA, GOCART, MADE/SORGAM, MOSAIC) under the CPF.</a:t>
            </a:r>
            <a:r>
              <a:rPr lang="en-US" dirty="0">
                <a:effectLst/>
              </a:rPr>
              <a:t> </a:t>
            </a:r>
            <a:endParaRPr lang="en-US" dirty="0"/>
          </a:p>
        </p:txBody>
      </p:sp>
    </p:spTree>
    <p:extLst>
      <p:ext uri="{BB962C8B-B14F-4D97-AF65-F5344CB8AC3E}">
        <p14:creationId xmlns:p14="http://schemas.microsoft.com/office/powerpoint/2010/main" val="878375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8AAC9-7905-D441-B472-7D21D2EF007D}"/>
              </a:ext>
            </a:extLst>
          </p:cNvPr>
          <p:cNvSpPr>
            <a:spLocks noGrp="1"/>
          </p:cNvSpPr>
          <p:nvPr>
            <p:ph type="title"/>
          </p:nvPr>
        </p:nvSpPr>
        <p:spPr/>
        <p:txBody>
          <a:bodyPr/>
          <a:lstStyle/>
          <a:p>
            <a:r>
              <a:rPr lang="en-US" dirty="0"/>
              <a:t>Task 2: Regionally refined global model</a:t>
            </a:r>
          </a:p>
        </p:txBody>
      </p:sp>
      <p:sp>
        <p:nvSpPr>
          <p:cNvPr id="3" name="Content Placeholder 2">
            <a:extLst>
              <a:ext uri="{FF2B5EF4-FFF2-40B4-BE49-F238E27FC236}">
                <a16:creationId xmlns:a16="http://schemas.microsoft.com/office/drawing/2014/main" id="{76214579-A093-904C-973F-EA67A08F3DA2}"/>
              </a:ext>
            </a:extLst>
          </p:cNvPr>
          <p:cNvSpPr>
            <a:spLocks noGrp="1"/>
          </p:cNvSpPr>
          <p:nvPr>
            <p:ph idx="1"/>
          </p:nvPr>
        </p:nvSpPr>
        <p:spPr/>
        <p:txBody>
          <a:bodyPr>
            <a:normAutofit lnSpcReduction="10000"/>
          </a:bodyPr>
          <a:lstStyle/>
          <a:p>
            <a:pPr marL="0" indent="0">
              <a:buNone/>
            </a:pPr>
            <a:r>
              <a:rPr lang="en-US" dirty="0"/>
              <a:t>Objective: Develop a model capable of capturing meteorological variability produced from global scale dynamics (e.g., ENSO, MJO, NAO, QBO) and have sufficient resolution to represent chemical emissions and chemistry over regional to urban scales.</a:t>
            </a:r>
          </a:p>
          <a:p>
            <a:pPr marL="0" indent="0">
              <a:buNone/>
            </a:pPr>
            <a:r>
              <a:rPr lang="en-US" dirty="0"/>
              <a:t>Implementation:</a:t>
            </a:r>
          </a:p>
          <a:p>
            <a:r>
              <a:rPr lang="en-US" dirty="0"/>
              <a:t>Replace current finite volume dynamical core with spectral element (SE) dynamical core already used in CESM.</a:t>
            </a:r>
          </a:p>
          <a:p>
            <a:r>
              <a:rPr lang="en-US" dirty="0"/>
              <a:t>Migrate to non-hydrostatic MPAS dynamical core when available</a:t>
            </a:r>
          </a:p>
          <a:p>
            <a:r>
              <a:rPr lang="en-US" dirty="0"/>
              <a:t>Develop flexible tools for specification of resolution dependent datasets (emissions and initial conditions)</a:t>
            </a:r>
          </a:p>
        </p:txBody>
      </p:sp>
    </p:spTree>
    <p:extLst>
      <p:ext uri="{BB962C8B-B14F-4D97-AF65-F5344CB8AC3E}">
        <p14:creationId xmlns:p14="http://schemas.microsoft.com/office/powerpoint/2010/main" val="2181408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descr="https://mail.google.com/mail/u/0?ui=2&amp;ik=a1ebae363b&amp;attid=0.1&amp;permmsgid=msg-f%3A1603807687958606355&amp;th=1641de9848d03213&amp;view=fimg&amp;realattid=f_jinalr2p0&amp;disp=thd&amp;attbid=ANGjdJ9oarkCdl_67dzSJb12X16eY5div5FZnTgroNZl6VYUHKeG0mrKhpsWsmmKfHbaIHtw3StUCxO3pvU42G_rKWmtBsnP7t7bWDv05V6I5wADhkgqlUa31shxflg&amp;ats=2524608000000&amp;sz=w360-h240-p-nu">
            <a:hlinkClick r:id="rId3"/>
            <a:extLst>
              <a:ext uri="{FF2B5EF4-FFF2-40B4-BE49-F238E27FC236}">
                <a16:creationId xmlns:a16="http://schemas.microsoft.com/office/drawing/2014/main" id="{A7244594-2A7F-F843-ACA6-863CB205871F}"/>
              </a:ext>
            </a:extLst>
          </p:cNvPr>
          <p:cNvSpPr>
            <a:spLocks noChangeAspect="1" noChangeArrowheads="1"/>
          </p:cNvSpPr>
          <p:nvPr/>
        </p:nvSpPr>
        <p:spPr bwMode="auto">
          <a:xfrm>
            <a:off x="92075" y="-708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92CA69D-3D98-BE47-83A2-5707C7C4649D}"/>
              </a:ext>
            </a:extLst>
          </p:cNvPr>
          <p:cNvPicPr>
            <a:picLocks noChangeAspect="1"/>
          </p:cNvPicPr>
          <p:nvPr/>
        </p:nvPicPr>
        <p:blipFill rotWithShape="1">
          <a:blip r:embed="rId4"/>
          <a:srcRect t="21063" r="831" b="23203"/>
          <a:stretch/>
        </p:blipFill>
        <p:spPr>
          <a:xfrm>
            <a:off x="1312607" y="1309192"/>
            <a:ext cx="8436078" cy="4741153"/>
          </a:xfrm>
          <a:prstGeom prst="rect">
            <a:avLst/>
          </a:prstGeom>
        </p:spPr>
      </p:pic>
      <p:sp>
        <p:nvSpPr>
          <p:cNvPr id="9" name="TextBox 8">
            <a:extLst>
              <a:ext uri="{FF2B5EF4-FFF2-40B4-BE49-F238E27FC236}">
                <a16:creationId xmlns:a16="http://schemas.microsoft.com/office/drawing/2014/main" id="{961F2760-A722-004A-A887-C5FB88B03AA0}"/>
              </a:ext>
            </a:extLst>
          </p:cNvPr>
          <p:cNvSpPr txBox="1"/>
          <p:nvPr/>
        </p:nvSpPr>
        <p:spPr>
          <a:xfrm>
            <a:off x="1556437" y="6246475"/>
            <a:ext cx="51022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Rebecca </a:t>
            </a:r>
            <a:r>
              <a:rPr kumimoji="0" lang="en-US" sz="1800" b="0" i="0" u="none" strike="noStrike" kern="1200" cap="none" spc="0" normalizeH="0" baseline="0" noProof="0" dirty="0" err="1">
                <a:ln>
                  <a:noFill/>
                </a:ln>
                <a:effectLst/>
                <a:uLnTx/>
                <a:uFillTx/>
                <a:latin typeface="Calibri" panose="020F0502020204030204"/>
                <a:ea typeface="+mn-ea"/>
                <a:cs typeface="+mn-cs"/>
              </a:rPr>
              <a:t>Schwantes</a:t>
            </a:r>
            <a:r>
              <a:rPr kumimoji="0" lang="en-US" sz="1800" b="0" i="0" u="none" strike="noStrike" kern="1200" cap="none" spc="0" normalizeH="0" baseline="0" noProof="0" dirty="0">
                <a:ln>
                  <a:noFill/>
                </a:ln>
                <a:effectLst/>
                <a:uLnTx/>
                <a:uFillTx/>
                <a:latin typeface="Calibri" panose="020F0502020204030204"/>
                <a:ea typeface="+mn-ea"/>
                <a:cs typeface="+mn-cs"/>
              </a:rPr>
              <a:t> &amp; Forrest Lacey, in </a:t>
            </a:r>
            <a:r>
              <a:rPr lang="en-US" dirty="0">
                <a:latin typeface="Calibri" panose="020F0502020204030204"/>
              </a:rPr>
              <a:t>d</a:t>
            </a:r>
            <a:r>
              <a:rPr kumimoji="0" lang="en-US" sz="1800" b="0" i="0" u="none" strike="noStrike" kern="1200" cap="none" spc="0" normalizeH="0" baseline="0" noProof="0" dirty="0" err="1">
                <a:ln>
                  <a:noFill/>
                </a:ln>
                <a:effectLst/>
                <a:uLnTx/>
                <a:uFillTx/>
                <a:latin typeface="Calibri" panose="020F0502020204030204"/>
                <a:ea typeface="+mn-ea"/>
                <a:cs typeface="+mn-cs"/>
              </a:rPr>
              <a:t>evelopment</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C6CFE0F-6C93-0144-9C94-A8D14F8BE818}"/>
              </a:ext>
            </a:extLst>
          </p:cNvPr>
          <p:cNvSpPr>
            <a:spLocks noGrp="1"/>
          </p:cNvSpPr>
          <p:nvPr>
            <p:ph type="title"/>
          </p:nvPr>
        </p:nvSpPr>
        <p:spPr/>
        <p:txBody>
          <a:bodyPr>
            <a:normAutofit/>
          </a:bodyPr>
          <a:lstStyle/>
          <a:p>
            <a:r>
              <a:rPr lang="en-US" sz="3200" dirty="0"/>
              <a:t>Biogenic Emissions, chemistry,  CONUS refinement</a:t>
            </a:r>
          </a:p>
        </p:txBody>
      </p:sp>
    </p:spTree>
    <p:extLst>
      <p:ext uri="{BB962C8B-B14F-4D97-AF65-F5344CB8AC3E}">
        <p14:creationId xmlns:p14="http://schemas.microsoft.com/office/powerpoint/2010/main" val="297321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8AAC9-7905-D441-B472-7D21D2EF007D}"/>
              </a:ext>
            </a:extLst>
          </p:cNvPr>
          <p:cNvSpPr>
            <a:spLocks noGrp="1"/>
          </p:cNvSpPr>
          <p:nvPr>
            <p:ph type="title"/>
          </p:nvPr>
        </p:nvSpPr>
        <p:spPr/>
        <p:txBody>
          <a:bodyPr/>
          <a:lstStyle/>
          <a:p>
            <a:r>
              <a:rPr lang="en-US" dirty="0"/>
              <a:t>Task 3: Integrate chemistry package into host model</a:t>
            </a:r>
          </a:p>
        </p:txBody>
      </p:sp>
      <p:sp>
        <p:nvSpPr>
          <p:cNvPr id="3" name="Content Placeholder 2">
            <a:extLst>
              <a:ext uri="{FF2B5EF4-FFF2-40B4-BE49-F238E27FC236}">
                <a16:creationId xmlns:a16="http://schemas.microsoft.com/office/drawing/2014/main" id="{76214579-A093-904C-973F-EA67A08F3DA2}"/>
              </a:ext>
            </a:extLst>
          </p:cNvPr>
          <p:cNvSpPr>
            <a:spLocks noGrp="1"/>
          </p:cNvSpPr>
          <p:nvPr>
            <p:ph idx="1"/>
          </p:nvPr>
        </p:nvSpPr>
        <p:spPr/>
        <p:txBody>
          <a:bodyPr/>
          <a:lstStyle/>
          <a:p>
            <a:pPr marL="0" indent="0">
              <a:buNone/>
            </a:pPr>
            <a:r>
              <a:rPr lang="en-US" dirty="0"/>
              <a:t>Objective: Provide a suite of chemistry packages for the NCAR unified atmospheric model </a:t>
            </a:r>
          </a:p>
          <a:p>
            <a:pPr marL="0" indent="0">
              <a:buNone/>
            </a:pPr>
            <a:r>
              <a:rPr lang="en-US" dirty="0"/>
              <a:t>Implementation:</a:t>
            </a:r>
          </a:p>
          <a:p>
            <a:r>
              <a:rPr lang="en-US" dirty="0"/>
              <a:t>Define a new interface for chemistry via the community physics framework (CPF)</a:t>
            </a:r>
          </a:p>
          <a:p>
            <a:r>
              <a:rPr lang="en-US" dirty="0"/>
              <a:t>Integrate MICM via this interface into the unified model</a:t>
            </a:r>
          </a:p>
          <a:p>
            <a:r>
              <a:rPr lang="en-US" dirty="0"/>
              <a:t>Couple to radiative transfer, moist physics, aerosol packages, wet and dry deposition (requires coupling to other physics packages and other ESM components, e.g., CTSM) </a:t>
            </a:r>
          </a:p>
        </p:txBody>
      </p:sp>
    </p:spTree>
    <p:extLst>
      <p:ext uri="{BB962C8B-B14F-4D97-AF65-F5344CB8AC3E}">
        <p14:creationId xmlns:p14="http://schemas.microsoft.com/office/powerpoint/2010/main" val="2768492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6C11-F172-5042-982C-38AD58A7CA82}"/>
              </a:ext>
            </a:extLst>
          </p:cNvPr>
          <p:cNvSpPr>
            <a:spLocks noGrp="1"/>
          </p:cNvSpPr>
          <p:nvPr>
            <p:ph type="title"/>
          </p:nvPr>
        </p:nvSpPr>
        <p:spPr/>
        <p:txBody>
          <a:bodyPr/>
          <a:lstStyle/>
          <a:p>
            <a:r>
              <a:rPr lang="en-US" dirty="0"/>
              <a:t>Task 4: Model evaluation</a:t>
            </a:r>
          </a:p>
        </p:txBody>
      </p:sp>
      <p:sp>
        <p:nvSpPr>
          <p:cNvPr id="3" name="Content Placeholder 2">
            <a:extLst>
              <a:ext uri="{FF2B5EF4-FFF2-40B4-BE49-F238E27FC236}">
                <a16:creationId xmlns:a16="http://schemas.microsoft.com/office/drawing/2014/main" id="{39FBCF48-2550-E441-A3EC-A202E8453090}"/>
              </a:ext>
            </a:extLst>
          </p:cNvPr>
          <p:cNvSpPr>
            <a:spLocks noGrp="1"/>
          </p:cNvSpPr>
          <p:nvPr>
            <p:ph idx="1"/>
          </p:nvPr>
        </p:nvSpPr>
        <p:spPr/>
        <p:txBody>
          <a:bodyPr/>
          <a:lstStyle/>
          <a:p>
            <a:pPr marL="0" indent="0">
              <a:buNone/>
            </a:pPr>
            <a:r>
              <a:rPr lang="en-US" dirty="0"/>
              <a:t>Objective: Define a set of simulation protocols and associated datasets to provide a comprehensive evaluation of the model development at frequent intervals, providing a quantitative appraisal during the MUSICA development cycle.</a:t>
            </a:r>
            <a:r>
              <a:rPr lang="en-US" dirty="0">
                <a:effectLst/>
              </a:rPr>
              <a:t> </a:t>
            </a:r>
          </a:p>
          <a:p>
            <a:r>
              <a:rPr lang="en-US" dirty="0"/>
              <a:t>Benchmarking against large scale field experiments such as SEAC4RS, SOAS, KORUS-AQ, FRAPPE, DC3 etc.</a:t>
            </a:r>
          </a:p>
          <a:p>
            <a:r>
              <a:rPr lang="en-US" dirty="0"/>
              <a:t>Utilize box model (e.g., GECKO) and large eddy simulations for evaluation</a:t>
            </a:r>
          </a:p>
          <a:p>
            <a:r>
              <a:rPr lang="en-US" dirty="0"/>
              <a:t>DA can be used for model evaluation as well as providing initial conditions</a:t>
            </a:r>
          </a:p>
        </p:txBody>
      </p:sp>
    </p:spTree>
    <p:extLst>
      <p:ext uri="{BB962C8B-B14F-4D97-AF65-F5344CB8AC3E}">
        <p14:creationId xmlns:p14="http://schemas.microsoft.com/office/powerpoint/2010/main" val="3257509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5824715" y="2121662"/>
          <a:ext cx="4814841" cy="2862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Box 2"/>
          <p:cNvSpPr txBox="1">
            <a:spLocks noChangeArrowheads="1"/>
          </p:cNvSpPr>
          <p:nvPr/>
        </p:nvSpPr>
        <p:spPr bwMode="auto">
          <a:xfrm>
            <a:off x="1371600" y="152401"/>
            <a:ext cx="9006255" cy="584775"/>
          </a:xfrm>
          <a:prstGeom prst="rect">
            <a:avLst/>
          </a:prstGeom>
          <a:noFill/>
          <a:ln w="9525">
            <a:noFill/>
            <a:miter lim="800000"/>
            <a:headEnd/>
            <a:tailEnd/>
          </a:ln>
        </p:spPr>
        <p:txBody>
          <a:bodyPr wrap="square">
            <a:spAutoFit/>
          </a:bodyPr>
          <a:lstStyle/>
          <a:p>
            <a:r>
              <a:rPr lang="en-US" sz="3200" dirty="0">
                <a:latin typeface="Verdana"/>
                <a:cs typeface="Verdana"/>
              </a:rPr>
              <a:t>Model evaluation</a:t>
            </a:r>
          </a:p>
        </p:txBody>
      </p:sp>
      <p:sp>
        <p:nvSpPr>
          <p:cNvPr id="6" name="TextBox 5"/>
          <p:cNvSpPr txBox="1"/>
          <p:nvPr/>
        </p:nvSpPr>
        <p:spPr>
          <a:xfrm>
            <a:off x="8387343" y="1168116"/>
            <a:ext cx="1984557" cy="646331"/>
          </a:xfrm>
          <a:prstGeom prst="rect">
            <a:avLst/>
          </a:prstGeom>
          <a:noFill/>
        </p:spPr>
        <p:txBody>
          <a:bodyPr wrap="square" rtlCol="0">
            <a:spAutoFit/>
          </a:bodyPr>
          <a:lstStyle/>
          <a:p>
            <a:r>
              <a:rPr lang="en-US" dirty="0"/>
              <a:t>Satellite &amp; in situ observations</a:t>
            </a:r>
          </a:p>
        </p:txBody>
      </p:sp>
      <p:cxnSp>
        <p:nvCxnSpPr>
          <p:cNvPr id="8" name="Straight Arrow Connector 7"/>
          <p:cNvCxnSpPr/>
          <p:nvPr/>
        </p:nvCxnSpPr>
        <p:spPr>
          <a:xfrm flipH="1">
            <a:off x="8898195" y="1745531"/>
            <a:ext cx="270365" cy="376131"/>
          </a:xfrm>
          <a:prstGeom prst="straightConnector1">
            <a:avLst/>
          </a:prstGeom>
          <a:ln>
            <a:tailEnd type="triangle"/>
          </a:ln>
          <a:effectLst>
            <a:outerShdw dist="20000" dir="5400000" rotWithShape="0">
              <a:srgbClr val="000000">
                <a:alpha val="63000"/>
              </a:srgb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770425" y="5225068"/>
            <a:ext cx="1946642" cy="1200329"/>
          </a:xfrm>
          <a:prstGeom prst="rect">
            <a:avLst/>
          </a:prstGeom>
          <a:noFill/>
        </p:spPr>
        <p:txBody>
          <a:bodyPr wrap="square" rtlCol="0">
            <a:spAutoFit/>
          </a:bodyPr>
          <a:lstStyle/>
          <a:p>
            <a:r>
              <a:rPr lang="en-US" dirty="0"/>
              <a:t>Laboratory measurements and process models</a:t>
            </a:r>
          </a:p>
        </p:txBody>
      </p:sp>
      <p:cxnSp>
        <p:nvCxnSpPr>
          <p:cNvPr id="11" name="Straight Arrow Connector 10"/>
          <p:cNvCxnSpPr/>
          <p:nvPr/>
        </p:nvCxnSpPr>
        <p:spPr>
          <a:xfrm flipV="1">
            <a:off x="9743745" y="4016230"/>
            <a:ext cx="1" cy="1125014"/>
          </a:xfrm>
          <a:prstGeom prst="straightConnector1">
            <a:avLst/>
          </a:prstGeom>
          <a:ln>
            <a:tailEnd type="triangle"/>
          </a:ln>
          <a:effectLst>
            <a:outerShdw dist="20000" dir="5400000" rotWithShape="0">
              <a:srgbClr val="000000">
                <a:alpha val="63000"/>
              </a:srgb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8431213" y="5028732"/>
            <a:ext cx="339212" cy="586252"/>
          </a:xfrm>
          <a:prstGeom prst="straightConnector1">
            <a:avLst/>
          </a:prstGeom>
          <a:ln>
            <a:tailEnd type="triangle"/>
          </a:ln>
          <a:effectLst>
            <a:outerShdw dist="20000" dir="5400000" rotWithShape="0">
              <a:srgbClr val="000000">
                <a:alpha val="63000"/>
              </a:srgbClr>
            </a:outerShdw>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326666" y="5139728"/>
            <a:ext cx="1999181" cy="923330"/>
          </a:xfrm>
          <a:prstGeom prst="rect">
            <a:avLst/>
          </a:prstGeom>
          <a:noFill/>
        </p:spPr>
        <p:txBody>
          <a:bodyPr wrap="square" rtlCol="0">
            <a:spAutoFit/>
          </a:bodyPr>
          <a:lstStyle/>
          <a:p>
            <a:r>
              <a:rPr lang="en-US" dirty="0"/>
              <a:t>Weather and climate model development</a:t>
            </a:r>
          </a:p>
        </p:txBody>
      </p:sp>
      <p:cxnSp>
        <p:nvCxnSpPr>
          <p:cNvPr id="20" name="Straight Arrow Connector 19"/>
          <p:cNvCxnSpPr/>
          <p:nvPr/>
        </p:nvCxnSpPr>
        <p:spPr>
          <a:xfrm flipV="1">
            <a:off x="6964431" y="3937152"/>
            <a:ext cx="1" cy="1125014"/>
          </a:xfrm>
          <a:prstGeom prst="straightConnector1">
            <a:avLst/>
          </a:prstGeom>
          <a:ln>
            <a:tailEnd type="triangle"/>
          </a:ln>
          <a:effectLst>
            <a:outerShdw dist="20000" dir="5400000" rotWithShape="0">
              <a:srgbClr val="000000">
                <a:alpha val="63000"/>
              </a:srgb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405249" y="1198586"/>
            <a:ext cx="1445429" cy="646331"/>
          </a:xfrm>
          <a:prstGeom prst="rect">
            <a:avLst/>
          </a:prstGeom>
          <a:noFill/>
        </p:spPr>
        <p:txBody>
          <a:bodyPr wrap="square" rtlCol="0">
            <a:spAutoFit/>
          </a:bodyPr>
          <a:lstStyle/>
          <a:p>
            <a:r>
              <a:rPr lang="en-US"/>
              <a:t>Data Assimilation</a:t>
            </a:r>
            <a:endParaRPr lang="en-US" dirty="0"/>
          </a:p>
        </p:txBody>
      </p:sp>
      <p:cxnSp>
        <p:nvCxnSpPr>
          <p:cNvPr id="13" name="Straight Arrow Connector 12"/>
          <p:cNvCxnSpPr/>
          <p:nvPr/>
        </p:nvCxnSpPr>
        <p:spPr>
          <a:xfrm flipH="1">
            <a:off x="6837659" y="1844916"/>
            <a:ext cx="4695" cy="1322030"/>
          </a:xfrm>
          <a:prstGeom prst="straightConnector1">
            <a:avLst/>
          </a:prstGeom>
          <a:ln>
            <a:tailEnd type="triangle"/>
          </a:ln>
          <a:effectLst>
            <a:outerShdw dist="20000" dir="5400000" rotWithShape="0">
              <a:srgbClr val="000000">
                <a:alpha val="63000"/>
              </a:srgbClr>
            </a:outerShdw>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1167695" y="1844916"/>
            <a:ext cx="4263161" cy="3551513"/>
            <a:chOff x="2292728" y="1333500"/>
            <a:chExt cx="6108322" cy="5030062"/>
          </a:xfrm>
        </p:grpSpPr>
        <p:pic>
          <p:nvPicPr>
            <p:cNvPr id="23" name="Picture 22"/>
            <p:cNvPicPr/>
            <p:nvPr/>
          </p:nvPicPr>
          <p:blipFill rotWithShape="1">
            <a:blip r:embed="rId8" cstate="print">
              <a:extLst>
                <a:ext uri="{28A0092B-C50C-407E-A947-70E740481C1C}">
                  <a14:useLocalDpi xmlns:a14="http://schemas.microsoft.com/office/drawing/2010/main"/>
                </a:ext>
              </a:extLst>
            </a:blip>
            <a:srcRect/>
            <a:stretch/>
          </p:blipFill>
          <p:spPr bwMode="auto">
            <a:xfrm>
              <a:off x="5200650" y="3940882"/>
              <a:ext cx="3200400" cy="2422679"/>
            </a:xfrm>
            <a:prstGeom prst="rect">
              <a:avLst/>
            </a:prstGeom>
            <a:noFill/>
            <a:ln>
              <a:noFill/>
            </a:ln>
          </p:spPr>
        </p:pic>
        <p:sp>
          <p:nvSpPr>
            <p:cNvPr id="24" name="TextBox 23"/>
            <p:cNvSpPr txBox="1"/>
            <p:nvPr/>
          </p:nvSpPr>
          <p:spPr>
            <a:xfrm>
              <a:off x="6438115" y="4042937"/>
              <a:ext cx="1808418" cy="1089771"/>
            </a:xfrm>
            <a:prstGeom prst="rect">
              <a:avLst/>
            </a:prstGeom>
            <a:solidFill>
              <a:srgbClr val="FFFFFF"/>
            </a:solidFill>
          </p:spPr>
          <p:txBody>
            <a:bodyPr wrap="square" rtlCol="0">
              <a:spAutoFit/>
            </a:bodyPr>
            <a:lstStyle/>
            <a:p>
              <a:r>
                <a:rPr lang="en-US" sz="1100" b="1" dirty="0">
                  <a:solidFill>
                    <a:prstClr val="white">
                      <a:lumMod val="50000"/>
                    </a:prstClr>
                  </a:solidFill>
                  <a:latin typeface="Calibri"/>
                </a:rPr>
                <a:t>After excluding RH&lt;45% data the second mode is gone</a:t>
              </a:r>
            </a:p>
          </p:txBody>
        </p:sp>
        <p:pic>
          <p:nvPicPr>
            <p:cNvPr id="25" name="Picture 24"/>
            <p:cNvPicPr/>
            <p:nvPr/>
          </p:nvPicPr>
          <p:blipFill rotWithShape="1">
            <a:blip r:embed="rId9" cstate="print">
              <a:extLst>
                <a:ext uri="{28A0092B-C50C-407E-A947-70E740481C1C}">
                  <a14:useLocalDpi xmlns:a14="http://schemas.microsoft.com/office/drawing/2010/main"/>
                </a:ext>
              </a:extLst>
            </a:blip>
            <a:srcRect/>
            <a:stretch/>
          </p:blipFill>
          <p:spPr bwMode="auto">
            <a:xfrm>
              <a:off x="2292728" y="3902058"/>
              <a:ext cx="3083894" cy="2461504"/>
            </a:xfrm>
            <a:prstGeom prst="rect">
              <a:avLst/>
            </a:prstGeom>
            <a:noFill/>
            <a:ln>
              <a:noFill/>
            </a:ln>
          </p:spPr>
        </p:pic>
        <p:sp>
          <p:nvSpPr>
            <p:cNvPr id="26" name="TextBox 25"/>
            <p:cNvSpPr txBox="1"/>
            <p:nvPr/>
          </p:nvSpPr>
          <p:spPr>
            <a:xfrm>
              <a:off x="3458924" y="4041758"/>
              <a:ext cx="1805227" cy="850021"/>
            </a:xfrm>
            <a:prstGeom prst="rect">
              <a:avLst/>
            </a:prstGeom>
            <a:solidFill>
              <a:srgbClr val="FFFFFF"/>
            </a:solidFill>
          </p:spPr>
          <p:txBody>
            <a:bodyPr wrap="square" rtlCol="0">
              <a:spAutoFit/>
            </a:bodyPr>
            <a:lstStyle/>
            <a:p>
              <a:pPr algn="ctr"/>
              <a:r>
                <a:rPr lang="en-US" sz="1100" b="1" dirty="0">
                  <a:solidFill>
                    <a:srgbClr val="008000"/>
                  </a:solidFill>
                  <a:latin typeface="Calibri"/>
                </a:rPr>
                <a:t>A “bi-modal” O</a:t>
              </a:r>
              <a:r>
                <a:rPr lang="en-US" sz="1100" b="1" baseline="-25000" dirty="0">
                  <a:solidFill>
                    <a:srgbClr val="008000"/>
                  </a:solidFill>
                  <a:latin typeface="Calibri"/>
                </a:rPr>
                <a:t>3</a:t>
              </a:r>
              <a:r>
                <a:rPr lang="en-US" sz="1100" b="1" dirty="0">
                  <a:solidFill>
                    <a:srgbClr val="008000"/>
                  </a:solidFill>
                  <a:latin typeface="Calibri"/>
                </a:rPr>
                <a:t> distribution in the 320-340 K layer </a:t>
              </a:r>
            </a:p>
          </p:txBody>
        </p:sp>
        <p:pic>
          <p:nvPicPr>
            <p:cNvPr id="27" name="Picture 26"/>
            <p:cNvPicPr>
              <a:picLocks noChangeAspect="1"/>
            </p:cNvPicPr>
            <p:nvPr/>
          </p:nvPicPr>
          <p:blipFill rotWithShape="1">
            <a:blip r:embed="rId10" cstate="print">
              <a:extLst>
                <a:ext uri="{28A0092B-C50C-407E-A947-70E740481C1C}">
                  <a14:useLocalDpi xmlns:a14="http://schemas.microsoft.com/office/drawing/2010/main"/>
                </a:ext>
              </a:extLst>
            </a:blip>
            <a:srcRect l="4128" t="2531" r="3492" b="469"/>
            <a:stretch/>
          </p:blipFill>
          <p:spPr>
            <a:xfrm>
              <a:off x="2343345" y="1377950"/>
              <a:ext cx="3092255" cy="2530458"/>
            </a:xfrm>
            <a:prstGeom prst="rect">
              <a:avLst/>
            </a:prstGeom>
          </p:spPr>
        </p:pic>
        <p:pic>
          <p:nvPicPr>
            <p:cNvPr id="28" name="Picture 27"/>
            <p:cNvPicPr>
              <a:picLocks noChangeAspect="1"/>
            </p:cNvPicPr>
            <p:nvPr/>
          </p:nvPicPr>
          <p:blipFill rotWithShape="1">
            <a:blip r:embed="rId11" cstate="print">
              <a:extLst>
                <a:ext uri="{28A0092B-C50C-407E-A947-70E740481C1C}">
                  <a14:useLocalDpi xmlns:a14="http://schemas.microsoft.com/office/drawing/2010/main"/>
                </a:ext>
              </a:extLst>
            </a:blip>
            <a:srcRect l="3909" r="3235"/>
            <a:stretch/>
          </p:blipFill>
          <p:spPr>
            <a:xfrm>
              <a:off x="5325822" y="1333500"/>
              <a:ext cx="3075228" cy="2581058"/>
            </a:xfrm>
            <a:prstGeom prst="rect">
              <a:avLst/>
            </a:prstGeom>
          </p:spPr>
        </p:pic>
      </p:grpSp>
      <p:sp>
        <p:nvSpPr>
          <p:cNvPr id="29" name="TextBox 28"/>
          <p:cNvSpPr txBox="1"/>
          <p:nvPr/>
        </p:nvSpPr>
        <p:spPr>
          <a:xfrm>
            <a:off x="1408638" y="1526639"/>
            <a:ext cx="3246851" cy="369332"/>
          </a:xfrm>
          <a:prstGeom prst="rect">
            <a:avLst/>
          </a:prstGeom>
          <a:noFill/>
        </p:spPr>
        <p:txBody>
          <a:bodyPr wrap="none" rtlCol="0">
            <a:spAutoFit/>
          </a:bodyPr>
          <a:lstStyle/>
          <a:p>
            <a:r>
              <a:rPr lang="en-US" dirty="0"/>
              <a:t>CONTRAST: O</a:t>
            </a:r>
            <a:r>
              <a:rPr lang="en-US" baseline="-25000" dirty="0"/>
              <a:t>3</a:t>
            </a:r>
            <a:r>
              <a:rPr lang="en-US" dirty="0"/>
              <a:t> &amp; H</a:t>
            </a:r>
            <a:r>
              <a:rPr lang="en-US" baseline="-25000" dirty="0"/>
              <a:t>2</a:t>
            </a:r>
            <a:r>
              <a:rPr lang="en-US" dirty="0"/>
              <a:t>O in the TWP</a:t>
            </a:r>
          </a:p>
        </p:txBody>
      </p:sp>
      <p:cxnSp>
        <p:nvCxnSpPr>
          <p:cNvPr id="30" name="Straight Arrow Connector 29"/>
          <p:cNvCxnSpPr/>
          <p:nvPr/>
        </p:nvCxnSpPr>
        <p:spPr>
          <a:xfrm>
            <a:off x="7735091" y="1716863"/>
            <a:ext cx="310850" cy="338046"/>
          </a:xfrm>
          <a:prstGeom prst="straightConnector1">
            <a:avLst/>
          </a:prstGeom>
          <a:ln>
            <a:tailEnd type="triangle"/>
          </a:ln>
          <a:effectLst>
            <a:outerShdw dist="20000" dir="5400000" rotWithShape="0">
              <a:srgbClr val="000000">
                <a:alpha val="6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2296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3469E-184D-0C46-A6AC-2693C436801A}"/>
              </a:ext>
            </a:extLst>
          </p:cNvPr>
          <p:cNvSpPr>
            <a:spLocks noGrp="1"/>
          </p:cNvSpPr>
          <p:nvPr>
            <p:ph type="title"/>
          </p:nvPr>
        </p:nvSpPr>
        <p:spPr/>
        <p:txBody>
          <a:bodyPr/>
          <a:lstStyle/>
          <a:p>
            <a:r>
              <a:rPr lang="en-US" dirty="0"/>
              <a:t>Task 5: Community engagement</a:t>
            </a:r>
          </a:p>
        </p:txBody>
      </p:sp>
      <p:sp>
        <p:nvSpPr>
          <p:cNvPr id="3" name="Content Placeholder 2">
            <a:extLst>
              <a:ext uri="{FF2B5EF4-FFF2-40B4-BE49-F238E27FC236}">
                <a16:creationId xmlns:a16="http://schemas.microsoft.com/office/drawing/2014/main" id="{D7739A4F-EBC8-4E4F-9EB9-0923690A7AC2}"/>
              </a:ext>
            </a:extLst>
          </p:cNvPr>
          <p:cNvSpPr>
            <a:spLocks noGrp="1"/>
          </p:cNvSpPr>
          <p:nvPr>
            <p:ph idx="1"/>
          </p:nvPr>
        </p:nvSpPr>
        <p:spPr/>
        <p:txBody>
          <a:bodyPr/>
          <a:lstStyle/>
          <a:p>
            <a:pPr marL="0" indent="0">
              <a:buNone/>
            </a:pPr>
            <a:r>
              <a:rPr lang="en-US" dirty="0"/>
              <a:t>Objective: involve key stakeholders through all phases of model design and development.</a:t>
            </a:r>
          </a:p>
          <a:p>
            <a:r>
              <a:rPr lang="en-US" dirty="0"/>
              <a:t>Hold a kick-off meeting early 2019</a:t>
            </a:r>
          </a:p>
          <a:p>
            <a:r>
              <a:rPr lang="en-US" dirty="0"/>
              <a:t>Form an advisory panel</a:t>
            </a:r>
          </a:p>
        </p:txBody>
      </p:sp>
    </p:spTree>
    <p:extLst>
      <p:ext uri="{BB962C8B-B14F-4D97-AF65-F5344CB8AC3E}">
        <p14:creationId xmlns:p14="http://schemas.microsoft.com/office/powerpoint/2010/main" val="315093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7257-B740-7F4E-BE16-FBBF4DF18AC6}"/>
              </a:ext>
            </a:extLst>
          </p:cNvPr>
          <p:cNvSpPr>
            <a:spLocks noGrp="1"/>
          </p:cNvSpPr>
          <p:nvPr>
            <p:ph type="title"/>
          </p:nvPr>
        </p:nvSpPr>
        <p:spPr/>
        <p:txBody>
          <a:bodyPr/>
          <a:lstStyle/>
          <a:p>
            <a:r>
              <a:rPr lang="en-US" dirty="0"/>
              <a:t>Motivation: ACOM scientific objectives</a:t>
            </a:r>
          </a:p>
        </p:txBody>
      </p:sp>
      <p:sp>
        <p:nvSpPr>
          <p:cNvPr id="3" name="Text Box 31">
            <a:extLst>
              <a:ext uri="{FF2B5EF4-FFF2-40B4-BE49-F238E27FC236}">
                <a16:creationId xmlns:a16="http://schemas.microsoft.com/office/drawing/2014/main" id="{D4C20479-35BD-2D49-B189-16D5C9662580}"/>
              </a:ext>
            </a:extLst>
          </p:cNvPr>
          <p:cNvSpPr txBox="1"/>
          <p:nvPr/>
        </p:nvSpPr>
        <p:spPr>
          <a:xfrm>
            <a:off x="838200" y="1690688"/>
            <a:ext cx="4817882" cy="4804380"/>
          </a:xfrm>
          <a:prstGeom prst="rect">
            <a:avLst/>
          </a:prstGeom>
          <a:solidFill>
            <a:schemeClr val="tx2">
              <a:lumMod val="20000"/>
              <a:lumOff val="80000"/>
            </a:schemeClr>
          </a:solidFill>
          <a:ln w="6350">
            <a:solidFill>
              <a:prstClr val="black"/>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r>
              <a:rPr lang="en-US" b="1" dirty="0">
                <a:ln>
                  <a:noFill/>
                </a:ln>
                <a:effectLst/>
                <a:latin typeface="Calibri" panose="020F0502020204030204" pitchFamily="34" charset="0"/>
                <a:ea typeface="Calibri" panose="020F0502020204030204" pitchFamily="34" charset="0"/>
              </a:rPr>
              <a:t> Theme 1: </a:t>
            </a:r>
            <a:r>
              <a:rPr lang="en-US" b="1" dirty="0">
                <a:ln>
                  <a:noFill/>
                </a:ln>
                <a:solidFill>
                  <a:srgbClr val="000000"/>
                </a:solidFill>
                <a:effectLst/>
                <a:latin typeface="Calibri" panose="020F0502020204030204" pitchFamily="34" charset="0"/>
                <a:ea typeface="Calibri" panose="020F0502020204030204" pitchFamily="34" charset="0"/>
              </a:rPr>
              <a:t>Chemical Weather</a:t>
            </a:r>
            <a:endParaRPr lang="en-US" dirty="0">
              <a:effectLst/>
              <a:latin typeface="Times New Roman" panose="02020603050405020304" pitchFamily="18" charset="0"/>
              <a:ea typeface="Times New Roman" panose="02020603050405020304" pitchFamily="18" charset="0"/>
            </a:endParaRPr>
          </a:p>
          <a:p>
            <a:pPr marL="274320" marR="0" indent="-228600" algn="just">
              <a:spcBef>
                <a:spcPts val="600"/>
              </a:spcBef>
              <a:spcAft>
                <a:spcPts val="0"/>
              </a:spcAft>
            </a:pPr>
            <a:r>
              <a:rPr lang="en-US" i="1" dirty="0">
                <a:ln>
                  <a:noFill/>
                </a:ln>
                <a:solidFill>
                  <a:srgbClr val="000000"/>
                </a:solidFill>
                <a:effectLst/>
                <a:latin typeface="Calibri" panose="020F0502020204030204" pitchFamily="34" charset="0"/>
                <a:ea typeface="Calibri" panose="020F0502020204030204" pitchFamily="34" charset="0"/>
              </a:rPr>
              <a:t>In order to enable the next generation of air quality management and prediction systems,</a:t>
            </a:r>
            <a:r>
              <a:rPr lang="en-US" dirty="0">
                <a:ln>
                  <a:noFill/>
                </a:ln>
                <a:solidFill>
                  <a:srgbClr val="000000"/>
                </a:solidFill>
                <a:effectLst/>
                <a:latin typeface="Calibri" panose="020F0502020204030204" pitchFamily="34" charset="0"/>
                <a:ea typeface="Calibri" panose="020F0502020204030204" pitchFamily="34" charset="0"/>
              </a:rPr>
              <a:t> develop the scientific knowledge needed to extend the time period of </a:t>
            </a:r>
            <a:r>
              <a:rPr lang="en-US" b="1" dirty="0">
                <a:ln>
                  <a:noFill/>
                </a:ln>
                <a:solidFill>
                  <a:srgbClr val="C00000"/>
                </a:solidFill>
                <a:effectLst/>
                <a:latin typeface="Calibri" panose="020F0502020204030204" pitchFamily="34" charset="0"/>
                <a:ea typeface="Calibri" panose="020F0502020204030204" pitchFamily="34" charset="0"/>
              </a:rPr>
              <a:t>successful regional air quality forecasts to ten days</a:t>
            </a:r>
            <a:r>
              <a:rPr lang="en-US" dirty="0">
                <a:ln>
                  <a:noFill/>
                </a:ln>
                <a:solidFill>
                  <a:srgbClr val="000000"/>
                </a:solidFill>
                <a:effectLst/>
                <a:latin typeface="Calibri" panose="020F0502020204030204" pitchFamily="34" charset="0"/>
                <a:ea typeface="Calibri" panose="020F0502020204030204" pitchFamily="34" charset="0"/>
              </a:rPr>
              <a:t>.</a:t>
            </a:r>
            <a:endParaRPr lang="en-US" dirty="0">
              <a:effectLst/>
              <a:latin typeface="Times New Roman" panose="02020603050405020304" pitchFamily="18" charset="0"/>
              <a:ea typeface="Times New Roman" panose="02020603050405020304" pitchFamily="18" charset="0"/>
            </a:endParaRPr>
          </a:p>
          <a:p>
            <a:pPr marL="274320" marR="0" indent="-228600" algn="just">
              <a:spcBef>
                <a:spcPts val="600"/>
              </a:spcBef>
              <a:spcAft>
                <a:spcPts val="0"/>
              </a:spcAft>
            </a:pPr>
            <a:r>
              <a:rPr lang="en-US" i="1" dirty="0">
                <a:ln>
                  <a:noFill/>
                </a:ln>
                <a:solidFill>
                  <a:srgbClr val="000000"/>
                </a:solidFill>
                <a:effectLst/>
                <a:latin typeface="Calibri" panose="020F0502020204030204" pitchFamily="34" charset="0"/>
                <a:ea typeface="Calibri" panose="020F0502020204030204" pitchFamily="34" charset="0"/>
              </a:rPr>
              <a:t>In order to facilitate seasonal air quality management and risk assessments</a:t>
            </a:r>
            <a:r>
              <a:rPr lang="en-US" dirty="0">
                <a:ln>
                  <a:noFill/>
                </a:ln>
                <a:solidFill>
                  <a:srgbClr val="000000"/>
                </a:solidFill>
                <a:effectLst/>
                <a:latin typeface="Calibri" panose="020F0502020204030204" pitchFamily="34" charset="0"/>
                <a:ea typeface="Calibri" panose="020F0502020204030204" pitchFamily="34" charset="0"/>
              </a:rPr>
              <a:t>, </a:t>
            </a:r>
            <a:r>
              <a:rPr lang="en-US" b="1" dirty="0">
                <a:ln>
                  <a:noFill/>
                </a:ln>
                <a:solidFill>
                  <a:srgbClr val="C00000"/>
                </a:solidFill>
                <a:effectLst/>
                <a:latin typeface="Calibri" panose="020F0502020204030204" pitchFamily="34" charset="0"/>
                <a:ea typeface="Calibri" panose="020F0502020204030204" pitchFamily="34" charset="0"/>
              </a:rPr>
              <a:t>establish new multi-month predictive skills</a:t>
            </a:r>
            <a:r>
              <a:rPr lang="en-US" b="1" dirty="0">
                <a:ln>
                  <a:noFill/>
                </a:ln>
                <a:solidFill>
                  <a:srgbClr val="000000"/>
                </a:solidFill>
                <a:effectLst/>
                <a:latin typeface="Calibri" panose="020F0502020204030204" pitchFamily="34" charset="0"/>
                <a:ea typeface="Calibri" panose="020F0502020204030204" pitchFamily="34" charset="0"/>
              </a:rPr>
              <a:t> </a:t>
            </a:r>
            <a:r>
              <a:rPr lang="en-US" dirty="0">
                <a:ln>
                  <a:noFill/>
                </a:ln>
                <a:solidFill>
                  <a:srgbClr val="000000"/>
                </a:solidFill>
                <a:effectLst/>
                <a:latin typeface="Calibri" panose="020F0502020204030204" pitchFamily="34" charset="0"/>
                <a:ea typeface="Calibri" panose="020F0502020204030204" pitchFamily="34" charset="0"/>
              </a:rPr>
              <a:t>for the frequency of severe regional air pollution episodes.</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i="1" dirty="0">
                <a:ln>
                  <a:noFill/>
                </a:ln>
                <a:solidFill>
                  <a:srgbClr val="000000"/>
                </a:solidFill>
                <a:effectLst/>
                <a:latin typeface="Calibri" panose="020F0502020204030204" pitchFamily="34" charset="0"/>
                <a:ea typeface="Calibri" panose="020F0502020204030204" pitchFamily="34" charset="0"/>
              </a:rPr>
              <a:t>In order to develop effective air pollution mitigation strategies</a:t>
            </a:r>
            <a:r>
              <a:rPr lang="en-US" dirty="0">
                <a:ln>
                  <a:noFill/>
                </a:ln>
                <a:solidFill>
                  <a:srgbClr val="000000"/>
                </a:solidFill>
                <a:effectLst/>
                <a:latin typeface="Calibri" panose="020F0502020204030204" pitchFamily="34" charset="0"/>
                <a:ea typeface="Calibri" panose="020F0502020204030204" pitchFamily="34" charset="0"/>
              </a:rPr>
              <a:t>, attribute the sources of pollutants responsible for adverse effects on human health and ecosystems.</a:t>
            </a:r>
            <a:endParaRPr lang="en-US" dirty="0">
              <a:effectLst/>
              <a:latin typeface="Times New Roman" panose="02020603050405020304" pitchFamily="18" charset="0"/>
              <a:ea typeface="Times New Roman" panose="02020603050405020304" pitchFamily="18" charset="0"/>
            </a:endParaRPr>
          </a:p>
        </p:txBody>
      </p:sp>
      <p:sp>
        <p:nvSpPr>
          <p:cNvPr id="4" name="Text Box 32">
            <a:extLst>
              <a:ext uri="{FF2B5EF4-FFF2-40B4-BE49-F238E27FC236}">
                <a16:creationId xmlns:a16="http://schemas.microsoft.com/office/drawing/2014/main" id="{2C37CE70-D5BB-F048-BBC4-E2E7F449535F}"/>
              </a:ext>
            </a:extLst>
          </p:cNvPr>
          <p:cNvSpPr txBox="1"/>
          <p:nvPr/>
        </p:nvSpPr>
        <p:spPr>
          <a:xfrm>
            <a:off x="5938887" y="1690688"/>
            <a:ext cx="5414913" cy="4804380"/>
          </a:xfrm>
          <a:prstGeom prst="rect">
            <a:avLst/>
          </a:prstGeom>
          <a:solidFill>
            <a:schemeClr val="tx2">
              <a:lumMod val="20000"/>
              <a:lumOff val="80000"/>
            </a:schemeClr>
          </a:solidFill>
          <a:ln w="6350">
            <a:solidFill>
              <a:prstClr val="black"/>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dirty="0">
                <a:effectLst/>
                <a:latin typeface="Calibri" panose="020F0502020204030204" pitchFamily="34" charset="0"/>
                <a:ea typeface="Calibri" panose="020F0502020204030204" pitchFamily="34" charset="0"/>
              </a:rPr>
              <a:t>Theme 2: </a:t>
            </a:r>
            <a:r>
              <a:rPr lang="en-US" b="1" dirty="0">
                <a:solidFill>
                  <a:srgbClr val="000000"/>
                </a:solidFill>
                <a:effectLst/>
                <a:latin typeface="Calibri" panose="020F0502020204030204" pitchFamily="34" charset="0"/>
                <a:ea typeface="Calibri" panose="020F0502020204030204" pitchFamily="34" charset="0"/>
              </a:rPr>
              <a:t>Chemical Climate</a:t>
            </a:r>
            <a:endParaRPr lang="en-US" dirty="0">
              <a:effectLst/>
              <a:latin typeface="Times New Roman" panose="02020603050405020304" pitchFamily="18" charset="0"/>
              <a:ea typeface="Times New Roman" panose="02020603050405020304" pitchFamily="18" charset="0"/>
            </a:endParaRPr>
          </a:p>
          <a:p>
            <a:pPr marL="274320" marR="0" indent="-228600" algn="just">
              <a:spcBef>
                <a:spcPts val="600"/>
              </a:spcBef>
              <a:spcAft>
                <a:spcPts val="0"/>
              </a:spcAft>
            </a:pPr>
            <a:r>
              <a:rPr lang="en-US" i="1" dirty="0">
                <a:solidFill>
                  <a:srgbClr val="000000"/>
                </a:solidFill>
                <a:effectLst/>
                <a:latin typeface="Calibri" panose="020F0502020204030204" pitchFamily="34" charset="0"/>
                <a:ea typeface="Calibri" panose="020F0502020204030204" pitchFamily="34" charset="0"/>
              </a:rPr>
              <a:t>In order to improve prediction of the Earth system across scales</a:t>
            </a:r>
            <a:r>
              <a:rPr lang="en-US" dirty="0">
                <a:solidFill>
                  <a:srgbClr val="000000"/>
                </a:solidFill>
                <a:effectLst/>
                <a:latin typeface="Calibri" panose="020F0502020204030204" pitchFamily="34" charset="0"/>
                <a:ea typeface="Calibri" panose="020F0502020204030204" pitchFamily="34" charset="0"/>
              </a:rPr>
              <a:t>, quantify the </a:t>
            </a:r>
            <a:r>
              <a:rPr lang="en-US" b="1" dirty="0">
                <a:solidFill>
                  <a:srgbClr val="C00000"/>
                </a:solidFill>
                <a:effectLst/>
                <a:latin typeface="Calibri" panose="020F0502020204030204" pitchFamily="34" charset="0"/>
                <a:ea typeface="Calibri" panose="020F0502020204030204" pitchFamily="34" charset="0"/>
              </a:rPr>
              <a:t>chemical and dynamical coupling mechanisms between the upper and lower atmosphere</a:t>
            </a:r>
            <a:r>
              <a:rPr lang="en-US" dirty="0">
                <a:solidFill>
                  <a:srgbClr val="000000"/>
                </a:solidFill>
                <a:effectLst/>
                <a:latin typeface="Calibri" panose="020F0502020204030204" pitchFamily="34" charset="0"/>
                <a:ea typeface="Calibri" panose="020F0502020204030204" pitchFamily="34" charset="0"/>
              </a:rPr>
              <a:t>. </a:t>
            </a:r>
            <a:endParaRPr lang="en-US" dirty="0">
              <a:effectLst/>
              <a:latin typeface="Times New Roman" panose="02020603050405020304" pitchFamily="18" charset="0"/>
              <a:ea typeface="Times New Roman" panose="02020603050405020304" pitchFamily="18" charset="0"/>
            </a:endParaRPr>
          </a:p>
          <a:p>
            <a:pPr marL="274320" marR="0" indent="-228600" algn="just">
              <a:spcBef>
                <a:spcPts val="600"/>
              </a:spcBef>
              <a:spcAft>
                <a:spcPts val="0"/>
              </a:spcAft>
            </a:pPr>
            <a:r>
              <a:rPr lang="en-US" i="1" dirty="0">
                <a:solidFill>
                  <a:srgbClr val="000000"/>
                </a:solidFill>
                <a:effectLst/>
                <a:latin typeface="Calibri" panose="020F0502020204030204" pitchFamily="34" charset="0"/>
                <a:ea typeface="Calibri" panose="020F0502020204030204" pitchFamily="34" charset="0"/>
              </a:rPr>
              <a:t>In order to inform mitigation policies,</a:t>
            </a:r>
            <a:r>
              <a:rPr lang="en-US" dirty="0">
                <a:solidFill>
                  <a:srgbClr val="000000"/>
                </a:solidFill>
                <a:effectLst/>
                <a:latin typeface="Calibri" panose="020F0502020204030204" pitchFamily="34" charset="0"/>
                <a:ea typeface="Calibri" panose="020F0502020204030204" pitchFamily="34" charset="0"/>
              </a:rPr>
              <a:t> identify the life cycle of </a:t>
            </a:r>
            <a:r>
              <a:rPr lang="en-US" b="1" dirty="0">
                <a:solidFill>
                  <a:srgbClr val="C00000"/>
                </a:solidFill>
                <a:effectLst/>
                <a:latin typeface="Calibri" panose="020F0502020204030204" pitchFamily="34" charset="0"/>
                <a:ea typeface="Calibri" panose="020F0502020204030204" pitchFamily="34" charset="0"/>
              </a:rPr>
              <a:t>short-term climate pollutants (reactive species and aerosols) and their impacts on climate</a:t>
            </a:r>
            <a:r>
              <a:rPr lang="en-US" dirty="0">
                <a:solidFill>
                  <a:srgbClr val="000000"/>
                </a:solidFill>
                <a:effectLst/>
                <a:latin typeface="Calibri" panose="020F0502020204030204" pitchFamily="34" charset="0"/>
                <a:ea typeface="Calibri" panose="020F0502020204030204" pitchFamily="34" charset="0"/>
              </a:rPr>
              <a:t>.</a:t>
            </a:r>
            <a:endParaRPr lang="en-US" dirty="0">
              <a:effectLst/>
              <a:latin typeface="Times New Roman" panose="02020603050405020304" pitchFamily="18" charset="0"/>
              <a:ea typeface="Times New Roman" panose="02020603050405020304" pitchFamily="18" charset="0"/>
            </a:endParaRPr>
          </a:p>
          <a:p>
            <a:pPr marL="274320" marR="0" indent="-228600" algn="just">
              <a:spcBef>
                <a:spcPts val="600"/>
              </a:spcBef>
              <a:spcAft>
                <a:spcPts val="0"/>
              </a:spcAft>
            </a:pPr>
            <a:r>
              <a:rPr lang="en-US" i="1" dirty="0">
                <a:solidFill>
                  <a:srgbClr val="000000"/>
                </a:solidFill>
                <a:effectLst/>
                <a:latin typeface="Calibri" panose="020F0502020204030204" pitchFamily="34" charset="0"/>
                <a:ea typeface="Calibri" panose="020F0502020204030204" pitchFamily="34" charset="0"/>
              </a:rPr>
              <a:t>In order to characterize the resilience of the Earth system to natural and anthropogenic disturbances,</a:t>
            </a:r>
            <a:r>
              <a:rPr lang="en-US" dirty="0">
                <a:solidFill>
                  <a:srgbClr val="000000"/>
                </a:solidFill>
                <a:effectLst/>
                <a:latin typeface="Calibri" panose="020F0502020204030204" pitchFamily="34" charset="0"/>
                <a:ea typeface="Calibri" panose="020F0502020204030204" pitchFamily="34" charset="0"/>
              </a:rPr>
              <a:t> evaluate the role of chemical and biogeochemical feedbacks in the climate system.</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629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cxnSp>
        <p:nvCxnSpPr>
          <p:cNvPr id="383" name="Google Shape;383;p61"/>
          <p:cNvCxnSpPr>
            <a:cxnSpLocks/>
          </p:cNvCxnSpPr>
          <p:nvPr/>
        </p:nvCxnSpPr>
        <p:spPr>
          <a:xfrm>
            <a:off x="1512967" y="1778800"/>
            <a:ext cx="8265214" cy="0"/>
          </a:xfrm>
          <a:prstGeom prst="straightConnector1">
            <a:avLst/>
          </a:prstGeom>
          <a:noFill/>
          <a:ln w="28575" cap="flat" cmpd="sng">
            <a:solidFill>
              <a:schemeClr val="dk2"/>
            </a:solidFill>
            <a:prstDash val="solid"/>
            <a:round/>
            <a:headEnd type="none" w="med" len="med"/>
            <a:tailEnd type="triangle" w="med" len="med"/>
          </a:ln>
        </p:spPr>
      </p:cxnSp>
      <p:sp>
        <p:nvSpPr>
          <p:cNvPr id="384" name="Google Shape;384;p61"/>
          <p:cNvSpPr txBox="1"/>
          <p:nvPr/>
        </p:nvSpPr>
        <p:spPr>
          <a:xfrm>
            <a:off x="1512967" y="1249733"/>
            <a:ext cx="1660000" cy="484800"/>
          </a:xfrm>
          <a:prstGeom prst="rect">
            <a:avLst/>
          </a:prstGeom>
          <a:noFill/>
          <a:ln>
            <a:noFill/>
          </a:ln>
        </p:spPr>
        <p:txBody>
          <a:bodyPr spcFirstLastPara="1" wrap="square" lIns="121900" tIns="121900" rIns="121900" bIns="121900" anchor="t" anchorCtr="0">
            <a:noAutofit/>
          </a:bodyPr>
          <a:lstStyle/>
          <a:p>
            <a:r>
              <a:rPr lang="en" sz="2000"/>
              <a:t>singletrack</a:t>
            </a:r>
            <a:endParaRPr sz="2000"/>
          </a:p>
        </p:txBody>
      </p:sp>
      <p:cxnSp>
        <p:nvCxnSpPr>
          <p:cNvPr id="385" name="Google Shape;385;p61"/>
          <p:cNvCxnSpPr>
            <a:cxnSpLocks/>
          </p:cNvCxnSpPr>
          <p:nvPr/>
        </p:nvCxnSpPr>
        <p:spPr>
          <a:xfrm flipV="1">
            <a:off x="1512967" y="3347833"/>
            <a:ext cx="8515936" cy="67"/>
          </a:xfrm>
          <a:prstGeom prst="straightConnector1">
            <a:avLst/>
          </a:prstGeom>
          <a:noFill/>
          <a:ln w="28575" cap="flat" cmpd="sng">
            <a:solidFill>
              <a:schemeClr val="dk2"/>
            </a:solidFill>
            <a:prstDash val="solid"/>
            <a:round/>
            <a:headEnd type="none" w="med" len="med"/>
            <a:tailEnd type="triangle" w="med" len="med"/>
          </a:ln>
        </p:spPr>
      </p:cxnSp>
      <p:sp>
        <p:nvSpPr>
          <p:cNvPr id="386" name="Google Shape;386;p61"/>
          <p:cNvSpPr txBox="1"/>
          <p:nvPr/>
        </p:nvSpPr>
        <p:spPr>
          <a:xfrm>
            <a:off x="1512967" y="2863100"/>
            <a:ext cx="1660000" cy="484800"/>
          </a:xfrm>
          <a:prstGeom prst="rect">
            <a:avLst/>
          </a:prstGeom>
          <a:noFill/>
          <a:ln>
            <a:noFill/>
          </a:ln>
        </p:spPr>
        <p:txBody>
          <a:bodyPr spcFirstLastPara="1" wrap="square" lIns="121900" tIns="121900" rIns="121900" bIns="121900" anchor="t" anchorCtr="0">
            <a:noAutofit/>
          </a:bodyPr>
          <a:lstStyle/>
          <a:p>
            <a:r>
              <a:rPr lang="en" sz="2000"/>
              <a:t>MUSICA</a:t>
            </a:r>
            <a:endParaRPr sz="2000"/>
          </a:p>
        </p:txBody>
      </p:sp>
      <p:cxnSp>
        <p:nvCxnSpPr>
          <p:cNvPr id="387" name="Google Shape;387;p61"/>
          <p:cNvCxnSpPr>
            <a:cxnSpLocks/>
          </p:cNvCxnSpPr>
          <p:nvPr/>
        </p:nvCxnSpPr>
        <p:spPr>
          <a:xfrm flipV="1">
            <a:off x="1512967" y="5126201"/>
            <a:ext cx="1901634" cy="26032"/>
          </a:xfrm>
          <a:prstGeom prst="straightConnector1">
            <a:avLst/>
          </a:prstGeom>
          <a:noFill/>
          <a:ln w="28575" cap="flat" cmpd="sng">
            <a:solidFill>
              <a:schemeClr val="dk2"/>
            </a:solidFill>
            <a:prstDash val="solid"/>
            <a:round/>
            <a:headEnd type="none" w="med" len="med"/>
            <a:tailEnd type="triangle" w="med" len="med"/>
          </a:ln>
        </p:spPr>
      </p:cxnSp>
      <p:sp>
        <p:nvSpPr>
          <p:cNvPr id="388" name="Google Shape;388;p61"/>
          <p:cNvSpPr txBox="1"/>
          <p:nvPr/>
        </p:nvSpPr>
        <p:spPr>
          <a:xfrm>
            <a:off x="1512967" y="4579300"/>
            <a:ext cx="1660000" cy="484800"/>
          </a:xfrm>
          <a:prstGeom prst="rect">
            <a:avLst/>
          </a:prstGeom>
          <a:noFill/>
          <a:ln>
            <a:noFill/>
          </a:ln>
        </p:spPr>
        <p:txBody>
          <a:bodyPr spcFirstLastPara="1" wrap="square" lIns="121900" tIns="121900" rIns="121900" bIns="121900" anchor="t" anchorCtr="0">
            <a:noAutofit/>
          </a:bodyPr>
          <a:lstStyle/>
          <a:p>
            <a:r>
              <a:rPr lang="en" sz="2000"/>
              <a:t>MICM</a:t>
            </a:r>
            <a:endParaRPr sz="2000"/>
          </a:p>
        </p:txBody>
      </p:sp>
      <p:sp>
        <p:nvSpPr>
          <p:cNvPr id="393" name="Google Shape;393;p61"/>
          <p:cNvSpPr txBox="1"/>
          <p:nvPr/>
        </p:nvSpPr>
        <p:spPr>
          <a:xfrm>
            <a:off x="1429767" y="3347833"/>
            <a:ext cx="2166000" cy="857200"/>
          </a:xfrm>
          <a:prstGeom prst="rect">
            <a:avLst/>
          </a:prstGeom>
          <a:noFill/>
          <a:ln>
            <a:noFill/>
          </a:ln>
        </p:spPr>
        <p:txBody>
          <a:bodyPr spcFirstLastPara="1" wrap="square" lIns="121900" tIns="121900" rIns="121900" bIns="121900" anchor="t" anchorCtr="0">
            <a:noAutofit/>
          </a:bodyPr>
          <a:lstStyle/>
          <a:p>
            <a:r>
              <a:rPr lang="en" sz="2000" dirty="0">
                <a:solidFill>
                  <a:srgbClr val="1155CC"/>
                </a:solidFill>
              </a:rPr>
              <a:t>T2: CAM-CHEM SE regionally-refined  </a:t>
            </a:r>
            <a:endParaRPr sz="2000" dirty="0">
              <a:solidFill>
                <a:srgbClr val="1155CC"/>
              </a:solidFill>
            </a:endParaRPr>
          </a:p>
        </p:txBody>
      </p:sp>
      <p:cxnSp>
        <p:nvCxnSpPr>
          <p:cNvPr id="394" name="Google Shape;394;p61"/>
          <p:cNvCxnSpPr/>
          <p:nvPr/>
        </p:nvCxnSpPr>
        <p:spPr>
          <a:xfrm>
            <a:off x="3528200" y="1952967"/>
            <a:ext cx="1162000" cy="1318000"/>
          </a:xfrm>
          <a:prstGeom prst="straightConnector1">
            <a:avLst/>
          </a:prstGeom>
          <a:noFill/>
          <a:ln w="9525" cap="flat" cmpd="sng">
            <a:solidFill>
              <a:schemeClr val="dk2"/>
            </a:solidFill>
            <a:prstDash val="solid"/>
            <a:round/>
            <a:headEnd type="none" w="med" len="med"/>
            <a:tailEnd type="triangle" w="med" len="med"/>
          </a:ln>
        </p:spPr>
      </p:cxnSp>
      <p:sp>
        <p:nvSpPr>
          <p:cNvPr id="395" name="Google Shape;395;p61"/>
          <p:cNvSpPr txBox="1"/>
          <p:nvPr/>
        </p:nvSpPr>
        <p:spPr>
          <a:xfrm>
            <a:off x="1512967" y="1870217"/>
            <a:ext cx="2350800" cy="857200"/>
          </a:xfrm>
          <a:prstGeom prst="rect">
            <a:avLst/>
          </a:prstGeom>
          <a:noFill/>
          <a:ln>
            <a:noFill/>
          </a:ln>
        </p:spPr>
        <p:txBody>
          <a:bodyPr spcFirstLastPara="1" wrap="square" lIns="121900" tIns="121900" rIns="121900" bIns="121900" anchor="t" anchorCtr="0">
            <a:noAutofit/>
          </a:bodyPr>
          <a:lstStyle/>
          <a:p>
            <a:r>
              <a:rPr lang="en" sz="2000" dirty="0">
                <a:solidFill>
                  <a:srgbClr val="1155CC"/>
                </a:solidFill>
              </a:rPr>
              <a:t>T1: Community</a:t>
            </a:r>
            <a:endParaRPr sz="2000" dirty="0">
              <a:solidFill>
                <a:srgbClr val="1155CC"/>
              </a:solidFill>
            </a:endParaRPr>
          </a:p>
          <a:p>
            <a:r>
              <a:rPr lang="en" sz="2000" dirty="0">
                <a:solidFill>
                  <a:srgbClr val="1155CC"/>
                </a:solidFill>
              </a:rPr>
              <a:t>Physics Framework</a:t>
            </a:r>
            <a:endParaRPr sz="2000" dirty="0">
              <a:solidFill>
                <a:srgbClr val="1155CC"/>
              </a:solidFill>
            </a:endParaRPr>
          </a:p>
        </p:txBody>
      </p:sp>
      <p:cxnSp>
        <p:nvCxnSpPr>
          <p:cNvPr id="396" name="Google Shape;396;p61"/>
          <p:cNvCxnSpPr/>
          <p:nvPr/>
        </p:nvCxnSpPr>
        <p:spPr>
          <a:xfrm rot="10800000" flipH="1">
            <a:off x="3414602" y="3469168"/>
            <a:ext cx="1162000" cy="1544400"/>
          </a:xfrm>
          <a:prstGeom prst="straightConnector1">
            <a:avLst/>
          </a:prstGeom>
          <a:noFill/>
          <a:ln w="9525" cap="flat" cmpd="sng">
            <a:solidFill>
              <a:schemeClr val="dk2"/>
            </a:solidFill>
            <a:prstDash val="solid"/>
            <a:round/>
            <a:headEnd type="none" w="med" len="med"/>
            <a:tailEnd type="triangle" w="med" len="med"/>
          </a:ln>
        </p:spPr>
      </p:cxnSp>
      <p:sp>
        <p:nvSpPr>
          <p:cNvPr id="397" name="Google Shape;397;p61"/>
          <p:cNvSpPr txBox="1"/>
          <p:nvPr/>
        </p:nvSpPr>
        <p:spPr>
          <a:xfrm>
            <a:off x="1512967" y="5298967"/>
            <a:ext cx="2086000" cy="857200"/>
          </a:xfrm>
          <a:prstGeom prst="rect">
            <a:avLst/>
          </a:prstGeom>
          <a:noFill/>
          <a:ln>
            <a:noFill/>
          </a:ln>
        </p:spPr>
        <p:txBody>
          <a:bodyPr spcFirstLastPara="1" wrap="square" lIns="121900" tIns="121900" rIns="121900" bIns="121900" anchor="t" anchorCtr="0">
            <a:noAutofit/>
          </a:bodyPr>
          <a:lstStyle/>
          <a:p>
            <a:r>
              <a:rPr lang="en" sz="2000" dirty="0">
                <a:solidFill>
                  <a:srgbClr val="1155CC"/>
                </a:solidFill>
              </a:rPr>
              <a:t>T1: Box/single cell model prototype</a:t>
            </a:r>
            <a:endParaRPr sz="2000" dirty="0">
              <a:solidFill>
                <a:srgbClr val="1155CC"/>
              </a:solidFill>
            </a:endParaRPr>
          </a:p>
        </p:txBody>
      </p:sp>
      <p:sp>
        <p:nvSpPr>
          <p:cNvPr id="398" name="Google Shape;398;p61"/>
          <p:cNvSpPr txBox="1"/>
          <p:nvPr/>
        </p:nvSpPr>
        <p:spPr>
          <a:xfrm>
            <a:off x="4761167" y="3347900"/>
            <a:ext cx="1660000" cy="1098800"/>
          </a:xfrm>
          <a:prstGeom prst="rect">
            <a:avLst/>
          </a:prstGeom>
          <a:noFill/>
          <a:ln>
            <a:noFill/>
          </a:ln>
        </p:spPr>
        <p:txBody>
          <a:bodyPr spcFirstLastPara="1" wrap="square" lIns="121900" tIns="121900" rIns="121900" bIns="121900" anchor="t" anchorCtr="0">
            <a:noAutofit/>
          </a:bodyPr>
          <a:lstStyle/>
          <a:p>
            <a:r>
              <a:rPr lang="en" sz="2000" dirty="0">
                <a:solidFill>
                  <a:srgbClr val="1155CC"/>
                </a:solidFill>
              </a:rPr>
              <a:t>T:4 Global AQ model with regional refinement</a:t>
            </a:r>
            <a:endParaRPr sz="2000" dirty="0">
              <a:solidFill>
                <a:srgbClr val="1155CC"/>
              </a:solidFill>
            </a:endParaRPr>
          </a:p>
        </p:txBody>
      </p:sp>
      <p:cxnSp>
        <p:nvCxnSpPr>
          <p:cNvPr id="399" name="Google Shape;399;p61"/>
          <p:cNvCxnSpPr/>
          <p:nvPr/>
        </p:nvCxnSpPr>
        <p:spPr>
          <a:xfrm>
            <a:off x="5710033" y="1986200"/>
            <a:ext cx="1232800" cy="1218400"/>
          </a:xfrm>
          <a:prstGeom prst="straightConnector1">
            <a:avLst/>
          </a:prstGeom>
          <a:noFill/>
          <a:ln w="9525" cap="flat" cmpd="sng">
            <a:solidFill>
              <a:schemeClr val="dk2"/>
            </a:solidFill>
            <a:prstDash val="solid"/>
            <a:round/>
            <a:headEnd type="none" w="med" len="med"/>
            <a:tailEnd type="triangle" w="med" len="med"/>
          </a:ln>
        </p:spPr>
      </p:cxnSp>
      <p:sp>
        <p:nvSpPr>
          <p:cNvPr id="400" name="Google Shape;400;p61"/>
          <p:cNvSpPr txBox="1"/>
          <p:nvPr/>
        </p:nvSpPr>
        <p:spPr>
          <a:xfrm>
            <a:off x="6705433" y="2115650"/>
            <a:ext cx="1982000" cy="857200"/>
          </a:xfrm>
          <a:prstGeom prst="rect">
            <a:avLst/>
          </a:prstGeom>
          <a:noFill/>
          <a:ln>
            <a:noFill/>
          </a:ln>
        </p:spPr>
        <p:txBody>
          <a:bodyPr spcFirstLastPara="1" wrap="square" lIns="121900" tIns="121900" rIns="121900" bIns="121900" anchor="t" anchorCtr="0">
            <a:noAutofit/>
          </a:bodyPr>
          <a:lstStyle/>
          <a:p>
            <a:r>
              <a:rPr lang="en" sz="2000" dirty="0">
                <a:solidFill>
                  <a:srgbClr val="1155CC"/>
                </a:solidFill>
              </a:rPr>
              <a:t>MPAS integration </a:t>
            </a:r>
            <a:endParaRPr sz="2000" dirty="0">
              <a:solidFill>
                <a:srgbClr val="1155CC"/>
              </a:solidFill>
            </a:endParaRPr>
          </a:p>
        </p:txBody>
      </p:sp>
      <p:sp>
        <p:nvSpPr>
          <p:cNvPr id="401" name="Google Shape;401;p61"/>
          <p:cNvSpPr txBox="1"/>
          <p:nvPr/>
        </p:nvSpPr>
        <p:spPr>
          <a:xfrm>
            <a:off x="7396633" y="3347900"/>
            <a:ext cx="2581600" cy="1098800"/>
          </a:xfrm>
          <a:prstGeom prst="rect">
            <a:avLst/>
          </a:prstGeom>
          <a:noFill/>
          <a:ln>
            <a:noFill/>
          </a:ln>
        </p:spPr>
        <p:txBody>
          <a:bodyPr spcFirstLastPara="1" wrap="square" lIns="121900" tIns="121900" rIns="121900" bIns="121900" anchor="t" anchorCtr="0">
            <a:noAutofit/>
          </a:bodyPr>
          <a:lstStyle/>
          <a:p>
            <a:r>
              <a:rPr lang="en" sz="2000" dirty="0">
                <a:solidFill>
                  <a:srgbClr val="1155CC"/>
                </a:solidFill>
              </a:rPr>
              <a:t>T4: Non-hydrostatic capability</a:t>
            </a:r>
            <a:endParaRPr sz="2000" dirty="0">
              <a:solidFill>
                <a:srgbClr val="1155CC"/>
              </a:solidFill>
            </a:endParaRPr>
          </a:p>
        </p:txBody>
      </p:sp>
      <p:cxnSp>
        <p:nvCxnSpPr>
          <p:cNvPr id="402" name="Google Shape;402;p61"/>
          <p:cNvCxnSpPr/>
          <p:nvPr/>
        </p:nvCxnSpPr>
        <p:spPr>
          <a:xfrm rot="10800000" flipH="1">
            <a:off x="3662067" y="5142633"/>
            <a:ext cx="2086000" cy="9600"/>
          </a:xfrm>
          <a:prstGeom prst="straightConnector1">
            <a:avLst/>
          </a:prstGeom>
          <a:noFill/>
          <a:ln w="28575" cap="flat" cmpd="sng">
            <a:solidFill>
              <a:schemeClr val="dk2"/>
            </a:solidFill>
            <a:prstDash val="solid"/>
            <a:round/>
            <a:headEnd type="none" w="med" len="med"/>
            <a:tailEnd type="triangle" w="med" len="med"/>
          </a:ln>
        </p:spPr>
      </p:cxnSp>
      <p:sp>
        <p:nvSpPr>
          <p:cNvPr id="403" name="Google Shape;403;p61"/>
          <p:cNvSpPr txBox="1"/>
          <p:nvPr/>
        </p:nvSpPr>
        <p:spPr>
          <a:xfrm>
            <a:off x="4635267" y="5142633"/>
            <a:ext cx="2026400" cy="857200"/>
          </a:xfrm>
          <a:prstGeom prst="rect">
            <a:avLst/>
          </a:prstGeom>
          <a:noFill/>
          <a:ln>
            <a:noFill/>
          </a:ln>
        </p:spPr>
        <p:txBody>
          <a:bodyPr spcFirstLastPara="1" wrap="square" lIns="121900" tIns="121900" rIns="121900" bIns="121900" anchor="t" anchorCtr="0">
            <a:noAutofit/>
          </a:bodyPr>
          <a:lstStyle/>
          <a:p>
            <a:r>
              <a:rPr lang="en-US" sz="2000" dirty="0">
                <a:solidFill>
                  <a:srgbClr val="1155CC"/>
                </a:solidFill>
              </a:rPr>
              <a:t>T1: A</a:t>
            </a:r>
            <a:r>
              <a:rPr lang="en" sz="2000" dirty="0" err="1">
                <a:solidFill>
                  <a:srgbClr val="1155CC"/>
                </a:solidFill>
              </a:rPr>
              <a:t>erosol</a:t>
            </a:r>
            <a:r>
              <a:rPr lang="en" sz="2000" dirty="0">
                <a:solidFill>
                  <a:srgbClr val="1155CC"/>
                </a:solidFill>
              </a:rPr>
              <a:t> model development</a:t>
            </a:r>
            <a:endParaRPr sz="2000" dirty="0">
              <a:solidFill>
                <a:srgbClr val="1155CC"/>
              </a:solidFill>
            </a:endParaRPr>
          </a:p>
        </p:txBody>
      </p:sp>
      <p:cxnSp>
        <p:nvCxnSpPr>
          <p:cNvPr id="404" name="Google Shape;404;p61"/>
          <p:cNvCxnSpPr/>
          <p:nvPr/>
        </p:nvCxnSpPr>
        <p:spPr>
          <a:xfrm rot="10800000" flipH="1">
            <a:off x="5865502" y="3502038"/>
            <a:ext cx="1162000" cy="1544400"/>
          </a:xfrm>
          <a:prstGeom prst="straightConnector1">
            <a:avLst/>
          </a:prstGeom>
          <a:noFill/>
          <a:ln w="9525" cap="flat" cmpd="sng">
            <a:solidFill>
              <a:schemeClr val="dk2"/>
            </a:solidFill>
            <a:prstDash val="solid"/>
            <a:round/>
            <a:headEnd type="none" w="med" len="med"/>
            <a:tailEnd type="triangle" w="med" len="med"/>
          </a:ln>
        </p:spPr>
      </p:cxnSp>
      <p:sp>
        <p:nvSpPr>
          <p:cNvPr id="407" name="Google Shape;407;p61"/>
          <p:cNvSpPr txBox="1">
            <a:spLocks noGrp="1"/>
          </p:cNvSpPr>
          <p:nvPr>
            <p:ph type="title"/>
          </p:nvPr>
        </p:nvSpPr>
        <p:spPr>
          <a:xfrm>
            <a:off x="463067" y="258667"/>
            <a:ext cx="11584000" cy="763600"/>
          </a:xfrm>
          <a:prstGeom prst="rect">
            <a:avLst/>
          </a:prstGeom>
        </p:spPr>
        <p:txBody>
          <a:bodyPr spcFirstLastPara="1" vert="horz" wrap="square" lIns="121900" tIns="121900" rIns="121900" bIns="121900" rtlCol="0" anchor="t" anchorCtr="0">
            <a:noAutofit/>
          </a:bodyPr>
          <a:lstStyle/>
          <a:p>
            <a:pPr>
              <a:spcBef>
                <a:spcPts val="0"/>
              </a:spcBef>
            </a:pPr>
            <a:r>
              <a:rPr lang="en" sz="4000" b="1" i="1" dirty="0"/>
              <a:t>MUSICA </a:t>
            </a:r>
            <a:r>
              <a:rPr lang="en" sz="4000" b="1" dirty="0"/>
              <a:t>development timeline</a:t>
            </a:r>
            <a:endParaRPr sz="4000" dirty="0"/>
          </a:p>
        </p:txBody>
      </p:sp>
      <p:sp>
        <p:nvSpPr>
          <p:cNvPr id="27" name="Google Shape;400;p61">
            <a:extLst>
              <a:ext uri="{FF2B5EF4-FFF2-40B4-BE49-F238E27FC236}">
                <a16:creationId xmlns:a16="http://schemas.microsoft.com/office/drawing/2014/main" id="{97D50673-3146-4F4D-9B6C-4B8E5115577B}"/>
              </a:ext>
            </a:extLst>
          </p:cNvPr>
          <p:cNvSpPr txBox="1"/>
          <p:nvPr/>
        </p:nvSpPr>
        <p:spPr>
          <a:xfrm>
            <a:off x="3662067" y="4241368"/>
            <a:ext cx="1563966" cy="675564"/>
          </a:xfrm>
          <a:prstGeom prst="rect">
            <a:avLst/>
          </a:prstGeom>
          <a:noFill/>
          <a:ln>
            <a:noFill/>
          </a:ln>
        </p:spPr>
        <p:txBody>
          <a:bodyPr spcFirstLastPara="1" wrap="square" lIns="121900" tIns="121900" rIns="121900" bIns="121900" anchor="t" anchorCtr="0">
            <a:noAutofit/>
          </a:bodyPr>
          <a:lstStyle/>
          <a:p>
            <a:r>
              <a:rPr lang="en" sz="2000" dirty="0">
                <a:solidFill>
                  <a:srgbClr val="1155CC"/>
                </a:solidFill>
              </a:rPr>
              <a:t>T3: integration</a:t>
            </a:r>
          </a:p>
        </p:txBody>
      </p:sp>
    </p:spTree>
    <p:extLst>
      <p:ext uri="{BB962C8B-B14F-4D97-AF65-F5344CB8AC3E}">
        <p14:creationId xmlns:p14="http://schemas.microsoft.com/office/powerpoint/2010/main" val="3327057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833F4-844C-154D-A4DC-D8DC34AE920B}"/>
              </a:ext>
            </a:extLst>
          </p:cNvPr>
          <p:cNvSpPr>
            <a:spLocks noGrp="1"/>
          </p:cNvSpPr>
          <p:nvPr>
            <p:ph type="title"/>
          </p:nvPr>
        </p:nvSpPr>
        <p:spPr/>
        <p:txBody>
          <a:bodyPr/>
          <a:lstStyle/>
          <a:p>
            <a:r>
              <a:rPr lang="en-US" dirty="0"/>
              <a:t>Deliverables</a:t>
            </a:r>
          </a:p>
        </p:txBody>
      </p:sp>
      <p:sp>
        <p:nvSpPr>
          <p:cNvPr id="3" name="Content Placeholder 2">
            <a:extLst>
              <a:ext uri="{FF2B5EF4-FFF2-40B4-BE49-F238E27FC236}">
                <a16:creationId xmlns:a16="http://schemas.microsoft.com/office/drawing/2014/main" id="{C2D99944-EE8F-534B-BCDD-A6A2A3AC8D90}"/>
              </a:ext>
            </a:extLst>
          </p:cNvPr>
          <p:cNvSpPr>
            <a:spLocks noGrp="1"/>
          </p:cNvSpPr>
          <p:nvPr>
            <p:ph idx="1"/>
          </p:nvPr>
        </p:nvSpPr>
        <p:spPr/>
        <p:txBody>
          <a:bodyPr/>
          <a:lstStyle/>
          <a:p>
            <a:r>
              <a:rPr lang="en-US" b="1" dirty="0"/>
              <a:t>[month 24]</a:t>
            </a:r>
            <a:r>
              <a:rPr lang="en-US" dirty="0"/>
              <a:t> A regionally refined CAM-SE with chemistry.</a:t>
            </a:r>
          </a:p>
          <a:p>
            <a:r>
              <a:rPr lang="en-US" b="1" dirty="0"/>
              <a:t>[month 24]</a:t>
            </a:r>
            <a:r>
              <a:rPr lang="en-US" dirty="0"/>
              <a:t> A CPF-compliant box model with aerosol and heterogeneous chemistry</a:t>
            </a:r>
          </a:p>
          <a:p>
            <a:r>
              <a:rPr lang="en-US" b="1" dirty="0"/>
              <a:t>[month 48]</a:t>
            </a:r>
            <a:r>
              <a:rPr lang="en-US" dirty="0"/>
              <a:t> A fully interactive hydrostatic global chemistry model capable of regional refinement to 15 km</a:t>
            </a:r>
          </a:p>
          <a:p>
            <a:r>
              <a:rPr lang="en-US" b="1" dirty="0"/>
              <a:t>[month 60]</a:t>
            </a:r>
            <a:r>
              <a:rPr lang="en-US" dirty="0"/>
              <a:t> A fully interactive non-hydrostatic global chemistry model capable of regional refinement to &lt;10 km</a:t>
            </a:r>
            <a:r>
              <a:rPr lang="en-US" dirty="0">
                <a:effectLst/>
              </a:rPr>
              <a:t> </a:t>
            </a:r>
            <a:endParaRPr lang="en-US" dirty="0"/>
          </a:p>
        </p:txBody>
      </p:sp>
    </p:spTree>
    <p:extLst>
      <p:ext uri="{BB962C8B-B14F-4D97-AF65-F5344CB8AC3E}">
        <p14:creationId xmlns:p14="http://schemas.microsoft.com/office/powerpoint/2010/main" val="1856950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6C317-8F3F-5E4F-B19B-01A754E2E54F}"/>
              </a:ext>
            </a:extLst>
          </p:cNvPr>
          <p:cNvSpPr>
            <a:spLocks noGrp="1"/>
          </p:cNvSpPr>
          <p:nvPr>
            <p:ph type="title"/>
          </p:nvPr>
        </p:nvSpPr>
        <p:spPr/>
        <p:txBody>
          <a:bodyPr/>
          <a:lstStyle/>
          <a:p>
            <a:r>
              <a:rPr lang="en-US" dirty="0"/>
              <a:t>Question for GEOS-CHEM community: where would you like to draw the dotted line?</a:t>
            </a:r>
          </a:p>
        </p:txBody>
      </p:sp>
      <p:sp>
        <p:nvSpPr>
          <p:cNvPr id="4" name="TextBox 3">
            <a:extLst>
              <a:ext uri="{FF2B5EF4-FFF2-40B4-BE49-F238E27FC236}">
                <a16:creationId xmlns:a16="http://schemas.microsoft.com/office/drawing/2014/main" id="{2F59AFE6-20AE-134F-86F4-E75941FD8F26}"/>
              </a:ext>
            </a:extLst>
          </p:cNvPr>
          <p:cNvSpPr txBox="1"/>
          <p:nvPr/>
        </p:nvSpPr>
        <p:spPr>
          <a:xfrm>
            <a:off x="5299687" y="2233358"/>
            <a:ext cx="3949831" cy="369332"/>
          </a:xfrm>
          <a:prstGeom prst="rect">
            <a:avLst/>
          </a:prstGeom>
          <a:solidFill>
            <a:schemeClr val="accent4"/>
          </a:solidFill>
        </p:spPr>
        <p:txBody>
          <a:bodyPr wrap="square" rtlCol="0" anchor="ctr" anchorCtr="0">
            <a:spAutoFit/>
          </a:bodyPr>
          <a:lstStyle/>
          <a:p>
            <a:pPr algn="ctr"/>
            <a:r>
              <a:rPr lang="en-US" dirty="0"/>
              <a:t>Host Application</a:t>
            </a:r>
          </a:p>
        </p:txBody>
      </p:sp>
      <p:sp>
        <p:nvSpPr>
          <p:cNvPr id="5" name="TextBox 4">
            <a:extLst>
              <a:ext uri="{FF2B5EF4-FFF2-40B4-BE49-F238E27FC236}">
                <a16:creationId xmlns:a16="http://schemas.microsoft.com/office/drawing/2014/main" id="{1C372B99-2ADF-2047-B6A0-C66A6D80A377}"/>
              </a:ext>
            </a:extLst>
          </p:cNvPr>
          <p:cNvSpPr txBox="1"/>
          <p:nvPr/>
        </p:nvSpPr>
        <p:spPr>
          <a:xfrm>
            <a:off x="5987844" y="2602690"/>
            <a:ext cx="2651760" cy="369332"/>
          </a:xfrm>
          <a:prstGeom prst="rect">
            <a:avLst/>
          </a:prstGeom>
          <a:solidFill>
            <a:schemeClr val="accent6">
              <a:lumMod val="60000"/>
              <a:lumOff val="40000"/>
            </a:schemeClr>
          </a:solidFill>
        </p:spPr>
        <p:txBody>
          <a:bodyPr wrap="square" rtlCol="0" anchor="ctr" anchorCtr="0">
            <a:spAutoFit/>
          </a:bodyPr>
          <a:lstStyle/>
          <a:p>
            <a:pPr algn="ctr"/>
            <a:r>
              <a:rPr lang="en-US" dirty="0"/>
              <a:t>Host Cap</a:t>
            </a:r>
          </a:p>
        </p:txBody>
      </p:sp>
      <p:sp>
        <p:nvSpPr>
          <p:cNvPr id="6" name="TextBox 5">
            <a:extLst>
              <a:ext uri="{FF2B5EF4-FFF2-40B4-BE49-F238E27FC236}">
                <a16:creationId xmlns:a16="http://schemas.microsoft.com/office/drawing/2014/main" id="{5DC3E413-09FA-EB48-845E-77561326E99C}"/>
              </a:ext>
            </a:extLst>
          </p:cNvPr>
          <p:cNvSpPr txBox="1"/>
          <p:nvPr/>
        </p:nvSpPr>
        <p:spPr>
          <a:xfrm>
            <a:off x="5987844" y="3370736"/>
            <a:ext cx="2651760" cy="646331"/>
          </a:xfrm>
          <a:prstGeom prst="rect">
            <a:avLst/>
          </a:prstGeom>
          <a:solidFill>
            <a:schemeClr val="accent6">
              <a:lumMod val="60000"/>
              <a:lumOff val="40000"/>
            </a:schemeClr>
          </a:solidFill>
        </p:spPr>
        <p:txBody>
          <a:bodyPr wrap="square" rtlCol="0" anchor="ctr" anchorCtr="0">
            <a:spAutoFit/>
          </a:bodyPr>
          <a:lstStyle/>
          <a:p>
            <a:pPr algn="ctr"/>
            <a:r>
              <a:rPr lang="en-US" dirty="0"/>
              <a:t>Community Physics</a:t>
            </a:r>
          </a:p>
          <a:p>
            <a:pPr algn="ctr"/>
            <a:r>
              <a:rPr lang="en-US" dirty="0"/>
              <a:t>Driver</a:t>
            </a:r>
          </a:p>
        </p:txBody>
      </p:sp>
      <p:sp>
        <p:nvSpPr>
          <p:cNvPr id="7" name="TextBox 6">
            <a:extLst>
              <a:ext uri="{FF2B5EF4-FFF2-40B4-BE49-F238E27FC236}">
                <a16:creationId xmlns:a16="http://schemas.microsoft.com/office/drawing/2014/main" id="{77142C89-D219-4140-A546-AD292AF70666}"/>
              </a:ext>
            </a:extLst>
          </p:cNvPr>
          <p:cNvSpPr txBox="1"/>
          <p:nvPr/>
        </p:nvSpPr>
        <p:spPr>
          <a:xfrm>
            <a:off x="5112722" y="4690488"/>
            <a:ext cx="1097280" cy="646331"/>
          </a:xfrm>
          <a:prstGeom prst="rect">
            <a:avLst/>
          </a:prstGeom>
          <a:solidFill>
            <a:schemeClr val="accent6">
              <a:lumMod val="60000"/>
              <a:lumOff val="40000"/>
            </a:schemeClr>
          </a:solidFill>
        </p:spPr>
        <p:txBody>
          <a:bodyPr wrap="square" rtlCol="0" anchor="ctr" anchorCtr="0">
            <a:spAutoFit/>
          </a:bodyPr>
          <a:lstStyle/>
          <a:p>
            <a:pPr algn="ctr"/>
            <a:r>
              <a:rPr lang="en-US" dirty="0"/>
              <a:t>Physics 1 Cap</a:t>
            </a:r>
          </a:p>
        </p:txBody>
      </p:sp>
      <p:sp>
        <p:nvSpPr>
          <p:cNvPr id="8" name="TextBox 7">
            <a:extLst>
              <a:ext uri="{FF2B5EF4-FFF2-40B4-BE49-F238E27FC236}">
                <a16:creationId xmlns:a16="http://schemas.microsoft.com/office/drawing/2014/main" id="{22F0CAED-F682-DB4A-8D06-8CFF1DF78448}"/>
              </a:ext>
            </a:extLst>
          </p:cNvPr>
          <p:cNvSpPr txBox="1"/>
          <p:nvPr/>
        </p:nvSpPr>
        <p:spPr>
          <a:xfrm>
            <a:off x="6386912" y="4690487"/>
            <a:ext cx="1097280" cy="646331"/>
          </a:xfrm>
          <a:prstGeom prst="rect">
            <a:avLst/>
          </a:prstGeom>
          <a:solidFill>
            <a:schemeClr val="accent6">
              <a:lumMod val="60000"/>
              <a:lumOff val="40000"/>
            </a:schemeClr>
          </a:solidFill>
        </p:spPr>
        <p:txBody>
          <a:bodyPr wrap="square" rtlCol="0" anchor="ctr" anchorCtr="0">
            <a:spAutoFit/>
          </a:bodyPr>
          <a:lstStyle/>
          <a:p>
            <a:pPr algn="ctr"/>
            <a:r>
              <a:rPr lang="en-US" dirty="0"/>
              <a:t>Physics 2 Cap</a:t>
            </a:r>
          </a:p>
        </p:txBody>
      </p:sp>
      <p:sp>
        <p:nvSpPr>
          <p:cNvPr id="9" name="TextBox 8">
            <a:extLst>
              <a:ext uri="{FF2B5EF4-FFF2-40B4-BE49-F238E27FC236}">
                <a16:creationId xmlns:a16="http://schemas.microsoft.com/office/drawing/2014/main" id="{3AD3A18B-85F2-A44C-B553-F36C35CC5562}"/>
              </a:ext>
            </a:extLst>
          </p:cNvPr>
          <p:cNvSpPr txBox="1"/>
          <p:nvPr/>
        </p:nvSpPr>
        <p:spPr>
          <a:xfrm>
            <a:off x="7633764" y="4704123"/>
            <a:ext cx="1097280" cy="646331"/>
          </a:xfrm>
          <a:prstGeom prst="rect">
            <a:avLst/>
          </a:prstGeom>
          <a:solidFill>
            <a:schemeClr val="accent6">
              <a:lumMod val="60000"/>
              <a:lumOff val="40000"/>
            </a:schemeClr>
          </a:solidFill>
        </p:spPr>
        <p:txBody>
          <a:bodyPr wrap="square" rtlCol="0" anchor="ctr" anchorCtr="0">
            <a:spAutoFit/>
          </a:bodyPr>
          <a:lstStyle/>
          <a:p>
            <a:pPr algn="ctr"/>
            <a:r>
              <a:rPr lang="en-US" dirty="0" err="1"/>
              <a:t>Chem</a:t>
            </a:r>
            <a:r>
              <a:rPr lang="en-US" dirty="0"/>
              <a:t> 1 Cap</a:t>
            </a:r>
          </a:p>
        </p:txBody>
      </p:sp>
      <p:sp>
        <p:nvSpPr>
          <p:cNvPr id="10" name="TextBox 9">
            <a:extLst>
              <a:ext uri="{FF2B5EF4-FFF2-40B4-BE49-F238E27FC236}">
                <a16:creationId xmlns:a16="http://schemas.microsoft.com/office/drawing/2014/main" id="{7043DEEF-BFE3-A44D-9500-59CC8FB46876}"/>
              </a:ext>
            </a:extLst>
          </p:cNvPr>
          <p:cNvSpPr txBox="1"/>
          <p:nvPr/>
        </p:nvSpPr>
        <p:spPr>
          <a:xfrm>
            <a:off x="8935293" y="4690487"/>
            <a:ext cx="1097280" cy="646331"/>
          </a:xfrm>
          <a:prstGeom prst="rect">
            <a:avLst/>
          </a:prstGeom>
          <a:solidFill>
            <a:schemeClr val="accent6">
              <a:lumMod val="60000"/>
              <a:lumOff val="40000"/>
            </a:schemeClr>
          </a:solidFill>
        </p:spPr>
        <p:txBody>
          <a:bodyPr wrap="square" rtlCol="0" anchor="ctr" anchorCtr="0">
            <a:spAutoFit/>
          </a:bodyPr>
          <a:lstStyle/>
          <a:p>
            <a:pPr algn="ctr"/>
            <a:r>
              <a:rPr lang="en-US" dirty="0" err="1"/>
              <a:t>Chem</a:t>
            </a:r>
            <a:r>
              <a:rPr lang="en-US" dirty="0"/>
              <a:t> 2 Cap</a:t>
            </a:r>
          </a:p>
        </p:txBody>
      </p:sp>
      <p:sp>
        <p:nvSpPr>
          <p:cNvPr id="11" name="TextBox 10">
            <a:extLst>
              <a:ext uri="{FF2B5EF4-FFF2-40B4-BE49-F238E27FC236}">
                <a16:creationId xmlns:a16="http://schemas.microsoft.com/office/drawing/2014/main" id="{A93BC7B4-1EFF-284D-9C08-C84A910323D0}"/>
              </a:ext>
            </a:extLst>
          </p:cNvPr>
          <p:cNvSpPr txBox="1"/>
          <p:nvPr/>
        </p:nvSpPr>
        <p:spPr>
          <a:xfrm>
            <a:off x="5112722" y="5336818"/>
            <a:ext cx="1097280" cy="646331"/>
          </a:xfrm>
          <a:prstGeom prst="rect">
            <a:avLst/>
          </a:prstGeom>
          <a:solidFill>
            <a:schemeClr val="accent5">
              <a:lumMod val="60000"/>
              <a:lumOff val="40000"/>
            </a:schemeClr>
          </a:solidFill>
        </p:spPr>
        <p:txBody>
          <a:bodyPr wrap="square" rtlCol="0" anchor="ctr" anchorCtr="0">
            <a:spAutoFit/>
          </a:bodyPr>
          <a:lstStyle/>
          <a:p>
            <a:pPr algn="ctr"/>
            <a:r>
              <a:rPr lang="en-US" dirty="0"/>
              <a:t>Physics Scheme 1</a:t>
            </a:r>
          </a:p>
        </p:txBody>
      </p:sp>
      <p:sp>
        <p:nvSpPr>
          <p:cNvPr id="12" name="TextBox 11">
            <a:extLst>
              <a:ext uri="{FF2B5EF4-FFF2-40B4-BE49-F238E27FC236}">
                <a16:creationId xmlns:a16="http://schemas.microsoft.com/office/drawing/2014/main" id="{50D76DAD-C259-BA44-81D9-0C24ED4770D1}"/>
              </a:ext>
            </a:extLst>
          </p:cNvPr>
          <p:cNvSpPr txBox="1"/>
          <p:nvPr/>
        </p:nvSpPr>
        <p:spPr>
          <a:xfrm>
            <a:off x="6386911" y="5305628"/>
            <a:ext cx="1097280" cy="646331"/>
          </a:xfrm>
          <a:prstGeom prst="rect">
            <a:avLst/>
          </a:prstGeom>
          <a:solidFill>
            <a:schemeClr val="accent5">
              <a:lumMod val="60000"/>
              <a:lumOff val="40000"/>
            </a:schemeClr>
          </a:solidFill>
        </p:spPr>
        <p:txBody>
          <a:bodyPr wrap="square" rtlCol="0" anchor="ctr" anchorCtr="0">
            <a:spAutoFit/>
          </a:bodyPr>
          <a:lstStyle/>
          <a:p>
            <a:pPr algn="ctr"/>
            <a:r>
              <a:rPr lang="en-US" dirty="0"/>
              <a:t>Physics Scheme 2</a:t>
            </a:r>
          </a:p>
        </p:txBody>
      </p:sp>
      <p:sp>
        <p:nvSpPr>
          <p:cNvPr id="13" name="TextBox 12">
            <a:extLst>
              <a:ext uri="{FF2B5EF4-FFF2-40B4-BE49-F238E27FC236}">
                <a16:creationId xmlns:a16="http://schemas.microsoft.com/office/drawing/2014/main" id="{BE4D7015-544C-DC4A-9793-3D40044C1B87}"/>
              </a:ext>
            </a:extLst>
          </p:cNvPr>
          <p:cNvSpPr txBox="1"/>
          <p:nvPr/>
        </p:nvSpPr>
        <p:spPr>
          <a:xfrm>
            <a:off x="7633764" y="5344203"/>
            <a:ext cx="1097280" cy="646331"/>
          </a:xfrm>
          <a:prstGeom prst="rect">
            <a:avLst/>
          </a:prstGeom>
          <a:solidFill>
            <a:schemeClr val="accent5">
              <a:lumMod val="60000"/>
              <a:lumOff val="40000"/>
            </a:schemeClr>
          </a:solidFill>
        </p:spPr>
        <p:txBody>
          <a:bodyPr wrap="square" rtlCol="0" anchor="ctr" anchorCtr="0">
            <a:spAutoFit/>
          </a:bodyPr>
          <a:lstStyle/>
          <a:p>
            <a:pPr algn="ctr"/>
            <a:r>
              <a:rPr lang="en-US" dirty="0" err="1"/>
              <a:t>Chem</a:t>
            </a:r>
            <a:r>
              <a:rPr lang="en-US" dirty="0"/>
              <a:t> Scheme 1</a:t>
            </a:r>
          </a:p>
        </p:txBody>
      </p:sp>
      <p:sp>
        <p:nvSpPr>
          <p:cNvPr id="14" name="TextBox 13">
            <a:extLst>
              <a:ext uri="{FF2B5EF4-FFF2-40B4-BE49-F238E27FC236}">
                <a16:creationId xmlns:a16="http://schemas.microsoft.com/office/drawing/2014/main" id="{170620E3-2F27-7943-BB5C-912065D46CB9}"/>
              </a:ext>
            </a:extLst>
          </p:cNvPr>
          <p:cNvSpPr txBox="1"/>
          <p:nvPr/>
        </p:nvSpPr>
        <p:spPr>
          <a:xfrm>
            <a:off x="8935292" y="5315055"/>
            <a:ext cx="1097280" cy="646331"/>
          </a:xfrm>
          <a:prstGeom prst="rect">
            <a:avLst/>
          </a:prstGeom>
          <a:solidFill>
            <a:schemeClr val="accent5">
              <a:lumMod val="60000"/>
              <a:lumOff val="40000"/>
            </a:schemeClr>
          </a:solidFill>
        </p:spPr>
        <p:txBody>
          <a:bodyPr wrap="square" rtlCol="0" anchor="ctr" anchorCtr="0">
            <a:spAutoFit/>
          </a:bodyPr>
          <a:lstStyle/>
          <a:p>
            <a:pPr algn="ctr"/>
            <a:r>
              <a:rPr lang="en-US" dirty="0" err="1"/>
              <a:t>Chem</a:t>
            </a:r>
            <a:r>
              <a:rPr lang="en-US" dirty="0"/>
              <a:t> Scheme 2</a:t>
            </a:r>
          </a:p>
        </p:txBody>
      </p:sp>
      <p:cxnSp>
        <p:nvCxnSpPr>
          <p:cNvPr id="15" name="Straight Arrow Connector 14">
            <a:extLst>
              <a:ext uri="{FF2B5EF4-FFF2-40B4-BE49-F238E27FC236}">
                <a16:creationId xmlns:a16="http://schemas.microsoft.com/office/drawing/2014/main" id="{C781E6E8-C133-354C-B615-E3552502DB0E}"/>
              </a:ext>
            </a:extLst>
          </p:cNvPr>
          <p:cNvCxnSpPr>
            <a:cxnSpLocks/>
            <a:stCxn id="7" idx="0"/>
            <a:endCxn id="6" idx="2"/>
          </p:cNvCxnSpPr>
          <p:nvPr/>
        </p:nvCxnSpPr>
        <p:spPr>
          <a:xfrm flipV="1">
            <a:off x="5661362" y="4017067"/>
            <a:ext cx="1652362" cy="6734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6859E7E-94CD-5649-A7D2-67205098D648}"/>
              </a:ext>
            </a:extLst>
          </p:cNvPr>
          <p:cNvCxnSpPr>
            <a:cxnSpLocks/>
            <a:stCxn id="8" idx="0"/>
            <a:endCxn id="6" idx="2"/>
          </p:cNvCxnSpPr>
          <p:nvPr/>
        </p:nvCxnSpPr>
        <p:spPr>
          <a:xfrm flipV="1">
            <a:off x="6935552" y="4017067"/>
            <a:ext cx="378172" cy="6734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752A6C8-04AC-254F-897D-CF32BB524EEA}"/>
              </a:ext>
            </a:extLst>
          </p:cNvPr>
          <p:cNvCxnSpPr>
            <a:cxnSpLocks/>
            <a:stCxn id="10" idx="0"/>
            <a:endCxn id="6" idx="2"/>
          </p:cNvCxnSpPr>
          <p:nvPr/>
        </p:nvCxnSpPr>
        <p:spPr>
          <a:xfrm flipH="1" flipV="1">
            <a:off x="7313724" y="4017067"/>
            <a:ext cx="2170209" cy="6734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0D790E2-DB0C-E141-A982-5A747FD85E18}"/>
              </a:ext>
            </a:extLst>
          </p:cNvPr>
          <p:cNvCxnSpPr>
            <a:cxnSpLocks/>
          </p:cNvCxnSpPr>
          <p:nvPr/>
        </p:nvCxnSpPr>
        <p:spPr>
          <a:xfrm flipV="1">
            <a:off x="7254491" y="2973169"/>
            <a:ext cx="0" cy="4287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5E00D7F-29DC-1F45-8FBA-48490681ABD7}"/>
              </a:ext>
            </a:extLst>
          </p:cNvPr>
          <p:cNvCxnSpPr>
            <a:cxnSpLocks/>
            <a:stCxn id="9" idx="0"/>
          </p:cNvCxnSpPr>
          <p:nvPr/>
        </p:nvCxnSpPr>
        <p:spPr>
          <a:xfrm flipH="1" flipV="1">
            <a:off x="7298248" y="4015554"/>
            <a:ext cx="884156" cy="6885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5D7BDF07-59BB-694D-9BD0-0A760C3BF594}"/>
              </a:ext>
            </a:extLst>
          </p:cNvPr>
          <p:cNvGrpSpPr/>
          <p:nvPr/>
        </p:nvGrpSpPr>
        <p:grpSpPr>
          <a:xfrm>
            <a:off x="964434" y="2879748"/>
            <a:ext cx="3131285" cy="2425880"/>
            <a:chOff x="4860733" y="2795184"/>
            <a:chExt cx="3997765" cy="3648378"/>
          </a:xfrm>
        </p:grpSpPr>
        <p:sp>
          <p:nvSpPr>
            <p:cNvPr id="21" name="Oval 20">
              <a:extLst>
                <a:ext uri="{FF2B5EF4-FFF2-40B4-BE49-F238E27FC236}">
                  <a16:creationId xmlns:a16="http://schemas.microsoft.com/office/drawing/2014/main" id="{D4BF2B56-CCD8-2B4D-BAAE-4F749258A649}"/>
                </a:ext>
              </a:extLst>
            </p:cNvPr>
            <p:cNvSpPr>
              <a:spLocks/>
            </p:cNvSpPr>
            <p:nvPr/>
          </p:nvSpPr>
          <p:spPr>
            <a:xfrm>
              <a:off x="6104522" y="2795184"/>
              <a:ext cx="1645922" cy="137159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white"/>
                  </a:solidFill>
                  <a:latin typeface="News Gothic MT"/>
                </a:rPr>
                <a:t>ATM</a:t>
              </a:r>
            </a:p>
            <a:p>
              <a:pPr algn="ctr"/>
              <a:r>
                <a:rPr lang="en-US" sz="1200" dirty="0">
                  <a:solidFill>
                    <a:prstClr val="white"/>
                  </a:solidFill>
                  <a:latin typeface="News Gothic MT"/>
                </a:rPr>
                <a:t>Driver/</a:t>
              </a:r>
            </a:p>
            <a:p>
              <a:pPr algn="ctr"/>
              <a:r>
                <a:rPr lang="en-US" sz="1200" dirty="0">
                  <a:solidFill>
                    <a:prstClr val="white"/>
                  </a:solidFill>
                  <a:latin typeface="News Gothic MT"/>
                </a:rPr>
                <a:t>Mediator</a:t>
              </a:r>
            </a:p>
          </p:txBody>
        </p:sp>
        <p:cxnSp>
          <p:nvCxnSpPr>
            <p:cNvPr id="22" name="Straight Arrow Connector 21">
              <a:extLst>
                <a:ext uri="{FF2B5EF4-FFF2-40B4-BE49-F238E27FC236}">
                  <a16:creationId xmlns:a16="http://schemas.microsoft.com/office/drawing/2014/main" id="{6F3412BF-1106-5747-A16B-CF4F12C91174}"/>
                </a:ext>
              </a:extLst>
            </p:cNvPr>
            <p:cNvCxnSpPr>
              <a:endCxn id="21" idx="3"/>
            </p:cNvCxnSpPr>
            <p:nvPr/>
          </p:nvCxnSpPr>
          <p:spPr>
            <a:xfrm flipV="1">
              <a:off x="5559567" y="3965915"/>
              <a:ext cx="785995" cy="1199029"/>
            </a:xfrm>
            <a:prstGeom prst="straightConnector1">
              <a:avLst/>
            </a:prstGeom>
            <a:solidFill>
              <a:srgbClr val="00B050"/>
            </a:solidFill>
            <a:ln w="4445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8031CAF-6A39-2142-BB4F-D25EF8453878}"/>
                </a:ext>
              </a:extLst>
            </p:cNvPr>
            <p:cNvCxnSpPr>
              <a:stCxn id="21" idx="5"/>
              <a:endCxn id="31" idx="0"/>
            </p:cNvCxnSpPr>
            <p:nvPr/>
          </p:nvCxnSpPr>
          <p:spPr>
            <a:xfrm>
              <a:off x="7509404" y="3965914"/>
              <a:ext cx="754734" cy="1232449"/>
            </a:xfrm>
            <a:prstGeom prst="straightConnector1">
              <a:avLst/>
            </a:prstGeom>
            <a:solidFill>
              <a:srgbClr val="00B050"/>
            </a:solidFill>
            <a:ln w="4445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F53D3510-7C64-1346-8006-C0FA80E6A579}"/>
                </a:ext>
              </a:extLst>
            </p:cNvPr>
            <p:cNvGrpSpPr/>
            <p:nvPr/>
          </p:nvGrpSpPr>
          <p:grpSpPr>
            <a:xfrm>
              <a:off x="6280250" y="5193792"/>
              <a:ext cx="1188720" cy="972043"/>
              <a:chOff x="6280250" y="5193792"/>
              <a:chExt cx="1188720" cy="972043"/>
            </a:xfrm>
          </p:grpSpPr>
          <p:sp>
            <p:nvSpPr>
              <p:cNvPr id="32" name="TextBox 31">
                <a:extLst>
                  <a:ext uri="{FF2B5EF4-FFF2-40B4-BE49-F238E27FC236}">
                    <a16:creationId xmlns:a16="http://schemas.microsoft.com/office/drawing/2014/main" id="{B7437DC4-5C7C-7D45-ACD7-602460E99E5A}"/>
                  </a:ext>
                </a:extLst>
              </p:cNvPr>
              <p:cNvSpPr txBox="1"/>
              <p:nvPr/>
            </p:nvSpPr>
            <p:spPr>
              <a:xfrm>
                <a:off x="6280250" y="5193792"/>
                <a:ext cx="1188720" cy="972043"/>
              </a:xfrm>
              <a:prstGeom prst="rect">
                <a:avLst/>
              </a:prstGeom>
              <a:solidFill>
                <a:schemeClr val="accent1">
                  <a:lumMod val="50000"/>
                </a:schemeClr>
              </a:solidFill>
            </p:spPr>
            <p:txBody>
              <a:bodyPr wrap="square" rtlCol="0">
                <a:spAutoFit/>
              </a:bodyPr>
              <a:lstStyle/>
              <a:p>
                <a:pPr algn="ctr"/>
                <a:endParaRPr lang="en-US" sz="1200" dirty="0">
                  <a:solidFill>
                    <a:prstClr val="black"/>
                  </a:solidFill>
                  <a:latin typeface="News Gothic MT"/>
                </a:endParaRPr>
              </a:p>
              <a:p>
                <a:pPr algn="ctr"/>
                <a:endParaRPr lang="en-US" sz="1200" dirty="0">
                  <a:solidFill>
                    <a:prstClr val="black"/>
                  </a:solidFill>
                  <a:latin typeface="News Gothic MT"/>
                </a:endParaRPr>
              </a:p>
              <a:p>
                <a:pPr algn="ctr"/>
                <a:r>
                  <a:rPr lang="en-US" sz="1200" dirty="0">
                    <a:solidFill>
                      <a:prstClr val="white"/>
                    </a:solidFill>
                    <a:latin typeface="News Gothic MT"/>
                  </a:rPr>
                  <a:t>physics</a:t>
                </a:r>
              </a:p>
            </p:txBody>
          </p:sp>
          <p:sp>
            <p:nvSpPr>
              <p:cNvPr id="33" name="TextBox 32">
                <a:extLst>
                  <a:ext uri="{FF2B5EF4-FFF2-40B4-BE49-F238E27FC236}">
                    <a16:creationId xmlns:a16="http://schemas.microsoft.com/office/drawing/2014/main" id="{DC929C56-1885-7A46-9788-FD28FB7FB7F7}"/>
                  </a:ext>
                </a:extLst>
              </p:cNvPr>
              <p:cNvSpPr txBox="1"/>
              <p:nvPr/>
            </p:nvSpPr>
            <p:spPr>
              <a:xfrm>
                <a:off x="6280250" y="5193792"/>
                <a:ext cx="1188720" cy="416590"/>
              </a:xfrm>
              <a:prstGeom prst="rect">
                <a:avLst/>
              </a:prstGeom>
              <a:solidFill>
                <a:srgbClr val="00B050"/>
              </a:solidFill>
            </p:spPr>
            <p:txBody>
              <a:bodyPr wrap="square" rtlCol="0">
                <a:spAutoFit/>
              </a:bodyPr>
              <a:lstStyle/>
              <a:p>
                <a:endParaRPr lang="en-US" sz="1200" dirty="0">
                  <a:solidFill>
                    <a:prstClr val="black"/>
                  </a:solidFill>
                  <a:latin typeface="News Gothic MT"/>
                </a:endParaRPr>
              </a:p>
            </p:txBody>
          </p:sp>
        </p:grpSp>
        <p:grpSp>
          <p:nvGrpSpPr>
            <p:cNvPr id="25" name="Group 24">
              <a:extLst>
                <a:ext uri="{FF2B5EF4-FFF2-40B4-BE49-F238E27FC236}">
                  <a16:creationId xmlns:a16="http://schemas.microsoft.com/office/drawing/2014/main" id="{3DF45ABD-7324-F24E-A890-0D429D787DDD}"/>
                </a:ext>
              </a:extLst>
            </p:cNvPr>
            <p:cNvGrpSpPr/>
            <p:nvPr/>
          </p:nvGrpSpPr>
          <p:grpSpPr>
            <a:xfrm>
              <a:off x="7669778" y="5193792"/>
              <a:ext cx="1188720" cy="1249770"/>
              <a:chOff x="7669778" y="5193792"/>
              <a:chExt cx="1188720" cy="1249770"/>
            </a:xfrm>
          </p:grpSpPr>
          <p:sp>
            <p:nvSpPr>
              <p:cNvPr id="30" name="TextBox 29">
                <a:extLst>
                  <a:ext uri="{FF2B5EF4-FFF2-40B4-BE49-F238E27FC236}">
                    <a16:creationId xmlns:a16="http://schemas.microsoft.com/office/drawing/2014/main" id="{EB954292-9271-1444-85B9-9BFD32B38724}"/>
                  </a:ext>
                </a:extLst>
              </p:cNvPr>
              <p:cNvSpPr txBox="1"/>
              <p:nvPr/>
            </p:nvSpPr>
            <p:spPr>
              <a:xfrm>
                <a:off x="7669778" y="5193792"/>
                <a:ext cx="1188720" cy="1249770"/>
              </a:xfrm>
              <a:prstGeom prst="rect">
                <a:avLst/>
              </a:prstGeom>
              <a:solidFill>
                <a:schemeClr val="accent1">
                  <a:lumMod val="50000"/>
                </a:schemeClr>
              </a:solidFill>
            </p:spPr>
            <p:txBody>
              <a:bodyPr wrap="square" rtlCol="0">
                <a:spAutoFit/>
              </a:bodyPr>
              <a:lstStyle/>
              <a:p>
                <a:pPr algn="ctr"/>
                <a:endParaRPr lang="en-US" sz="1200" dirty="0">
                  <a:solidFill>
                    <a:prstClr val="black"/>
                  </a:solidFill>
                  <a:latin typeface="News Gothic MT"/>
                </a:endParaRPr>
              </a:p>
              <a:p>
                <a:pPr algn="ctr"/>
                <a:endParaRPr lang="en-US" sz="1200" dirty="0">
                  <a:solidFill>
                    <a:prstClr val="black"/>
                  </a:solidFill>
                  <a:latin typeface="News Gothic MT"/>
                </a:endParaRPr>
              </a:p>
              <a:p>
                <a:pPr algn="ctr"/>
                <a:r>
                  <a:rPr lang="en-US" sz="1200" dirty="0">
                    <a:solidFill>
                      <a:prstClr val="white"/>
                    </a:solidFill>
                    <a:latin typeface="News Gothic MT"/>
                  </a:rPr>
                  <a:t>chemistry</a:t>
                </a:r>
              </a:p>
            </p:txBody>
          </p:sp>
          <p:sp>
            <p:nvSpPr>
              <p:cNvPr id="31" name="TextBox 30">
                <a:extLst>
                  <a:ext uri="{FF2B5EF4-FFF2-40B4-BE49-F238E27FC236}">
                    <a16:creationId xmlns:a16="http://schemas.microsoft.com/office/drawing/2014/main" id="{68206CE2-7B88-894A-A0AB-702A7E5FEDAE}"/>
                  </a:ext>
                </a:extLst>
              </p:cNvPr>
              <p:cNvSpPr txBox="1"/>
              <p:nvPr/>
            </p:nvSpPr>
            <p:spPr>
              <a:xfrm>
                <a:off x="7669778" y="5198362"/>
                <a:ext cx="1188720" cy="416590"/>
              </a:xfrm>
              <a:prstGeom prst="rect">
                <a:avLst/>
              </a:prstGeom>
              <a:solidFill>
                <a:srgbClr val="00B050"/>
              </a:solidFill>
            </p:spPr>
            <p:txBody>
              <a:bodyPr wrap="square" rtlCol="0">
                <a:spAutoFit/>
              </a:bodyPr>
              <a:lstStyle/>
              <a:p>
                <a:endParaRPr lang="en-US" sz="1200" dirty="0">
                  <a:solidFill>
                    <a:prstClr val="black"/>
                  </a:solidFill>
                  <a:latin typeface="News Gothic MT"/>
                </a:endParaRPr>
              </a:p>
            </p:txBody>
          </p:sp>
        </p:grpSp>
        <p:grpSp>
          <p:nvGrpSpPr>
            <p:cNvPr id="26" name="Group 25">
              <a:extLst>
                <a:ext uri="{FF2B5EF4-FFF2-40B4-BE49-F238E27FC236}">
                  <a16:creationId xmlns:a16="http://schemas.microsoft.com/office/drawing/2014/main" id="{204E6F63-78DD-1445-B42D-F56D0E447207}"/>
                </a:ext>
              </a:extLst>
            </p:cNvPr>
            <p:cNvGrpSpPr/>
            <p:nvPr/>
          </p:nvGrpSpPr>
          <p:grpSpPr>
            <a:xfrm>
              <a:off x="4860733" y="5190099"/>
              <a:ext cx="1188720" cy="1249770"/>
              <a:chOff x="4860733" y="5190099"/>
              <a:chExt cx="1188720" cy="1249770"/>
            </a:xfrm>
          </p:grpSpPr>
          <p:sp>
            <p:nvSpPr>
              <p:cNvPr id="28" name="TextBox 27">
                <a:extLst>
                  <a:ext uri="{FF2B5EF4-FFF2-40B4-BE49-F238E27FC236}">
                    <a16:creationId xmlns:a16="http://schemas.microsoft.com/office/drawing/2014/main" id="{9A3D69A6-E43E-9C4D-9918-5490306DBA81}"/>
                  </a:ext>
                </a:extLst>
              </p:cNvPr>
              <p:cNvSpPr txBox="1"/>
              <p:nvPr/>
            </p:nvSpPr>
            <p:spPr>
              <a:xfrm>
                <a:off x="4860733" y="5190099"/>
                <a:ext cx="1188720" cy="1249770"/>
              </a:xfrm>
              <a:prstGeom prst="rect">
                <a:avLst/>
              </a:prstGeom>
              <a:solidFill>
                <a:schemeClr val="accent1">
                  <a:lumMod val="50000"/>
                </a:schemeClr>
              </a:solidFill>
            </p:spPr>
            <p:txBody>
              <a:bodyPr wrap="square" rtlCol="0">
                <a:spAutoFit/>
              </a:bodyPr>
              <a:lstStyle/>
              <a:p>
                <a:pPr algn="ctr"/>
                <a:endParaRPr lang="en-US" sz="1200" dirty="0">
                  <a:solidFill>
                    <a:prstClr val="black"/>
                  </a:solidFill>
                  <a:latin typeface="News Gothic MT"/>
                </a:endParaRPr>
              </a:p>
              <a:p>
                <a:pPr algn="ctr"/>
                <a:endParaRPr lang="en-US" sz="1200" dirty="0">
                  <a:solidFill>
                    <a:prstClr val="black"/>
                  </a:solidFill>
                  <a:latin typeface="News Gothic MT"/>
                </a:endParaRPr>
              </a:p>
              <a:p>
                <a:pPr algn="ctr"/>
                <a:r>
                  <a:rPr lang="en-US" sz="1200" dirty="0">
                    <a:solidFill>
                      <a:prstClr val="white"/>
                    </a:solidFill>
                    <a:latin typeface="News Gothic MT"/>
                  </a:rPr>
                  <a:t>dynamics</a:t>
                </a:r>
              </a:p>
            </p:txBody>
          </p:sp>
          <p:sp>
            <p:nvSpPr>
              <p:cNvPr id="29" name="TextBox 28">
                <a:extLst>
                  <a:ext uri="{FF2B5EF4-FFF2-40B4-BE49-F238E27FC236}">
                    <a16:creationId xmlns:a16="http://schemas.microsoft.com/office/drawing/2014/main" id="{760AAB64-6FC3-674B-9B07-5BCAC4FFAD5A}"/>
                  </a:ext>
                </a:extLst>
              </p:cNvPr>
              <p:cNvSpPr txBox="1"/>
              <p:nvPr/>
            </p:nvSpPr>
            <p:spPr>
              <a:xfrm>
                <a:off x="4860733" y="5193793"/>
                <a:ext cx="1188720" cy="416590"/>
              </a:xfrm>
              <a:prstGeom prst="rect">
                <a:avLst/>
              </a:prstGeom>
              <a:solidFill>
                <a:srgbClr val="00B050"/>
              </a:solidFill>
            </p:spPr>
            <p:txBody>
              <a:bodyPr wrap="square" rtlCol="0">
                <a:spAutoFit/>
              </a:bodyPr>
              <a:lstStyle/>
              <a:p>
                <a:endParaRPr lang="en-US" sz="1200" dirty="0">
                  <a:solidFill>
                    <a:prstClr val="black"/>
                  </a:solidFill>
                  <a:latin typeface="News Gothic MT"/>
                </a:endParaRPr>
              </a:p>
            </p:txBody>
          </p:sp>
        </p:grpSp>
        <p:cxnSp>
          <p:nvCxnSpPr>
            <p:cNvPr id="27" name="Straight Arrow Connector 26">
              <a:extLst>
                <a:ext uri="{FF2B5EF4-FFF2-40B4-BE49-F238E27FC236}">
                  <a16:creationId xmlns:a16="http://schemas.microsoft.com/office/drawing/2014/main" id="{C915C12F-6148-6A4E-ACC8-383231737CA0}"/>
                </a:ext>
              </a:extLst>
            </p:cNvPr>
            <p:cNvCxnSpPr>
              <a:stCxn id="32" idx="0"/>
              <a:endCxn id="21" idx="4"/>
            </p:cNvCxnSpPr>
            <p:nvPr/>
          </p:nvCxnSpPr>
          <p:spPr>
            <a:xfrm flipV="1">
              <a:off x="6874609" y="4166782"/>
              <a:ext cx="52873" cy="1027010"/>
            </a:xfrm>
            <a:prstGeom prst="straightConnector1">
              <a:avLst/>
            </a:prstGeom>
            <a:solidFill>
              <a:srgbClr val="00B050"/>
            </a:solidFill>
            <a:ln w="4445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34" name="Rectangle 33">
            <a:extLst>
              <a:ext uri="{FF2B5EF4-FFF2-40B4-BE49-F238E27FC236}">
                <a16:creationId xmlns:a16="http://schemas.microsoft.com/office/drawing/2014/main" id="{09E7DC28-9240-8345-A9AB-87F9E538EC6B}"/>
              </a:ext>
            </a:extLst>
          </p:cNvPr>
          <p:cNvSpPr/>
          <p:nvPr/>
        </p:nvSpPr>
        <p:spPr>
          <a:xfrm>
            <a:off x="7547721" y="4480173"/>
            <a:ext cx="3469324" cy="1655729"/>
          </a:xfrm>
          <a:prstGeom prst="rect">
            <a:avLst/>
          </a:prstGeom>
          <a:noFill/>
          <a:ln>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4F481CB-2D6C-2144-9AAE-E3CCCF4BD84F}"/>
              </a:ext>
            </a:extLst>
          </p:cNvPr>
          <p:cNvSpPr txBox="1"/>
          <p:nvPr/>
        </p:nvSpPr>
        <p:spPr>
          <a:xfrm>
            <a:off x="10332465" y="4920907"/>
            <a:ext cx="538930" cy="707886"/>
          </a:xfrm>
          <a:prstGeom prst="rect">
            <a:avLst/>
          </a:prstGeom>
          <a:noFill/>
        </p:spPr>
        <p:txBody>
          <a:bodyPr wrap="none" rtlCol="0">
            <a:spAutoFit/>
          </a:bodyPr>
          <a:lstStyle/>
          <a:p>
            <a:r>
              <a:rPr lang="en-US" sz="4000" dirty="0"/>
              <a:t>…</a:t>
            </a:r>
          </a:p>
        </p:txBody>
      </p:sp>
      <p:sp>
        <p:nvSpPr>
          <p:cNvPr id="36" name="TextBox 35">
            <a:extLst>
              <a:ext uri="{FF2B5EF4-FFF2-40B4-BE49-F238E27FC236}">
                <a16:creationId xmlns:a16="http://schemas.microsoft.com/office/drawing/2014/main" id="{A66AC974-C48C-E749-86A8-CFF5B0CA43D9}"/>
              </a:ext>
            </a:extLst>
          </p:cNvPr>
          <p:cNvSpPr txBox="1"/>
          <p:nvPr/>
        </p:nvSpPr>
        <p:spPr>
          <a:xfrm>
            <a:off x="8429774" y="6216622"/>
            <a:ext cx="1823320" cy="369332"/>
          </a:xfrm>
          <a:prstGeom prst="rect">
            <a:avLst/>
          </a:prstGeom>
          <a:noFill/>
        </p:spPr>
        <p:txBody>
          <a:bodyPr wrap="none" rtlCol="0">
            <a:spAutoFit/>
          </a:bodyPr>
          <a:lstStyle/>
          <a:p>
            <a:r>
              <a:rPr lang="en-US" dirty="0"/>
              <a:t>Chemistry “suite”</a:t>
            </a:r>
          </a:p>
        </p:txBody>
      </p:sp>
      <p:sp>
        <p:nvSpPr>
          <p:cNvPr id="38" name="Rectangle 37">
            <a:extLst>
              <a:ext uri="{FF2B5EF4-FFF2-40B4-BE49-F238E27FC236}">
                <a16:creationId xmlns:a16="http://schemas.microsoft.com/office/drawing/2014/main" id="{2DF21E47-4F26-E740-AA8F-32408287520D}"/>
              </a:ext>
            </a:extLst>
          </p:cNvPr>
          <p:cNvSpPr/>
          <p:nvPr/>
        </p:nvSpPr>
        <p:spPr>
          <a:xfrm>
            <a:off x="3048770" y="4103523"/>
            <a:ext cx="1311063" cy="1397625"/>
          </a:xfrm>
          <a:prstGeom prst="rect">
            <a:avLst/>
          </a:prstGeom>
          <a:noFill/>
          <a:ln>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110D579-1483-F548-ACC3-79776C4FCAEA}"/>
              </a:ext>
            </a:extLst>
          </p:cNvPr>
          <p:cNvSpPr txBox="1"/>
          <p:nvPr/>
        </p:nvSpPr>
        <p:spPr>
          <a:xfrm>
            <a:off x="4004117" y="3995579"/>
            <a:ext cx="498111" cy="646331"/>
          </a:xfrm>
          <a:prstGeom prst="rect">
            <a:avLst/>
          </a:prstGeom>
          <a:noFill/>
        </p:spPr>
        <p:txBody>
          <a:bodyPr wrap="square" rtlCol="0">
            <a:spAutoFit/>
          </a:bodyPr>
          <a:lstStyle/>
          <a:p>
            <a:r>
              <a:rPr lang="en-US" sz="3600" dirty="0"/>
              <a:t>?</a:t>
            </a:r>
          </a:p>
        </p:txBody>
      </p:sp>
      <p:sp>
        <p:nvSpPr>
          <p:cNvPr id="40" name="TextBox 39">
            <a:extLst>
              <a:ext uri="{FF2B5EF4-FFF2-40B4-BE49-F238E27FC236}">
                <a16:creationId xmlns:a16="http://schemas.microsoft.com/office/drawing/2014/main" id="{1A56C2AF-0297-6A49-B1D5-2BAF176F2A02}"/>
              </a:ext>
            </a:extLst>
          </p:cNvPr>
          <p:cNvSpPr txBox="1"/>
          <p:nvPr/>
        </p:nvSpPr>
        <p:spPr>
          <a:xfrm>
            <a:off x="10601930" y="4413798"/>
            <a:ext cx="498111" cy="646331"/>
          </a:xfrm>
          <a:prstGeom prst="rect">
            <a:avLst/>
          </a:prstGeom>
          <a:noFill/>
        </p:spPr>
        <p:txBody>
          <a:bodyPr wrap="square" rtlCol="0">
            <a:spAutoFit/>
          </a:bodyPr>
          <a:lstStyle/>
          <a:p>
            <a:r>
              <a:rPr lang="en-US" sz="3600" dirty="0"/>
              <a:t>?</a:t>
            </a:r>
          </a:p>
        </p:txBody>
      </p:sp>
    </p:spTree>
    <p:extLst>
      <p:ext uri="{BB962C8B-B14F-4D97-AF65-F5344CB8AC3E}">
        <p14:creationId xmlns:p14="http://schemas.microsoft.com/office/powerpoint/2010/main" val="3011227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EDFB-6F98-C24B-B36E-5BCFF62A79DF}"/>
              </a:ext>
            </a:extLst>
          </p:cNvPr>
          <p:cNvSpPr>
            <a:spLocks noGrp="1"/>
          </p:cNvSpPr>
          <p:nvPr>
            <p:ph type="title"/>
          </p:nvPr>
        </p:nvSpPr>
        <p:spPr>
          <a:xfrm>
            <a:off x="852949" y="2444648"/>
            <a:ext cx="10515600" cy="1325563"/>
          </a:xfrm>
        </p:spPr>
        <p:txBody>
          <a:bodyPr/>
          <a:lstStyle/>
          <a:p>
            <a:r>
              <a:rPr lang="en-US" dirty="0"/>
              <a:t>Questions?</a:t>
            </a:r>
          </a:p>
        </p:txBody>
      </p:sp>
    </p:spTree>
    <p:extLst>
      <p:ext uri="{BB962C8B-B14F-4D97-AF65-F5344CB8AC3E}">
        <p14:creationId xmlns:p14="http://schemas.microsoft.com/office/powerpoint/2010/main" val="379331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CF430-1995-C146-8AE5-7F144B390384}"/>
              </a:ext>
            </a:extLst>
          </p:cNvPr>
          <p:cNvSpPr>
            <a:spLocks noGrp="1"/>
          </p:cNvSpPr>
          <p:nvPr>
            <p:ph type="title"/>
          </p:nvPr>
        </p:nvSpPr>
        <p:spPr>
          <a:xfrm>
            <a:off x="565916" y="424119"/>
            <a:ext cx="5067968" cy="1817636"/>
          </a:xfrm>
        </p:spPr>
        <p:txBody>
          <a:bodyPr>
            <a:normAutofit fontScale="90000"/>
          </a:bodyPr>
          <a:lstStyle/>
          <a:p>
            <a:r>
              <a:rPr lang="en-US" dirty="0" err="1"/>
              <a:t>Subseasonal</a:t>
            </a:r>
            <a:r>
              <a:rPr lang="en-US" dirty="0"/>
              <a:t> to Seasonal (S2S) prediction</a:t>
            </a:r>
          </a:p>
        </p:txBody>
      </p:sp>
      <p:pic>
        <p:nvPicPr>
          <p:cNvPr id="4" name="Picture 3">
            <a:extLst>
              <a:ext uri="{FF2B5EF4-FFF2-40B4-BE49-F238E27FC236}">
                <a16:creationId xmlns:a16="http://schemas.microsoft.com/office/drawing/2014/main" id="{A5C34E38-4230-A743-B03B-A418B22CF3FF}"/>
              </a:ext>
            </a:extLst>
          </p:cNvPr>
          <p:cNvPicPr>
            <a:picLocks noChangeAspect="1"/>
          </p:cNvPicPr>
          <p:nvPr/>
        </p:nvPicPr>
        <p:blipFill>
          <a:blip r:embed="rId3"/>
          <a:stretch>
            <a:fillRect/>
          </a:stretch>
        </p:blipFill>
        <p:spPr>
          <a:xfrm>
            <a:off x="870154" y="2241755"/>
            <a:ext cx="5235677" cy="3824330"/>
          </a:xfrm>
          <a:prstGeom prst="rect">
            <a:avLst/>
          </a:prstGeom>
        </p:spPr>
      </p:pic>
      <p:pic>
        <p:nvPicPr>
          <p:cNvPr id="5" name="Picture 4">
            <a:extLst>
              <a:ext uri="{FF2B5EF4-FFF2-40B4-BE49-F238E27FC236}">
                <a16:creationId xmlns:a16="http://schemas.microsoft.com/office/drawing/2014/main" id="{B40D5808-F95A-4C48-8EE0-326CE93CA913}"/>
              </a:ext>
            </a:extLst>
          </p:cNvPr>
          <p:cNvPicPr>
            <a:picLocks noChangeAspect="1"/>
          </p:cNvPicPr>
          <p:nvPr/>
        </p:nvPicPr>
        <p:blipFill rotWithShape="1">
          <a:blip r:embed="rId4"/>
          <a:srcRect t="8754"/>
          <a:stretch/>
        </p:blipFill>
        <p:spPr>
          <a:xfrm>
            <a:off x="7129911" y="3862469"/>
            <a:ext cx="3839284" cy="2725562"/>
          </a:xfrm>
          <a:prstGeom prst="rect">
            <a:avLst/>
          </a:prstGeom>
        </p:spPr>
      </p:pic>
      <p:sp>
        <p:nvSpPr>
          <p:cNvPr id="6" name="TextBox 5">
            <a:extLst>
              <a:ext uri="{FF2B5EF4-FFF2-40B4-BE49-F238E27FC236}">
                <a16:creationId xmlns:a16="http://schemas.microsoft.com/office/drawing/2014/main" id="{58E7A5C3-2313-3B4F-823E-ED67173425F9}"/>
              </a:ext>
            </a:extLst>
          </p:cNvPr>
          <p:cNvSpPr txBox="1"/>
          <p:nvPr/>
        </p:nvSpPr>
        <p:spPr>
          <a:xfrm>
            <a:off x="7198398" y="2503984"/>
            <a:ext cx="4456271" cy="1200329"/>
          </a:xfrm>
          <a:prstGeom prst="rect">
            <a:avLst/>
          </a:prstGeom>
          <a:noFill/>
        </p:spPr>
        <p:txBody>
          <a:bodyPr wrap="square" rtlCol="0">
            <a:spAutoFit/>
          </a:bodyPr>
          <a:lstStyle/>
          <a:p>
            <a:r>
              <a:rPr lang="en-US" dirty="0"/>
              <a:t>Global teleconnections: 20-day lagged regression of N. American SAT to an index of anomalous convection activity in the tropical Indian Ocean.</a:t>
            </a:r>
          </a:p>
        </p:txBody>
      </p:sp>
      <p:pic>
        <p:nvPicPr>
          <p:cNvPr id="7" name="Picture 6">
            <a:extLst>
              <a:ext uri="{FF2B5EF4-FFF2-40B4-BE49-F238E27FC236}">
                <a16:creationId xmlns:a16="http://schemas.microsoft.com/office/drawing/2014/main" id="{8AD13472-70E5-1D49-876F-4776C70DE0C6}"/>
              </a:ext>
            </a:extLst>
          </p:cNvPr>
          <p:cNvPicPr>
            <a:picLocks noChangeAspect="1"/>
          </p:cNvPicPr>
          <p:nvPr/>
        </p:nvPicPr>
        <p:blipFill>
          <a:blip r:embed="rId5"/>
          <a:stretch>
            <a:fillRect/>
          </a:stretch>
        </p:blipFill>
        <p:spPr>
          <a:xfrm>
            <a:off x="5816071" y="237485"/>
            <a:ext cx="6054008" cy="2187421"/>
          </a:xfrm>
          <a:prstGeom prst="rect">
            <a:avLst/>
          </a:prstGeom>
        </p:spPr>
      </p:pic>
      <p:sp>
        <p:nvSpPr>
          <p:cNvPr id="10" name="Rectangle 9">
            <a:extLst>
              <a:ext uri="{FF2B5EF4-FFF2-40B4-BE49-F238E27FC236}">
                <a16:creationId xmlns:a16="http://schemas.microsoft.com/office/drawing/2014/main" id="{AC771C32-D062-ED40-8792-1FE071560E99}"/>
              </a:ext>
            </a:extLst>
          </p:cNvPr>
          <p:cNvSpPr/>
          <p:nvPr/>
        </p:nvSpPr>
        <p:spPr>
          <a:xfrm>
            <a:off x="732243" y="6218699"/>
            <a:ext cx="5083828" cy="369332"/>
          </a:xfrm>
          <a:prstGeom prst="rect">
            <a:avLst/>
          </a:prstGeom>
        </p:spPr>
        <p:txBody>
          <a:bodyPr wrap="none">
            <a:spAutoFit/>
          </a:bodyPr>
          <a:lstStyle/>
          <a:p>
            <a:r>
              <a:rPr lang="en-US" dirty="0">
                <a:effectLst/>
                <a:latin typeface="Helvetica" pitchFamily="2" charset="0"/>
              </a:rPr>
              <a:t> National </a:t>
            </a:r>
            <a:r>
              <a:rPr lang="en-US" dirty="0" err="1">
                <a:effectLst/>
                <a:latin typeface="Helvetica" pitchFamily="2" charset="0"/>
              </a:rPr>
              <a:t>Acadamies</a:t>
            </a:r>
            <a:r>
              <a:rPr lang="en-US" dirty="0">
                <a:effectLst/>
                <a:latin typeface="Helvetica" pitchFamily="2" charset="0"/>
              </a:rPr>
              <a:t>  http://</a:t>
            </a:r>
            <a:r>
              <a:rPr lang="en-US" dirty="0" err="1">
                <a:effectLst/>
                <a:latin typeface="Helvetica" pitchFamily="2" charset="0"/>
              </a:rPr>
              <a:t>www.nap.edu</a:t>
            </a:r>
            <a:r>
              <a:rPr lang="en-US" dirty="0">
                <a:effectLst/>
                <a:latin typeface="Helvetica" pitchFamily="2" charset="0"/>
              </a:rPr>
              <a:t>/21873</a:t>
            </a:r>
          </a:p>
        </p:txBody>
      </p:sp>
    </p:spTree>
    <p:extLst>
      <p:ext uri="{BB962C8B-B14F-4D97-AF65-F5344CB8AC3E}">
        <p14:creationId xmlns:p14="http://schemas.microsoft.com/office/powerpoint/2010/main" val="1779674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F1AB1-950D-CF44-92F5-B3D5D3840AE0}"/>
              </a:ext>
            </a:extLst>
          </p:cNvPr>
          <p:cNvPicPr>
            <a:picLocks noChangeAspect="1"/>
          </p:cNvPicPr>
          <p:nvPr/>
        </p:nvPicPr>
        <p:blipFill>
          <a:blip r:embed="rId2"/>
          <a:stretch>
            <a:fillRect/>
          </a:stretch>
        </p:blipFill>
        <p:spPr>
          <a:xfrm>
            <a:off x="5796116" y="1512749"/>
            <a:ext cx="5463579" cy="4531857"/>
          </a:xfrm>
          <a:prstGeom prst="rect">
            <a:avLst/>
          </a:prstGeom>
        </p:spPr>
      </p:pic>
      <p:sp>
        <p:nvSpPr>
          <p:cNvPr id="4" name="TextBox 3">
            <a:extLst>
              <a:ext uri="{FF2B5EF4-FFF2-40B4-BE49-F238E27FC236}">
                <a16:creationId xmlns:a16="http://schemas.microsoft.com/office/drawing/2014/main" id="{8651FFA4-D441-494C-80FC-B24EE8238810}"/>
              </a:ext>
            </a:extLst>
          </p:cNvPr>
          <p:cNvSpPr txBox="1"/>
          <p:nvPr/>
        </p:nvSpPr>
        <p:spPr>
          <a:xfrm>
            <a:off x="8257547" y="6356240"/>
            <a:ext cx="4314130" cy="369332"/>
          </a:xfrm>
          <a:prstGeom prst="rect">
            <a:avLst/>
          </a:prstGeom>
          <a:noFill/>
        </p:spPr>
        <p:txBody>
          <a:bodyPr wrap="none" rtlCol="0">
            <a:spAutoFit/>
          </a:bodyPr>
          <a:lstStyle/>
          <a:p>
            <a:r>
              <a:rPr lang="en-US" dirty="0"/>
              <a:t>J. Richter, </a:t>
            </a:r>
            <a:r>
              <a:rPr lang="en-US" dirty="0" err="1"/>
              <a:t>AMWG</a:t>
            </a:r>
            <a:r>
              <a:rPr lang="en-US" dirty="0"/>
              <a:t> meeting, </a:t>
            </a:r>
            <a:r>
              <a:rPr lang="en-US" dirty="0" err="1"/>
              <a:t>NCAR</a:t>
            </a:r>
            <a:r>
              <a:rPr lang="en-US" dirty="0"/>
              <a:t>, 2018</a:t>
            </a:r>
          </a:p>
        </p:txBody>
      </p:sp>
      <p:sp>
        <p:nvSpPr>
          <p:cNvPr id="6" name="TextBox 5">
            <a:extLst>
              <a:ext uri="{FF2B5EF4-FFF2-40B4-BE49-F238E27FC236}">
                <a16:creationId xmlns:a16="http://schemas.microsoft.com/office/drawing/2014/main" id="{89518398-BB79-A141-9FFE-A34A6FE44336}"/>
              </a:ext>
            </a:extLst>
          </p:cNvPr>
          <p:cNvSpPr txBox="1"/>
          <p:nvPr/>
        </p:nvSpPr>
        <p:spPr>
          <a:xfrm>
            <a:off x="11290835" y="2428291"/>
            <a:ext cx="723275" cy="369332"/>
          </a:xfrm>
          <a:prstGeom prst="rect">
            <a:avLst/>
          </a:prstGeom>
          <a:noFill/>
        </p:spPr>
        <p:txBody>
          <a:bodyPr wrap="none" rtlCol="0">
            <a:spAutoFit/>
          </a:bodyPr>
          <a:lstStyle/>
          <a:p>
            <a:r>
              <a:rPr lang="en-US" dirty="0" err="1"/>
              <a:t>ERAI</a:t>
            </a:r>
            <a:endParaRPr lang="en-US" dirty="0"/>
          </a:p>
        </p:txBody>
      </p:sp>
      <p:sp>
        <p:nvSpPr>
          <p:cNvPr id="7" name="TextBox 6">
            <a:extLst>
              <a:ext uri="{FF2B5EF4-FFF2-40B4-BE49-F238E27FC236}">
                <a16:creationId xmlns:a16="http://schemas.microsoft.com/office/drawing/2014/main" id="{73B390D0-26DE-2F46-9CA6-0A031723F1B0}"/>
              </a:ext>
            </a:extLst>
          </p:cNvPr>
          <p:cNvSpPr txBox="1"/>
          <p:nvPr/>
        </p:nvSpPr>
        <p:spPr>
          <a:xfrm>
            <a:off x="11129339" y="4745233"/>
            <a:ext cx="1073755" cy="369332"/>
          </a:xfrm>
          <a:prstGeom prst="rect">
            <a:avLst/>
          </a:prstGeom>
          <a:noFill/>
        </p:spPr>
        <p:txBody>
          <a:bodyPr wrap="none" rtlCol="0">
            <a:spAutoFit/>
          </a:bodyPr>
          <a:lstStyle/>
          <a:p>
            <a:r>
              <a:rPr lang="en-US" dirty="0" err="1"/>
              <a:t>WACCM</a:t>
            </a:r>
            <a:endParaRPr lang="en-US" dirty="0"/>
          </a:p>
        </p:txBody>
      </p:sp>
      <p:sp>
        <p:nvSpPr>
          <p:cNvPr id="8" name="TextBox 7">
            <a:extLst>
              <a:ext uri="{FF2B5EF4-FFF2-40B4-BE49-F238E27FC236}">
                <a16:creationId xmlns:a16="http://schemas.microsoft.com/office/drawing/2014/main" id="{EBDDB01E-261E-8A42-B10B-75F0B3123F2D}"/>
              </a:ext>
            </a:extLst>
          </p:cNvPr>
          <p:cNvSpPr txBox="1"/>
          <p:nvPr/>
        </p:nvSpPr>
        <p:spPr>
          <a:xfrm>
            <a:off x="7234626" y="1321356"/>
            <a:ext cx="3134191" cy="369332"/>
          </a:xfrm>
          <a:prstGeom prst="rect">
            <a:avLst/>
          </a:prstGeom>
          <a:solidFill>
            <a:schemeClr val="bg1"/>
          </a:solidFill>
        </p:spPr>
        <p:txBody>
          <a:bodyPr wrap="none" rtlCol="0">
            <a:spAutoFit/>
          </a:bodyPr>
          <a:lstStyle/>
          <a:p>
            <a:r>
              <a:rPr lang="en-US" dirty="0"/>
              <a:t>Equatorial zonal mean winds</a:t>
            </a:r>
          </a:p>
        </p:txBody>
      </p:sp>
      <p:sp>
        <p:nvSpPr>
          <p:cNvPr id="9" name="TextBox 8">
            <a:extLst>
              <a:ext uri="{FF2B5EF4-FFF2-40B4-BE49-F238E27FC236}">
                <a16:creationId xmlns:a16="http://schemas.microsoft.com/office/drawing/2014/main" id="{7B9D1D15-A9F5-3540-A85F-6DDCA37EDED2}"/>
              </a:ext>
            </a:extLst>
          </p:cNvPr>
          <p:cNvSpPr txBox="1"/>
          <p:nvPr/>
        </p:nvSpPr>
        <p:spPr>
          <a:xfrm>
            <a:off x="11259696" y="3339092"/>
            <a:ext cx="684803" cy="369332"/>
          </a:xfrm>
          <a:prstGeom prst="rect">
            <a:avLst/>
          </a:prstGeom>
          <a:noFill/>
        </p:spPr>
        <p:txBody>
          <a:bodyPr wrap="none" rtlCol="0">
            <a:spAutoFit/>
          </a:bodyPr>
          <a:lstStyle/>
          <a:p>
            <a:r>
              <a:rPr lang="en-US" dirty="0"/>
              <a:t>0 km</a:t>
            </a:r>
          </a:p>
        </p:txBody>
      </p:sp>
      <p:sp>
        <p:nvSpPr>
          <p:cNvPr id="10" name="TextBox 9">
            <a:extLst>
              <a:ext uri="{FF2B5EF4-FFF2-40B4-BE49-F238E27FC236}">
                <a16:creationId xmlns:a16="http://schemas.microsoft.com/office/drawing/2014/main" id="{2D80AC80-A271-AB4E-A2D0-E12FCC3584B8}"/>
              </a:ext>
            </a:extLst>
          </p:cNvPr>
          <p:cNvSpPr txBox="1"/>
          <p:nvPr/>
        </p:nvSpPr>
        <p:spPr>
          <a:xfrm>
            <a:off x="11259695" y="1607828"/>
            <a:ext cx="813043" cy="369332"/>
          </a:xfrm>
          <a:prstGeom prst="rect">
            <a:avLst/>
          </a:prstGeom>
          <a:noFill/>
        </p:spPr>
        <p:txBody>
          <a:bodyPr wrap="none" rtlCol="0">
            <a:spAutoFit/>
          </a:bodyPr>
          <a:lstStyle/>
          <a:p>
            <a:r>
              <a:rPr lang="en-US" dirty="0"/>
              <a:t>50 km</a:t>
            </a:r>
          </a:p>
        </p:txBody>
      </p:sp>
      <p:sp>
        <p:nvSpPr>
          <p:cNvPr id="11" name="TextBox 10">
            <a:extLst>
              <a:ext uri="{FF2B5EF4-FFF2-40B4-BE49-F238E27FC236}">
                <a16:creationId xmlns:a16="http://schemas.microsoft.com/office/drawing/2014/main" id="{C2C91237-526C-8141-B67F-29604AC3A38D}"/>
              </a:ext>
            </a:extLst>
          </p:cNvPr>
          <p:cNvSpPr txBox="1"/>
          <p:nvPr/>
        </p:nvSpPr>
        <p:spPr>
          <a:xfrm>
            <a:off x="11259696" y="5582271"/>
            <a:ext cx="684803" cy="369332"/>
          </a:xfrm>
          <a:prstGeom prst="rect">
            <a:avLst/>
          </a:prstGeom>
          <a:noFill/>
        </p:spPr>
        <p:txBody>
          <a:bodyPr wrap="none" rtlCol="0">
            <a:spAutoFit/>
          </a:bodyPr>
          <a:lstStyle/>
          <a:p>
            <a:r>
              <a:rPr lang="en-US" dirty="0"/>
              <a:t>0 km</a:t>
            </a:r>
          </a:p>
        </p:txBody>
      </p:sp>
      <p:sp>
        <p:nvSpPr>
          <p:cNvPr id="12" name="TextBox 11">
            <a:extLst>
              <a:ext uri="{FF2B5EF4-FFF2-40B4-BE49-F238E27FC236}">
                <a16:creationId xmlns:a16="http://schemas.microsoft.com/office/drawing/2014/main" id="{E9495177-309A-3941-99CC-DF1D5AA478A4}"/>
              </a:ext>
            </a:extLst>
          </p:cNvPr>
          <p:cNvSpPr txBox="1"/>
          <p:nvPr/>
        </p:nvSpPr>
        <p:spPr>
          <a:xfrm>
            <a:off x="11259695" y="3851007"/>
            <a:ext cx="813043" cy="369332"/>
          </a:xfrm>
          <a:prstGeom prst="rect">
            <a:avLst/>
          </a:prstGeom>
          <a:noFill/>
        </p:spPr>
        <p:txBody>
          <a:bodyPr wrap="none" rtlCol="0">
            <a:spAutoFit/>
          </a:bodyPr>
          <a:lstStyle/>
          <a:p>
            <a:r>
              <a:rPr lang="en-US" dirty="0"/>
              <a:t>50 km</a:t>
            </a:r>
          </a:p>
        </p:txBody>
      </p:sp>
      <p:sp>
        <p:nvSpPr>
          <p:cNvPr id="13" name="TextBox 12">
            <a:extLst>
              <a:ext uri="{FF2B5EF4-FFF2-40B4-BE49-F238E27FC236}">
                <a16:creationId xmlns:a16="http://schemas.microsoft.com/office/drawing/2014/main" id="{5E3B42AF-D3E0-1842-9083-8758C18F8F3A}"/>
              </a:ext>
            </a:extLst>
          </p:cNvPr>
          <p:cNvSpPr txBox="1"/>
          <p:nvPr/>
        </p:nvSpPr>
        <p:spPr>
          <a:xfrm>
            <a:off x="8257547" y="5866667"/>
            <a:ext cx="941283" cy="369332"/>
          </a:xfrm>
          <a:prstGeom prst="rect">
            <a:avLst/>
          </a:prstGeom>
          <a:solidFill>
            <a:schemeClr val="bg1"/>
          </a:solidFill>
        </p:spPr>
        <p:txBody>
          <a:bodyPr wrap="none" rtlCol="0">
            <a:spAutoFit/>
          </a:bodyPr>
          <a:lstStyle/>
          <a:p>
            <a:r>
              <a:rPr lang="en-US" dirty="0"/>
              <a:t>Months</a:t>
            </a:r>
          </a:p>
        </p:txBody>
      </p:sp>
      <p:sp>
        <p:nvSpPr>
          <p:cNvPr id="15" name="Title 14">
            <a:extLst>
              <a:ext uri="{FF2B5EF4-FFF2-40B4-BE49-F238E27FC236}">
                <a16:creationId xmlns:a16="http://schemas.microsoft.com/office/drawing/2014/main" id="{A47E8EC0-2D40-6142-80EE-E112678EF890}"/>
              </a:ext>
            </a:extLst>
          </p:cNvPr>
          <p:cNvSpPr>
            <a:spLocks noGrp="1"/>
          </p:cNvSpPr>
          <p:nvPr>
            <p:ph type="title"/>
          </p:nvPr>
        </p:nvSpPr>
        <p:spPr>
          <a:xfrm>
            <a:off x="838200" y="365125"/>
            <a:ext cx="10515600" cy="999357"/>
          </a:xfrm>
        </p:spPr>
        <p:txBody>
          <a:bodyPr/>
          <a:lstStyle/>
          <a:p>
            <a:r>
              <a:rPr lang="en-US" dirty="0"/>
              <a:t>Decadal prediction</a:t>
            </a:r>
          </a:p>
        </p:txBody>
      </p:sp>
      <p:sp>
        <p:nvSpPr>
          <p:cNvPr id="18" name="TextBox 17">
            <a:extLst>
              <a:ext uri="{FF2B5EF4-FFF2-40B4-BE49-F238E27FC236}">
                <a16:creationId xmlns:a16="http://schemas.microsoft.com/office/drawing/2014/main" id="{85C2D6A5-C906-094E-9531-A73D9BB99C3D}"/>
              </a:ext>
            </a:extLst>
          </p:cNvPr>
          <p:cNvSpPr txBox="1"/>
          <p:nvPr/>
        </p:nvSpPr>
        <p:spPr>
          <a:xfrm>
            <a:off x="6240445" y="1128270"/>
            <a:ext cx="955711" cy="584775"/>
          </a:xfrm>
          <a:prstGeom prst="rect">
            <a:avLst/>
          </a:prstGeom>
          <a:noFill/>
        </p:spPr>
        <p:txBody>
          <a:bodyPr wrap="none" rtlCol="0">
            <a:spAutoFit/>
          </a:bodyPr>
          <a:lstStyle/>
          <a:p>
            <a:r>
              <a:rPr lang="en-US" sz="3200" dirty="0"/>
              <a:t>QBO</a:t>
            </a:r>
          </a:p>
        </p:txBody>
      </p:sp>
      <p:pic>
        <p:nvPicPr>
          <p:cNvPr id="19" name="Picture 18">
            <a:extLst>
              <a:ext uri="{FF2B5EF4-FFF2-40B4-BE49-F238E27FC236}">
                <a16:creationId xmlns:a16="http://schemas.microsoft.com/office/drawing/2014/main" id="{97215A84-7333-CC4A-A0F0-BFAEC9FD2B01}"/>
              </a:ext>
            </a:extLst>
          </p:cNvPr>
          <p:cNvPicPr>
            <a:picLocks/>
          </p:cNvPicPr>
          <p:nvPr/>
        </p:nvPicPr>
        <p:blipFill>
          <a:blip r:embed="rId3"/>
          <a:stretch>
            <a:fillRect/>
          </a:stretch>
        </p:blipFill>
        <p:spPr>
          <a:xfrm rot="16200000">
            <a:off x="1664667" y="1406773"/>
            <a:ext cx="2528200" cy="5257800"/>
          </a:xfrm>
          <a:prstGeom prst="rect">
            <a:avLst/>
          </a:prstGeom>
        </p:spPr>
      </p:pic>
      <p:sp>
        <p:nvSpPr>
          <p:cNvPr id="20" name="TextBox 19">
            <a:extLst>
              <a:ext uri="{FF2B5EF4-FFF2-40B4-BE49-F238E27FC236}">
                <a16:creationId xmlns:a16="http://schemas.microsoft.com/office/drawing/2014/main" id="{B4519B03-3B78-4449-9DA4-16D86531B808}"/>
              </a:ext>
            </a:extLst>
          </p:cNvPr>
          <p:cNvSpPr txBox="1"/>
          <p:nvPr/>
        </p:nvSpPr>
        <p:spPr>
          <a:xfrm>
            <a:off x="240376" y="1832188"/>
            <a:ext cx="5496056" cy="954107"/>
          </a:xfrm>
          <a:prstGeom prst="rect">
            <a:avLst/>
          </a:prstGeom>
          <a:noFill/>
        </p:spPr>
        <p:txBody>
          <a:bodyPr wrap="square" rtlCol="0">
            <a:spAutoFit/>
          </a:bodyPr>
          <a:lstStyle/>
          <a:p>
            <a:pPr algn="ctr"/>
            <a:r>
              <a:rPr lang="en-US" sz="2800" dirty="0" err="1">
                <a:solidFill>
                  <a:srgbClr val="000000"/>
                </a:solidFill>
                <a:latin typeface="Arial" charset="0"/>
                <a:ea typeface="Arial" charset="0"/>
                <a:cs typeface="Arial" charset="0"/>
              </a:rPr>
              <a:t>Deseasonalized</a:t>
            </a:r>
            <a:r>
              <a:rPr lang="en-US" sz="2800" dirty="0">
                <a:solidFill>
                  <a:srgbClr val="000000"/>
                </a:solidFill>
                <a:latin typeface="Arial" charset="0"/>
                <a:ea typeface="Arial" charset="0"/>
                <a:cs typeface="Arial" charset="0"/>
              </a:rPr>
              <a:t> flux anomaly with respect to 1990 (W/m</a:t>
            </a:r>
            <a:r>
              <a:rPr lang="en-US" sz="2800" baseline="30000" dirty="0">
                <a:solidFill>
                  <a:srgbClr val="000000"/>
                </a:solidFill>
                <a:latin typeface="Arial" charset="0"/>
                <a:ea typeface="Arial" charset="0"/>
                <a:cs typeface="Arial" charset="0"/>
              </a:rPr>
              <a:t>2</a:t>
            </a:r>
            <a:r>
              <a:rPr lang="en-US" sz="2800" dirty="0">
                <a:solidFill>
                  <a:srgbClr val="000000"/>
                </a:solidFill>
                <a:latin typeface="Arial" charset="0"/>
                <a:ea typeface="Arial" charset="0"/>
                <a:cs typeface="Arial" charset="0"/>
              </a:rPr>
              <a:t>)</a:t>
            </a:r>
          </a:p>
        </p:txBody>
      </p:sp>
      <p:sp>
        <p:nvSpPr>
          <p:cNvPr id="21" name="TextBox 20">
            <a:extLst>
              <a:ext uri="{FF2B5EF4-FFF2-40B4-BE49-F238E27FC236}">
                <a16:creationId xmlns:a16="http://schemas.microsoft.com/office/drawing/2014/main" id="{3A7F9EA9-EABD-BE48-AF8C-327665F4BF13}"/>
              </a:ext>
            </a:extLst>
          </p:cNvPr>
          <p:cNvSpPr txBox="1"/>
          <p:nvPr/>
        </p:nvSpPr>
        <p:spPr>
          <a:xfrm>
            <a:off x="299866" y="5685041"/>
            <a:ext cx="7194869" cy="1015663"/>
          </a:xfrm>
          <a:prstGeom prst="rect">
            <a:avLst/>
          </a:prstGeom>
          <a:noFill/>
        </p:spPr>
        <p:txBody>
          <a:bodyPr wrap="square" rtlCol="0">
            <a:spAutoFit/>
          </a:bodyPr>
          <a:lstStyle/>
          <a:p>
            <a:r>
              <a:rPr lang="en-US" sz="2000" dirty="0">
                <a:solidFill>
                  <a:srgbClr val="000000"/>
                </a:solidFill>
                <a:latin typeface="Arial" charset="0"/>
                <a:ea typeface="Arial" charset="0"/>
                <a:cs typeface="Arial" charset="0"/>
              </a:rPr>
              <a:t>ERBE satellite </a:t>
            </a:r>
            <a:r>
              <a:rPr lang="en-US" sz="2000" dirty="0" err="1">
                <a:solidFill>
                  <a:srgbClr val="000000"/>
                </a:solidFill>
                <a:latin typeface="Arial" charset="0"/>
                <a:ea typeface="Arial" charset="0"/>
                <a:cs typeface="Arial" charset="0"/>
              </a:rPr>
              <a:t>obs</a:t>
            </a:r>
            <a:endParaRPr lang="en-US" sz="2000" dirty="0">
              <a:solidFill>
                <a:srgbClr val="000000"/>
              </a:solidFill>
              <a:latin typeface="Arial" charset="0"/>
              <a:ea typeface="Arial" charset="0"/>
              <a:cs typeface="Arial" charset="0"/>
            </a:endParaRPr>
          </a:p>
          <a:p>
            <a:r>
              <a:rPr lang="en-US" sz="2000" dirty="0">
                <a:solidFill>
                  <a:srgbClr val="FF0000"/>
                </a:solidFill>
                <a:latin typeface="Arial" charset="0"/>
                <a:ea typeface="Arial" charset="0"/>
                <a:cs typeface="Arial" charset="0"/>
              </a:rPr>
              <a:t>SD-WACCM with eruptions with </a:t>
            </a:r>
            <a:r>
              <a:rPr lang="en-US" sz="2000" dirty="0" err="1">
                <a:solidFill>
                  <a:srgbClr val="FF0000"/>
                </a:solidFill>
                <a:latin typeface="Arial" charset="0"/>
                <a:ea typeface="Arial" charset="0"/>
                <a:cs typeface="Arial" charset="0"/>
              </a:rPr>
              <a:t>sulphate</a:t>
            </a:r>
            <a:r>
              <a:rPr lang="en-US" sz="2000" dirty="0">
                <a:solidFill>
                  <a:srgbClr val="FF0000"/>
                </a:solidFill>
                <a:latin typeface="Arial" charset="0"/>
                <a:ea typeface="Arial" charset="0"/>
                <a:cs typeface="Arial" charset="0"/>
              </a:rPr>
              <a:t> in MAM</a:t>
            </a:r>
          </a:p>
          <a:p>
            <a:r>
              <a:rPr lang="en-US" sz="2000" dirty="0">
                <a:solidFill>
                  <a:srgbClr val="00B0F0"/>
                </a:solidFill>
                <a:latin typeface="Arial" charset="0"/>
                <a:ea typeface="Arial" charset="0"/>
                <a:cs typeface="Arial" charset="0"/>
              </a:rPr>
              <a:t>SD-WACCM no eruptions</a:t>
            </a:r>
          </a:p>
        </p:txBody>
      </p:sp>
    </p:spTree>
    <p:extLst>
      <p:ext uri="{BB962C8B-B14F-4D97-AF65-F5344CB8AC3E}">
        <p14:creationId xmlns:p14="http://schemas.microsoft.com/office/powerpoint/2010/main" val="3971305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7923769" y="2613921"/>
            <a:ext cx="2451099" cy="7584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pic>
        <p:nvPicPr>
          <p:cNvPr id="6" name="Picture 2"/>
          <p:cNvPicPr>
            <a:picLocks noChangeAspect="1" noChangeArrowheads="1"/>
          </p:cNvPicPr>
          <p:nvPr/>
        </p:nvPicPr>
        <p:blipFill rotWithShape="1">
          <a:blip r:embed="rId3" cstate="print"/>
          <a:srcRect r="50927" b="32896"/>
          <a:stretch/>
        </p:blipFill>
        <p:spPr bwMode="auto">
          <a:xfrm>
            <a:off x="6068291" y="948503"/>
            <a:ext cx="4904509" cy="5550241"/>
          </a:xfrm>
          <a:prstGeom prst="rect">
            <a:avLst/>
          </a:prstGeom>
          <a:noFill/>
          <a:ln w="9525">
            <a:noFill/>
            <a:round/>
            <a:headEnd/>
            <a:tailEnd/>
          </a:ln>
        </p:spPr>
      </p:pic>
      <p:sp>
        <p:nvSpPr>
          <p:cNvPr id="3" name="TextBox 2"/>
          <p:cNvSpPr txBox="1"/>
          <p:nvPr/>
        </p:nvSpPr>
        <p:spPr>
          <a:xfrm>
            <a:off x="3639503" y="5959756"/>
            <a:ext cx="1882118" cy="369332"/>
          </a:xfrm>
          <a:prstGeom prst="rect">
            <a:avLst/>
          </a:prstGeom>
          <a:noFill/>
        </p:spPr>
        <p:txBody>
          <a:bodyPr wrap="none" rtlCol="0">
            <a:spAutoFit/>
          </a:bodyPr>
          <a:lstStyle/>
          <a:p>
            <a:r>
              <a:rPr lang="en-US" dirty="0" err="1"/>
              <a:t>Pfister</a:t>
            </a:r>
            <a:r>
              <a:rPr lang="en-US" dirty="0"/>
              <a:t> et al., 2014</a:t>
            </a:r>
          </a:p>
        </p:txBody>
      </p:sp>
      <p:sp>
        <p:nvSpPr>
          <p:cNvPr id="13" name="TextBox 12"/>
          <p:cNvSpPr txBox="1"/>
          <p:nvPr/>
        </p:nvSpPr>
        <p:spPr>
          <a:xfrm>
            <a:off x="945111" y="2218239"/>
            <a:ext cx="4849845" cy="2308324"/>
          </a:xfrm>
          <a:prstGeom prst="rect">
            <a:avLst/>
          </a:prstGeom>
          <a:noFill/>
        </p:spPr>
        <p:txBody>
          <a:bodyPr wrap="square" rtlCol="0">
            <a:spAutoFit/>
          </a:bodyPr>
          <a:lstStyle/>
          <a:p>
            <a:r>
              <a:rPr lang="en-US" sz="2400" dirty="0"/>
              <a:t>Summertime ozone over the US.</a:t>
            </a:r>
          </a:p>
          <a:p>
            <a:endParaRPr lang="en-US" sz="2400" dirty="0"/>
          </a:p>
          <a:p>
            <a:r>
              <a:rPr lang="en-US" sz="2400" dirty="0"/>
              <a:t>Ozone overestimated in low res. model over urban areas. Simulations done with the same emissions &amp; identical chemistry.</a:t>
            </a:r>
          </a:p>
        </p:txBody>
      </p:sp>
      <p:cxnSp>
        <p:nvCxnSpPr>
          <p:cNvPr id="14" name="Straight Arrow Connector 13"/>
          <p:cNvCxnSpPr/>
          <p:nvPr/>
        </p:nvCxnSpPr>
        <p:spPr>
          <a:xfrm flipV="1">
            <a:off x="6952356" y="5017771"/>
            <a:ext cx="1772544" cy="653686"/>
          </a:xfrm>
          <a:prstGeom prst="straightConnector1">
            <a:avLst/>
          </a:prstGeom>
          <a:ln w="50800">
            <a:tailEnd type="triangle"/>
          </a:ln>
        </p:spPr>
        <p:style>
          <a:lnRef idx="2">
            <a:schemeClr val="accent4"/>
          </a:lnRef>
          <a:fillRef idx="0">
            <a:schemeClr val="accent4"/>
          </a:fillRef>
          <a:effectRef idx="1">
            <a:schemeClr val="accent4"/>
          </a:effectRef>
          <a:fontRef idx="minor">
            <a:schemeClr val="tx1"/>
          </a:fontRef>
        </p:style>
      </p:cxnSp>
      <p:sp>
        <p:nvSpPr>
          <p:cNvPr id="4" name="Title 3">
            <a:extLst>
              <a:ext uri="{FF2B5EF4-FFF2-40B4-BE49-F238E27FC236}">
                <a16:creationId xmlns:a16="http://schemas.microsoft.com/office/drawing/2014/main" id="{3C127A7C-D3BF-F346-B5AE-85897312D9BD}"/>
              </a:ext>
            </a:extLst>
          </p:cNvPr>
          <p:cNvSpPr>
            <a:spLocks noGrp="1"/>
          </p:cNvSpPr>
          <p:nvPr>
            <p:ph type="title"/>
          </p:nvPr>
        </p:nvSpPr>
        <p:spPr>
          <a:xfrm>
            <a:off x="944565" y="338394"/>
            <a:ext cx="10515600" cy="1325563"/>
          </a:xfrm>
        </p:spPr>
        <p:txBody>
          <a:bodyPr/>
          <a:lstStyle/>
          <a:p>
            <a:r>
              <a:rPr lang="en-US" dirty="0"/>
              <a:t>Resolution matters</a:t>
            </a:r>
          </a:p>
        </p:txBody>
      </p:sp>
    </p:spTree>
    <p:extLst>
      <p:ext uri="{BB962C8B-B14F-4D97-AF65-F5344CB8AC3E}">
        <p14:creationId xmlns:p14="http://schemas.microsoft.com/office/powerpoint/2010/main" val="1037641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426C-F0BE-3446-B57B-00FFCCA5C60D}"/>
              </a:ext>
            </a:extLst>
          </p:cNvPr>
          <p:cNvSpPr>
            <a:spLocks noGrp="1"/>
          </p:cNvSpPr>
          <p:nvPr>
            <p:ph type="title"/>
          </p:nvPr>
        </p:nvSpPr>
        <p:spPr/>
        <p:txBody>
          <a:bodyPr/>
          <a:lstStyle/>
          <a:p>
            <a:r>
              <a:rPr lang="en-US" dirty="0"/>
              <a:t>Objective of MUSICA</a:t>
            </a:r>
          </a:p>
        </p:txBody>
      </p:sp>
      <p:sp>
        <p:nvSpPr>
          <p:cNvPr id="3" name="Content Placeholder 2">
            <a:extLst>
              <a:ext uri="{FF2B5EF4-FFF2-40B4-BE49-F238E27FC236}">
                <a16:creationId xmlns:a16="http://schemas.microsoft.com/office/drawing/2014/main" id="{6A76E2EE-954D-0B40-8249-32C46A090F7C}"/>
              </a:ext>
            </a:extLst>
          </p:cNvPr>
          <p:cNvSpPr>
            <a:spLocks noGrp="1"/>
          </p:cNvSpPr>
          <p:nvPr>
            <p:ph idx="1"/>
          </p:nvPr>
        </p:nvSpPr>
        <p:spPr/>
        <p:txBody>
          <a:bodyPr>
            <a:normAutofit/>
          </a:bodyPr>
          <a:lstStyle/>
          <a:p>
            <a:pPr marL="0" indent="0">
              <a:buNone/>
            </a:pPr>
            <a:r>
              <a:rPr lang="en-US" sz="3200" dirty="0"/>
              <a:t>Within five years develop a computationally feasible global modeling framework that allows for simulation of large-scale atmospheric phenomena, while still resolving chemistry at emission and exposure relevant scales (down to ~4 km). This will can only practically be achieved within a model capable of regional refinement. It will be open source and flexible in order to facilitate community co-development. </a:t>
            </a:r>
          </a:p>
          <a:p>
            <a:pPr marL="0" indent="0">
              <a:buNone/>
            </a:pPr>
            <a:endParaRPr lang="en-US" sz="3200" dirty="0"/>
          </a:p>
          <a:p>
            <a:pPr marL="0" indent="0">
              <a:buNone/>
            </a:pPr>
            <a:r>
              <a:rPr lang="en-US" sz="3200" dirty="0"/>
              <a:t>MUSICA heavily leverages ongoing activities at NCAR…</a:t>
            </a:r>
          </a:p>
        </p:txBody>
      </p:sp>
    </p:spTree>
    <p:extLst>
      <p:ext uri="{BB962C8B-B14F-4D97-AF65-F5344CB8AC3E}">
        <p14:creationId xmlns:p14="http://schemas.microsoft.com/office/powerpoint/2010/main" val="2708508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a:prstGeom prst="rect">
            <a:avLst/>
          </a:prstGeom>
        </p:spPr>
        <p:txBody>
          <a:bodyPr>
            <a:normAutofit/>
          </a:bodyPr>
          <a:lstStyle/>
          <a:p>
            <a:r>
              <a:rPr sz="3200" b="1" dirty="0"/>
              <a:t>Community Earth System Model</a:t>
            </a:r>
          </a:p>
        </p:txBody>
      </p:sp>
      <p:sp>
        <p:nvSpPr>
          <p:cNvPr id="78" name="Shape 78"/>
          <p:cNvSpPr/>
          <p:nvPr/>
        </p:nvSpPr>
        <p:spPr>
          <a:xfrm>
            <a:off x="2205075" y="4576961"/>
            <a:ext cx="2223946" cy="611576"/>
          </a:xfrm>
          <a:prstGeom prst="rect">
            <a:avLst/>
          </a:prstGeom>
          <a:solidFill>
            <a:srgbClr val="37AAED"/>
          </a:solidFill>
          <a:ln w="12700">
            <a:solidFill>
              <a:srgbClr val="000000"/>
            </a:solidFill>
            <a:prstDash val="sysDash"/>
          </a:ln>
          <a:extLst>
            <a:ext uri="{C572A759-6A51-4108-AA02-DFA0A04FC94B}">
              <ma14:wrappingTextBoxFlag xmlns:ma14="http://schemas.microsoft.com/office/mac/drawingml/2011/main" xmlns="" val="1"/>
            </a:ext>
          </a:extLst>
        </p:spPr>
        <p:txBody>
          <a:bodyPr lIns="45719" tIns="45719" rIns="45719" bIns="45719">
            <a:spAutoFit/>
          </a:bodyPr>
          <a:lstStyle/>
          <a:p>
            <a:pPr defTabSz="457184">
              <a:defRPr sz="2400">
                <a:latin typeface="Trebuchet MS"/>
                <a:ea typeface="Trebuchet MS"/>
                <a:cs typeface="Trebuchet MS"/>
                <a:sym typeface="Trebuchet MS"/>
              </a:defRPr>
            </a:pPr>
            <a:r>
              <a:rPr sz="1687"/>
              <a:t>Ocean</a:t>
            </a:r>
          </a:p>
          <a:p>
            <a:pPr defTabSz="457184">
              <a:defRPr sz="2400">
                <a:latin typeface="Trebuchet MS"/>
                <a:ea typeface="Trebuchet MS"/>
                <a:cs typeface="Trebuchet MS"/>
                <a:sym typeface="Trebuchet MS"/>
              </a:defRPr>
            </a:pPr>
            <a:r>
              <a:rPr sz="1687"/>
              <a:t>(POP</a:t>
            </a:r>
            <a:r>
              <a:rPr sz="1687" i="1"/>
              <a:t>,</a:t>
            </a:r>
            <a:r>
              <a:rPr sz="1687">
                <a:solidFill>
                  <a:srgbClr val="7F7F7F"/>
                </a:solidFill>
              </a:rPr>
              <a:t> </a:t>
            </a:r>
            <a:r>
              <a:rPr sz="1687"/>
              <a:t>Data)</a:t>
            </a:r>
          </a:p>
        </p:txBody>
      </p:sp>
      <p:sp>
        <p:nvSpPr>
          <p:cNvPr id="79" name="Shape 79"/>
          <p:cNvSpPr/>
          <p:nvPr/>
        </p:nvSpPr>
        <p:spPr>
          <a:xfrm>
            <a:off x="4877343" y="5352627"/>
            <a:ext cx="2111739" cy="611576"/>
          </a:xfrm>
          <a:prstGeom prst="rect">
            <a:avLst/>
          </a:prstGeom>
          <a:solidFill>
            <a:srgbClr val="9DF131"/>
          </a:solidFill>
          <a:ln w="12700">
            <a:solidFill>
              <a:srgbClr val="000000"/>
            </a:solidFill>
            <a:prstDash val="sysDash"/>
          </a:ln>
          <a:extLst>
            <a:ext uri="{C572A759-6A51-4108-AA02-DFA0A04FC94B}">
              <ma14:wrappingTextBoxFlag xmlns:ma14="http://schemas.microsoft.com/office/mac/drawingml/2011/main" xmlns="" val="1"/>
            </a:ext>
          </a:extLst>
        </p:spPr>
        <p:txBody>
          <a:bodyPr lIns="45719" tIns="45719" rIns="45719" bIns="45719">
            <a:spAutoFit/>
          </a:bodyPr>
          <a:lstStyle/>
          <a:p>
            <a:pPr defTabSz="457184">
              <a:defRPr sz="2400">
                <a:latin typeface="Trebuchet MS"/>
                <a:ea typeface="Trebuchet MS"/>
                <a:cs typeface="Trebuchet MS"/>
                <a:sym typeface="Trebuchet MS"/>
              </a:defRPr>
            </a:pPr>
            <a:r>
              <a:rPr sz="1687"/>
              <a:t>SEA ICE</a:t>
            </a:r>
          </a:p>
          <a:p>
            <a:pPr defTabSz="457184">
              <a:defRPr sz="2400">
                <a:latin typeface="Trebuchet MS"/>
                <a:ea typeface="Trebuchet MS"/>
                <a:cs typeface="Trebuchet MS"/>
                <a:sym typeface="Trebuchet MS"/>
              </a:defRPr>
            </a:pPr>
            <a:r>
              <a:rPr sz="1687"/>
              <a:t>(CICE, Data)</a:t>
            </a:r>
          </a:p>
        </p:txBody>
      </p:sp>
      <p:sp>
        <p:nvSpPr>
          <p:cNvPr id="80" name="Shape 80"/>
          <p:cNvSpPr/>
          <p:nvPr/>
        </p:nvSpPr>
        <p:spPr>
          <a:xfrm>
            <a:off x="4789353" y="3127618"/>
            <a:ext cx="2352917" cy="611576"/>
          </a:xfrm>
          <a:prstGeom prst="rect">
            <a:avLst/>
          </a:prstGeom>
          <a:solidFill>
            <a:srgbClr val="008000"/>
          </a:solidFill>
          <a:ln w="12700">
            <a:solidFill>
              <a:srgbClr val="000000"/>
            </a:solidFill>
            <a:prstDash val="sysDash"/>
          </a:ln>
          <a:extLst>
            <a:ext uri="{C572A759-6A51-4108-AA02-DFA0A04FC94B}">
              <ma14:wrappingTextBoxFlag xmlns:ma14="http://schemas.microsoft.com/office/mac/drawingml/2011/main" xmlns="" val="1"/>
            </a:ext>
          </a:extLst>
        </p:spPr>
        <p:txBody>
          <a:bodyPr lIns="45719" tIns="45719" rIns="45719" bIns="45719">
            <a:spAutoFit/>
          </a:bodyPr>
          <a:lstStyle/>
          <a:p>
            <a:pPr defTabSz="457184">
              <a:defRPr sz="2400">
                <a:latin typeface="Trebuchet MS"/>
                <a:ea typeface="Trebuchet MS"/>
                <a:cs typeface="Trebuchet MS"/>
                <a:sym typeface="Trebuchet MS"/>
              </a:defRPr>
            </a:pPr>
            <a:endParaRPr sz="1687"/>
          </a:p>
          <a:p>
            <a:pPr defTabSz="457184">
              <a:defRPr sz="2400" b="1">
                <a:latin typeface="Trebuchet MS"/>
                <a:ea typeface="Trebuchet MS"/>
                <a:cs typeface="Trebuchet MS"/>
                <a:sym typeface="Trebuchet MS"/>
              </a:defRPr>
            </a:pPr>
            <a:r>
              <a:rPr sz="1687"/>
              <a:t>Driver/COUPLER</a:t>
            </a:r>
          </a:p>
        </p:txBody>
      </p:sp>
      <p:sp>
        <p:nvSpPr>
          <p:cNvPr id="81" name="Shape 81"/>
          <p:cNvSpPr/>
          <p:nvPr/>
        </p:nvSpPr>
        <p:spPr>
          <a:xfrm>
            <a:off x="2673834" y="1662916"/>
            <a:ext cx="3508978" cy="806565"/>
          </a:xfrm>
          <a:prstGeom prst="rect">
            <a:avLst/>
          </a:prstGeom>
          <a:solidFill>
            <a:srgbClr val="FFFF00"/>
          </a:solidFill>
          <a:ln w="12700">
            <a:solidFill>
              <a:srgbClr val="000000"/>
            </a:solidFill>
            <a:prstDash val="sysDash"/>
          </a:ln>
          <a:extLst>
            <a:ext uri="{C572A759-6A51-4108-AA02-DFA0A04FC94B}">
              <ma14:wrappingTextBoxFlag xmlns:ma14="http://schemas.microsoft.com/office/mac/drawingml/2011/main" xmlns="" val="1"/>
            </a:ext>
          </a:extLst>
        </p:spPr>
        <p:txBody>
          <a:bodyPr lIns="45719" tIns="45719" rIns="45719" bIns="45719">
            <a:spAutoFit/>
          </a:bodyPr>
          <a:lstStyle/>
          <a:p>
            <a:pPr defTabSz="457184">
              <a:defRPr sz="2200">
                <a:latin typeface="Trebuchet MS"/>
                <a:ea typeface="Trebuchet MS"/>
                <a:cs typeface="Trebuchet MS"/>
                <a:sym typeface="Trebuchet MS"/>
              </a:defRPr>
            </a:pPr>
            <a:r>
              <a:rPr sz="1547" dirty="0"/>
              <a:t>Atmosphere</a:t>
            </a:r>
          </a:p>
          <a:p>
            <a:pPr defTabSz="457184">
              <a:defRPr sz="2200">
                <a:latin typeface="Trebuchet MS"/>
                <a:ea typeface="Trebuchet MS"/>
                <a:cs typeface="Trebuchet MS"/>
                <a:sym typeface="Trebuchet MS"/>
              </a:defRPr>
            </a:pPr>
            <a:r>
              <a:rPr sz="1547" dirty="0"/>
              <a:t>(CAM, </a:t>
            </a:r>
            <a:r>
              <a:rPr lang="en-US" sz="1547" b="1" i="1" dirty="0"/>
              <a:t>CAM-CHEM, W</a:t>
            </a:r>
            <a:r>
              <a:rPr sz="1547" b="1" i="1" dirty="0"/>
              <a:t>ACCM</a:t>
            </a:r>
            <a:r>
              <a:rPr sz="1547" i="1" dirty="0"/>
              <a:t>, </a:t>
            </a:r>
            <a:r>
              <a:rPr sz="1547" dirty="0"/>
              <a:t>Data)</a:t>
            </a:r>
          </a:p>
          <a:p>
            <a:pPr defTabSz="457184">
              <a:defRPr sz="2200">
                <a:latin typeface="Trebuchet MS"/>
                <a:ea typeface="Trebuchet MS"/>
                <a:cs typeface="Trebuchet MS"/>
                <a:sym typeface="Trebuchet MS"/>
              </a:defRPr>
            </a:pPr>
            <a:r>
              <a:rPr sz="1547" dirty="0"/>
              <a:t>FV, SE</a:t>
            </a:r>
            <a:r>
              <a:rPr sz="1547" i="1" dirty="0"/>
              <a:t>,</a:t>
            </a:r>
            <a:r>
              <a:rPr sz="1547" dirty="0"/>
              <a:t> </a:t>
            </a:r>
            <a:r>
              <a:rPr sz="1547" dirty="0" err="1"/>
              <a:t>dycores</a:t>
            </a:r>
            <a:endParaRPr sz="1547" dirty="0"/>
          </a:p>
        </p:txBody>
      </p:sp>
      <p:sp>
        <p:nvSpPr>
          <p:cNvPr id="82" name="Shape 82"/>
          <p:cNvSpPr/>
          <p:nvPr/>
        </p:nvSpPr>
        <p:spPr>
          <a:xfrm>
            <a:off x="6695148" y="1735158"/>
            <a:ext cx="2121962" cy="568487"/>
          </a:xfrm>
          <a:prstGeom prst="rect">
            <a:avLst/>
          </a:prstGeom>
          <a:solidFill>
            <a:srgbClr val="FF9E40"/>
          </a:solidFill>
          <a:ln w="12700">
            <a:solidFill>
              <a:srgbClr val="000000"/>
            </a:solidFill>
            <a:prstDash val="sysDash"/>
          </a:ln>
          <a:extLst>
            <a:ext uri="{C572A759-6A51-4108-AA02-DFA0A04FC94B}">
              <ma14:wrappingTextBoxFlag xmlns:ma14="http://schemas.microsoft.com/office/mac/drawingml/2011/main" xmlns="" val="1"/>
            </a:ext>
          </a:extLst>
        </p:spPr>
        <p:txBody>
          <a:bodyPr lIns="45719" tIns="45719" rIns="45719" bIns="45719">
            <a:spAutoFit/>
          </a:bodyPr>
          <a:lstStyle/>
          <a:p>
            <a:pPr defTabSz="457184">
              <a:defRPr sz="2200">
                <a:latin typeface="Trebuchet MS"/>
                <a:ea typeface="Trebuchet MS"/>
                <a:cs typeface="Trebuchet MS"/>
                <a:sym typeface="Trebuchet MS"/>
              </a:defRPr>
            </a:pPr>
            <a:r>
              <a:rPr sz="1547"/>
              <a:t>Land</a:t>
            </a:r>
          </a:p>
          <a:p>
            <a:pPr defTabSz="457184">
              <a:defRPr sz="2200">
                <a:latin typeface="Trebuchet MS"/>
                <a:ea typeface="Trebuchet MS"/>
                <a:cs typeface="Trebuchet MS"/>
                <a:sym typeface="Trebuchet MS"/>
              </a:defRPr>
            </a:pPr>
            <a:r>
              <a:rPr sz="1547"/>
              <a:t>(CLM, DATA)</a:t>
            </a:r>
          </a:p>
        </p:txBody>
      </p:sp>
      <p:sp>
        <p:nvSpPr>
          <p:cNvPr id="83" name="Shape 83"/>
          <p:cNvSpPr/>
          <p:nvPr/>
        </p:nvSpPr>
        <p:spPr>
          <a:xfrm>
            <a:off x="7941536" y="3052663"/>
            <a:ext cx="2456089" cy="568487"/>
          </a:xfrm>
          <a:prstGeom prst="rect">
            <a:avLst/>
          </a:prstGeom>
          <a:solidFill>
            <a:srgbClr val="BFBFBF"/>
          </a:solidFill>
          <a:ln w="12700">
            <a:solidFill>
              <a:srgbClr val="000000"/>
            </a:solidFill>
            <a:prstDash val="sysDash"/>
          </a:ln>
          <a:extLst>
            <a:ext uri="{C572A759-6A51-4108-AA02-DFA0A04FC94B}">
              <ma14:wrappingTextBoxFlag xmlns:ma14="http://schemas.microsoft.com/office/mac/drawingml/2011/main" xmlns="" val="1"/>
            </a:ext>
          </a:extLst>
        </p:spPr>
        <p:txBody>
          <a:bodyPr lIns="45719" tIns="45719" rIns="45719" bIns="45719">
            <a:spAutoFit/>
          </a:bodyPr>
          <a:lstStyle/>
          <a:p>
            <a:pPr defTabSz="457184">
              <a:defRPr sz="2200">
                <a:latin typeface="Trebuchet MS"/>
                <a:ea typeface="Trebuchet MS"/>
                <a:cs typeface="Trebuchet MS"/>
                <a:sym typeface="Trebuchet MS"/>
              </a:defRPr>
            </a:pPr>
            <a:r>
              <a:rPr sz="1547" dirty="0"/>
              <a:t>River</a:t>
            </a:r>
          </a:p>
          <a:p>
            <a:pPr defTabSz="457184">
              <a:defRPr sz="2200">
                <a:latin typeface="Trebuchet MS"/>
                <a:ea typeface="Trebuchet MS"/>
                <a:cs typeface="Trebuchet MS"/>
                <a:sym typeface="Trebuchet MS"/>
              </a:defRPr>
            </a:pPr>
            <a:r>
              <a:rPr sz="1547" dirty="0"/>
              <a:t>(RTM, </a:t>
            </a:r>
            <a:r>
              <a:rPr sz="1547" i="1" dirty="0"/>
              <a:t>MOSART,</a:t>
            </a:r>
            <a:r>
              <a:rPr sz="1547" dirty="0"/>
              <a:t> DATA)</a:t>
            </a:r>
          </a:p>
        </p:txBody>
      </p:sp>
      <p:sp>
        <p:nvSpPr>
          <p:cNvPr id="84" name="Shape 84"/>
          <p:cNvSpPr/>
          <p:nvPr/>
        </p:nvSpPr>
        <p:spPr>
          <a:xfrm>
            <a:off x="7498506" y="4576807"/>
            <a:ext cx="2121962" cy="611576"/>
          </a:xfrm>
          <a:prstGeom prst="rect">
            <a:avLst/>
          </a:prstGeom>
          <a:solidFill>
            <a:srgbClr val="FFB8B9"/>
          </a:solidFill>
          <a:ln w="12700">
            <a:solidFill>
              <a:srgbClr val="000000"/>
            </a:solidFill>
            <a:prstDash val="sysDash"/>
          </a:ln>
          <a:extLst>
            <a:ext uri="{C572A759-6A51-4108-AA02-DFA0A04FC94B}">
              <ma14:wrappingTextBoxFlag xmlns:ma14="http://schemas.microsoft.com/office/mac/drawingml/2011/main" xmlns="" val="1"/>
            </a:ext>
          </a:extLst>
        </p:spPr>
        <p:txBody>
          <a:bodyPr lIns="45719" tIns="45719" rIns="45719" bIns="45719">
            <a:spAutoFit/>
          </a:bodyPr>
          <a:lstStyle/>
          <a:p>
            <a:pPr defTabSz="457184">
              <a:defRPr sz="2400">
                <a:latin typeface="Trebuchet MS"/>
                <a:ea typeface="Trebuchet MS"/>
                <a:cs typeface="Trebuchet MS"/>
                <a:sym typeface="Trebuchet MS"/>
              </a:defRPr>
            </a:pPr>
            <a:r>
              <a:rPr sz="1687" dirty="0"/>
              <a:t>Land Ice Sheet</a:t>
            </a:r>
          </a:p>
          <a:p>
            <a:pPr defTabSz="457184">
              <a:defRPr sz="2400">
                <a:latin typeface="Trebuchet MS"/>
                <a:ea typeface="Trebuchet MS"/>
                <a:cs typeface="Trebuchet MS"/>
                <a:sym typeface="Trebuchet MS"/>
              </a:defRPr>
            </a:pPr>
            <a:r>
              <a:rPr sz="1687" dirty="0"/>
              <a:t>(CISM)</a:t>
            </a:r>
          </a:p>
        </p:txBody>
      </p:sp>
      <p:sp>
        <p:nvSpPr>
          <p:cNvPr id="85" name="Shape 85"/>
          <p:cNvSpPr/>
          <p:nvPr/>
        </p:nvSpPr>
        <p:spPr>
          <a:xfrm>
            <a:off x="7173174" y="3302382"/>
            <a:ext cx="737459" cy="1"/>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
        <p:nvSpPr>
          <p:cNvPr id="86" name="Shape 86"/>
          <p:cNvSpPr/>
          <p:nvPr/>
        </p:nvSpPr>
        <p:spPr>
          <a:xfrm flipH="1">
            <a:off x="7151892" y="3476426"/>
            <a:ext cx="737459" cy="1"/>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
        <p:nvSpPr>
          <p:cNvPr id="87" name="Shape 87"/>
          <p:cNvSpPr/>
          <p:nvPr/>
        </p:nvSpPr>
        <p:spPr>
          <a:xfrm>
            <a:off x="7200736" y="4087531"/>
            <a:ext cx="356351" cy="435724"/>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
        <p:nvSpPr>
          <p:cNvPr id="88" name="Shape 88"/>
          <p:cNvSpPr/>
          <p:nvPr/>
        </p:nvSpPr>
        <p:spPr>
          <a:xfrm flipH="1" flipV="1">
            <a:off x="6969916" y="4087533"/>
            <a:ext cx="423755" cy="511855"/>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
        <p:nvSpPr>
          <p:cNvPr id="89" name="Shape 89"/>
          <p:cNvSpPr/>
          <p:nvPr/>
        </p:nvSpPr>
        <p:spPr>
          <a:xfrm>
            <a:off x="4513503" y="2531091"/>
            <a:ext cx="356351" cy="435723"/>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
        <p:nvSpPr>
          <p:cNvPr id="90" name="Shape 90"/>
          <p:cNvSpPr/>
          <p:nvPr/>
        </p:nvSpPr>
        <p:spPr>
          <a:xfrm flipH="1" flipV="1">
            <a:off x="4282684" y="2531092"/>
            <a:ext cx="423755" cy="511855"/>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
        <p:nvSpPr>
          <p:cNvPr id="91" name="Shape 91"/>
          <p:cNvSpPr/>
          <p:nvPr/>
        </p:nvSpPr>
        <p:spPr>
          <a:xfrm flipH="1">
            <a:off x="4441524" y="4064413"/>
            <a:ext cx="512006" cy="435724"/>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
        <p:nvSpPr>
          <p:cNvPr id="92" name="Shape 92"/>
          <p:cNvSpPr/>
          <p:nvPr/>
        </p:nvSpPr>
        <p:spPr>
          <a:xfrm flipV="1">
            <a:off x="4341252" y="3992498"/>
            <a:ext cx="511854" cy="423754"/>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
        <p:nvSpPr>
          <p:cNvPr id="93" name="Shape 93"/>
          <p:cNvSpPr/>
          <p:nvPr/>
        </p:nvSpPr>
        <p:spPr>
          <a:xfrm flipH="1">
            <a:off x="6590008" y="2515629"/>
            <a:ext cx="512006" cy="435724"/>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
        <p:nvSpPr>
          <p:cNvPr id="94" name="Shape 94"/>
          <p:cNvSpPr/>
          <p:nvPr/>
        </p:nvSpPr>
        <p:spPr>
          <a:xfrm flipV="1">
            <a:off x="6374440" y="2476136"/>
            <a:ext cx="511854" cy="423754"/>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
        <p:nvSpPr>
          <p:cNvPr id="95" name="Shape 95"/>
          <p:cNvSpPr/>
          <p:nvPr/>
        </p:nvSpPr>
        <p:spPr>
          <a:xfrm>
            <a:off x="6052170" y="4132414"/>
            <a:ext cx="1" cy="1058910"/>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
        <p:nvSpPr>
          <p:cNvPr id="96" name="Shape 96"/>
          <p:cNvSpPr/>
          <p:nvPr/>
        </p:nvSpPr>
        <p:spPr>
          <a:xfrm flipV="1">
            <a:off x="5879957" y="4138273"/>
            <a:ext cx="1" cy="1058910"/>
          </a:xfrm>
          <a:prstGeom prst="line">
            <a:avLst/>
          </a:prstGeom>
          <a:ln w="38100">
            <a:solidFill>
              <a:srgbClr val="000000"/>
            </a:solidFill>
            <a:tailEnd type="triangle"/>
          </a:ln>
        </p:spPr>
        <p:txBody>
          <a:bodyPr lIns="45719" tIns="45719" rIns="45719" bIns="45719"/>
          <a:lstStyle/>
          <a:p>
            <a:pPr defTabSz="457184">
              <a:defRPr sz="2400">
                <a:latin typeface="Trebuchet MS"/>
                <a:ea typeface="Trebuchet MS"/>
                <a:cs typeface="Trebuchet MS"/>
                <a:sym typeface="Trebuchet MS"/>
              </a:defRPr>
            </a:pPr>
            <a:endParaRPr sz="1687"/>
          </a:p>
        </p:txBody>
      </p:sp>
    </p:spTree>
    <p:extLst>
      <p:ext uri="{BB962C8B-B14F-4D97-AF65-F5344CB8AC3E}">
        <p14:creationId xmlns:p14="http://schemas.microsoft.com/office/powerpoint/2010/main" val="77130100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6E3503-ADA9-C549-9E43-320B41485C04}"/>
              </a:ext>
            </a:extLst>
          </p:cNvPr>
          <p:cNvPicPr>
            <a:picLocks noChangeAspect="1"/>
          </p:cNvPicPr>
          <p:nvPr/>
        </p:nvPicPr>
        <p:blipFill>
          <a:blip r:embed="rId2"/>
          <a:stretch>
            <a:fillRect/>
          </a:stretch>
        </p:blipFill>
        <p:spPr>
          <a:xfrm>
            <a:off x="1292181" y="2684109"/>
            <a:ext cx="3606084" cy="3606084"/>
          </a:xfrm>
          <a:prstGeom prst="rect">
            <a:avLst/>
          </a:prstGeom>
        </p:spPr>
      </p:pic>
      <p:pic>
        <p:nvPicPr>
          <p:cNvPr id="3" name="Picture 2">
            <a:extLst>
              <a:ext uri="{FF2B5EF4-FFF2-40B4-BE49-F238E27FC236}">
                <a16:creationId xmlns:a16="http://schemas.microsoft.com/office/drawing/2014/main" id="{BAE74234-6EF0-C44B-9BB6-23963E214CD2}"/>
              </a:ext>
            </a:extLst>
          </p:cNvPr>
          <p:cNvPicPr>
            <a:picLocks noChangeAspect="1"/>
          </p:cNvPicPr>
          <p:nvPr/>
        </p:nvPicPr>
        <p:blipFill>
          <a:blip r:embed="rId3"/>
          <a:stretch>
            <a:fillRect/>
          </a:stretch>
        </p:blipFill>
        <p:spPr>
          <a:xfrm>
            <a:off x="6972998" y="2659000"/>
            <a:ext cx="3732399" cy="3713550"/>
          </a:xfrm>
          <a:prstGeom prst="rect">
            <a:avLst/>
          </a:prstGeom>
        </p:spPr>
      </p:pic>
      <p:sp>
        <p:nvSpPr>
          <p:cNvPr id="5" name="Rectangle 4">
            <a:extLst>
              <a:ext uri="{FF2B5EF4-FFF2-40B4-BE49-F238E27FC236}">
                <a16:creationId xmlns:a16="http://schemas.microsoft.com/office/drawing/2014/main" id="{DFFF9F94-6EF7-9E43-8ACA-A748927D9B96}"/>
              </a:ext>
            </a:extLst>
          </p:cNvPr>
          <p:cNvSpPr/>
          <p:nvPr/>
        </p:nvSpPr>
        <p:spPr>
          <a:xfrm>
            <a:off x="6289494" y="6320616"/>
            <a:ext cx="50994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mn-cs"/>
              </a:rPr>
              <a:t>M</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odel for </a:t>
            </a: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mn-cs"/>
              </a:rPr>
              <a:t>P</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rediction </a:t>
            </a: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mn-cs"/>
              </a:rPr>
              <a:t>A</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cross </a:t>
            </a: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mn-cs"/>
              </a:rPr>
              <a:t>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cales (</a:t>
            </a: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CAM-</a:t>
            </a:r>
            <a:r>
              <a:rPr kumimoji="0" lang="en-US" sz="1800" b="0" i="0" u="none" strike="noStrike" kern="1200" cap="none" spc="0" normalizeH="0" baseline="0" noProof="0" dirty="0" err="1">
                <a:ln>
                  <a:noFill/>
                </a:ln>
                <a:solidFill>
                  <a:srgbClr val="FF0000"/>
                </a:solidFill>
                <a:effectLst/>
                <a:uLnTx/>
                <a:uFillTx/>
                <a:latin typeface="Arial" panose="020B0604020202020204"/>
                <a:ea typeface="+mn-ea"/>
                <a:cs typeface="+mn-cs"/>
              </a:rPr>
              <a:t>MPAS</a:t>
            </a: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srgbClr val="FF0000"/>
                </a:solidFill>
                <a:effectLst/>
                <a:uLnTx/>
                <a:uFillTx/>
                <a:latin typeface="Arial" panose="020B0604020202020204"/>
                <a:ea typeface="+mn-ea"/>
                <a:cs typeface="+mn-cs"/>
              </a:rPr>
              <a:t>v4</a:t>
            </a: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6" name="Rectangle 5">
            <a:extLst>
              <a:ext uri="{FF2B5EF4-FFF2-40B4-BE49-F238E27FC236}">
                <a16:creationId xmlns:a16="http://schemas.microsoft.com/office/drawing/2014/main" id="{38CA142A-9E67-754F-84C8-CC6DB6EEE403}"/>
              </a:ext>
            </a:extLst>
          </p:cNvPr>
          <p:cNvSpPr/>
          <p:nvPr/>
        </p:nvSpPr>
        <p:spPr>
          <a:xfrm>
            <a:off x="962893" y="6290193"/>
            <a:ext cx="41816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mn-cs"/>
              </a:rPr>
              <a:t>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pectral </a:t>
            </a: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mn-cs"/>
              </a:rPr>
              <a:t>E</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lement dynamical core (</a:t>
            </a: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CAM-SE</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8" name="Rectangle 7">
            <a:extLst>
              <a:ext uri="{FF2B5EF4-FFF2-40B4-BE49-F238E27FC236}">
                <a16:creationId xmlns:a16="http://schemas.microsoft.com/office/drawing/2014/main" id="{133F71B9-85D6-214D-80F7-DFB2BE9BEA16}"/>
              </a:ext>
            </a:extLst>
          </p:cNvPr>
          <p:cNvSpPr/>
          <p:nvPr/>
        </p:nvSpPr>
        <p:spPr>
          <a:xfrm>
            <a:off x="10750820" y="4638669"/>
            <a:ext cx="165153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D5B"/>
                </a:solidFill>
                <a:effectLst/>
                <a:uLnTx/>
                <a:uFillTx/>
                <a:latin typeface="Arial" panose="020B0604020202020204"/>
                <a:ea typeface="+mn-ea"/>
                <a:cs typeface="Trebuchet MS"/>
              </a:rPr>
              <a:t>Courtesy Colin </a:t>
            </a:r>
            <a:r>
              <a:rPr kumimoji="0" lang="en-US" sz="2400" b="0" i="0" u="none" strike="noStrike" kern="1200" cap="none" spc="0" normalizeH="0" baseline="0" noProof="0" dirty="0" err="1">
                <a:ln>
                  <a:noFill/>
                </a:ln>
                <a:solidFill>
                  <a:srgbClr val="002D5B"/>
                </a:solidFill>
                <a:effectLst/>
                <a:uLnTx/>
                <a:uFillTx/>
                <a:latin typeface="Arial" panose="020B0604020202020204"/>
                <a:ea typeface="+mn-ea"/>
                <a:cs typeface="Trebuchet MS"/>
              </a:rPr>
              <a:t>Zarzycki</a:t>
            </a:r>
            <a:r>
              <a:rPr kumimoji="0" lang="en-US" sz="2400" b="0" i="0" u="none" strike="noStrike" kern="1200" cap="none" spc="0" normalizeH="0" baseline="0" noProof="0" dirty="0">
                <a:ln>
                  <a:noFill/>
                </a:ln>
                <a:solidFill>
                  <a:srgbClr val="002D5B"/>
                </a:solidFill>
                <a:effectLst/>
                <a:uLnTx/>
                <a:uFillTx/>
                <a:latin typeface="Arial" panose="020B0604020202020204"/>
                <a:ea typeface="+mn-ea"/>
                <a:cs typeface="Trebuchet MS"/>
              </a:rPr>
              <a:t> </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itle 8">
            <a:extLst>
              <a:ext uri="{FF2B5EF4-FFF2-40B4-BE49-F238E27FC236}">
                <a16:creationId xmlns:a16="http://schemas.microsoft.com/office/drawing/2014/main" id="{5F00496A-EE31-C148-91DC-B377D767FAB3}"/>
              </a:ext>
            </a:extLst>
          </p:cNvPr>
          <p:cNvSpPr>
            <a:spLocks noGrp="1"/>
          </p:cNvSpPr>
          <p:nvPr>
            <p:ph type="title"/>
          </p:nvPr>
        </p:nvSpPr>
        <p:spPr/>
        <p:txBody>
          <a:bodyPr/>
          <a:lstStyle/>
          <a:p>
            <a:r>
              <a:rPr lang="en-US" dirty="0"/>
              <a:t>New ‘regionally refined’ options for </a:t>
            </a:r>
            <a:r>
              <a:rPr lang="en-US" dirty="0" err="1"/>
              <a:t>CESM</a:t>
            </a:r>
            <a:endParaRPr lang="en-US" dirty="0"/>
          </a:p>
        </p:txBody>
      </p:sp>
      <p:sp>
        <p:nvSpPr>
          <p:cNvPr id="10" name="TextBox 9">
            <a:extLst>
              <a:ext uri="{FF2B5EF4-FFF2-40B4-BE49-F238E27FC236}">
                <a16:creationId xmlns:a16="http://schemas.microsoft.com/office/drawing/2014/main" id="{995F9104-92F6-7146-9B86-83945C9CC1E0}"/>
              </a:ext>
            </a:extLst>
          </p:cNvPr>
          <p:cNvSpPr txBox="1"/>
          <p:nvPr/>
        </p:nvSpPr>
        <p:spPr>
          <a:xfrm>
            <a:off x="582353" y="1541028"/>
            <a:ext cx="7186647"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Advantages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Numerically less expensive than running globally at high resolution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 boundary conditions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Non-local teleconnections</a:t>
            </a:r>
          </a:p>
        </p:txBody>
      </p:sp>
      <p:sp>
        <p:nvSpPr>
          <p:cNvPr id="11" name="TextBox 10">
            <a:extLst>
              <a:ext uri="{FF2B5EF4-FFF2-40B4-BE49-F238E27FC236}">
                <a16:creationId xmlns:a16="http://schemas.microsoft.com/office/drawing/2014/main" id="{56B6459D-B785-E647-8A67-0E8FFBAA363D}"/>
              </a:ext>
            </a:extLst>
          </p:cNvPr>
          <p:cNvSpPr txBox="1"/>
          <p:nvPr/>
        </p:nvSpPr>
        <p:spPr>
          <a:xfrm>
            <a:off x="3053722" y="4330846"/>
            <a:ext cx="599254" cy="276999"/>
          </a:xfrm>
          <a:prstGeom prst="rect">
            <a:avLst/>
          </a:prstGeom>
          <a:solidFill>
            <a:srgbClr val="F58E4D"/>
          </a:solidFill>
          <a:ln>
            <a:solidFill>
              <a:srgbClr val="08417B"/>
            </a:solidFill>
          </a:ln>
          <a:effectLst/>
        </p:spPr>
        <p:style>
          <a:lnRef idx="1">
            <a:schemeClr val="dk1"/>
          </a:lnRef>
          <a:fillRef idx="2">
            <a:schemeClr val="dk1"/>
          </a:fillRef>
          <a:effectRef idx="1">
            <a:schemeClr val="dk1"/>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8417B"/>
                </a:solidFill>
                <a:effectLst/>
                <a:uLnTx/>
                <a:uFillTx/>
                <a:latin typeface="Trebuchet MS"/>
                <a:ea typeface="+mn-ea"/>
                <a:cs typeface="Trebuchet MS"/>
              </a:rPr>
              <a:t>14km</a:t>
            </a:r>
          </a:p>
        </p:txBody>
      </p:sp>
      <p:sp>
        <p:nvSpPr>
          <p:cNvPr id="12" name="TextBox 11">
            <a:extLst>
              <a:ext uri="{FF2B5EF4-FFF2-40B4-BE49-F238E27FC236}">
                <a16:creationId xmlns:a16="http://schemas.microsoft.com/office/drawing/2014/main" id="{11E62E23-F311-B84C-8AB6-CD6227D4BD2E}"/>
              </a:ext>
            </a:extLst>
          </p:cNvPr>
          <p:cNvSpPr txBox="1"/>
          <p:nvPr/>
        </p:nvSpPr>
        <p:spPr>
          <a:xfrm>
            <a:off x="2761183" y="2929447"/>
            <a:ext cx="668080" cy="276999"/>
          </a:xfrm>
          <a:prstGeom prst="rect">
            <a:avLst/>
          </a:prstGeom>
          <a:solidFill>
            <a:srgbClr val="F58E4D"/>
          </a:solidFill>
          <a:ln>
            <a:solidFill>
              <a:srgbClr val="08417B"/>
            </a:solidFill>
          </a:ln>
          <a:effectLst/>
        </p:spPr>
        <p:style>
          <a:lnRef idx="1">
            <a:schemeClr val="dk1"/>
          </a:lnRef>
          <a:fillRef idx="2">
            <a:schemeClr val="dk1"/>
          </a:fillRef>
          <a:effectRef idx="1">
            <a:schemeClr val="dk1"/>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8417B"/>
                </a:solidFill>
                <a:effectLst/>
                <a:uLnTx/>
                <a:uFillTx/>
                <a:latin typeface="Trebuchet MS"/>
                <a:ea typeface="+mn-ea"/>
                <a:cs typeface="Trebuchet MS"/>
              </a:rPr>
              <a:t>110km</a:t>
            </a:r>
            <a:endParaRPr kumimoji="0" lang="en-US" sz="1200" b="1" i="0" u="none" strike="noStrike" kern="1200" cap="none" spc="0" normalizeH="0" baseline="0" noProof="0" dirty="0">
              <a:ln>
                <a:noFill/>
              </a:ln>
              <a:solidFill>
                <a:srgbClr val="08417B"/>
              </a:solidFill>
              <a:effectLst/>
              <a:uLnTx/>
              <a:uFillTx/>
              <a:latin typeface="Trebuchet MS"/>
              <a:ea typeface="+mn-ea"/>
              <a:cs typeface="Trebuchet MS"/>
            </a:endParaRPr>
          </a:p>
        </p:txBody>
      </p:sp>
      <p:sp>
        <p:nvSpPr>
          <p:cNvPr id="13" name="TextBox 12">
            <a:extLst>
              <a:ext uri="{FF2B5EF4-FFF2-40B4-BE49-F238E27FC236}">
                <a16:creationId xmlns:a16="http://schemas.microsoft.com/office/drawing/2014/main" id="{1E457235-DB6F-CF4C-A749-BCC30577AB0E}"/>
              </a:ext>
            </a:extLst>
          </p:cNvPr>
          <p:cNvSpPr txBox="1"/>
          <p:nvPr/>
        </p:nvSpPr>
        <p:spPr>
          <a:xfrm>
            <a:off x="8539572" y="4302220"/>
            <a:ext cx="599254" cy="276999"/>
          </a:xfrm>
          <a:prstGeom prst="rect">
            <a:avLst/>
          </a:prstGeom>
          <a:solidFill>
            <a:srgbClr val="F58E4D"/>
          </a:solidFill>
          <a:ln>
            <a:solidFill>
              <a:srgbClr val="08417B"/>
            </a:solidFill>
          </a:ln>
          <a:effectLst/>
        </p:spPr>
        <p:style>
          <a:lnRef idx="1">
            <a:schemeClr val="dk1"/>
          </a:lnRef>
          <a:fillRef idx="2">
            <a:schemeClr val="dk1"/>
          </a:fillRef>
          <a:effectRef idx="1">
            <a:schemeClr val="dk1"/>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8417B"/>
                </a:solidFill>
                <a:effectLst/>
                <a:uLnTx/>
                <a:uFillTx/>
                <a:latin typeface="Trebuchet MS"/>
                <a:ea typeface="+mn-ea"/>
                <a:cs typeface="Trebuchet MS"/>
              </a:rPr>
              <a:t>16km</a:t>
            </a:r>
            <a:endParaRPr kumimoji="0" lang="en-US" sz="1200" b="1" i="0" u="none" strike="noStrike" kern="1200" cap="none" spc="0" normalizeH="0" baseline="0" noProof="0" dirty="0">
              <a:ln>
                <a:noFill/>
              </a:ln>
              <a:solidFill>
                <a:srgbClr val="08417B"/>
              </a:solidFill>
              <a:effectLst/>
              <a:uLnTx/>
              <a:uFillTx/>
              <a:latin typeface="Trebuchet MS"/>
              <a:ea typeface="+mn-ea"/>
              <a:cs typeface="Trebuchet MS"/>
            </a:endParaRPr>
          </a:p>
        </p:txBody>
      </p:sp>
      <p:sp>
        <p:nvSpPr>
          <p:cNvPr id="14" name="TextBox 13">
            <a:extLst>
              <a:ext uri="{FF2B5EF4-FFF2-40B4-BE49-F238E27FC236}">
                <a16:creationId xmlns:a16="http://schemas.microsoft.com/office/drawing/2014/main" id="{3521B020-8081-804F-9897-96A8E9DE98B2}"/>
              </a:ext>
            </a:extLst>
          </p:cNvPr>
          <p:cNvSpPr txBox="1"/>
          <p:nvPr/>
        </p:nvSpPr>
        <p:spPr>
          <a:xfrm>
            <a:off x="8539572" y="2741357"/>
            <a:ext cx="857164" cy="276999"/>
          </a:xfrm>
          <a:prstGeom prst="rect">
            <a:avLst/>
          </a:prstGeom>
          <a:solidFill>
            <a:srgbClr val="F58E4D"/>
          </a:solidFill>
          <a:ln>
            <a:solidFill>
              <a:srgbClr val="08417B"/>
            </a:solidFill>
          </a:ln>
          <a:effectLst/>
        </p:spPr>
        <p:style>
          <a:lnRef idx="1">
            <a:schemeClr val="dk1"/>
          </a:lnRef>
          <a:fillRef idx="2">
            <a:schemeClr val="dk1"/>
          </a:fillRef>
          <a:effectRef idx="1">
            <a:schemeClr val="dk1"/>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8417B"/>
                </a:solidFill>
                <a:effectLst/>
                <a:uLnTx/>
                <a:uFillTx/>
                <a:latin typeface="Trebuchet MS"/>
                <a:ea typeface="+mn-ea"/>
                <a:cs typeface="Trebuchet MS"/>
              </a:rPr>
              <a:t>~</a:t>
            </a:r>
            <a:r>
              <a:rPr kumimoji="0" lang="en-US" sz="1200" b="1" i="0" u="none" strike="noStrike" kern="1200" cap="none" spc="0" normalizeH="0" baseline="0" noProof="0" dirty="0" err="1">
                <a:ln>
                  <a:noFill/>
                </a:ln>
                <a:solidFill>
                  <a:srgbClr val="08417B"/>
                </a:solidFill>
                <a:effectLst/>
                <a:uLnTx/>
                <a:uFillTx/>
                <a:latin typeface="Trebuchet MS"/>
                <a:ea typeface="+mn-ea"/>
                <a:cs typeface="Trebuchet MS"/>
              </a:rPr>
              <a:t>100km</a:t>
            </a:r>
            <a:endParaRPr kumimoji="0" lang="en-US" sz="1200" b="1" i="0" u="none" strike="noStrike" kern="1200" cap="none" spc="0" normalizeH="0" baseline="0" noProof="0" dirty="0">
              <a:ln>
                <a:noFill/>
              </a:ln>
              <a:solidFill>
                <a:srgbClr val="08417B"/>
              </a:solidFill>
              <a:effectLst/>
              <a:uLnTx/>
              <a:uFillTx/>
              <a:latin typeface="Trebuchet MS"/>
              <a:ea typeface="+mn-ea"/>
              <a:cs typeface="Trebuchet MS"/>
            </a:endParaRPr>
          </a:p>
        </p:txBody>
      </p:sp>
      <p:sp>
        <p:nvSpPr>
          <p:cNvPr id="15" name="TextBox 14">
            <a:extLst>
              <a:ext uri="{FF2B5EF4-FFF2-40B4-BE49-F238E27FC236}">
                <a16:creationId xmlns:a16="http://schemas.microsoft.com/office/drawing/2014/main" id="{D10575B5-75CA-D34F-92BC-E7BFD7335111}"/>
              </a:ext>
            </a:extLst>
          </p:cNvPr>
          <p:cNvSpPr txBox="1"/>
          <p:nvPr/>
        </p:nvSpPr>
        <p:spPr>
          <a:xfrm>
            <a:off x="4752304" y="3206446"/>
            <a:ext cx="12212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hydrostatic</a:t>
            </a:r>
          </a:p>
        </p:txBody>
      </p:sp>
      <p:sp>
        <p:nvSpPr>
          <p:cNvPr id="16" name="TextBox 15">
            <a:extLst>
              <a:ext uri="{FF2B5EF4-FFF2-40B4-BE49-F238E27FC236}">
                <a16:creationId xmlns:a16="http://schemas.microsoft.com/office/drawing/2014/main" id="{E1385613-40CC-0044-843B-5396CB16F2A4}"/>
              </a:ext>
            </a:extLst>
          </p:cNvPr>
          <p:cNvSpPr txBox="1"/>
          <p:nvPr/>
        </p:nvSpPr>
        <p:spPr>
          <a:xfrm>
            <a:off x="10483627" y="3206446"/>
            <a:ext cx="16572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non-hydrostatic</a:t>
            </a:r>
          </a:p>
        </p:txBody>
      </p:sp>
      <p:sp>
        <p:nvSpPr>
          <p:cNvPr id="4" name="TextBox 3">
            <a:extLst>
              <a:ext uri="{FF2B5EF4-FFF2-40B4-BE49-F238E27FC236}">
                <a16:creationId xmlns:a16="http://schemas.microsoft.com/office/drawing/2014/main" id="{874F3006-0F44-9F4F-AC61-9D774372388D}"/>
              </a:ext>
            </a:extLst>
          </p:cNvPr>
          <p:cNvSpPr txBox="1"/>
          <p:nvPr/>
        </p:nvSpPr>
        <p:spPr>
          <a:xfrm>
            <a:off x="9570298" y="1846690"/>
            <a:ext cx="2102499" cy="461665"/>
          </a:xfrm>
          <a:prstGeom prst="rect">
            <a:avLst/>
          </a:prstGeom>
          <a:noFill/>
        </p:spPr>
        <p:txBody>
          <a:bodyPr wrap="none" rtlCol="0">
            <a:spAutoFit/>
          </a:bodyPr>
          <a:lstStyle/>
          <a:p>
            <a:r>
              <a:rPr lang="en-US" dirty="0"/>
              <a:t>Via </a:t>
            </a:r>
            <a:r>
              <a:rPr lang="en-US" sz="2400" dirty="0" err="1"/>
              <a:t>Singletrack</a:t>
            </a:r>
            <a:endParaRPr lang="en-US" sz="2400" dirty="0"/>
          </a:p>
        </p:txBody>
      </p:sp>
    </p:spTree>
    <p:extLst>
      <p:ext uri="{BB962C8B-B14F-4D97-AF65-F5344CB8AC3E}">
        <p14:creationId xmlns:p14="http://schemas.microsoft.com/office/powerpoint/2010/main" val="4107299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Multi-resolution global simulation</a:t>
            </a:r>
          </a:p>
        </p:txBody>
      </p:sp>
      <p:sp>
        <p:nvSpPr>
          <p:cNvPr id="3" name="Footer Placeholder 2">
            <a:extLst>
              <a:ext uri="{FF2B5EF4-FFF2-40B4-BE49-F238E27FC236}">
                <a16:creationId xmlns:a16="http://schemas.microsoft.com/office/drawing/2014/main" id="{6865E763-4436-FA4D-954D-49BC80E9F03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Whole Atmosphere Modelling Workshop, Deimos, Tres Cantos, Spain, 13-15 June, 2018</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145" y="1311054"/>
            <a:ext cx="9144000" cy="4591050"/>
          </a:xfrm>
          <a:prstGeom prst="rect">
            <a:avLst/>
          </a:prstGeom>
        </p:spPr>
      </p:pic>
      <p:cxnSp>
        <p:nvCxnSpPr>
          <p:cNvPr id="6" name="Straight Arrow Connector 5"/>
          <p:cNvCxnSpPr/>
          <p:nvPr/>
        </p:nvCxnSpPr>
        <p:spPr>
          <a:xfrm flipV="1">
            <a:off x="3622262" y="1457740"/>
            <a:ext cx="905565" cy="574261"/>
          </a:xfrm>
          <a:prstGeom prst="straightConnector1">
            <a:avLst/>
          </a:prstGeom>
          <a:ln w="57150" cmpd="sng">
            <a:solidFill>
              <a:srgbClr val="12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3627023" y="2725288"/>
            <a:ext cx="1088543" cy="499409"/>
          </a:xfrm>
          <a:prstGeom prst="straightConnector1">
            <a:avLst/>
          </a:prstGeom>
          <a:ln w="57150" cmpd="sng">
            <a:solidFill>
              <a:srgbClr val="12FF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74536" y="5924403"/>
            <a:ext cx="6072303"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D5B"/>
                </a:solidFill>
                <a:effectLst/>
                <a:uLnTx/>
                <a:uFillTx/>
                <a:latin typeface="Arial" panose="020B0604020202020204"/>
                <a:ea typeface="+mn-ea"/>
                <a:cs typeface="Trebuchet MS"/>
              </a:rPr>
              <a:t>Precipitable</a:t>
            </a:r>
            <a:r>
              <a:rPr kumimoji="0" lang="en-US" sz="1800" b="0" i="0" u="none" strike="noStrike" kern="1200" cap="none" spc="0" normalizeH="0" baseline="0" noProof="0" dirty="0">
                <a:ln>
                  <a:noFill/>
                </a:ln>
                <a:solidFill>
                  <a:srgbClr val="002D5B"/>
                </a:solidFill>
                <a:effectLst/>
                <a:uLnTx/>
                <a:uFillTx/>
                <a:latin typeface="Arial" panose="020B0604020202020204"/>
                <a:ea typeface="+mn-ea"/>
                <a:cs typeface="Trebuchet MS"/>
              </a:rPr>
              <a:t> water, Sept 23-Oct 3, 111km-&gt;14km CAM-SE mesh</a:t>
            </a:r>
          </a:p>
        </p:txBody>
      </p:sp>
      <p:sp>
        <p:nvSpPr>
          <p:cNvPr id="4" name="Rectangle 3">
            <a:extLst>
              <a:ext uri="{FF2B5EF4-FFF2-40B4-BE49-F238E27FC236}">
                <a16:creationId xmlns:a16="http://schemas.microsoft.com/office/drawing/2014/main" id="{7B20AED6-12D0-F54E-85E1-B8D28D4A600A}"/>
              </a:ext>
            </a:extLst>
          </p:cNvPr>
          <p:cNvSpPr/>
          <p:nvPr/>
        </p:nvSpPr>
        <p:spPr>
          <a:xfrm>
            <a:off x="8304161" y="5878236"/>
            <a:ext cx="31139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D5B"/>
                </a:solidFill>
                <a:effectLst/>
                <a:uLnTx/>
                <a:uFillTx/>
                <a:latin typeface="Arial" panose="020B0604020202020204"/>
                <a:ea typeface="+mn-ea"/>
                <a:cs typeface="Trebuchet MS"/>
              </a:rPr>
              <a:t>Courtesy Colin </a:t>
            </a:r>
            <a:r>
              <a:rPr kumimoji="0" lang="en-US" sz="2400" b="0" i="0" u="none" strike="noStrike" kern="1200" cap="none" spc="0" normalizeH="0" baseline="0" noProof="0" dirty="0" err="1">
                <a:ln>
                  <a:noFill/>
                </a:ln>
                <a:solidFill>
                  <a:srgbClr val="002D5B"/>
                </a:solidFill>
                <a:effectLst/>
                <a:uLnTx/>
                <a:uFillTx/>
                <a:latin typeface="Arial" panose="020B0604020202020204"/>
                <a:ea typeface="+mn-ea"/>
                <a:cs typeface="Trebuchet MS"/>
              </a:rPr>
              <a:t>Zarzycki</a:t>
            </a:r>
            <a:r>
              <a:rPr kumimoji="0" lang="en-US" sz="2400" b="0" i="0" u="none" strike="noStrike" kern="1200" cap="none" spc="0" normalizeH="0" baseline="0" noProof="0" dirty="0">
                <a:ln>
                  <a:noFill/>
                </a:ln>
                <a:solidFill>
                  <a:srgbClr val="002D5B"/>
                </a:solidFill>
                <a:effectLst/>
                <a:uLnTx/>
                <a:uFillTx/>
                <a:latin typeface="Arial" panose="020B0604020202020204"/>
                <a:ea typeface="+mn-ea"/>
                <a:cs typeface="Trebuchet MS"/>
              </a:rPr>
              <a:t> </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56653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4076</TotalTime>
  <Words>1715</Words>
  <Application>Microsoft Macintosh PowerPoint</Application>
  <PresentationFormat>Widescreen</PresentationFormat>
  <Paragraphs>287</Paragraphs>
  <Slides>23</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Calibri</vt:lpstr>
      <vt:lpstr>Calibri Light</vt:lpstr>
      <vt:lpstr>Helvetica</vt:lpstr>
      <vt:lpstr>Helvetica Neue</vt:lpstr>
      <vt:lpstr>Helvetica Neue Light</vt:lpstr>
      <vt:lpstr>News Gothic MT</vt:lpstr>
      <vt:lpstr>Times New Roman</vt:lpstr>
      <vt:lpstr>Trebuchet MS</vt:lpstr>
      <vt:lpstr>Verdana</vt:lpstr>
      <vt:lpstr>Office Theme</vt:lpstr>
      <vt:lpstr>2_Office Theme</vt:lpstr>
      <vt:lpstr>MUlti-Scale Infrastructure for Chemistry &amp; Aerosols (MUSICA)</vt:lpstr>
      <vt:lpstr>Motivation: ACOM scientific objectives</vt:lpstr>
      <vt:lpstr>Subseasonal to Seasonal (S2S) prediction</vt:lpstr>
      <vt:lpstr>Decadal prediction</vt:lpstr>
      <vt:lpstr>Resolution matters</vt:lpstr>
      <vt:lpstr>Objective of MUSICA</vt:lpstr>
      <vt:lpstr>Community Earth System Model</vt:lpstr>
      <vt:lpstr>New ‘regionally refined’ options for CESM</vt:lpstr>
      <vt:lpstr>Multi-resolution global simulation</vt:lpstr>
      <vt:lpstr>CIME coupling infrastructure used in CESM</vt:lpstr>
      <vt:lpstr>CIME brings multiple instance capability  and DART data assimilation to CESM</vt:lpstr>
      <vt:lpstr>A new physics coupling framework (CPF) via singletrack</vt:lpstr>
      <vt:lpstr>Task 1: Chemistry component development</vt:lpstr>
      <vt:lpstr>Task 2: Regionally refined global model</vt:lpstr>
      <vt:lpstr>Biogenic Emissions, chemistry,  CONUS refinement</vt:lpstr>
      <vt:lpstr>Task 3: Integrate chemistry package into host model</vt:lpstr>
      <vt:lpstr>Task 4: Model evaluation</vt:lpstr>
      <vt:lpstr>PowerPoint Presentation</vt:lpstr>
      <vt:lpstr>Task 5: Community engagement</vt:lpstr>
      <vt:lpstr>MUSICA development timeline</vt:lpstr>
      <vt:lpstr>Deliverables</vt:lpstr>
      <vt:lpstr>Question for GEOS-CHEM community: where would you like to draw the dotted line?</vt:lpstr>
      <vt:lpstr>Questions?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marsh</dc:creator>
  <cp:lastModifiedBy>marsh</cp:lastModifiedBy>
  <cp:revision>31</cp:revision>
  <dcterms:created xsi:type="dcterms:W3CDTF">2018-07-27T20:22:59Z</dcterms:created>
  <dcterms:modified xsi:type="dcterms:W3CDTF">2018-07-30T16:19:34Z</dcterms:modified>
</cp:coreProperties>
</file>