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sldIdLst>
    <p:sldId id="262" r:id="rId2"/>
    <p:sldId id="324" r:id="rId3"/>
    <p:sldId id="256" r:id="rId4"/>
    <p:sldId id="296" r:id="rId5"/>
    <p:sldId id="356" r:id="rId6"/>
    <p:sldId id="325" r:id="rId7"/>
    <p:sldId id="363" r:id="rId8"/>
    <p:sldId id="310" r:id="rId9"/>
    <p:sldId id="361" r:id="rId10"/>
    <p:sldId id="327" r:id="rId11"/>
    <p:sldId id="362" r:id="rId12"/>
    <p:sldId id="365" r:id="rId13"/>
    <p:sldId id="389" r:id="rId14"/>
    <p:sldId id="368" r:id="rId15"/>
    <p:sldId id="367" r:id="rId16"/>
    <p:sldId id="364" r:id="rId17"/>
    <p:sldId id="257" r:id="rId18"/>
    <p:sldId id="328" r:id="rId19"/>
    <p:sldId id="263" r:id="rId20"/>
    <p:sldId id="302" r:id="rId21"/>
    <p:sldId id="288" r:id="rId22"/>
    <p:sldId id="292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5"/>
    <p:restoredTop sz="94647"/>
  </p:normalViewPr>
  <p:slideViewPr>
    <p:cSldViewPr snapToGrid="0" snapToObjects="1">
      <p:cViewPr varScale="1">
        <p:scale>
          <a:sx n="175" d="100"/>
          <a:sy n="175" d="100"/>
        </p:scale>
        <p:origin x="16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5F36D-CD9C-EA49-B26B-D5724132D552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352C-3D65-3A4A-8FBB-D528B5C0C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8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352C-3D65-3A4A-8FBB-D528B5C0C8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8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352C-3D65-3A4A-8FBB-D528B5C0C8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6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more species in WACCM to accommodate ion reactions in the upper atmosphere.</a:t>
            </a:r>
          </a:p>
          <a:p>
            <a:r>
              <a:rPr lang="en-US" dirty="0"/>
              <a:t>4 more reactions in WACCM-SC to account for changes in CFCs in the upper atmosphere, and CH4 for </a:t>
            </a:r>
            <a:r>
              <a:rPr lang="en-US" dirty="0" err="1"/>
              <a:t>methan</a:t>
            </a:r>
            <a:r>
              <a:rPr lang="en-US" dirty="0"/>
              <a:t> oxidation.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352C-3D65-3A4A-8FBB-D528B5C0C8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54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more species in WACCM to accommodate ion reactions in the upper atmosphere.</a:t>
            </a:r>
          </a:p>
          <a:p>
            <a:r>
              <a:rPr lang="en-US" dirty="0"/>
              <a:t>4 more reactions in WACCM-SC to account for changes in CFCs in the upper atmosphere, and CH4 for </a:t>
            </a:r>
            <a:r>
              <a:rPr lang="en-US" dirty="0" err="1"/>
              <a:t>methan</a:t>
            </a:r>
            <a:r>
              <a:rPr lang="en-US" dirty="0"/>
              <a:t> oxidation.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352C-3D65-3A4A-8FBB-D528B5C0C8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84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CA3D2EEB-7A4D-3946-B829-753261CABC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77B52741-D870-9342-8B59-AE95568F3F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2D3DEC1A-1FDE-0C49-B101-DCA4061FFE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AA734B5-9F0E-CA4B-80FB-661C988D0732}" type="slidenum">
              <a:rPr lang="en-US" altLang="en-US" smtClean="0">
                <a:solidFill>
                  <a:srgbClr val="000000"/>
                </a:solidFill>
                <a:latin typeface="Helvetica Neue Light" panose="02000403000000020004" pitchFamily="2" charset="0"/>
                <a:ea typeface="ヒラギノ角ゴ ProN W3" panose="020B0300000000000000" pitchFamily="34" charset="-128"/>
                <a:sym typeface="Helvetica Neue Light" panose="02000403000000020004" pitchFamily="2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  <a:latin typeface="Helvetica Neue Light" panose="02000403000000020004" pitchFamily="2" charset="0"/>
              <a:ea typeface="ヒラギノ角ゴ ProN W3" panose="020B0300000000000000" pitchFamily="34" charset="-128"/>
              <a:sym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64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4BF21691-1079-6443-A48B-20878D2D9E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DE2954-515D-1F49-BA0C-5AF6011BC9D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17337AC3-EB04-3849-9E96-4883ADC4C1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5325"/>
            <a:ext cx="6176962" cy="3475038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2619570-89BA-AD44-B654-D6EF26105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402138"/>
            <a:ext cx="5130800" cy="417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1275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352C-3D65-3A4A-8FBB-D528B5C0C8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more species in WACCM to accommodate ion reactions in the upper atmosphere.</a:t>
            </a:r>
          </a:p>
          <a:p>
            <a:r>
              <a:rPr lang="en-US" dirty="0"/>
              <a:t>4 more reactions in WACCM-SC to account for changes in CFCs in the upper atmosphere, and CH4 for </a:t>
            </a:r>
            <a:r>
              <a:rPr lang="en-US" dirty="0" err="1"/>
              <a:t>methan</a:t>
            </a:r>
            <a:r>
              <a:rPr lang="en-US" dirty="0"/>
              <a:t> oxidation.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352C-3D65-3A4A-8FBB-D528B5C0C8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4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352C-3D65-3A4A-8FBB-D528B5C0C8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18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2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1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9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8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7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2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0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79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7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8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7B7FD-DEB8-9842-A7E0-1DACBBF633AD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7A021-320A-7B42-B0EB-0B95FC60F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3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4CBA24-57F9-5741-B680-DAB2D31A4AA5}"/>
              </a:ext>
            </a:extLst>
          </p:cNvPr>
          <p:cNvSpPr txBox="1"/>
          <p:nvPr/>
        </p:nvSpPr>
        <p:spPr>
          <a:xfrm>
            <a:off x="2136296" y="709177"/>
            <a:ext cx="5012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CESM2 WACCM / CAM-chem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61B41-E598-8D44-885A-27A0A96848D6}"/>
              </a:ext>
            </a:extLst>
          </p:cNvPr>
          <p:cNvSpPr txBox="1"/>
          <p:nvPr/>
        </p:nvSpPr>
        <p:spPr>
          <a:xfrm flipH="1">
            <a:off x="1982517" y="1409315"/>
            <a:ext cx="5220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Simone </a:t>
            </a:r>
            <a:r>
              <a:rPr lang="en-US" b="1" dirty="0" err="1"/>
              <a:t>Tilmes</a:t>
            </a:r>
            <a:r>
              <a:rPr lang="en-US" b="1" dirty="0"/>
              <a:t>  and Doug </a:t>
            </a:r>
            <a:r>
              <a:rPr lang="en-US" b="1" dirty="0" err="1"/>
              <a:t>Kinnison</a:t>
            </a:r>
            <a:endParaRPr lang="en-US" b="1" dirty="0"/>
          </a:p>
          <a:p>
            <a:pPr algn="ctr"/>
            <a:r>
              <a:rPr lang="en-US" dirty="0"/>
              <a:t>and the</a:t>
            </a:r>
          </a:p>
          <a:p>
            <a:pPr algn="ctr"/>
            <a:r>
              <a:rPr lang="en-US" i="1" dirty="0"/>
              <a:t>CAM-</a:t>
            </a:r>
            <a:r>
              <a:rPr lang="en-US" i="1" dirty="0" err="1"/>
              <a:t>chem</a:t>
            </a:r>
            <a:r>
              <a:rPr lang="en-US" i="1" dirty="0"/>
              <a:t> and WACCM team</a:t>
            </a:r>
          </a:p>
        </p:txBody>
      </p:sp>
      <p:pic>
        <p:nvPicPr>
          <p:cNvPr id="10" name="Picture 9" descr="NSF logo.pdf">
            <a:extLst>
              <a:ext uri="{FF2B5EF4-FFF2-40B4-BE49-F238E27FC236}">
                <a16:creationId xmlns:a16="http://schemas.microsoft.com/office/drawing/2014/main" id="{E955E693-49F7-BC4E-B36E-F753D3FB2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691" y="5624847"/>
            <a:ext cx="1046860" cy="1046860"/>
          </a:xfrm>
          <a:prstGeom prst="rect">
            <a:avLst/>
          </a:prstGeom>
        </p:spPr>
      </p:pic>
      <p:pic>
        <p:nvPicPr>
          <p:cNvPr id="11" name="Picture 10" descr="NSF logo.pdf">
            <a:extLst>
              <a:ext uri="{FF2B5EF4-FFF2-40B4-BE49-F238E27FC236}">
                <a16:creationId xmlns:a16="http://schemas.microsoft.com/office/drawing/2014/main" id="{F6F6226B-CE9B-8642-8141-EFE934CA0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091" y="5777247"/>
            <a:ext cx="1046860" cy="1046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47C7D7-C6E5-D74B-A297-0AF4216202B7}"/>
              </a:ext>
            </a:extLst>
          </p:cNvPr>
          <p:cNvSpPr txBox="1"/>
          <p:nvPr/>
        </p:nvSpPr>
        <p:spPr>
          <a:xfrm>
            <a:off x="3283706" y="4522573"/>
            <a:ext cx="236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Monday July 30</a:t>
            </a:r>
            <a:r>
              <a:rPr lang="en-US" baseline="30000" dirty="0"/>
              <a:t>th</a:t>
            </a:r>
            <a:r>
              <a:rPr lang="en-US" dirty="0"/>
              <a:t>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265D7-018D-1F49-BC82-726CDF5A1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9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2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-1093760" y="0"/>
            <a:ext cx="8408729" cy="85725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Calibri" charset="0"/>
              </a:rPr>
              <a:t>Prognostic Volcanoes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492" y="3896375"/>
            <a:ext cx="15826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Thanks to </a:t>
            </a:r>
            <a:r>
              <a:rPr lang="en-US" sz="1350" i="1" dirty="0" err="1"/>
              <a:t>MikeMills</a:t>
            </a:r>
            <a:endParaRPr lang="en-US" sz="135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6F6D5-438E-9344-9B27-36E6F76563B1}"/>
              </a:ext>
            </a:extLst>
          </p:cNvPr>
          <p:cNvSpPr txBox="1"/>
          <p:nvPr/>
        </p:nvSpPr>
        <p:spPr>
          <a:xfrm>
            <a:off x="5910592" y="540940"/>
            <a:ext cx="31191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SO</a:t>
            </a:r>
            <a:r>
              <a:rPr lang="en-US" b="1" baseline="-25000" dirty="0"/>
              <a:t>2</a:t>
            </a:r>
            <a:r>
              <a:rPr lang="en-US" b="1" dirty="0"/>
              <a:t>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amount and altitude of SO</a:t>
            </a:r>
            <a:r>
              <a:rPr lang="en-US" baseline="-25000" dirty="0"/>
              <a:t>2</a:t>
            </a:r>
            <a:r>
              <a:rPr lang="en-US" dirty="0"/>
              <a:t> injections from eruptive volcanoes</a:t>
            </a:r>
          </a:p>
          <a:p>
            <a:endParaRPr lang="en-US" dirty="0"/>
          </a:p>
          <a:p>
            <a:r>
              <a:rPr lang="en-US" b="1" dirty="0"/>
              <a:t>OCS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Contributes to stratospheric sulfate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Interactive with chemistry, radiation and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interactive 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 and SO</a:t>
            </a:r>
            <a:r>
              <a:rPr lang="en-US" baseline="-25000" dirty="0"/>
              <a:t>4</a:t>
            </a:r>
            <a:r>
              <a:rPr lang="en-US" dirty="0"/>
              <a:t>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comprehensive stratospheric chemistry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106336-3D1C-EF42-BEBB-D043D1EC4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37382" y="-453496"/>
            <a:ext cx="2905148" cy="5794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EEEE01-F74F-2348-B61F-186402187E55}"/>
              </a:ext>
            </a:extLst>
          </p:cNvPr>
          <p:cNvSpPr txBox="1"/>
          <p:nvPr/>
        </p:nvSpPr>
        <p:spPr>
          <a:xfrm>
            <a:off x="444843" y="4158343"/>
            <a:ext cx="4481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Results agree very well with observations</a:t>
            </a:r>
          </a:p>
        </p:txBody>
      </p:sp>
    </p:spTree>
    <p:extLst>
      <p:ext uri="{BB962C8B-B14F-4D97-AF65-F5344CB8AC3E}">
        <p14:creationId xmlns:p14="http://schemas.microsoft.com/office/powerpoint/2010/main" val="119771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5" y="631283"/>
            <a:ext cx="5833508" cy="44400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96883" y="887769"/>
            <a:ext cx="3165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More physical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Direct coupling to biogenic emission changes from MEGAN</a:t>
            </a:r>
          </a:p>
          <a:p>
            <a:r>
              <a:rPr lang="en-US" sz="2000" b="1" dirty="0"/>
              <a:t>-&gt; couples SOA formation to land use and climate change </a:t>
            </a:r>
          </a:p>
          <a:p>
            <a:endParaRPr lang="en-US" sz="2000" dirty="0"/>
          </a:p>
          <a:p>
            <a:r>
              <a:rPr lang="en-US" sz="2000" dirty="0"/>
              <a:t>-&gt; VBS (volatility bin scheme) only works in full chemistry version at this point</a:t>
            </a:r>
          </a:p>
          <a:p>
            <a:endParaRPr lang="en-US" sz="2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99609" y="0"/>
            <a:ext cx="6792338" cy="631283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New SOA approach in CESM2 CAM-chem, WACCM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FC1310-7AAD-244F-B34F-7CEABC537AFE}"/>
              </a:ext>
            </a:extLst>
          </p:cNvPr>
          <p:cNvSpPr txBox="1"/>
          <p:nvPr/>
        </p:nvSpPr>
        <p:spPr>
          <a:xfrm>
            <a:off x="6808206" y="4673421"/>
            <a:ext cx="191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Hodzic</a:t>
            </a:r>
            <a:r>
              <a:rPr lang="en-US" i="1" dirty="0"/>
              <a:t> et al., 2016</a:t>
            </a:r>
          </a:p>
        </p:txBody>
      </p:sp>
    </p:spTree>
    <p:extLst>
      <p:ext uri="{BB962C8B-B14F-4D97-AF65-F5344CB8AC3E}">
        <p14:creationId xmlns:p14="http://schemas.microsoft.com/office/powerpoint/2010/main" val="291883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C954CAE-A55B-9747-8089-85480CC5E6BC}"/>
              </a:ext>
            </a:extLst>
          </p:cNvPr>
          <p:cNvSpPr txBox="1"/>
          <p:nvPr/>
        </p:nvSpPr>
        <p:spPr>
          <a:xfrm>
            <a:off x="1312754" y="-57851"/>
            <a:ext cx="7197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Stratospheric Chemistry / Heterogenous Reactions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B91F1-A971-D649-B0D8-2550DD01D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8" y="2471694"/>
            <a:ext cx="4843116" cy="2534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C275B5-A2D8-2A4E-8C98-5DCA4886BAEA}"/>
              </a:ext>
            </a:extLst>
          </p:cNvPr>
          <p:cNvSpPr txBox="1"/>
          <p:nvPr/>
        </p:nvSpPr>
        <p:spPr>
          <a:xfrm>
            <a:off x="0" y="422091"/>
            <a:ext cx="8804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0663" indent="-1490663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Halogen SRC Gases: </a:t>
            </a:r>
            <a:r>
              <a:rPr lang="en-US" dirty="0"/>
              <a:t>CFC-11, -12, -113, -114, -115; </a:t>
            </a:r>
            <a:r>
              <a:rPr lang="en-US" dirty="0">
                <a:solidFill>
                  <a:srgbClr val="00B050"/>
                </a:solidFill>
              </a:rPr>
              <a:t>CCl</a:t>
            </a:r>
            <a:r>
              <a:rPr lang="en-US" baseline="-25000" dirty="0">
                <a:solidFill>
                  <a:srgbClr val="00B050"/>
                </a:solidFill>
              </a:rPr>
              <a:t>4</a:t>
            </a:r>
            <a:r>
              <a:rPr lang="en-US" dirty="0">
                <a:solidFill>
                  <a:srgbClr val="00B050"/>
                </a:solidFill>
              </a:rPr>
              <a:t>, CH</a:t>
            </a:r>
            <a:r>
              <a:rPr lang="en-US" baseline="-25000" dirty="0">
                <a:solidFill>
                  <a:srgbClr val="00B050"/>
                </a:solidFill>
              </a:rPr>
              <a:t>3</a:t>
            </a:r>
            <a:r>
              <a:rPr lang="en-US" dirty="0">
                <a:solidFill>
                  <a:srgbClr val="00B050"/>
                </a:solidFill>
              </a:rPr>
              <a:t>CCl</a:t>
            </a:r>
            <a:r>
              <a:rPr lang="en-US" baseline="-25000" dirty="0">
                <a:solidFill>
                  <a:srgbClr val="00B050"/>
                </a:solidFill>
              </a:rPr>
              <a:t>3</a:t>
            </a:r>
            <a:r>
              <a:rPr lang="en-US" dirty="0"/>
              <a:t>; </a:t>
            </a:r>
            <a:r>
              <a:rPr lang="en-US" dirty="0">
                <a:solidFill>
                  <a:srgbClr val="C00000"/>
                </a:solidFill>
              </a:rPr>
              <a:t>HCFC-22, -141b, -142b</a:t>
            </a:r>
            <a:r>
              <a:rPr lang="en-US" dirty="0"/>
              <a:t>;            </a:t>
            </a:r>
          </a:p>
          <a:p>
            <a:pPr marL="1490663" indent="-1490663"/>
            <a:r>
              <a:rPr lang="en-US" dirty="0">
                <a:solidFill>
                  <a:srgbClr val="7030A0"/>
                </a:solidFill>
              </a:rPr>
              <a:t>                                     halon 1211, -1301, -2402, -1202, CHBr</a:t>
            </a:r>
            <a:r>
              <a:rPr lang="en-US" baseline="-25000" dirty="0">
                <a:solidFill>
                  <a:srgbClr val="7030A0"/>
                </a:solidFill>
              </a:rPr>
              <a:t>3</a:t>
            </a:r>
            <a:r>
              <a:rPr lang="en-US" dirty="0">
                <a:solidFill>
                  <a:srgbClr val="7030A0"/>
                </a:solidFill>
              </a:rPr>
              <a:t>, CH</a:t>
            </a:r>
            <a:r>
              <a:rPr lang="en-US" baseline="-25000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Br</a:t>
            </a:r>
            <a:r>
              <a:rPr lang="en-US" baseline="-25000" dirty="0">
                <a:solidFill>
                  <a:srgbClr val="7030A0"/>
                </a:solidFill>
              </a:rPr>
              <a:t>2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Gas-phase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rxns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 	  </a:t>
            </a:r>
            <a:r>
              <a:rPr lang="en-US" dirty="0">
                <a:solidFill>
                  <a:srgbClr val="002060"/>
                </a:solidFill>
              </a:rPr>
              <a:t>Included in the Ox, </a:t>
            </a:r>
            <a:r>
              <a:rPr lang="en-US" dirty="0" err="1">
                <a:solidFill>
                  <a:srgbClr val="002060"/>
                </a:solidFill>
              </a:rPr>
              <a:t>HOx</a:t>
            </a:r>
            <a:r>
              <a:rPr lang="en-US" dirty="0">
                <a:solidFill>
                  <a:srgbClr val="002060"/>
                </a:solidFill>
              </a:rPr>
              <a:t>, NOx, </a:t>
            </a:r>
            <a:r>
              <a:rPr lang="en-US" dirty="0" err="1">
                <a:solidFill>
                  <a:srgbClr val="002060"/>
                </a:solidFill>
              </a:rPr>
              <a:t>ClOx</a:t>
            </a:r>
            <a:r>
              <a:rPr lang="en-US" dirty="0">
                <a:solidFill>
                  <a:srgbClr val="002060"/>
                </a:solidFill>
              </a:rPr>
              <a:t>, and </a:t>
            </a:r>
            <a:r>
              <a:rPr lang="en-US" dirty="0" err="1">
                <a:solidFill>
                  <a:srgbClr val="002060"/>
                </a:solidFill>
              </a:rPr>
              <a:t>BrOx</a:t>
            </a:r>
            <a:r>
              <a:rPr lang="en-US" dirty="0">
                <a:solidFill>
                  <a:srgbClr val="002060"/>
                </a:solidFill>
              </a:rPr>
              <a:t> families  (part of TS1MLT). </a:t>
            </a:r>
          </a:p>
          <a:p>
            <a:r>
              <a:rPr lang="en-US" dirty="0">
                <a:solidFill>
                  <a:srgbClr val="002060"/>
                </a:solidFill>
              </a:rPr>
              <a:t>		  231 species, 150 photochemical reactions, 416 thermal.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Heterogeneous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rxns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rgbClr val="002060"/>
                </a:solidFill>
              </a:rPr>
              <a:t>17 reactions on three aerosol types (NAT, STS, and Water-Ice)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Other Processes:	  </a:t>
            </a:r>
            <a:r>
              <a:rPr lang="en-US" dirty="0">
                <a:solidFill>
                  <a:srgbClr val="002060"/>
                </a:solidFill>
              </a:rPr>
              <a:t>ion-neutral reactions and </a:t>
            </a:r>
          </a:p>
          <a:p>
            <a:r>
              <a:rPr lang="en-US" dirty="0">
                <a:solidFill>
                  <a:srgbClr val="002060"/>
                </a:solidFill>
              </a:rPr>
              <a:t>                                     chemical potential heating.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6F14-AEA5-5D49-9590-D5E574FA3AC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t="2847" r="8491" b="14102"/>
          <a:stretch/>
        </p:blipFill>
        <p:spPr bwMode="auto">
          <a:xfrm>
            <a:off x="4771177" y="1828800"/>
            <a:ext cx="4366062" cy="3314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075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27D235FE-7BA2-8E40-8557-02AC8F47C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2303" y="-11907"/>
            <a:ext cx="6902030" cy="49053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2400" dirty="0">
                <a:latin typeface="+mn-lt"/>
              </a:rPr>
              <a:t>Photolysis Approach (combination of inline and LUT)</a:t>
            </a:r>
          </a:p>
        </p:txBody>
      </p:sp>
      <p:sp>
        <p:nvSpPr>
          <p:cNvPr id="15362" name="Text Box 3">
            <a:extLst>
              <a:ext uri="{FF2B5EF4-FFF2-40B4-BE49-F238E27FC236}">
                <a16:creationId xmlns:a16="http://schemas.microsoft.com/office/drawing/2014/main" id="{9C9C23ED-0C7E-D442-8DCF-130362480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91" y="1306369"/>
            <a:ext cx="3259506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x-none" sz="1350" b="1" dirty="0">
                <a:solidFill>
                  <a:schemeClr val="tx1"/>
                </a:solidFill>
              </a:rPr>
              <a:t>Inline (33 Bins)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2929F9FA-4C73-E64F-9954-C750E9996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096" y="1306369"/>
            <a:ext cx="4780314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1pPr>
            <a:lvl2pPr marL="742950" indent="-285750" eaLnBrk="0" hangingPunct="0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2pPr>
            <a:lvl3pPr marL="1143000" indent="-228600" eaLnBrk="0" hangingPunct="0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3pPr>
            <a:lvl4pPr marL="1600200" indent="-228600" eaLnBrk="0" hangingPunct="0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4pPr>
            <a:lvl5pPr marL="2057400" indent="-228600" eaLnBrk="0" hangingPunct="0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x-none" sz="1350" b="1">
                <a:solidFill>
                  <a:schemeClr val="tx1"/>
                </a:solidFill>
              </a:rPr>
              <a:t>LUT (67Bins)</a:t>
            </a:r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9E57DE80-3404-BA4C-ADEF-60835165B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239" y="410463"/>
            <a:ext cx="48291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1pPr>
            <a:lvl2pPr marL="742950" indent="-285750" algn="ctr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2pPr>
            <a:lvl3pPr marL="1143000" indent="-228600" algn="ctr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3pPr>
            <a:lvl4pPr marL="1600200" indent="-228600" algn="ctr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4pPr>
            <a:lvl5pPr marL="2057400" indent="-228600" algn="ctr"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x-none" sz="900" dirty="0">
              <a:solidFill>
                <a:srgbClr val="7030A0"/>
              </a:solidFill>
            </a:endParaRPr>
          </a:p>
          <a:p>
            <a:pPr eaLnBrk="1" hangingPunct="1">
              <a:defRPr/>
            </a:pPr>
            <a:r>
              <a:rPr lang="en-US" altLang="x-none" sz="1800" dirty="0">
                <a:solidFill>
                  <a:schemeClr val="tx1"/>
                </a:solidFill>
              </a:rPr>
              <a:t>J </a:t>
            </a:r>
            <a:r>
              <a:rPr lang="en-US" altLang="x-none" sz="1600" dirty="0">
                <a:solidFill>
                  <a:schemeClr val="tx1"/>
                </a:solidFill>
              </a:rPr>
              <a:t>(</a:t>
            </a:r>
            <a:r>
              <a:rPr lang="en-US" altLang="x-none" sz="1600" dirty="0">
                <a:solidFill>
                  <a:schemeClr val="tx1"/>
                </a:solidFill>
                <a:latin typeface="Arial" charset="0"/>
              </a:rPr>
              <a:t>p)</a:t>
            </a:r>
            <a:r>
              <a:rPr lang="en-US" altLang="x-none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x-none" sz="1800" dirty="0">
                <a:solidFill>
                  <a:schemeClr val="tx1"/>
                </a:solidFill>
              </a:rPr>
              <a:t>= </a:t>
            </a:r>
            <a:r>
              <a:rPr lang="en-US" altLang="x-none" sz="1800" dirty="0">
                <a:solidFill>
                  <a:schemeClr val="tx1"/>
                </a:solidFill>
                <a:sym typeface="Symbol" charset="2"/>
              </a:rPr>
              <a:t></a:t>
            </a:r>
            <a:r>
              <a:rPr lang="en-US" altLang="x-none" sz="1800" dirty="0">
                <a:solidFill>
                  <a:schemeClr val="tx1"/>
                </a:solidFill>
              </a:rPr>
              <a:t> </a:t>
            </a:r>
            <a:r>
              <a:rPr lang="en-US" altLang="x-none" sz="1800" dirty="0" err="1">
                <a:solidFill>
                  <a:schemeClr val="tx1"/>
                </a:solidFill>
              </a:rPr>
              <a:t>F</a:t>
            </a:r>
            <a:r>
              <a:rPr lang="en-US" altLang="x-none" sz="1800" baseline="-25000" dirty="0" err="1">
                <a:solidFill>
                  <a:schemeClr val="tx1"/>
                </a:solidFill>
              </a:rPr>
              <a:t>exo</a:t>
            </a:r>
            <a:r>
              <a:rPr lang="en-US" altLang="x-none" sz="1800" dirty="0">
                <a:solidFill>
                  <a:schemeClr val="tx1"/>
                </a:solidFill>
              </a:rPr>
              <a:t> (</a:t>
            </a:r>
            <a:r>
              <a:rPr lang="en-US" altLang="x-none" sz="1600" dirty="0">
                <a:solidFill>
                  <a:schemeClr val="tx1"/>
                </a:solidFill>
                <a:sym typeface="Symbol" charset="2"/>
              </a:rPr>
              <a:t></a:t>
            </a:r>
            <a:r>
              <a:rPr lang="en-US" altLang="x-none" sz="1800" dirty="0">
                <a:solidFill>
                  <a:schemeClr val="tx1"/>
                </a:solidFill>
              </a:rPr>
              <a:t>) x </a:t>
            </a:r>
            <a:r>
              <a:rPr lang="en-US" altLang="x-none" sz="1800" dirty="0" err="1">
                <a:solidFill>
                  <a:schemeClr val="tx1"/>
                </a:solidFill>
              </a:rPr>
              <a:t>N</a:t>
            </a:r>
            <a:r>
              <a:rPr lang="en-US" altLang="x-none" sz="1800" baseline="-25000" dirty="0" err="1">
                <a:solidFill>
                  <a:schemeClr val="tx1"/>
                </a:solidFill>
              </a:rPr>
              <a:t>flux</a:t>
            </a:r>
            <a:r>
              <a:rPr lang="en-US" altLang="x-none" sz="1600" dirty="0">
                <a:solidFill>
                  <a:schemeClr val="tx1"/>
                </a:solidFill>
              </a:rPr>
              <a:t>(p, </a:t>
            </a:r>
            <a:r>
              <a:rPr lang="en-US" altLang="x-none" sz="1800" dirty="0">
                <a:solidFill>
                  <a:schemeClr val="tx1"/>
                </a:solidFill>
                <a:sym typeface="Symbol" charset="2"/>
              </a:rPr>
              <a:t></a:t>
            </a:r>
            <a:r>
              <a:rPr lang="en-US" altLang="x-none" sz="1600" dirty="0">
                <a:solidFill>
                  <a:schemeClr val="tx1"/>
                </a:solidFill>
                <a:sym typeface="Symbol" charset="2"/>
              </a:rPr>
              <a:t>)</a:t>
            </a:r>
            <a:r>
              <a:rPr lang="en-US" altLang="x-none" sz="1800" dirty="0">
                <a:solidFill>
                  <a:schemeClr val="tx1"/>
                </a:solidFill>
              </a:rPr>
              <a:t> </a:t>
            </a:r>
            <a:r>
              <a:rPr lang="en-US" altLang="x-none" sz="1200" dirty="0">
                <a:solidFill>
                  <a:schemeClr val="tx1"/>
                </a:solidFill>
              </a:rPr>
              <a:t>x</a:t>
            </a:r>
            <a:r>
              <a:rPr lang="en-US" altLang="x-none" sz="1800" dirty="0">
                <a:solidFill>
                  <a:schemeClr val="tx1"/>
                </a:solidFill>
              </a:rPr>
              <a:t> </a:t>
            </a:r>
            <a:r>
              <a:rPr lang="en-US" altLang="x-none" sz="2400" dirty="0">
                <a:solidFill>
                  <a:schemeClr val="tx1"/>
                </a:solidFill>
                <a:sym typeface="Symbol" charset="2"/>
              </a:rPr>
              <a:t></a:t>
            </a:r>
            <a:r>
              <a:rPr lang="en-US" altLang="x-none" sz="18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altLang="x-none" sz="18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altLang="x-none" sz="1800" dirty="0">
                <a:solidFill>
                  <a:schemeClr val="tx1"/>
                </a:solidFill>
                <a:latin typeface="Arial" charset="0"/>
                <a:sym typeface="Symbol" charset="2"/>
              </a:rPr>
              <a:t>)</a:t>
            </a:r>
            <a:r>
              <a:rPr lang="en-US" altLang="x-none" sz="18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altLang="x-none" sz="1200" dirty="0">
                <a:solidFill>
                  <a:schemeClr val="tx1"/>
                </a:solidFill>
                <a:sym typeface="Symbol" charset="2"/>
              </a:rPr>
              <a:t>x</a:t>
            </a:r>
            <a:r>
              <a:rPr lang="en-US" altLang="x-none" sz="18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altLang="x-none" sz="2400" dirty="0">
                <a:solidFill>
                  <a:schemeClr val="tx1"/>
                </a:solidFill>
                <a:sym typeface="Symbol" charset="2"/>
              </a:rPr>
              <a:t></a:t>
            </a:r>
            <a:r>
              <a:rPr lang="en-US" altLang="x-none" sz="18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altLang="x-none" sz="18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altLang="x-none" sz="1800" dirty="0">
                <a:solidFill>
                  <a:schemeClr val="tx1"/>
                </a:solidFill>
                <a:latin typeface="Arial" charset="0"/>
                <a:sym typeface="Symbol" charset="2"/>
              </a:rPr>
              <a:t>) </a:t>
            </a:r>
            <a:endParaRPr lang="en-US" altLang="x-none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EB4E05DB-F6DC-334F-A38A-EB36D09DF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167" y="1652842"/>
            <a:ext cx="768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tx1"/>
                </a:solidFill>
              </a:rPr>
              <a:t>200 nm</a:t>
            </a:r>
          </a:p>
        </p:txBody>
      </p:sp>
      <p:sp>
        <p:nvSpPr>
          <p:cNvPr id="15366" name="Rectangle 7">
            <a:extLst>
              <a:ext uri="{FF2B5EF4-FFF2-40B4-BE49-F238E27FC236}">
                <a16:creationId xmlns:a16="http://schemas.microsoft.com/office/drawing/2014/main" id="{453ADFE8-47ED-704F-B93F-0483BA49D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81" y="1639946"/>
            <a:ext cx="768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tx1"/>
                </a:solidFill>
              </a:rPr>
              <a:t>750 nm</a:t>
            </a:r>
          </a:p>
        </p:txBody>
      </p:sp>
      <p:sp>
        <p:nvSpPr>
          <p:cNvPr id="336904" name="Line 8">
            <a:extLst>
              <a:ext uri="{FF2B5EF4-FFF2-40B4-BE49-F238E27FC236}">
                <a16:creationId xmlns:a16="http://schemas.microsoft.com/office/drawing/2014/main" id="{0A6B44DA-9C36-014D-9AAE-A443465237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3096" y="1976232"/>
            <a:ext cx="4764" cy="2546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19" charset="0"/>
            </a:endParaRPr>
          </a:p>
        </p:txBody>
      </p:sp>
      <p:sp>
        <p:nvSpPr>
          <p:cNvPr id="336905" name="Rectangle 9">
            <a:extLst>
              <a:ext uri="{FF2B5EF4-FFF2-40B4-BE49-F238E27FC236}">
                <a16:creationId xmlns:a16="http://schemas.microsoft.com/office/drawing/2014/main" id="{A97B84F0-E211-1F45-9178-7F0ECDEBF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609" y="1980768"/>
            <a:ext cx="3943350" cy="238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1716" indent="-391716">
              <a:spcAft>
                <a:spcPts val="450"/>
              </a:spcAft>
              <a:defRPr/>
            </a:pPr>
            <a:r>
              <a:rPr lang="en-US" sz="1400" dirty="0" err="1">
                <a:latin typeface="Tahoma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1400" baseline="-25000" dirty="0" err="1">
                <a:latin typeface="Tahoma" charset="0"/>
                <a:ea typeface="ＭＳ Ｐゴシック" charset="0"/>
                <a:cs typeface="ＭＳ Ｐゴシック" charset="0"/>
              </a:rPr>
              <a:t>exo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</a:rPr>
              <a:t>: Lean (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  <a:sym typeface="Symbol" charset="0"/>
              </a:rPr>
              <a:t>)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</a:rPr>
              <a:t> dependent extraterrestrial flux. </a:t>
            </a:r>
            <a:r>
              <a:rPr lang="en-US" sz="1400" dirty="0">
                <a:solidFill>
                  <a:srgbClr val="7030A0"/>
                </a:solidFill>
                <a:latin typeface="Tahoma" charset="0"/>
                <a:ea typeface="ＭＳ Ｐゴシック" charset="0"/>
                <a:cs typeface="ＭＳ Ｐゴシック" charset="0"/>
              </a:rPr>
              <a:t>Modified by the Earth-Sun distance (</a:t>
            </a:r>
            <a:r>
              <a:rPr lang="en-US" sz="1400" dirty="0" err="1">
                <a:solidFill>
                  <a:srgbClr val="7030A0"/>
                </a:solidFill>
                <a:latin typeface="Tahoma" charset="0"/>
                <a:ea typeface="ＭＳ Ｐゴシック" charset="0"/>
                <a:cs typeface="ＭＳ Ｐゴシック" charset="0"/>
              </a:rPr>
              <a:t>esfact</a:t>
            </a:r>
            <a:r>
              <a:rPr lang="en-US" sz="1400" dirty="0">
                <a:solidFill>
                  <a:srgbClr val="7030A0"/>
                </a:solidFill>
                <a:latin typeface="Tahoma" charset="0"/>
                <a:ea typeface="ＭＳ Ｐゴシック" charset="0"/>
                <a:cs typeface="ＭＳ Ｐゴシック" charset="0"/>
              </a:rPr>
              <a:t>).</a:t>
            </a:r>
          </a:p>
          <a:p>
            <a:pPr marL="391716" indent="-391716">
              <a:spcAft>
                <a:spcPts val="450"/>
              </a:spcAft>
              <a:defRPr/>
            </a:pPr>
            <a:r>
              <a:rPr lang="en-US" sz="1400" dirty="0" err="1">
                <a:latin typeface="Tahoma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1400" baseline="-25000" dirty="0" err="1">
                <a:latin typeface="Tahoma" charset="0"/>
                <a:ea typeface="ＭＳ Ｐゴシック" charset="0"/>
                <a:cs typeface="ＭＳ Ｐゴシック" charset="0"/>
              </a:rPr>
              <a:t>flux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</a:rPr>
              <a:t> (normalized actinic flux) is based on TUV (</a:t>
            </a:r>
            <a:r>
              <a:rPr lang="en-US" sz="1400" dirty="0" err="1">
                <a:latin typeface="Tahoma" charset="0"/>
                <a:ea typeface="ＭＳ Ｐゴシック" charset="0"/>
                <a:cs typeface="ＭＳ Ｐゴシック" charset="0"/>
              </a:rPr>
              <a:t>Madronich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</a:rPr>
              <a:t>),  4-stream radiative transfer.</a:t>
            </a:r>
          </a:p>
          <a:p>
            <a:pPr marL="391716" indent="-391716">
              <a:spcAft>
                <a:spcPts val="450"/>
              </a:spcAft>
              <a:defRPr/>
            </a:pPr>
            <a:r>
              <a:rPr lang="en-US" sz="14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LUT: </a:t>
            </a:r>
            <a:r>
              <a:rPr lang="en-US" sz="1400" dirty="0" err="1">
                <a:latin typeface="Tahoma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1400" baseline="-25000" dirty="0" err="1">
                <a:latin typeface="Tahoma" charset="0"/>
                <a:ea typeface="ＭＳ Ｐゴシック" charset="0"/>
                <a:cs typeface="ＭＳ Ｐゴシック" charset="0"/>
              </a:rPr>
              <a:t>flux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</a:rPr>
              <a:t> (p, 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  <a:sym typeface="Symbol" charset="0"/>
              </a:rPr>
              <a:t>)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</a:rPr>
              <a:t>is function of (pressure, col. O</a:t>
            </a:r>
            <a:r>
              <a:rPr lang="en-US" sz="1400" baseline="-25000" dirty="0">
                <a:latin typeface="Tahoma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</a:rPr>
              <a:t>, SZA, Albedo)</a:t>
            </a:r>
            <a:endParaRPr lang="en-US" sz="1400" dirty="0">
              <a:latin typeface="Tahoma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391716" indent="-391716">
              <a:spcAft>
                <a:spcPts val="450"/>
              </a:spcAft>
              <a:defRPr/>
            </a:pPr>
            <a:r>
              <a:rPr lang="en-US" sz="14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  <a:sym typeface="Symbol" charset="0"/>
              </a:rPr>
              <a:t>LUT: </a:t>
            </a:r>
            <a:r>
              <a:rPr lang="en-US" sz="1600" dirty="0">
                <a:latin typeface="Tahoma" charset="0"/>
                <a:ea typeface="ＭＳ Ｐゴシック" charset="0"/>
                <a:cs typeface="ＭＳ Ｐゴシック" charset="0"/>
                <a:sym typeface="Symbol" charset="0"/>
              </a:rPr>
              <a:t> 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  <a:sym typeface="Symbol" charset="0"/>
              </a:rPr>
              <a:t>() x</a:t>
            </a:r>
            <a:r>
              <a:rPr lang="en-US" sz="1600" dirty="0">
                <a:latin typeface="Tahoma" charset="0"/>
                <a:ea typeface="ＭＳ Ｐゴシック" charset="0"/>
                <a:cs typeface="ＭＳ Ｐゴシック" charset="0"/>
                <a:sym typeface="Symbol" charset="0"/>
              </a:rPr>
              <a:t>  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  <a:sym typeface="Symbol" charset="0"/>
              </a:rPr>
              <a:t>() </a:t>
            </a:r>
            <a:r>
              <a:rPr lang="en-US" sz="1400" dirty="0">
                <a:latin typeface="Tahoma" charset="0"/>
                <a:ea typeface="ＭＳ Ｐゴシック" charset="0"/>
                <a:cs typeface="ＭＳ Ｐゴシック" charset="0"/>
              </a:rPr>
              <a:t>is function of ( T, p )</a:t>
            </a:r>
          </a:p>
          <a:p>
            <a:pPr eaLnBrk="1" hangingPunct="1">
              <a:defRPr/>
            </a:pPr>
            <a:r>
              <a:rPr lang="en-US" sz="12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36906" name="Line 10">
            <a:extLst>
              <a:ext uri="{FF2B5EF4-FFF2-40B4-BE49-F238E27FC236}">
                <a16:creationId xmlns:a16="http://schemas.microsoft.com/office/drawing/2014/main" id="{824264F6-7EDF-5942-979D-F1D6C2D309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23097" y="4518888"/>
            <a:ext cx="4780313" cy="8593"/>
          </a:xfrm>
          <a:prstGeom prst="line">
            <a:avLst/>
          </a:prstGeom>
          <a:noFill/>
          <a:ln w="38100">
            <a:solidFill>
              <a:srgbClr val="B54B67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19" charset="0"/>
            </a:endParaRPr>
          </a:p>
        </p:txBody>
      </p:sp>
      <p:sp>
        <p:nvSpPr>
          <p:cNvPr id="15370" name="Text Box 11">
            <a:extLst>
              <a:ext uri="{FF2B5EF4-FFF2-40B4-BE49-F238E27FC236}">
                <a16:creationId xmlns:a16="http://schemas.microsoft.com/office/drawing/2014/main" id="{7F40B5B1-2D5F-FA42-A91D-62F600A0D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949" y="4182254"/>
            <a:ext cx="2286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350" dirty="0">
                <a:solidFill>
                  <a:srgbClr val="BC373A"/>
                </a:solidFill>
                <a:latin typeface="Arial" panose="020B0604020202020204" pitchFamily="34" charset="0"/>
              </a:rPr>
              <a:t>CAM4 SW Heating rates</a:t>
            </a:r>
          </a:p>
        </p:txBody>
      </p:sp>
      <p:sp>
        <p:nvSpPr>
          <p:cNvPr id="15371" name="Text Box 12">
            <a:extLst>
              <a:ext uri="{FF2B5EF4-FFF2-40B4-BE49-F238E27FC236}">
                <a16:creationId xmlns:a16="http://schemas.microsoft.com/office/drawing/2014/main" id="{8D85B3A4-061E-CD46-8ACD-1F772D789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658774"/>
            <a:ext cx="8572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chemeClr val="tx1"/>
                </a:solidFill>
              </a:rPr>
              <a:t>121 nm</a:t>
            </a:r>
          </a:p>
        </p:txBody>
      </p:sp>
      <p:sp>
        <p:nvSpPr>
          <p:cNvPr id="15372" name="Text Box 13">
            <a:extLst>
              <a:ext uri="{FF2B5EF4-FFF2-40B4-BE49-F238E27FC236}">
                <a16:creationId xmlns:a16="http://schemas.microsoft.com/office/drawing/2014/main" id="{65E0AD00-ECFC-A442-8EE3-6E59F23E5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03" y="2049618"/>
            <a:ext cx="2811743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solidFill>
                  <a:srgbClr val="0432FF"/>
                </a:solidFill>
              </a:rPr>
              <a:t>Inline Calculation: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solidFill>
                  <a:schemeClr val="tx1"/>
                </a:solidFill>
              </a:rPr>
              <a:t> JO</a:t>
            </a:r>
            <a:r>
              <a:rPr lang="en-US" altLang="en-US" sz="1400" baseline="-25000" dirty="0">
                <a:solidFill>
                  <a:schemeClr val="tx1"/>
                </a:solidFill>
              </a:rPr>
              <a:t>2</a:t>
            </a:r>
            <a:r>
              <a:rPr lang="en-US" altLang="en-US" sz="1400" dirty="0">
                <a:solidFill>
                  <a:schemeClr val="tx1"/>
                </a:solidFill>
              </a:rPr>
              <a:t> Lyman Alpha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solidFill>
                  <a:schemeClr val="tx1"/>
                </a:solidFill>
              </a:rPr>
              <a:t> JO</a:t>
            </a:r>
            <a:r>
              <a:rPr lang="en-US" altLang="en-US" sz="1400" baseline="-25000" dirty="0">
                <a:solidFill>
                  <a:schemeClr val="tx1"/>
                </a:solidFill>
              </a:rPr>
              <a:t>2</a:t>
            </a:r>
            <a:r>
              <a:rPr lang="en-US" altLang="en-US" sz="1400" dirty="0">
                <a:solidFill>
                  <a:schemeClr val="tx1"/>
                </a:solidFill>
              </a:rPr>
              <a:t> SRB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solidFill>
                  <a:schemeClr val="tx1"/>
                </a:solidFill>
              </a:rPr>
              <a:t> JNO SRB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sym typeface="Symbol" pitchFamily="2" charset="2"/>
              </a:rPr>
              <a:t> 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sym typeface="Symbol" pitchFamily="2" charset="2"/>
              </a:rPr>
              <a:t>x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sym typeface="Symbol" pitchFamily="2" charset="2"/>
              </a:rPr>
              <a:t> 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sym typeface="Symbol" pitchFamily="2" charset="2"/>
              </a:rPr>
              <a:t>  </a:t>
            </a:r>
            <a:r>
              <a:rPr lang="en-US" altLang="en-US" sz="1400" dirty="0">
                <a:solidFill>
                  <a:schemeClr val="tx1"/>
                </a:solidFill>
                <a:sym typeface="Symbol" pitchFamily="2" charset="2"/>
              </a:rPr>
              <a:t>for all other J’s</a:t>
            </a:r>
            <a:endParaRPr lang="en-US" altLang="en-US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solidFill>
                  <a:schemeClr val="tx1"/>
                </a:solidFill>
              </a:rPr>
              <a:t> </a:t>
            </a:r>
            <a:r>
              <a:rPr lang="en-US" altLang="en-US" sz="1400" dirty="0" err="1">
                <a:solidFill>
                  <a:schemeClr val="tx1"/>
                </a:solidFill>
              </a:rPr>
              <a:t>N</a:t>
            </a:r>
            <a:r>
              <a:rPr lang="en-US" altLang="en-US" sz="1400" baseline="-25000" dirty="0" err="1">
                <a:solidFill>
                  <a:schemeClr val="tx1"/>
                </a:solidFill>
              </a:rPr>
              <a:t>flux</a:t>
            </a:r>
            <a:r>
              <a:rPr lang="en-US" altLang="en-US" sz="1400" dirty="0">
                <a:solidFill>
                  <a:schemeClr val="tx1"/>
                </a:solidFill>
              </a:rPr>
              <a:t> (p, </a:t>
            </a:r>
            <a:r>
              <a:rPr lang="en-US" altLang="en-US" sz="1400" dirty="0">
                <a:solidFill>
                  <a:schemeClr val="tx1"/>
                </a:solidFill>
                <a:sym typeface="Symbol" pitchFamily="2" charset="2"/>
              </a:rPr>
              <a:t>)</a:t>
            </a:r>
            <a:r>
              <a:rPr lang="en-US" altLang="en-US" sz="1400" dirty="0">
                <a:solidFill>
                  <a:schemeClr val="tx1"/>
                </a:solidFill>
              </a:rPr>
              <a:t> is </a:t>
            </a:r>
            <a:r>
              <a:rPr lang="en-US" altLang="en-US" sz="1400" dirty="0" err="1">
                <a:solidFill>
                  <a:schemeClr val="tx1"/>
                </a:solidFill>
              </a:rPr>
              <a:t>funct</a:t>
            </a:r>
            <a:r>
              <a:rPr lang="en-US" altLang="en-US" sz="1400" dirty="0">
                <a:solidFill>
                  <a:schemeClr val="tx1"/>
                </a:solidFill>
              </a:rPr>
              <a:t>. of (O</a:t>
            </a:r>
            <a:r>
              <a:rPr lang="en-US" altLang="en-US" sz="1400" baseline="-25000" dirty="0">
                <a:solidFill>
                  <a:schemeClr val="tx1"/>
                </a:solidFill>
              </a:rPr>
              <a:t>3</a:t>
            </a:r>
            <a:r>
              <a:rPr lang="en-US" altLang="en-US" sz="1400" dirty="0">
                <a:solidFill>
                  <a:schemeClr val="tx1"/>
                </a:solidFill>
              </a:rPr>
              <a:t>, O</a:t>
            </a:r>
            <a:r>
              <a:rPr lang="en-US" altLang="en-US" sz="1400" baseline="-25000" dirty="0">
                <a:solidFill>
                  <a:schemeClr val="tx1"/>
                </a:solidFill>
              </a:rPr>
              <a:t>2</a:t>
            </a:r>
            <a:r>
              <a:rPr lang="en-US" altLang="en-US" sz="1400" dirty="0">
                <a:solidFill>
                  <a:schemeClr val="tx1"/>
                </a:solidFill>
              </a:rPr>
              <a:t>)</a:t>
            </a:r>
            <a:endParaRPr lang="en-US" altLang="en-US" sz="1350" dirty="0">
              <a:solidFill>
                <a:schemeClr val="tx1"/>
              </a:solidFill>
            </a:endParaRPr>
          </a:p>
        </p:txBody>
      </p:sp>
      <p:sp>
        <p:nvSpPr>
          <p:cNvPr id="336910" name="Line 14">
            <a:extLst>
              <a:ext uri="{FF2B5EF4-FFF2-40B4-BE49-F238E27FC236}">
                <a16:creationId xmlns:a16="http://schemas.microsoft.com/office/drawing/2014/main" id="{11847CAE-8F1B-3D4F-AAE3-8C50D69D44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93" y="4678000"/>
            <a:ext cx="8039818" cy="0"/>
          </a:xfrm>
          <a:prstGeom prst="line">
            <a:avLst/>
          </a:prstGeom>
          <a:noFill/>
          <a:ln w="38100">
            <a:solidFill>
              <a:srgbClr val="32CE32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19" charset="0"/>
            </a:endParaRPr>
          </a:p>
        </p:txBody>
      </p:sp>
      <p:sp>
        <p:nvSpPr>
          <p:cNvPr id="15374" name="Text Box 15">
            <a:extLst>
              <a:ext uri="{FF2B5EF4-FFF2-40B4-BE49-F238E27FC236}">
                <a16:creationId xmlns:a16="http://schemas.microsoft.com/office/drawing/2014/main" id="{CF7D4C4B-F102-4A49-A4E3-78CD78743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697" y="4401001"/>
            <a:ext cx="1657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500" dirty="0">
                <a:solidFill>
                  <a:srgbClr val="00B050"/>
                </a:solidFill>
                <a:latin typeface="Times New Roman" panose="02020603050405020304" pitchFamily="18" charset="0"/>
              </a:rPr>
              <a:t>Heating and Photolysis rates</a:t>
            </a:r>
          </a:p>
        </p:txBody>
      </p:sp>
      <p:sp>
        <p:nvSpPr>
          <p:cNvPr id="15375" name="TextBox 1">
            <a:extLst>
              <a:ext uri="{FF2B5EF4-FFF2-40B4-BE49-F238E27FC236}">
                <a16:creationId xmlns:a16="http://schemas.microsoft.com/office/drawing/2014/main" id="{93356412-4E44-4149-9113-D40A6E68E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826" y="4768649"/>
            <a:ext cx="4729748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tx1"/>
                </a:solidFill>
              </a:rPr>
              <a:t>Cloud correction factor is applied to total J (Madronich).</a:t>
            </a:r>
          </a:p>
        </p:txBody>
      </p:sp>
      <p:sp>
        <p:nvSpPr>
          <p:cNvPr id="15376" name="Text Box 12">
            <a:extLst>
              <a:ext uri="{FF2B5EF4-FFF2-40B4-BE49-F238E27FC236}">
                <a16:creationId xmlns:a16="http://schemas.microsoft.com/office/drawing/2014/main" id="{7EE8FB73-E6B2-4947-B26E-0CBB9D77B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64" y="1024359"/>
            <a:ext cx="173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92929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chemeClr val="tx1"/>
                </a:solidFill>
              </a:rPr>
              <a:t>&lt;= EUV (</a:t>
            </a:r>
            <a:r>
              <a:rPr lang="en-US" altLang="en-US" sz="1400" b="1" dirty="0">
                <a:solidFill>
                  <a:srgbClr val="0432FF"/>
                </a:solidFill>
              </a:rPr>
              <a:t>LUT</a:t>
            </a:r>
            <a:r>
              <a:rPr lang="en-US" altLang="en-US" sz="1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F3B8CE-FAC2-4340-A808-E3CE79F06A26}"/>
              </a:ext>
            </a:extLst>
          </p:cNvPr>
          <p:cNvSpPr/>
          <p:nvPr/>
        </p:nvSpPr>
        <p:spPr>
          <a:xfrm>
            <a:off x="3056232" y="879822"/>
            <a:ext cx="270272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x-none" sz="1100" dirty="0">
                <a:latin typeface="Arial" charset="0"/>
                <a:ea typeface="ＭＳ Ｐゴシック" charset="-128"/>
                <a:sym typeface="Symbol" charset="2"/>
              </a:rPr>
              <a:t>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  <a:ea typeface="ＭＳ Ｐゴシック" charset="-12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351242-FCF3-4341-AB1A-2E6693338FDF}"/>
              </a:ext>
            </a:extLst>
          </p:cNvPr>
          <p:cNvCxnSpPr>
            <a:cxnSpLocks/>
          </p:cNvCxnSpPr>
          <p:nvPr/>
        </p:nvCxnSpPr>
        <p:spPr>
          <a:xfrm>
            <a:off x="87557" y="478631"/>
            <a:ext cx="89985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28860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842BC6-C625-7547-93D9-75FF13B5735B}"/>
              </a:ext>
            </a:extLst>
          </p:cNvPr>
          <p:cNvSpPr/>
          <p:nvPr/>
        </p:nvSpPr>
        <p:spPr>
          <a:xfrm>
            <a:off x="800101" y="3461657"/>
            <a:ext cx="310243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D98CC-FAB2-CD49-BE22-648CAD56269C}"/>
              </a:ext>
            </a:extLst>
          </p:cNvPr>
          <p:cNvSpPr txBox="1"/>
          <p:nvPr/>
        </p:nvSpPr>
        <p:spPr>
          <a:xfrm>
            <a:off x="304144" y="40233"/>
            <a:ext cx="8839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Tropospheric Column Ozone Difference to OMI/MLS</a:t>
            </a:r>
          </a:p>
          <a:p>
            <a:pPr algn="ctr"/>
            <a:r>
              <a:rPr lang="en-US" sz="2800" dirty="0"/>
              <a:t>CCMI Comparison (Revell et al., 2018)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5F55E-1B04-8E4B-9FD4-4D63852E4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2656"/>
            <a:ext cx="8314266" cy="3864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461B1-8854-CC47-B198-FDB3AE66D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147" y="1253067"/>
            <a:ext cx="935254" cy="387582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BFAA498-1831-2C4C-9BC5-5548262104C8}"/>
              </a:ext>
            </a:extLst>
          </p:cNvPr>
          <p:cNvSpPr/>
          <p:nvPr/>
        </p:nvSpPr>
        <p:spPr>
          <a:xfrm>
            <a:off x="5020733" y="959456"/>
            <a:ext cx="3293533" cy="1487411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F7101-016E-324B-BAB7-A3C1974D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61" y="0"/>
            <a:ext cx="71612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55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51996-E2D7-DC4D-952C-0DA2FB6B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4289288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44843" y="0"/>
            <a:ext cx="8408729" cy="85725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Calibri" charset="0"/>
              </a:rPr>
              <a:t>Secondary Organic Aerosol Description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46" y="960382"/>
            <a:ext cx="4655048" cy="34876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809" y="4753984"/>
            <a:ext cx="29800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Modified after C. </a:t>
            </a:r>
            <a:r>
              <a:rPr lang="en-US" sz="1350" i="1" dirty="0" err="1"/>
              <a:t>Heald</a:t>
            </a:r>
            <a:r>
              <a:rPr lang="en-US" sz="1350" i="1" dirty="0"/>
              <a:t>, MIT Cambridge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1959" y="1507898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SOAG species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76429" y="1690200"/>
            <a:ext cx="7726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16F6D5-438E-9344-9B27-36E6F76563B1}"/>
              </a:ext>
            </a:extLst>
          </p:cNvPr>
          <p:cNvSpPr txBox="1"/>
          <p:nvPr/>
        </p:nvSpPr>
        <p:spPr>
          <a:xfrm>
            <a:off x="5731504" y="960382"/>
            <a:ext cx="33136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Simplified Chemistry: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SOAG derived from fixed mass 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interactions with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Comprehensive Chemistry: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SOAG formation derived from VOCs using VBS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volatility bins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Interactive with land emissions</a:t>
            </a:r>
          </a:p>
          <a:p>
            <a:r>
              <a:rPr lang="en-US" dirty="0"/>
              <a:t>-&gt; more physical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45400-5705-E248-B317-3A347383C571}"/>
              </a:ext>
            </a:extLst>
          </p:cNvPr>
          <p:cNvSpPr txBox="1"/>
          <p:nvPr/>
        </p:nvSpPr>
        <p:spPr>
          <a:xfrm>
            <a:off x="3052856" y="4093160"/>
            <a:ext cx="27383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Anthropogenic Source / Fires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D5C01B-6847-1E4E-97F3-C01246B4DBFE}"/>
              </a:ext>
            </a:extLst>
          </p:cNvPr>
          <p:cNvCxnSpPr>
            <a:cxnSpLocks/>
          </p:cNvCxnSpPr>
          <p:nvPr/>
        </p:nvCxnSpPr>
        <p:spPr>
          <a:xfrm flipH="1" flipV="1">
            <a:off x="2706029" y="2236840"/>
            <a:ext cx="1643012" cy="7962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86B624A-C50D-0345-97FB-36F70E0FA94A}"/>
              </a:ext>
            </a:extLst>
          </p:cNvPr>
          <p:cNvSpPr txBox="1"/>
          <p:nvPr/>
        </p:nvSpPr>
        <p:spPr>
          <a:xfrm>
            <a:off x="3709639" y="2528617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OH</a:t>
            </a:r>
          </a:p>
        </p:txBody>
      </p:sp>
    </p:spTree>
    <p:extLst>
      <p:ext uri="{BB962C8B-B14F-4D97-AF65-F5344CB8AC3E}">
        <p14:creationId xmlns:p14="http://schemas.microsoft.com/office/powerpoint/2010/main" val="3270537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29652" y="1829386"/>
            <a:ext cx="2106733" cy="145190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Oxygenated VOC (gas)</a:t>
            </a:r>
          </a:p>
          <a:p>
            <a:pPr algn="ctr"/>
            <a:r>
              <a:rPr lang="en-US" dirty="0"/>
              <a:t>0.38 Tg</a:t>
            </a:r>
          </a:p>
        </p:txBody>
      </p:sp>
      <p:sp>
        <p:nvSpPr>
          <p:cNvPr id="5" name="Oval 4"/>
          <p:cNvSpPr/>
          <p:nvPr/>
        </p:nvSpPr>
        <p:spPr>
          <a:xfrm>
            <a:off x="5517466" y="1676400"/>
            <a:ext cx="1602545" cy="160488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SOA</a:t>
            </a:r>
          </a:p>
          <a:p>
            <a:pPr algn="ctr"/>
            <a:r>
              <a:rPr lang="en-US" dirty="0"/>
              <a:t>1.04 Tg</a:t>
            </a:r>
          </a:p>
        </p:txBody>
      </p:sp>
      <p:sp>
        <p:nvSpPr>
          <p:cNvPr id="6" name="Right Arrow 5"/>
          <p:cNvSpPr/>
          <p:nvPr/>
        </p:nvSpPr>
        <p:spPr>
          <a:xfrm rot="5400000">
            <a:off x="2381545" y="1393300"/>
            <a:ext cx="522263" cy="23993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4105966" y="2719794"/>
            <a:ext cx="147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142 Tg/yr 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915282" y="618832"/>
            <a:ext cx="290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Biogenic, anthropogenic and biomass burning VOC, SIVOC 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1829384" y="3474553"/>
            <a:ext cx="769034" cy="3059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noFill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629652" y="4069121"/>
            <a:ext cx="147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44Tg/yr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1662919" y="3214482"/>
            <a:ext cx="72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2915864" y="3474553"/>
            <a:ext cx="769034" cy="30597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702944" y="3205479"/>
            <a:ext cx="72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5493055" y="3732271"/>
            <a:ext cx="769034" cy="3059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326589" y="3472200"/>
            <a:ext cx="72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</a:t>
            </a:r>
          </a:p>
        </p:txBody>
      </p:sp>
      <p:sp>
        <p:nvSpPr>
          <p:cNvPr id="15" name="Right Arrow 14"/>
          <p:cNvSpPr/>
          <p:nvPr/>
        </p:nvSpPr>
        <p:spPr>
          <a:xfrm rot="5400000">
            <a:off x="6914833" y="3090036"/>
            <a:ext cx="769034" cy="3059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737260" y="2850480"/>
            <a:ext cx="72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 </a:t>
            </a:r>
            <a:r>
              <a:rPr lang="en-US" baseline="-25000" dirty="0"/>
              <a:t>SOA</a:t>
            </a:r>
          </a:p>
        </p:txBody>
      </p:sp>
      <p:sp>
        <p:nvSpPr>
          <p:cNvPr id="17" name="Right Arrow 16"/>
          <p:cNvSpPr/>
          <p:nvPr/>
        </p:nvSpPr>
        <p:spPr>
          <a:xfrm rot="5400000">
            <a:off x="6257227" y="3763359"/>
            <a:ext cx="769034" cy="30597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6044307" y="3494285"/>
            <a:ext cx="72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6976914" y="3607232"/>
            <a:ext cx="147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57 Tg/yr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6488757" y="4276033"/>
            <a:ext cx="147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72 Tg/yr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5048079" y="4247690"/>
            <a:ext cx="147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12 Tg/yr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12707" y="112541"/>
            <a:ext cx="4152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VBS Budgets 1995-2010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14335" y="1829386"/>
            <a:ext cx="166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Net gas-particle</a:t>
            </a:r>
          </a:p>
          <a:p>
            <a:r>
              <a:rPr lang="en-US" dirty="0">
                <a:solidFill>
                  <a:srgbClr val="FF0000"/>
                </a:solidFill>
              </a:rPr>
              <a:t>partitioning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8576" y="2074033"/>
            <a:ext cx="18094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Depends on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J values for different chemicals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9295" y="133111"/>
            <a:ext cx="33311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Most of it from biogenic emissions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-&gt; strongly dependent on MEGAN emissions</a:t>
            </a:r>
          </a:p>
        </p:txBody>
      </p:sp>
      <p:sp>
        <p:nvSpPr>
          <p:cNvPr id="27" name="TextBox 26"/>
          <p:cNvSpPr txBox="1"/>
          <p:nvPr/>
        </p:nvSpPr>
        <p:spPr>
          <a:xfrm flipH="1">
            <a:off x="2853270" y="4069121"/>
            <a:ext cx="147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108Tg/yr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1323679" y="1206138"/>
            <a:ext cx="1474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chem. Prod.</a:t>
            </a:r>
          </a:p>
          <a:p>
            <a:r>
              <a:rPr lang="en-US" dirty="0"/>
              <a:t>294Tg/yr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62645" y="1158470"/>
            <a:ext cx="12127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 Oxidants</a:t>
            </a:r>
          </a:p>
          <a:p>
            <a:r>
              <a:rPr lang="en-US" sz="1350" dirty="0"/>
              <a:t>Glyoxal uptake</a:t>
            </a:r>
          </a:p>
        </p:txBody>
      </p:sp>
      <p:sp>
        <p:nvSpPr>
          <p:cNvPr id="35" name="Left-Right Arrow 34"/>
          <p:cNvSpPr/>
          <p:nvPr/>
        </p:nvSpPr>
        <p:spPr>
          <a:xfrm>
            <a:off x="3978530" y="2467227"/>
            <a:ext cx="1249335" cy="227375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TextBox 23"/>
          <p:cNvSpPr txBox="1"/>
          <p:nvPr/>
        </p:nvSpPr>
        <p:spPr>
          <a:xfrm>
            <a:off x="4645514" y="876512"/>
            <a:ext cx="198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Lifetime: 4.5 years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50045" y="4757225"/>
            <a:ext cx="447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Values very close to observational estimates!</a:t>
            </a:r>
          </a:p>
        </p:txBody>
      </p:sp>
    </p:spTree>
    <p:extLst>
      <p:ext uri="{BB962C8B-B14F-4D97-AF65-F5344CB8AC3E}">
        <p14:creationId xmlns:p14="http://schemas.microsoft.com/office/powerpoint/2010/main" val="3460764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4CBA24-57F9-5741-B680-DAB2D31A4AA5}"/>
              </a:ext>
            </a:extLst>
          </p:cNvPr>
          <p:cNvSpPr txBox="1"/>
          <p:nvPr/>
        </p:nvSpPr>
        <p:spPr>
          <a:xfrm>
            <a:off x="5251053" y="175311"/>
            <a:ext cx="3892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Stratospheric Ozone Column (DU)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BBD82-CD4D-9A4B-9066-ADF2B9765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41" r="1"/>
          <a:stretch/>
        </p:blipFill>
        <p:spPr>
          <a:xfrm>
            <a:off x="0" y="205362"/>
            <a:ext cx="4893734" cy="4869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235ADC-CF20-9F49-9FFB-3800118541A2}"/>
              </a:ext>
            </a:extLst>
          </p:cNvPr>
          <p:cNvSpPr txBox="1"/>
          <p:nvPr/>
        </p:nvSpPr>
        <p:spPr>
          <a:xfrm>
            <a:off x="3031226" y="519248"/>
            <a:ext cx="8126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April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347CE0-577B-DB40-AC91-FC6E97354547}"/>
              </a:ext>
            </a:extLst>
          </p:cNvPr>
          <p:cNvSpPr txBox="1"/>
          <p:nvPr/>
        </p:nvSpPr>
        <p:spPr>
          <a:xfrm>
            <a:off x="3031225" y="2851315"/>
            <a:ext cx="948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October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4C255-CC98-1C43-9EC1-7AF08F3B83E0}"/>
              </a:ext>
            </a:extLst>
          </p:cNvPr>
          <p:cNvSpPr txBox="1"/>
          <p:nvPr/>
        </p:nvSpPr>
        <p:spPr>
          <a:xfrm>
            <a:off x="715266" y="618928"/>
            <a:ext cx="9087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January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7D6D54-06E5-5548-A129-348BC66E4A7E}"/>
              </a:ext>
            </a:extLst>
          </p:cNvPr>
          <p:cNvSpPr txBox="1"/>
          <p:nvPr/>
        </p:nvSpPr>
        <p:spPr>
          <a:xfrm>
            <a:off x="715266" y="2851315"/>
            <a:ext cx="5373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7ACE13-0E04-A846-840B-02C4DAFF8323}"/>
              </a:ext>
            </a:extLst>
          </p:cNvPr>
          <p:cNvSpPr txBox="1"/>
          <p:nvPr/>
        </p:nvSpPr>
        <p:spPr>
          <a:xfrm>
            <a:off x="5282066" y="2802135"/>
            <a:ext cx="360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Additional GW tuning for CAM-chem</a:t>
            </a:r>
          </a:p>
          <a:p>
            <a:r>
              <a:rPr lang="en-US" dirty="0"/>
              <a:t>may be needed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25FD71-2F28-7843-8D39-C6284F5E2501}"/>
              </a:ext>
            </a:extLst>
          </p:cNvPr>
          <p:cNvSpPr txBox="1"/>
          <p:nvPr/>
        </p:nvSpPr>
        <p:spPr>
          <a:xfrm>
            <a:off x="5251052" y="1252529"/>
            <a:ext cx="2842060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Observations (OMI/MLS)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WACCM1 (CCMI)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WACCM</a:t>
            </a:r>
          </a:p>
          <a:p>
            <a:r>
              <a:rPr lang="en-US" sz="2000" b="1" dirty="0">
                <a:solidFill>
                  <a:srgbClr val="92D050"/>
                </a:solidFill>
              </a:rPr>
              <a:t>CAM-chem</a:t>
            </a:r>
          </a:p>
        </p:txBody>
      </p:sp>
    </p:spTree>
    <p:extLst>
      <p:ext uri="{BB962C8B-B14F-4D97-AF65-F5344CB8AC3E}">
        <p14:creationId xmlns:p14="http://schemas.microsoft.com/office/powerpoint/2010/main" val="705532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E891EE-A44C-BD47-9986-EB642C435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54" b="-651"/>
          <a:stretch/>
        </p:blipFill>
        <p:spPr bwMode="auto">
          <a:xfrm>
            <a:off x="41428" y="0"/>
            <a:ext cx="9102572" cy="50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SF logo.pdf">
            <a:extLst>
              <a:ext uri="{FF2B5EF4-FFF2-40B4-BE49-F238E27FC236}">
                <a16:creationId xmlns:a16="http://schemas.microsoft.com/office/drawing/2014/main" id="{E955E693-49F7-BC4E-B36E-F753D3FB2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691" y="5624847"/>
            <a:ext cx="1046860" cy="1046860"/>
          </a:xfrm>
          <a:prstGeom prst="rect">
            <a:avLst/>
          </a:prstGeom>
        </p:spPr>
      </p:pic>
      <p:pic>
        <p:nvPicPr>
          <p:cNvPr id="11" name="Picture 10" descr="NSF logo.pdf">
            <a:extLst>
              <a:ext uri="{FF2B5EF4-FFF2-40B4-BE49-F238E27FC236}">
                <a16:creationId xmlns:a16="http://schemas.microsoft.com/office/drawing/2014/main" id="{F6F6226B-CE9B-8642-8141-EFE934CA0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6091" y="5777247"/>
            <a:ext cx="1046860" cy="1046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630DDC-8A2E-4144-AC25-3ED7BE61F9A7}"/>
              </a:ext>
            </a:extLst>
          </p:cNvPr>
          <p:cNvSpPr txBox="1"/>
          <p:nvPr/>
        </p:nvSpPr>
        <p:spPr>
          <a:xfrm>
            <a:off x="2525304" y="507751"/>
            <a:ext cx="3601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CESM2 model components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B65DF-762F-5341-B56B-82C7CF0B5026}"/>
              </a:ext>
            </a:extLst>
          </p:cNvPr>
          <p:cNvSpPr txBox="1"/>
          <p:nvPr/>
        </p:nvSpPr>
        <p:spPr>
          <a:xfrm>
            <a:off x="5743576" y="1035344"/>
            <a:ext cx="2514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Atmospheric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CAM-</a:t>
            </a:r>
            <a:r>
              <a:rPr lang="en-US" dirty="0" err="1"/>
              <a:t>chem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WACCM</a:t>
            </a:r>
          </a:p>
          <a:p>
            <a:r>
              <a:rPr lang="en-US" dirty="0">
                <a:solidFill>
                  <a:srgbClr val="FF0000"/>
                </a:solidFill>
              </a:rPr>
              <a:t>Model can be run in very different configurations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Coupled /prescribed ocean and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Coupled or prescribed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running or nudged to meteorological fields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D372A-8080-BA44-9F8A-7E3C7A4EC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46" y="978637"/>
            <a:ext cx="4739316" cy="40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1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D25FD71-2F28-7843-8D39-C6284F5E2501}"/>
              </a:ext>
            </a:extLst>
          </p:cNvPr>
          <p:cNvSpPr txBox="1"/>
          <p:nvPr/>
        </p:nvSpPr>
        <p:spPr>
          <a:xfrm>
            <a:off x="6218547" y="620761"/>
            <a:ext cx="1591718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Observations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WACCM1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WACCM</a:t>
            </a:r>
          </a:p>
          <a:p>
            <a:r>
              <a:rPr lang="en-US" sz="2000" b="1" dirty="0">
                <a:solidFill>
                  <a:srgbClr val="92D050"/>
                </a:solidFill>
              </a:rPr>
              <a:t>WACCM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WACCM 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CAM-chem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5EF6F8-D1D5-2049-8FB0-72B86C358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27" y="307032"/>
            <a:ext cx="6078620" cy="47922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4465C-5DD9-A246-98DD-9D02122C3124}"/>
              </a:ext>
            </a:extLst>
          </p:cNvPr>
          <p:cNvSpPr txBox="1"/>
          <p:nvPr/>
        </p:nvSpPr>
        <p:spPr>
          <a:xfrm>
            <a:off x="1073426" y="2154803"/>
            <a:ext cx="461176" cy="564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774EB-F7C3-054C-96EB-BC492E499B59}"/>
              </a:ext>
            </a:extLst>
          </p:cNvPr>
          <p:cNvSpPr txBox="1"/>
          <p:nvPr/>
        </p:nvSpPr>
        <p:spPr>
          <a:xfrm flipH="1">
            <a:off x="1073426" y="159096"/>
            <a:ext cx="49333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Total Column Ozone  63-90</a:t>
            </a:r>
            <a:r>
              <a:rPr lang="en-US" sz="2400" baseline="30000" dirty="0"/>
              <a:t>o</a:t>
            </a:r>
            <a:r>
              <a:rPr lang="en-US" sz="2400" dirty="0"/>
              <a:t>S October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648D7-D1C9-8F48-A9F7-B043D7FC4E63}"/>
              </a:ext>
            </a:extLst>
          </p:cNvPr>
          <p:cNvSpPr txBox="1"/>
          <p:nvPr/>
        </p:nvSpPr>
        <p:spPr>
          <a:xfrm>
            <a:off x="6475141" y="4653776"/>
            <a:ext cx="20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From Doug </a:t>
            </a:r>
            <a:r>
              <a:rPr lang="en-US" i="1" dirty="0" err="1"/>
              <a:t>Kinnison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84988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D659AF-95D9-D44F-B519-FF3BB978B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51"/>
          <a:stretch/>
        </p:blipFill>
        <p:spPr>
          <a:xfrm>
            <a:off x="0" y="1536437"/>
            <a:ext cx="4445620" cy="2539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DDAB32-B0FA-D643-955E-244BB9DE58DE}"/>
              </a:ext>
            </a:extLst>
          </p:cNvPr>
          <p:cNvSpPr txBox="1"/>
          <p:nvPr/>
        </p:nvSpPr>
        <p:spPr>
          <a:xfrm>
            <a:off x="236481" y="1213446"/>
            <a:ext cx="49172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Eastern U.S.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AF35C7-EBFB-614D-BF9E-2F756D44C094}"/>
              </a:ext>
            </a:extLst>
          </p:cNvPr>
          <p:cNvSpPr txBox="1"/>
          <p:nvPr/>
        </p:nvSpPr>
        <p:spPr>
          <a:xfrm>
            <a:off x="3014197" y="3030818"/>
            <a:ext cx="13329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Ozonesondes</a:t>
            </a:r>
            <a:endParaRPr lang="en-US" sz="1600" b="1" dirty="0"/>
          </a:p>
          <a:p>
            <a:r>
              <a:rPr lang="en-US" sz="1600" b="1" dirty="0">
                <a:solidFill>
                  <a:srgbClr val="0070C0"/>
                </a:solidFill>
              </a:rPr>
              <a:t>WACCM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CAM-Chem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583FA7-934F-754B-9C96-82012AF81CEA}"/>
              </a:ext>
            </a:extLst>
          </p:cNvPr>
          <p:cNvSpPr txBox="1"/>
          <p:nvPr/>
        </p:nvSpPr>
        <p:spPr>
          <a:xfrm>
            <a:off x="639979" y="2245046"/>
            <a:ext cx="763861" cy="3346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F682E2-5469-AD4E-8690-7FD335DD49EE}"/>
              </a:ext>
            </a:extLst>
          </p:cNvPr>
          <p:cNvSpPr txBox="1"/>
          <p:nvPr/>
        </p:nvSpPr>
        <p:spPr>
          <a:xfrm>
            <a:off x="2861187" y="127010"/>
            <a:ext cx="3504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Tropospheric Ozone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6E1C71-3AD8-7D42-9DC0-71FFCB6D6708}"/>
              </a:ext>
            </a:extLst>
          </p:cNvPr>
          <p:cNvSpPr txBox="1"/>
          <p:nvPr/>
        </p:nvSpPr>
        <p:spPr>
          <a:xfrm>
            <a:off x="3085856" y="2245046"/>
            <a:ext cx="763861" cy="3346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FE5558-F9A1-DE4A-825E-1DA475B24941}"/>
              </a:ext>
            </a:extLst>
          </p:cNvPr>
          <p:cNvSpPr txBox="1"/>
          <p:nvPr/>
        </p:nvSpPr>
        <p:spPr>
          <a:xfrm>
            <a:off x="4994750" y="1213445"/>
            <a:ext cx="3971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Western Europe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34427B-9633-0A49-A773-71DE23C49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620" y="1708677"/>
            <a:ext cx="4646341" cy="2344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C7FA1A-8420-2C43-A523-B44773BAF919}"/>
              </a:ext>
            </a:extLst>
          </p:cNvPr>
          <p:cNvSpPr txBox="1"/>
          <p:nvPr/>
        </p:nvSpPr>
        <p:spPr>
          <a:xfrm>
            <a:off x="7650560" y="2908478"/>
            <a:ext cx="1332936" cy="7809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Observations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WACCM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CAM-Chem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20D21F-EF24-6546-91C2-E8A981914433}"/>
              </a:ext>
            </a:extLst>
          </p:cNvPr>
          <p:cNvSpPr txBox="1"/>
          <p:nvPr/>
        </p:nvSpPr>
        <p:spPr>
          <a:xfrm>
            <a:off x="4925765" y="2245046"/>
            <a:ext cx="763861" cy="3346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BDFF8E-51CF-8745-824C-896B1AE48541}"/>
              </a:ext>
            </a:extLst>
          </p:cNvPr>
          <p:cNvSpPr txBox="1"/>
          <p:nvPr/>
        </p:nvSpPr>
        <p:spPr>
          <a:xfrm>
            <a:off x="7222959" y="2156041"/>
            <a:ext cx="763861" cy="3346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17680D-27B5-AF4B-8E36-E18AE7C49709}"/>
              </a:ext>
            </a:extLst>
          </p:cNvPr>
          <p:cNvSpPr/>
          <p:nvPr/>
        </p:nvSpPr>
        <p:spPr>
          <a:xfrm>
            <a:off x="6365864" y="2839844"/>
            <a:ext cx="607365" cy="7136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32E5A6-33F2-1B40-A31D-136F1D2324A6}"/>
              </a:ext>
            </a:extLst>
          </p:cNvPr>
          <p:cNvSpPr/>
          <p:nvPr/>
        </p:nvSpPr>
        <p:spPr>
          <a:xfrm>
            <a:off x="4737840" y="2881161"/>
            <a:ext cx="607365" cy="7136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FA58E-FBBE-8144-83D8-145CB8449F83}"/>
              </a:ext>
            </a:extLst>
          </p:cNvPr>
          <p:cNvSpPr txBox="1"/>
          <p:nvPr/>
        </p:nvSpPr>
        <p:spPr>
          <a:xfrm>
            <a:off x="1108474" y="4438915"/>
            <a:ext cx="685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good agreement in summer, high bias in winter northern latitudes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65DA58-927A-AC45-84C7-F6DF6B06C318}"/>
              </a:ext>
            </a:extLst>
          </p:cNvPr>
          <p:cNvCxnSpPr>
            <a:cxnSpLocks/>
          </p:cNvCxnSpPr>
          <p:nvPr/>
        </p:nvCxnSpPr>
        <p:spPr>
          <a:xfrm flipH="1" flipV="1">
            <a:off x="4994750" y="3594839"/>
            <a:ext cx="46772" cy="8440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820A3D-8FEA-AE41-9351-502175787BF9}"/>
              </a:ext>
            </a:extLst>
          </p:cNvPr>
          <p:cNvCxnSpPr>
            <a:cxnSpLocks/>
          </p:cNvCxnSpPr>
          <p:nvPr/>
        </p:nvCxnSpPr>
        <p:spPr>
          <a:xfrm flipV="1">
            <a:off x="5153717" y="3594839"/>
            <a:ext cx="1325917" cy="8440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60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33742C-E2D6-D141-B046-273F37878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45" y="314126"/>
            <a:ext cx="4614156" cy="4746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CBA24-57F9-5741-B680-DAB2D31A4AA5}"/>
              </a:ext>
            </a:extLst>
          </p:cNvPr>
          <p:cNvSpPr txBox="1"/>
          <p:nvPr/>
        </p:nvSpPr>
        <p:spPr>
          <a:xfrm>
            <a:off x="5251053" y="175311"/>
            <a:ext cx="2933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Tropospheric CO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235ADC-CF20-9F49-9FFB-3800118541A2}"/>
              </a:ext>
            </a:extLst>
          </p:cNvPr>
          <p:cNvSpPr txBox="1"/>
          <p:nvPr/>
        </p:nvSpPr>
        <p:spPr>
          <a:xfrm>
            <a:off x="3031226" y="519248"/>
            <a:ext cx="8126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April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347CE0-577B-DB40-AC91-FC6E97354547}"/>
              </a:ext>
            </a:extLst>
          </p:cNvPr>
          <p:cNvSpPr txBox="1"/>
          <p:nvPr/>
        </p:nvSpPr>
        <p:spPr>
          <a:xfrm>
            <a:off x="3031225" y="2851315"/>
            <a:ext cx="9486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October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4C255-CC98-1C43-9EC1-7AF08F3B83E0}"/>
              </a:ext>
            </a:extLst>
          </p:cNvPr>
          <p:cNvSpPr txBox="1"/>
          <p:nvPr/>
        </p:nvSpPr>
        <p:spPr>
          <a:xfrm>
            <a:off x="715266" y="618928"/>
            <a:ext cx="9087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January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7D6D54-06E5-5548-A129-348BC66E4A7E}"/>
              </a:ext>
            </a:extLst>
          </p:cNvPr>
          <p:cNvSpPr txBox="1"/>
          <p:nvPr/>
        </p:nvSpPr>
        <p:spPr>
          <a:xfrm>
            <a:off x="715266" y="2851315"/>
            <a:ext cx="5373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7ACE13-0E04-A846-840B-02C4DAFF8323}"/>
              </a:ext>
            </a:extLst>
          </p:cNvPr>
          <p:cNvSpPr txBox="1"/>
          <p:nvPr/>
        </p:nvSpPr>
        <p:spPr>
          <a:xfrm>
            <a:off x="5367623" y="2389650"/>
            <a:ext cx="3669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 is reduced compared to WACCM1</a:t>
            </a:r>
          </a:p>
          <a:p>
            <a:r>
              <a:rPr lang="en-US" b="1" dirty="0"/>
              <a:t>-&gt; new CO emissions are lower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25FD71-2F28-7843-8D39-C6284F5E2501}"/>
              </a:ext>
            </a:extLst>
          </p:cNvPr>
          <p:cNvSpPr txBox="1"/>
          <p:nvPr/>
        </p:nvSpPr>
        <p:spPr>
          <a:xfrm>
            <a:off x="5251053" y="862128"/>
            <a:ext cx="266887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Observations (MOPITT)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WACCM1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WACCM</a:t>
            </a:r>
          </a:p>
          <a:p>
            <a:r>
              <a:rPr lang="en-US" sz="2000" b="1" dirty="0">
                <a:solidFill>
                  <a:srgbClr val="92D050"/>
                </a:solidFill>
              </a:rPr>
              <a:t>CAM-chem</a:t>
            </a:r>
          </a:p>
        </p:txBody>
      </p:sp>
    </p:spTree>
    <p:extLst>
      <p:ext uri="{BB962C8B-B14F-4D97-AF65-F5344CB8AC3E}">
        <p14:creationId xmlns:p14="http://schemas.microsoft.com/office/powerpoint/2010/main" val="115561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1284644" y="52399"/>
            <a:ext cx="6551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Overview of the atmospheric components of CESM WACCM/CAM/chemistry modeling suite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4" y="1160737"/>
            <a:ext cx="3872837" cy="387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/>
          </p:cNvSpPr>
          <p:nvPr/>
        </p:nvSpPr>
        <p:spPr bwMode="auto">
          <a:xfrm>
            <a:off x="0" y="2503391"/>
            <a:ext cx="85478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350" dirty="0">
                <a:solidFill>
                  <a:srgbClr val="F60014"/>
                </a:solidFill>
                <a:ea typeface="ＭＳ Ｐゴシック" charset="0"/>
                <a:cs typeface="Helvetica Neue Light" charset="0"/>
              </a:rPr>
              <a:t>WACCM top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965487" y="2643854"/>
            <a:ext cx="276225" cy="0"/>
          </a:xfrm>
          <a:prstGeom prst="line">
            <a:avLst/>
          </a:prstGeom>
          <a:noFill/>
          <a:ln w="25400" cap="flat">
            <a:solidFill>
              <a:srgbClr val="F6001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350"/>
          </a:p>
        </p:txBody>
      </p:sp>
      <p:sp>
        <p:nvSpPr>
          <p:cNvPr id="8" name="Rectangle 10"/>
          <p:cNvSpPr>
            <a:spLocks/>
          </p:cNvSpPr>
          <p:nvPr/>
        </p:nvSpPr>
        <p:spPr bwMode="auto">
          <a:xfrm>
            <a:off x="278497" y="3181652"/>
            <a:ext cx="1219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350" dirty="0">
                <a:solidFill>
                  <a:srgbClr val="2CA10B"/>
                </a:solidFill>
                <a:ea typeface="ＭＳ Ｐゴシック" charset="0"/>
                <a:cs typeface="Helvetica Neue Light" charset="0"/>
              </a:rPr>
              <a:t>CAM top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928865" y="3495974"/>
            <a:ext cx="276225" cy="0"/>
          </a:xfrm>
          <a:prstGeom prst="line">
            <a:avLst/>
          </a:prstGeom>
          <a:noFill/>
          <a:ln w="25400" cap="flat">
            <a:solidFill>
              <a:srgbClr val="2CA10B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1248022" y="3487738"/>
            <a:ext cx="21575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Stratosphere</a:t>
            </a:r>
            <a:endParaRPr lang="en-US" sz="1350" dirty="0"/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220044" y="1383210"/>
            <a:ext cx="70577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350">
                <a:solidFill>
                  <a:srgbClr val="0070C0"/>
                </a:solidFill>
                <a:ea typeface="ＭＳ Ｐゴシック" charset="0"/>
                <a:cs typeface="Helvetica Neue Light" charset="0"/>
              </a:rPr>
              <a:t>WACCM X</a:t>
            </a:r>
            <a:endParaRPr lang="en-US" sz="1350" dirty="0">
              <a:solidFill>
                <a:srgbClr val="0070C0"/>
              </a:solidFill>
              <a:ea typeface="ＭＳ Ｐゴシック" charset="0"/>
              <a:cs typeface="Helvetica Neue Ligh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C0ED1-3A2C-634D-A0BC-1BC4D080D338}"/>
              </a:ext>
            </a:extLst>
          </p:cNvPr>
          <p:cNvSpPr txBox="1"/>
          <p:nvPr/>
        </p:nvSpPr>
        <p:spPr>
          <a:xfrm>
            <a:off x="5413877" y="4312503"/>
            <a:ext cx="382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Unified vertical grid below about 50hPa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Circulation / Transport representation depends on resolution and model top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70AE94-9B13-D84B-AC07-601649CB0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891" y="1046173"/>
            <a:ext cx="3887109" cy="33299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233067-394F-BC4B-8001-061CF849A010}"/>
              </a:ext>
            </a:extLst>
          </p:cNvPr>
          <p:cNvSpPr txBox="1"/>
          <p:nvPr/>
        </p:nvSpPr>
        <p:spPr>
          <a:xfrm>
            <a:off x="6204639" y="768615"/>
            <a:ext cx="303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WACCM/ CAM-chem levels</a:t>
            </a:r>
          </a:p>
        </p:txBody>
      </p:sp>
    </p:spTree>
    <p:extLst>
      <p:ext uri="{BB962C8B-B14F-4D97-AF65-F5344CB8AC3E}">
        <p14:creationId xmlns:p14="http://schemas.microsoft.com/office/powerpoint/2010/main" val="391921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72AAC1-6E3C-B943-9B75-01E80D86C847}"/>
              </a:ext>
            </a:extLst>
          </p:cNvPr>
          <p:cNvSpPr txBox="1"/>
          <p:nvPr/>
        </p:nvSpPr>
        <p:spPr>
          <a:xfrm flipH="1">
            <a:off x="1284644" y="52399"/>
            <a:ext cx="6551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WACCM/CAM-</a:t>
            </a:r>
            <a:r>
              <a:rPr lang="en-US" sz="2400" dirty="0" err="1"/>
              <a:t>chem</a:t>
            </a:r>
            <a:r>
              <a:rPr lang="en-US" sz="2400" dirty="0"/>
              <a:t> unified chemistry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1DD01-7E14-3E45-904D-224153229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97" y="433185"/>
            <a:ext cx="7513000" cy="471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3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579" y="0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Chemistry-Climate Interactions in CESM2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79" y="900265"/>
            <a:ext cx="7009603" cy="3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3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3AAB9F-DA16-D946-B121-C3A67621C920}"/>
              </a:ext>
            </a:extLst>
          </p:cNvPr>
          <p:cNvSpPr txBox="1"/>
          <p:nvPr/>
        </p:nvSpPr>
        <p:spPr>
          <a:xfrm>
            <a:off x="520366" y="514064"/>
            <a:ext cx="80795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Standard (CMIP6) Configuration WACCM / </a:t>
            </a:r>
            <a:r>
              <a:rPr lang="en-US" sz="2000" b="1" dirty="0" err="1"/>
              <a:t>CAMchem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 horizontal resolution, interactive QBO (gravity waves)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Comprehensive chemistry throughout the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Aerosol with Modal Aerosol Model; VBS SOA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Prescribed greenhouse gas concentrations, including CO</a:t>
            </a:r>
            <a:r>
              <a:rPr lang="en-US" sz="2000" baseline="-25000" dirty="0"/>
              <a:t>2</a:t>
            </a:r>
            <a:r>
              <a:rPr lang="en-US" sz="2000" dirty="0"/>
              <a:t>, CH</a:t>
            </a:r>
            <a:r>
              <a:rPr lang="en-US" sz="2000" baseline="-25000" dirty="0"/>
              <a:t>4</a:t>
            </a:r>
            <a:r>
              <a:rPr lang="en-US" sz="2000" dirty="0"/>
              <a:t>, N</a:t>
            </a:r>
            <a:r>
              <a:rPr lang="en-US" sz="2000" baseline="-25000" dirty="0"/>
              <a:t>2</a:t>
            </a:r>
            <a:r>
              <a:rPr lang="en-US" sz="2000" dirty="0"/>
              <a:t>O, CFCs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Interactive biogenic emissions, interactive volcanic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Prescribed / interactive fire / biogenic emissions</a:t>
            </a:r>
          </a:p>
          <a:p>
            <a:endParaRPr lang="en-US" sz="2000" dirty="0"/>
          </a:p>
          <a:p>
            <a:r>
              <a:rPr lang="en-US" sz="2000" b="1" dirty="0"/>
              <a:t>Extended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Extended VBS scheme including emission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 tagging and some NOx tagging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Extended very-short-lived halogens, including iodine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Potential to run with extended ion chemistry  (MAD)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5EF3C9-51B5-314A-91F5-7C2AB8D4DCA1}"/>
              </a:ext>
            </a:extLst>
          </p:cNvPr>
          <p:cNvSpPr txBox="1"/>
          <p:nvPr/>
        </p:nvSpPr>
        <p:spPr>
          <a:xfrm flipH="1">
            <a:off x="1284644" y="52399"/>
            <a:ext cx="6551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WACCM/CAM-</a:t>
            </a:r>
            <a:r>
              <a:rPr lang="en-US" sz="2400" dirty="0" err="1"/>
              <a:t>chem</a:t>
            </a:r>
            <a:r>
              <a:rPr lang="en-US" sz="2400" dirty="0"/>
              <a:t>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1206044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E9D838-BF26-4449-80EB-B0B296C33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042"/>
            <a:ext cx="9144000" cy="4071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50F5C1-B53C-D440-B1C8-F00775D934D2}"/>
              </a:ext>
            </a:extLst>
          </p:cNvPr>
          <p:cNvSpPr txBox="1"/>
          <p:nvPr/>
        </p:nvSpPr>
        <p:spPr>
          <a:xfrm flipH="1">
            <a:off x="1284644" y="52399"/>
            <a:ext cx="6551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CAM-</a:t>
            </a:r>
            <a:r>
              <a:rPr lang="en-US" sz="2400" dirty="0" err="1"/>
              <a:t>chem</a:t>
            </a:r>
            <a:r>
              <a:rPr lang="en-US" sz="2400" dirty="0"/>
              <a:t>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092469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90E5231E-2EAB-184E-AD22-EDF7D2CCE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3727" y="139529"/>
            <a:ext cx="6469559" cy="48220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Helvetica Neue Light" charset="0"/>
              </a:rPr>
              <a:t>The chemical preprocessor and the mechanism file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2654D127-78B5-AA4C-8741-78EF445F3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1505"/>
            <a:ext cx="4349226" cy="42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9" tIns="26789" rIns="26789" bIns="26789"/>
          <a:lstStyle>
            <a:lvl1pPr marL="342900" indent="-342900">
              <a:defRPr sz="2600">
                <a:solidFill>
                  <a:srgbClr val="606060"/>
                </a:solidFill>
                <a:latin typeface="Helvetica Neue" panose="02000503000000020004" pitchFamily="2" charset="0"/>
                <a:ea typeface="ヒラギノ角ゴ ProN W3" panose="020B0300000000000000" pitchFamily="34" charset="-128"/>
                <a:sym typeface="Helvetica Neue" panose="02000503000000020004" pitchFamily="2" charset="0"/>
              </a:defRPr>
            </a:lvl1pPr>
            <a:lvl2pPr marL="742950" indent="-285750">
              <a:defRPr sz="2600">
                <a:solidFill>
                  <a:srgbClr val="606060"/>
                </a:solidFill>
                <a:latin typeface="Helvetica Neue" panose="02000503000000020004" pitchFamily="2" charset="0"/>
                <a:ea typeface="ヒラギノ角ゴ ProN W3" panose="020B0300000000000000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2600">
                <a:solidFill>
                  <a:srgbClr val="606060"/>
                </a:solidFill>
                <a:latin typeface="Helvetica Neue" panose="02000503000000020004" pitchFamily="2" charset="0"/>
                <a:ea typeface="ヒラギノ角ゴ ProN W3" panose="020B0300000000000000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2600">
                <a:solidFill>
                  <a:srgbClr val="606060"/>
                </a:solidFill>
                <a:latin typeface="Helvetica Neue" panose="02000503000000020004" pitchFamily="2" charset="0"/>
                <a:ea typeface="ヒラギノ角ゴ ProN W3" panose="020B0300000000000000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2600">
                <a:solidFill>
                  <a:srgbClr val="606060"/>
                </a:solidFill>
                <a:latin typeface="Helvetica Neue" panose="02000503000000020004" pitchFamily="2" charset="0"/>
                <a:ea typeface="ヒラギノ角ゴ ProN W3" panose="020B0300000000000000" pitchFamily="34" charset="-128"/>
                <a:sym typeface="Helvetica Neue" panose="020005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606060"/>
                </a:solidFill>
                <a:latin typeface="Helvetica Neue" panose="02000503000000020004" pitchFamily="2" charset="0"/>
                <a:ea typeface="ヒラギノ角ゴ ProN W3" panose="020B0300000000000000" pitchFamily="34" charset="-128"/>
                <a:sym typeface="Helvetica Neue" panose="020005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606060"/>
                </a:solidFill>
                <a:latin typeface="Helvetica Neue" panose="02000503000000020004" pitchFamily="2" charset="0"/>
                <a:ea typeface="ヒラギノ角ゴ ProN W3" panose="020B0300000000000000" pitchFamily="34" charset="-128"/>
                <a:sym typeface="Helvetica Neue" panose="020005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606060"/>
                </a:solidFill>
                <a:latin typeface="Helvetica Neue" panose="02000503000000020004" pitchFamily="2" charset="0"/>
                <a:ea typeface="ヒラギノ角ゴ ProN W3" panose="020B0300000000000000" pitchFamily="34" charset="-128"/>
                <a:sym typeface="Helvetica Neue" panose="020005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606060"/>
                </a:solidFill>
                <a:latin typeface="Helvetica Neue" panose="02000503000000020004" pitchFamily="2" charset="0"/>
                <a:ea typeface="ヒラギノ角ゴ ProN W3" panose="020B0300000000000000" pitchFamily="34" charset="-128"/>
                <a:sym typeface="Helvetica Neue" panose="02000503000000020004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chemistry preprocessor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: generates CAM Fortran source code to solve chemistry.</a:t>
            </a:r>
          </a:p>
          <a:p>
            <a:pPr>
              <a:spcBef>
                <a:spcPts val="738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Input: a simple ASCII file listing chemical reactions and rates.</a:t>
            </a:r>
          </a:p>
          <a:p>
            <a:pPr>
              <a:spcBef>
                <a:spcPts val="738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Input files for default chemical mechanisms are in each source code subdirectory for mechanisms under  $CCSMROOT/models/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</a:rPr>
              <a:t>atm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/cam/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</a:rPr>
              <a:t>src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/chemistry/pp_* (i.e.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</a:rPr>
              <a:t>pp_waccm_mozart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6E315894-6AA7-0E49-9FC3-C48B7806701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14" y="621732"/>
            <a:ext cx="4267525" cy="435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85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810" y="56856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+mn-lt"/>
                <a:cs typeface="Calibri (Headings)"/>
              </a:rPr>
              <a:t>Modal Aerosol Model (MAM)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684" y="4363748"/>
            <a:ext cx="14595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Curtesy Mike Mills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68" y="4767447"/>
            <a:ext cx="12112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Liu et al., 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542" y="3365864"/>
            <a:ext cx="1312398" cy="1488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21" y="1059909"/>
            <a:ext cx="4570319" cy="30501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1037" y="4315545"/>
            <a:ext cx="667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MAM4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2929" y="4806414"/>
            <a:ext cx="25905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-&gt; represent aging of BC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F52A4-DC6A-1045-9730-7052A25A00F6}"/>
              </a:ext>
            </a:extLst>
          </p:cNvPr>
          <p:cNvSpPr txBox="1"/>
          <p:nvPr/>
        </p:nvSpPr>
        <p:spPr>
          <a:xfrm>
            <a:off x="5668972" y="953457"/>
            <a:ext cx="3133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MAM is coupled to the cloud micro-physics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aerosols are radiatively 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and indirect effect is including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09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9769</TotalTime>
  <Words>1040</Words>
  <Application>Microsoft Macintosh PowerPoint</Application>
  <PresentationFormat>On-screen Show (16:9)</PresentationFormat>
  <Paragraphs>208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ＭＳ Ｐゴシック</vt:lpstr>
      <vt:lpstr>ヒラギノ角ゴ ProN W3</vt:lpstr>
      <vt:lpstr>Arial</vt:lpstr>
      <vt:lpstr>Calibri</vt:lpstr>
      <vt:lpstr>Calibri (Headings)</vt:lpstr>
      <vt:lpstr>Calibri Light</vt:lpstr>
      <vt:lpstr>Helvetica Neue</vt:lpstr>
      <vt:lpstr>Helvetica Neue Light</vt:lpstr>
      <vt:lpstr>Symbol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Chemistry-Climate Interactions in CESM2</vt:lpstr>
      <vt:lpstr>PowerPoint Presentation</vt:lpstr>
      <vt:lpstr>PowerPoint Presentation</vt:lpstr>
      <vt:lpstr>The chemical preprocessor and the mechanism file</vt:lpstr>
      <vt:lpstr>Modal Aerosol Model (MAM)</vt:lpstr>
      <vt:lpstr>Prognostic Volcanoes</vt:lpstr>
      <vt:lpstr>New SOA approach in CESM2 CAM-chem, WACCM</vt:lpstr>
      <vt:lpstr>PowerPoint Presentation</vt:lpstr>
      <vt:lpstr>Photolysis Approach (combination of inline and LUT)</vt:lpstr>
      <vt:lpstr>PowerPoint Presentation</vt:lpstr>
      <vt:lpstr>PowerPoint Presentation</vt:lpstr>
      <vt:lpstr>Backups</vt:lpstr>
      <vt:lpstr>Secondary Organic Aerosol Description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226</cp:revision>
  <dcterms:created xsi:type="dcterms:W3CDTF">2017-06-17T16:56:20Z</dcterms:created>
  <dcterms:modified xsi:type="dcterms:W3CDTF">2018-07-30T14:41:03Z</dcterms:modified>
</cp:coreProperties>
</file>