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60" r:id="rId2"/>
  </p:sldMasterIdLst>
  <p:notesMasterIdLst>
    <p:notesMasterId r:id="rId25"/>
  </p:notesMasterIdLst>
  <p:sldIdLst>
    <p:sldId id="308" r:id="rId3"/>
    <p:sldId id="293" r:id="rId4"/>
    <p:sldId id="297" r:id="rId5"/>
    <p:sldId id="290" r:id="rId6"/>
    <p:sldId id="291" r:id="rId7"/>
    <p:sldId id="292" r:id="rId8"/>
    <p:sldId id="309" r:id="rId9"/>
    <p:sldId id="294" r:id="rId10"/>
    <p:sldId id="296" r:id="rId11"/>
    <p:sldId id="310" r:id="rId12"/>
    <p:sldId id="311" r:id="rId13"/>
    <p:sldId id="298" r:id="rId14"/>
    <p:sldId id="299" r:id="rId15"/>
    <p:sldId id="300" r:id="rId16"/>
    <p:sldId id="301" r:id="rId17"/>
    <p:sldId id="304" r:id="rId18"/>
    <p:sldId id="302" r:id="rId19"/>
    <p:sldId id="269" r:id="rId20"/>
    <p:sldId id="305" r:id="rId21"/>
    <p:sldId id="312" r:id="rId22"/>
    <p:sldId id="275" r:id="rId23"/>
    <p:sldId id="276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Roundtable" id="{1844379F-913E-4291-AF44-0A3D16EC46DF}">
          <p14:sldIdLst>
            <p14:sldId id="308"/>
            <p14:sldId id="293"/>
          </p14:sldIdLst>
        </p14:section>
        <p14:section name="Discussion" id="{20C44328-8FB3-46B6-8AA6-DB1A3BF5DADE}">
          <p14:sldIdLst>
            <p14:sldId id="297"/>
            <p14:sldId id="290"/>
            <p14:sldId id="291"/>
            <p14:sldId id="292"/>
            <p14:sldId id="309"/>
            <p14:sldId id="294"/>
            <p14:sldId id="296"/>
            <p14:sldId id="310"/>
            <p14:sldId id="311"/>
            <p14:sldId id="298"/>
            <p14:sldId id="299"/>
            <p14:sldId id="300"/>
            <p14:sldId id="301"/>
            <p14:sldId id="304"/>
            <p14:sldId id="302"/>
            <p14:sldId id="269"/>
            <p14:sldId id="305"/>
            <p14:sldId id="312"/>
            <p14:sldId id="275"/>
            <p14:sldId id="27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73E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7" autoAdjust="0"/>
    <p:restoredTop sz="62768" autoAdjust="0"/>
  </p:normalViewPr>
  <p:slideViewPr>
    <p:cSldViewPr snapToGrid="0">
      <p:cViewPr varScale="1">
        <p:scale>
          <a:sx n="114" d="100"/>
          <a:sy n="114" d="100"/>
        </p:scale>
        <p:origin x="477" y="6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8FCB33-FBA5-4566-9032-D7CFE57D0276}" type="datetimeFigureOut">
              <a:rPr lang="en-US" smtClean="0"/>
              <a:t>2018-07-30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6F4211-0EF9-42E3-B24B-95D4ED5B99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7058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*Can still be compiled as stand-alone GEOS-Chem with no additional code modifications – so all CESM-related code changes can be integrated back into the main branch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6F4211-0EF9-42E3-B24B-95D4ED5B99C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5233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First, a pure SW</a:t>
            </a:r>
            <a:r>
              <a:rPr lang="en-US" baseline="0" dirty="0"/>
              <a:t> </a:t>
            </a:r>
            <a:r>
              <a:rPr lang="en-US" baseline="0" dirty="0" err="1"/>
              <a:t>eng</a:t>
            </a:r>
            <a:r>
              <a:rPr lang="en-US" baseline="0" dirty="0"/>
              <a:t> challenge – and a relatively easy one to fix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6F4211-0EF9-42E3-B24B-95D4ED5B99C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9032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Ignoring MOZART</a:t>
            </a:r>
          </a:p>
          <a:p>
            <a:r>
              <a:rPr lang="en-US" dirty="0"/>
              <a:t>Using raw GEOS-Chem</a:t>
            </a:r>
          </a:p>
          <a:p>
            <a:r>
              <a:rPr lang="en-US" dirty="0"/>
              <a:t>Question: what to do about GC’s inputs? Currently read in an external copy of </a:t>
            </a:r>
            <a:r>
              <a:rPr lang="en-US" dirty="0" err="1"/>
              <a:t>input.geos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6F4211-0EF9-42E3-B24B-95D4ED5B99C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8782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Ignoring MOZART</a:t>
            </a:r>
          </a:p>
          <a:p>
            <a:r>
              <a:rPr lang="en-US" dirty="0"/>
              <a:t>Using raw GEOS-Chem</a:t>
            </a:r>
          </a:p>
          <a:p>
            <a:r>
              <a:rPr lang="en-US" dirty="0"/>
              <a:t>Question: what to do about GC’s inputs? Currently read in an external copy of </a:t>
            </a:r>
            <a:r>
              <a:rPr lang="en-US" dirty="0" err="1"/>
              <a:t>input.geos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6F4211-0EF9-42E3-B24B-95D4ED5B99C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1892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  <a:ea typeface="Arial" charset="0"/>
                <a:cs typeface="Arial" charset="0"/>
              </a:rPr>
              <a:t>When should we defer to other ESM components, and when do we want to be GEOS-Chem specific?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6F4211-0EF9-42E3-B24B-95D4ED5B99C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443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Possible straightforward rule</a:t>
            </a:r>
          </a:p>
          <a:p>
            <a:endParaRPr lang="en-US" dirty="0"/>
          </a:p>
          <a:p>
            <a:r>
              <a:rPr lang="en-US" dirty="0"/>
              <a:t>Still – does not make implementation easy!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6F4211-0EF9-42E3-B24B-95D4ED5B99C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4305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When do we become </a:t>
            </a:r>
            <a:r>
              <a:rPr lang="en-US" b="1" dirty="0"/>
              <a:t>‘chemistry-specific’</a:t>
            </a:r>
            <a:r>
              <a:rPr lang="en-US" b="0" dirty="0"/>
              <a:t>?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CAM calculates convective fields, but GEOS-Chem must do the convective transport and scavenging</a:t>
            </a:r>
          </a:p>
          <a:p>
            <a:endParaRPr lang="en-US" dirty="0"/>
          </a:p>
          <a:p>
            <a:r>
              <a:rPr lang="en-US" dirty="0"/>
              <a:t>Historically GEOS-Chem would directly copy the relevant convection code for consistency</a:t>
            </a:r>
          </a:p>
          <a:p>
            <a:endParaRPr lang="en-US" dirty="0"/>
          </a:p>
          <a:p>
            <a:r>
              <a:rPr lang="en-US" dirty="0"/>
              <a:t>Increasingly difficult as GEOS-Chem becomes more independent – plus want to get “GEOS-Chem” chemistry and response</a:t>
            </a:r>
          </a:p>
          <a:p>
            <a:endParaRPr lang="en-US" dirty="0"/>
          </a:p>
          <a:p>
            <a:r>
              <a:rPr lang="en-US" dirty="0"/>
              <a:t>Suggested approach: CESM convective fields and apply to GEOS-Chem convection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6F4211-0EF9-42E3-B24B-95D4ED5B99C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0152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Options impose different issues:</a:t>
            </a:r>
          </a:p>
          <a:p>
            <a:pPr marL="914400" lvl="1" indent="-457200">
              <a:buFont typeface="+mj-lt"/>
              <a:buAutoNum type="alphaLcParenR"/>
            </a:pPr>
            <a:r>
              <a:rPr lang="en-US" dirty="0"/>
              <a:t>Adapt GIGC to use CLM </a:t>
            </a:r>
            <a:r>
              <a:rPr lang="en-US" dirty="0" err="1"/>
              <a:t>conductances</a:t>
            </a:r>
            <a:r>
              <a:rPr lang="en-US" dirty="0"/>
              <a:t>*</a:t>
            </a:r>
          </a:p>
          <a:p>
            <a:pPr marL="914400" lvl="1" indent="-457200">
              <a:buFont typeface="+mj-lt"/>
              <a:buAutoNum type="alphaLcParenR"/>
            </a:pPr>
            <a:r>
              <a:rPr lang="en-US" dirty="0"/>
              <a:t>Allow users to retain offline land types</a:t>
            </a:r>
          </a:p>
          <a:p>
            <a:pPr marL="914400" lvl="1" indent="-457200">
              <a:buFont typeface="+mj-lt"/>
              <a:buAutoNum type="alphaLcParenR"/>
            </a:pPr>
            <a:r>
              <a:rPr lang="en-US" dirty="0"/>
              <a:t>Defer all surface processes to CLM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Issues with a: loss of “GEOS-Chem” behavior, improvements in CLM must be tracked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Issues with b: loss of coupling</a:t>
            </a:r>
            <a:r>
              <a:rPr lang="en-US" baseline="0" dirty="0"/>
              <a:t> (!)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Issues with c: total loss of “GEOS-Chem” behavior, loss of GC user community improvements</a:t>
            </a:r>
            <a:endParaRPr lang="en-US" dirty="0"/>
          </a:p>
          <a:p>
            <a:endParaRPr lang="en-US" dirty="0"/>
          </a:p>
          <a:p>
            <a:r>
              <a:rPr lang="en-US" dirty="0"/>
              <a:t>(see e-mail from Amos Tai)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6F4211-0EF9-42E3-B24B-95D4ED5B99C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2412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Could be adapted for use in CESM </a:t>
            </a:r>
            <a:r>
              <a:rPr lang="en-US" b="1" dirty="0"/>
              <a:t>beyond GEOS-Chem</a:t>
            </a:r>
            <a:r>
              <a:rPr lang="en-US" dirty="0"/>
              <a:t>?</a:t>
            </a:r>
          </a:p>
          <a:p>
            <a:pPr lvl="1"/>
            <a:r>
              <a:rPr lang="en-US" dirty="0"/>
              <a:t>Highly simplified emissions scheme in GEOS-Chem, preprocess emissions (lose online capability)</a:t>
            </a:r>
          </a:p>
          <a:p>
            <a:pPr lvl="1"/>
            <a:r>
              <a:rPr lang="en-US" dirty="0"/>
              <a:t>Full integration as part of the GEOS-Chem module</a:t>
            </a:r>
          </a:p>
          <a:p>
            <a:pPr lvl="1"/>
            <a:r>
              <a:rPr lang="en-US" dirty="0"/>
              <a:t>Full integration as a standard CESM component (!) – could handle MEGAN too?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6F4211-0EF9-42E3-B24B-95D4ED5B99C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3500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Again: how is it done in CAM-Chem?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6F4211-0EF9-42E3-B24B-95D4ED5B99C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7339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3E5FA0-6CCA-4C5B-9FCC-7AB6B006EE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FD5D4A-0A37-405C-90D6-44A0DA9F0D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13ACA-50FE-4569-A4A4-9A4F06C905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79F32-787C-4FFB-A163-92ED9D61D65E}" type="datetime1">
              <a:rPr lang="en-US" smtClean="0"/>
              <a:t>2018-07-30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40A1EC-30DF-4D9C-88E7-A7F994750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E8861E-89EA-4A59-80B7-24C011FD8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B9A7C-3B8A-48F2-9F4B-152D616BC2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4499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707222-7E7D-4AAB-A6F2-4003D8C09F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2ABDCD9-2505-4055-A7E8-6FD3772A73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88276E-5C6B-46D4-822C-51294A7AB5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4589C-6446-48DE-98A3-40E6BE211362}" type="datetime1">
              <a:rPr lang="en-US" smtClean="0"/>
              <a:t>2018-07-30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4E0F97-16BA-487C-BB96-0587AB48A6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5DF0C1-AF47-4507-8C10-E4F862ED39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B9A7C-3B8A-48F2-9F4B-152D616BC2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6497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6A9F229-9867-4B28-92BB-7D22F6416C8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2814627-FE96-4D84-9850-E847A07802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7E93E9-A7C5-4ED3-89A2-F5AA6BC89F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91BFB-6704-43F6-B837-1095E506CB1E}" type="datetime1">
              <a:rPr lang="en-US" smtClean="0"/>
              <a:t>2018-07-30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D72247-FC16-4544-B292-65630FEFCE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9BE1BE-6E37-4FB1-AB3F-918F71F046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B9A7C-3B8A-48F2-9F4B-152D616BC2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5043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2547350"/>
            <a:ext cx="12192000" cy="33450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6155" y="3195324"/>
            <a:ext cx="9144000" cy="1264373"/>
          </a:xfrm>
        </p:spPr>
        <p:txBody>
          <a:bodyPr lIns="0" anchor="b"/>
          <a:lstStyle>
            <a:lvl1pPr algn="l"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76155" y="4630585"/>
            <a:ext cx="9144000" cy="751434"/>
          </a:xfrm>
        </p:spPr>
        <p:txBody>
          <a:bodyPr l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8911" y="6184310"/>
            <a:ext cx="524256" cy="2743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8543" y="457708"/>
            <a:ext cx="5754624" cy="1255776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676155" y="6182971"/>
            <a:ext cx="2113344" cy="27699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200" b="1" dirty="0">
                <a:solidFill>
                  <a:schemeClr val="accent1"/>
                </a:solidFill>
              </a:rPr>
              <a:t>LAE.MIT.EDU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676155" y="2002683"/>
            <a:ext cx="3889375" cy="358775"/>
          </a:xfrm>
        </p:spPr>
        <p:txBody>
          <a:bodyPr lIns="0" anchor="b"/>
          <a:lstStyle>
            <a:lvl1pPr>
              <a:defRPr sz="16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/>
              <a:t>LOCATION | MARCH 20, 2017</a:t>
            </a:r>
          </a:p>
        </p:txBody>
      </p:sp>
    </p:spTree>
    <p:extLst>
      <p:ext uri="{BB962C8B-B14F-4D97-AF65-F5344CB8AC3E}">
        <p14:creationId xmlns:p14="http://schemas.microsoft.com/office/powerpoint/2010/main" val="28427833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60794"/>
            <a:ext cx="10515600" cy="43708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809680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661913"/>
            <a:ext cx="5948680" cy="436380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hart Placeholder 8"/>
          <p:cNvSpPr>
            <a:spLocks noGrp="1"/>
          </p:cNvSpPr>
          <p:nvPr>
            <p:ph type="chart" sz="quarter" idx="10"/>
          </p:nvPr>
        </p:nvSpPr>
        <p:spPr>
          <a:xfrm>
            <a:off x="7010400" y="1661913"/>
            <a:ext cx="4343400" cy="4363806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867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a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04080" y="571500"/>
            <a:ext cx="6651308" cy="47190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4080" y="1561861"/>
            <a:ext cx="6651308" cy="445793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114800" cy="6858000"/>
          </a:xfrm>
        </p:spPr>
        <p:txBody>
          <a:bodyPr/>
          <a:lstStyle/>
          <a:p>
            <a:endParaRPr lang="en-US"/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4704080" y="1302631"/>
            <a:ext cx="1376680" cy="0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2575" y="6234256"/>
            <a:ext cx="3547872" cy="341376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10952923" y="6227381"/>
            <a:ext cx="400878" cy="246221"/>
          </a:xfrm>
          <a:prstGeom prst="rect">
            <a:avLst/>
          </a:prstGeom>
          <a:noFill/>
          <a:ln>
            <a:noFill/>
          </a:ln>
        </p:spPr>
        <p:txBody>
          <a:bodyPr wrap="square" lIns="0" rIns="0" rtlCol="0">
            <a:spAutoFit/>
          </a:bodyPr>
          <a:lstStyle/>
          <a:p>
            <a:pPr algn="ctr"/>
            <a:fld id="{9A65C05F-793B-B441-9C62-B88816E9EC9F}" type="slidenum">
              <a:rPr lang="en-US" sz="1000" b="1" i="0" smtClean="0">
                <a:ln>
                  <a:noFill/>
                </a:ln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pPr algn="ctr"/>
              <a:t>‹#›</a:t>
            </a:fld>
            <a:endParaRPr lang="en-US" sz="1000" b="1" i="0" dirty="0">
              <a:ln>
                <a:noFill/>
              </a:ln>
              <a:solidFill>
                <a:schemeClr val="accent1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11024552" y="6479930"/>
            <a:ext cx="257621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65204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39184"/>
            <a:ext cx="12192000" cy="27188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1850" y="822960"/>
            <a:ext cx="5812018" cy="3897885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38200" y="581660"/>
            <a:ext cx="1376680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73784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stimoni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39184"/>
            <a:ext cx="12192000" cy="27188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1850" y="571500"/>
            <a:ext cx="5233670" cy="289306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3600" b="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38200" y="3853180"/>
            <a:ext cx="1376680" cy="0"/>
          </a:xfrm>
          <a:prstGeom prst="line">
            <a:avLst/>
          </a:prstGeom>
          <a:ln w="762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831851" y="4467570"/>
            <a:ext cx="5233670" cy="355600"/>
          </a:xfrm>
        </p:spPr>
        <p:txBody>
          <a:bodyPr lIns="0"/>
          <a:lstStyle>
            <a:lvl1pPr>
              <a:defRPr b="0" i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Title, Company name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831851" y="4075684"/>
            <a:ext cx="5233670" cy="355600"/>
          </a:xfrm>
        </p:spPr>
        <p:txBody>
          <a:bodyPr lIns="0"/>
          <a:lstStyle>
            <a:lvl1pPr>
              <a:defRPr b="1" i="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FIRSTNAME LASTNAME</a:t>
            </a:r>
          </a:p>
        </p:txBody>
      </p:sp>
    </p:spTree>
    <p:extLst>
      <p:ext uri="{BB962C8B-B14F-4D97-AF65-F5344CB8AC3E}">
        <p14:creationId xmlns:p14="http://schemas.microsoft.com/office/powerpoint/2010/main" val="28307364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aption a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8351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704080" y="571500"/>
            <a:ext cx="6651308" cy="471902"/>
          </a:xfrm>
        </p:spPr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114800" cy="6858000"/>
          </a:xfrm>
        </p:spPr>
        <p:txBody>
          <a:bodyPr/>
          <a:lstStyle/>
          <a:p>
            <a:endParaRPr lang="en-US"/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4704080" y="1302631"/>
            <a:ext cx="1376680" cy="0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4704080" y="1815548"/>
            <a:ext cx="6649721" cy="3949148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2000"/>
              </a:spcAft>
              <a:buClrTx/>
              <a:buSzTx/>
              <a:buFont typeface="Arial"/>
              <a:buNone/>
              <a:tabLst/>
              <a:defRPr sz="2000" b="1" baseline="0"/>
            </a:lvl1pPr>
          </a:lstStyle>
          <a:p>
            <a:pPr lvl="0"/>
            <a:r>
              <a:rPr lang="en-US" dirty="0"/>
              <a:t>Click to edit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2575" y="6234256"/>
            <a:ext cx="3547872" cy="341376"/>
          </a:xfrm>
          <a:prstGeom prst="rect">
            <a:avLst/>
          </a:prstGeom>
        </p:spPr>
      </p:pic>
      <p:sp>
        <p:nvSpPr>
          <p:cNvPr id="16" name="TextBox 15"/>
          <p:cNvSpPr txBox="1"/>
          <p:nvPr userDrawn="1"/>
        </p:nvSpPr>
        <p:spPr>
          <a:xfrm>
            <a:off x="10952923" y="6227381"/>
            <a:ext cx="400878" cy="246221"/>
          </a:xfrm>
          <a:prstGeom prst="rect">
            <a:avLst/>
          </a:prstGeom>
          <a:noFill/>
          <a:ln>
            <a:noFill/>
          </a:ln>
        </p:spPr>
        <p:txBody>
          <a:bodyPr wrap="square" lIns="0" rIns="0" rtlCol="0">
            <a:spAutoFit/>
          </a:bodyPr>
          <a:lstStyle/>
          <a:p>
            <a:pPr algn="ctr"/>
            <a:fld id="{9A65C05F-793B-B441-9C62-B88816E9EC9F}" type="slidenum">
              <a:rPr lang="en-US" sz="1000" b="1" i="0" smtClean="0">
                <a:ln>
                  <a:noFill/>
                </a:ln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pPr algn="ctr"/>
              <a:t>‹#›</a:t>
            </a:fld>
            <a:endParaRPr lang="en-US" sz="1000" b="1" i="0" dirty="0">
              <a:ln>
                <a:noFill/>
              </a:ln>
              <a:solidFill>
                <a:schemeClr val="accent1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11024552" y="6479930"/>
            <a:ext cx="257621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33377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B6641E-3788-4DFB-A7D6-0FC2165CAA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F60CD1-8706-4C35-9FC2-B0807DD839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7B9989-370C-4A3E-9E30-9E025948F8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21EA7-DD7C-43C8-8BF8-E568D1D252B8}" type="datetime1">
              <a:rPr lang="en-US" smtClean="0"/>
              <a:t>2018-07-30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D15361-634E-4E28-8F0B-69C7B444AF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2C7E31-2390-41E3-A0F5-1C5432E641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B9A7C-3B8A-48F2-9F4B-152D616BC2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7396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/>
          <p:cNvSpPr>
            <a:spLocks noGrp="1"/>
          </p:cNvSpPr>
          <p:nvPr>
            <p:ph type="body" sz="quarter" idx="10"/>
          </p:nvPr>
        </p:nvSpPr>
        <p:spPr>
          <a:xfrm>
            <a:off x="838199" y="1815548"/>
            <a:ext cx="7345101" cy="3949148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2000"/>
              </a:spcAft>
              <a:buClrTx/>
              <a:buSzTx/>
              <a:buFont typeface="Arial"/>
              <a:buNone/>
              <a:tabLst/>
              <a:defRPr sz="2000" b="1" baseline="0"/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38200" y="579121"/>
            <a:ext cx="7345100" cy="496642"/>
          </a:xfrm>
        </p:spPr>
        <p:txBody>
          <a:bodyPr>
            <a:noAutofit/>
          </a:bodyPr>
          <a:lstStyle>
            <a:lvl1pPr>
              <a:defRPr sz="2800" b="1"/>
            </a:lvl1pPr>
          </a:lstStyle>
          <a:p>
            <a:r>
              <a:rPr lang="en-US" dirty="0"/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26171935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AAE22A-6A78-4667-84DE-C1E93CA0A9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5A2B91-AAEA-47D5-A882-36DB117E2B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C7D3A6-D1C4-4AE0-8F7C-144617922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DE1A0-D13D-4704-97D4-5029E2BE8C71}" type="datetime1">
              <a:rPr lang="en-US" smtClean="0"/>
              <a:t>2018-07-30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178D3A-5226-4C42-B531-B9B52DD6A6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95236B-E5AD-403D-BD21-49A0009F7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B9A7C-3B8A-48F2-9F4B-152D616BC2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512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08E4DB-2140-4A39-9FF7-40360F3FE8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71D26F-3A2F-4206-B6A2-2EFB6CCECC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84074B-A4F8-4DA1-B5E1-04241FC5CD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3C6FC0-CF55-4054-B7B3-030F9E2F68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352CC-14FF-435A-A211-3DCDAB0C9CB5}" type="datetime1">
              <a:rPr lang="en-US" smtClean="0"/>
              <a:t>2018-07-30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B04E6D-55A0-49B7-9A7B-EBDB5F9976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8376AB-024F-433A-8313-08D8F0239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B9A7C-3B8A-48F2-9F4B-152D616BC2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3239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F2F3D8-A593-4ADA-9404-B8BE218030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0061B3-B126-4373-B7D8-C6ABE1A50A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9329FE-A54B-4150-AE7F-130EE4B535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564EB8D-1215-4375-856E-DCBCAD292F8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7B84554-0A2F-487D-9592-DE02CABA06A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F29E7B3-B569-4207-AA74-D15FEFADF3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45D75-AF31-497A-A5A5-B6DC818DE69E}" type="datetime1">
              <a:rPr lang="en-US" smtClean="0"/>
              <a:t>2018-07-30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3E7B471-5BC2-4A3E-BA7F-00D7C5A301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CAB1A3B-6209-447E-9FAF-7EBDA197F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B9A7C-3B8A-48F2-9F4B-152D616BC2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5060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87ABC4-6EEE-4192-BD10-080E954B44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B3BE6D0-F25E-4D15-86F3-5640FECA06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13C5E-5105-4884-99A7-99F24B02CDDD}" type="datetime1">
              <a:rPr lang="en-US" smtClean="0"/>
              <a:t>2018-07-30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79133F-FABA-40E8-B8E1-8B8FEAEAAA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18EDC8-3973-49AC-BAFF-6D15F917E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B9A7C-3B8A-48F2-9F4B-152D616BC2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0637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AE7C306-AE01-41C9-A327-CF93553E60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B188D-60F9-4ACA-A1DB-098BAD4169D0}" type="datetime1">
              <a:rPr lang="en-US" smtClean="0"/>
              <a:t>2018-07-30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03AA4C8-9953-48BC-A162-3C34256976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888ACE-AD8C-491C-8161-4C3D523232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B9A7C-3B8A-48F2-9F4B-152D616BC2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8263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6D77D3-BE1D-4166-9A46-29C4F80895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8A7DA8-FD39-4700-BEA3-A150C87A18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D16991-BE18-40BC-95CA-4C19E5D405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F58B0A-49BE-488B-B2C5-F225FBFEC0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77AE2-2076-4A28-BCA6-B8D4EF1F3B70}" type="datetime1">
              <a:rPr lang="en-US" smtClean="0"/>
              <a:t>2018-07-30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DF9418-1B99-4B1E-9FB5-29AB33007F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538FCC-85C4-4EE0-B404-6BC07589AE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B9A7C-3B8A-48F2-9F4B-152D616BC2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758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676099-15A9-4537-9841-248ECECF51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D853602-C85B-43E8-910E-75292FBEAC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4E7151-2652-46C4-8500-7BD7B2B841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5A00F3-4297-4162-80BB-B0E58AC9FE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B0F75-4706-48FF-BD1B-3233FE095505}" type="datetime1">
              <a:rPr lang="en-US" smtClean="0"/>
              <a:t>2018-07-30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06F540-34B4-44B7-8496-1F30401A5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C47FE6-3C7D-4024-8580-5589B0660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B9A7C-3B8A-48F2-9F4B-152D616BC2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7799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1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D09BA35-F77C-4FD1-92FA-65E8FC2B78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170A98-ED31-4393-BB43-F2E75A75E7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785FCD-891B-4134-A0D6-1CAEA30063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BFE930-7AF4-425E-89FC-2D9C25A32767}" type="datetime1">
              <a:rPr lang="en-US" smtClean="0"/>
              <a:t>2018-07-30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D4C3BA-24A4-4924-88EC-007C4D8F6D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0F0056-E4DD-4633-BC89-C28E553FF7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9B9A7C-3B8A-48F2-9F4B-152D616BC2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043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579120"/>
            <a:ext cx="10515600" cy="496642"/>
          </a:xfrm>
          <a:prstGeom prst="rect">
            <a:avLst/>
          </a:prstGeom>
        </p:spPr>
        <p:txBody>
          <a:bodyPr vert="horz" lIns="0" tIns="45720" rIns="91440" bIns="45720" rtlCol="0" anchor="b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660794"/>
            <a:ext cx="10515600" cy="408024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2575" y="6234256"/>
            <a:ext cx="3547872" cy="341376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10952923" y="6227381"/>
            <a:ext cx="400878" cy="246221"/>
          </a:xfrm>
          <a:prstGeom prst="rect">
            <a:avLst/>
          </a:prstGeom>
          <a:noFill/>
          <a:ln>
            <a:noFill/>
          </a:ln>
        </p:spPr>
        <p:txBody>
          <a:bodyPr wrap="square" lIns="0" rIns="0" rtlCol="0">
            <a:spAutoFit/>
          </a:bodyPr>
          <a:lstStyle/>
          <a:p>
            <a:pPr algn="ctr"/>
            <a:fld id="{9A65C05F-793B-B441-9C62-B88816E9EC9F}" type="slidenum">
              <a:rPr lang="en-US" sz="1000" b="1" i="0" smtClean="0">
                <a:ln>
                  <a:noFill/>
                </a:ln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pPr algn="ctr"/>
              <a:t>‹#›</a:t>
            </a:fld>
            <a:endParaRPr lang="en-US" sz="1000" b="1" i="0" dirty="0">
              <a:ln>
                <a:noFill/>
              </a:ln>
              <a:solidFill>
                <a:schemeClr val="accent1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11024552" y="6479930"/>
            <a:ext cx="257621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>
            <a:off x="838200" y="1292832"/>
            <a:ext cx="1376680" cy="0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216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b="1" kern="1200">
          <a:solidFill>
            <a:schemeClr val="accent1"/>
          </a:solidFill>
          <a:latin typeface="Arial" charset="0"/>
          <a:ea typeface="Arial" charset="0"/>
          <a:cs typeface="Arial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/>
        <a:buNone/>
        <a:defRPr sz="2000" kern="1200">
          <a:solidFill>
            <a:schemeClr val="accent6"/>
          </a:solidFill>
          <a:latin typeface="Arial" charset="0"/>
          <a:ea typeface="Arial" charset="0"/>
          <a:cs typeface="Arial" charset="0"/>
        </a:defRPr>
      </a:lvl1pPr>
      <a:lvl2pPr marL="465138" indent="-238125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tabLst/>
        <a:defRPr sz="2000" kern="1200">
          <a:solidFill>
            <a:schemeClr val="accent6"/>
          </a:solidFill>
          <a:latin typeface="Arial" charset="0"/>
          <a:ea typeface="Arial" charset="0"/>
          <a:cs typeface="Arial" charset="0"/>
        </a:defRPr>
      </a:lvl2pPr>
      <a:lvl3pPr marL="922338" indent="-238125" algn="l" defTabSz="914400" rtl="0" eaLnBrk="1" latinLnBrk="0" hangingPunct="1">
        <a:lnSpc>
          <a:spcPct val="90000"/>
        </a:lnSpc>
        <a:spcBef>
          <a:spcPts val="500"/>
        </a:spcBef>
        <a:buFont typeface=".AppleSystemUIFont" charset="-120"/>
        <a:buChar char="-"/>
        <a:tabLst/>
        <a:defRPr sz="1800" kern="1200">
          <a:solidFill>
            <a:schemeClr val="accent6">
              <a:lumMod val="60000"/>
              <a:lumOff val="40000"/>
            </a:schemeClr>
          </a:solidFill>
          <a:latin typeface="Arial" charset="0"/>
          <a:ea typeface="Arial" charset="0"/>
          <a:cs typeface="Arial" charset="0"/>
        </a:defRPr>
      </a:lvl3pPr>
      <a:lvl4pPr marL="1377950" indent="-238125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tabLst/>
        <a:defRPr sz="1800" kern="1200">
          <a:solidFill>
            <a:schemeClr val="accent6"/>
          </a:solidFill>
          <a:latin typeface="Arial" charset="0"/>
          <a:ea typeface="Arial" charset="0"/>
          <a:cs typeface="Arial" charset="0"/>
        </a:defRPr>
      </a:lvl4pPr>
      <a:lvl5pPr marL="1835150" indent="-238125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tabLst/>
        <a:defRPr sz="1800" kern="1200">
          <a:solidFill>
            <a:schemeClr val="accent6"/>
          </a:solidFill>
          <a:latin typeface="Arial" charset="0"/>
          <a:ea typeface="Arial" charset="0"/>
          <a:cs typeface="Arial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344">
          <p15:clr>
            <a:srgbClr val="F26B43"/>
          </p15:clr>
        </p15:guide>
        <p15:guide id="3" orient="horz" pos="3624">
          <p15:clr>
            <a:srgbClr val="F26B43"/>
          </p15:clr>
        </p15:guide>
        <p15:guide id="4" pos="7152">
          <p15:clr>
            <a:srgbClr val="F26B43"/>
          </p15:clr>
        </p15:guide>
        <p15:guide id="5" orient="horz" pos="360">
          <p15:clr>
            <a:srgbClr val="F26B43"/>
          </p15:clr>
        </p15:guide>
        <p15:guide id="6" orient="horz" pos="984">
          <p15:clr>
            <a:srgbClr val="F26B43"/>
          </p15:clr>
        </p15:guide>
        <p15:guide id="7" pos="528">
          <p15:clr>
            <a:srgbClr val="F26B43"/>
          </p15:clr>
        </p15:guide>
        <p15:guide id="8" orient="horz" pos="379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NCAR | JULY 30 2018</a:t>
            </a:r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Sebastian D. Eastham</a:t>
            </a:r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Coupling GEOS-Chem to the Community Earth System Model</a:t>
            </a:r>
          </a:p>
        </p:txBody>
      </p:sp>
    </p:spTree>
    <p:extLst>
      <p:ext uri="{BB962C8B-B14F-4D97-AF65-F5344CB8AC3E}">
        <p14:creationId xmlns:p14="http://schemas.microsoft.com/office/powerpoint/2010/main" val="8019217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1DF549-F0C3-4B96-AEDA-FB329C98D0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Topics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0FF9B2-98B8-48AA-859C-274FE5B0CC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Focusing on CAM interface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Interfacing with CAM:</a:t>
            </a:r>
          </a:p>
          <a:p>
            <a:pPr lvl="1"/>
            <a:r>
              <a:rPr lang="en-US" dirty="0"/>
              <a:t>Convection/PBL mixing</a:t>
            </a:r>
          </a:p>
          <a:p>
            <a:pPr lvl="1"/>
            <a:r>
              <a:rPr lang="en-US" dirty="0"/>
              <a:t>Dry deposition</a:t>
            </a:r>
          </a:p>
          <a:p>
            <a:pPr lvl="1"/>
            <a:r>
              <a:rPr lang="en-US" dirty="0"/>
              <a:t>Emissions</a:t>
            </a:r>
          </a:p>
          <a:p>
            <a:pPr lvl="1"/>
            <a:r>
              <a:rPr lang="en-US" dirty="0"/>
              <a:t>Aerosols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5F32E7-A2B3-493A-BFE5-2DC62315D1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B9A7C-3B8A-48F2-9F4B-152D616BC2B0}" type="slidenum">
              <a:rPr lang="en-US" smtClean="0"/>
              <a:t>10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22F1B8B-4CDF-4D0E-9FD6-33EF41562A1A}"/>
              </a:ext>
            </a:extLst>
          </p:cNvPr>
          <p:cNvGrpSpPr/>
          <p:nvPr/>
        </p:nvGrpSpPr>
        <p:grpSpPr>
          <a:xfrm>
            <a:off x="5465185" y="1646238"/>
            <a:ext cx="5726689" cy="3868737"/>
            <a:chOff x="838200" y="1457325"/>
            <a:chExt cx="6651308" cy="3868737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A3702B2-C527-40BB-8EA5-0C4E59EB5D5C}"/>
                </a:ext>
              </a:extLst>
            </p:cNvPr>
            <p:cNvSpPr/>
            <p:nvPr/>
          </p:nvSpPr>
          <p:spPr>
            <a:xfrm>
              <a:off x="838200" y="1457325"/>
              <a:ext cx="6651308" cy="569099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69850"/>
              <a:r>
                <a:rPr lang="en-US" sz="2000" b="1" dirty="0">
                  <a:latin typeface="Arial" charset="0"/>
                  <a:ea typeface="Arial" charset="0"/>
                  <a:cs typeface="Arial" charset="0"/>
                </a:rPr>
                <a:t>Following CAM-Chem’s lead</a:t>
              </a:r>
              <a:endParaRPr lang="en-US" sz="2000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E090BC3-D3A4-4CF7-9510-89A0EEF4BDA3}"/>
                </a:ext>
              </a:extLst>
            </p:cNvPr>
            <p:cNvSpPr/>
            <p:nvPr/>
          </p:nvSpPr>
          <p:spPr>
            <a:xfrm>
              <a:off x="838200" y="2026421"/>
              <a:ext cx="6651308" cy="3299641"/>
            </a:xfrm>
            <a:prstGeom prst="rect">
              <a:avLst/>
            </a:prstGeom>
            <a:noFill/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bIns="91440" rtlCol="0" anchor="t"/>
            <a:lstStyle/>
            <a:p>
              <a:pPr marL="288925" indent="-276225">
                <a:lnSpc>
                  <a:spcPct val="114000"/>
                </a:lnSpc>
                <a:spcAft>
                  <a:spcPts val="300"/>
                </a:spcAft>
                <a:buFont typeface="Arial" charset="0"/>
                <a:buChar char="•"/>
              </a:pPr>
              <a:r>
                <a:rPr lang="en-US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How are these currently done in CAM-Chem?</a:t>
              </a:r>
            </a:p>
            <a:p>
              <a:pPr marL="288925" indent="-276225">
                <a:lnSpc>
                  <a:spcPct val="114000"/>
                </a:lnSpc>
                <a:spcAft>
                  <a:spcPts val="300"/>
                </a:spcAft>
                <a:buFont typeface="Arial" charset="0"/>
                <a:buChar char="•"/>
              </a:pPr>
              <a:endPara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  <a:p>
              <a:pPr marL="288925" indent="-276225">
                <a:lnSpc>
                  <a:spcPct val="114000"/>
                </a:lnSpc>
                <a:spcAft>
                  <a:spcPts val="300"/>
                </a:spcAft>
                <a:buFont typeface="Arial" charset="0"/>
                <a:buChar char="•"/>
              </a:pPr>
              <a:r>
                <a:rPr lang="en-US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What implementation maximizes</a:t>
              </a:r>
            </a:p>
            <a:p>
              <a:pPr marL="746125" lvl="1" indent="-276225">
                <a:lnSpc>
                  <a:spcPct val="114000"/>
                </a:lnSpc>
                <a:spcAft>
                  <a:spcPts val="300"/>
                </a:spcAft>
                <a:buFont typeface="Arial" charset="0"/>
                <a:buChar char="•"/>
              </a:pPr>
              <a:r>
                <a:rPr lang="en-US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Utility?</a:t>
              </a:r>
            </a:p>
            <a:p>
              <a:pPr marL="746125" lvl="1" indent="-276225">
                <a:lnSpc>
                  <a:spcPct val="114000"/>
                </a:lnSpc>
                <a:spcAft>
                  <a:spcPts val="300"/>
                </a:spcAft>
                <a:buFont typeface="Arial" charset="0"/>
                <a:buChar char="•"/>
              </a:pPr>
              <a:r>
                <a:rPr lang="en-US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Maintainability?</a:t>
              </a:r>
            </a:p>
            <a:p>
              <a:pPr marL="746125" lvl="1" indent="-276225">
                <a:lnSpc>
                  <a:spcPct val="114000"/>
                </a:lnSpc>
                <a:spcAft>
                  <a:spcPts val="300"/>
                </a:spcAft>
                <a:buFont typeface="Arial" charset="0"/>
                <a:buChar char="•"/>
              </a:pPr>
              <a:r>
                <a:rPr lang="en-US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Usability?</a:t>
              </a:r>
            </a:p>
            <a:p>
              <a:pPr marL="746125" lvl="1" indent="-276225">
                <a:lnSpc>
                  <a:spcPct val="114000"/>
                </a:lnSpc>
                <a:spcAft>
                  <a:spcPts val="300"/>
                </a:spcAft>
                <a:buFont typeface="Arial" charset="0"/>
                <a:buChar char="•"/>
              </a:pPr>
              <a:endPara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  <a:p>
              <a:pPr marL="288925" indent="-276225">
                <a:lnSpc>
                  <a:spcPct val="114000"/>
                </a:lnSpc>
                <a:spcAft>
                  <a:spcPts val="300"/>
                </a:spcAft>
                <a:buFont typeface="Arial" charset="0"/>
                <a:buChar char="•"/>
              </a:pPr>
              <a:r>
                <a:rPr lang="en-US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When to defer or be “chemistry-specific”?</a:t>
              </a:r>
            </a:p>
          </p:txBody>
        </p:sp>
      </p:grpSp>
      <p:sp>
        <p:nvSpPr>
          <p:cNvPr id="8" name="Triangle 5">
            <a:extLst>
              <a:ext uri="{FF2B5EF4-FFF2-40B4-BE49-F238E27FC236}">
                <a16:creationId xmlns:a16="http://schemas.microsoft.com/office/drawing/2014/main" id="{CA6CE65E-806D-4FD0-89CD-D2305024B5B9}"/>
              </a:ext>
            </a:extLst>
          </p:cNvPr>
          <p:cNvSpPr/>
          <p:nvPr/>
        </p:nvSpPr>
        <p:spPr>
          <a:xfrm rot="16200000" flipV="1">
            <a:off x="3890317" y="3716319"/>
            <a:ext cx="2243016" cy="515815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3400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57686E-63A0-4DCE-8360-97A573D543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When (not) to be chemistry specific?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5AF86D-1426-45BB-9EFB-A5AEBC1E98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Want to maintain consistency between offline GEOS-Chem CTMs and the CESM-GC implementation, so</a:t>
            </a:r>
          </a:p>
          <a:p>
            <a:endParaRPr lang="en-US" dirty="0"/>
          </a:p>
          <a:p>
            <a:pPr lvl="1"/>
            <a:r>
              <a:rPr lang="en-US" b="1" dirty="0"/>
              <a:t>If</a:t>
            </a:r>
            <a:r>
              <a:rPr lang="en-US" dirty="0"/>
              <a:t> GEOS-Chem needs data which </a:t>
            </a:r>
            <a:r>
              <a:rPr lang="en-US" b="1" dirty="0"/>
              <a:t>can</a:t>
            </a:r>
            <a:r>
              <a:rPr lang="en-US" dirty="0"/>
              <a:t> be provided by the ESM, then it is requested from the ESM (e.g. land types, LAI, surface </a:t>
            </a:r>
            <a:r>
              <a:rPr lang="en-US" dirty="0" err="1"/>
              <a:t>conductances</a:t>
            </a:r>
            <a:r>
              <a:rPr lang="en-US" dirty="0"/>
              <a:t>…)</a:t>
            </a:r>
          </a:p>
          <a:p>
            <a:pPr lvl="1"/>
            <a:endParaRPr lang="en-US" b="1" dirty="0"/>
          </a:p>
          <a:p>
            <a:pPr lvl="1"/>
            <a:r>
              <a:rPr lang="en-US" b="1" dirty="0"/>
              <a:t>If </a:t>
            </a:r>
            <a:r>
              <a:rPr lang="en-US" dirty="0"/>
              <a:t>something is computed </a:t>
            </a:r>
            <a:r>
              <a:rPr lang="en-US" b="1" dirty="0"/>
              <a:t>inside</a:t>
            </a:r>
            <a:r>
              <a:rPr lang="en-US" dirty="0"/>
              <a:t> GEOS-Chem (e.g. species-specific deposition velocities), or is </a:t>
            </a:r>
            <a:r>
              <a:rPr lang="en-US" b="1" dirty="0"/>
              <a:t>external </a:t>
            </a:r>
            <a:r>
              <a:rPr lang="en-US" dirty="0"/>
              <a:t>to the ESM (anthropogenic emissions) it should remain GEOS-Chem’s responsibility – </a:t>
            </a:r>
            <a:r>
              <a:rPr lang="en-US" b="1" dirty="0"/>
              <a:t>and if</a:t>
            </a:r>
            <a:r>
              <a:rPr lang="en-US" dirty="0"/>
              <a:t> </a:t>
            </a:r>
            <a:r>
              <a:rPr lang="en-US" b="1" dirty="0"/>
              <a:t>the ESM can do it better</a:t>
            </a:r>
            <a:r>
              <a:rPr lang="en-US" dirty="0"/>
              <a:t>, try to </a:t>
            </a:r>
            <a:r>
              <a:rPr lang="en-US" b="1" dirty="0"/>
              <a:t>adopt </a:t>
            </a:r>
            <a:r>
              <a:rPr lang="en-US" dirty="0"/>
              <a:t>that capability into GEOS-Chem so that consistency is maintained while everyone wins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EABCDB-5723-49C2-8AD2-341A0E7A3F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B9A7C-3B8A-48F2-9F4B-152D616BC2B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0366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ECC828-BE6D-498F-A316-2D49650739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Convection and PBL mixing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81E88F-1A5F-4991-B0E6-F816F8E428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54823" y="6239119"/>
            <a:ext cx="2743200" cy="365125"/>
          </a:xfrm>
        </p:spPr>
        <p:txBody>
          <a:bodyPr/>
          <a:lstStyle/>
          <a:p>
            <a:fld id="{B59B9A7C-3B8A-48F2-9F4B-152D616BC2B0}" type="slidenum">
              <a:rPr lang="en-US" smtClean="0"/>
              <a:t>12</a:t>
            </a:fld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E3227DC-0F49-427A-8222-9787E8F21F15}"/>
              </a:ext>
            </a:extLst>
          </p:cNvPr>
          <p:cNvGrpSpPr/>
          <p:nvPr/>
        </p:nvGrpSpPr>
        <p:grpSpPr>
          <a:xfrm>
            <a:off x="6267352" y="1573457"/>
            <a:ext cx="4517348" cy="4741373"/>
            <a:chOff x="838200" y="1457325"/>
            <a:chExt cx="6651308" cy="4741373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ABD6071-6667-48FD-8872-00FCAF48FE83}"/>
                </a:ext>
              </a:extLst>
            </p:cNvPr>
            <p:cNvSpPr/>
            <p:nvPr/>
          </p:nvSpPr>
          <p:spPr>
            <a:xfrm>
              <a:off x="838200" y="1457325"/>
              <a:ext cx="6651308" cy="569099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69850"/>
              <a:r>
                <a:rPr lang="en-US" sz="2000" b="1" dirty="0">
                  <a:solidFill>
                    <a:schemeClr val="bg2">
                      <a:lumMod val="2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Questions</a:t>
              </a:r>
              <a:endParaRPr lang="en-US" sz="2000" dirty="0">
                <a:solidFill>
                  <a:schemeClr val="bg2">
                    <a:lumMod val="25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20B9680-F569-434B-B6BA-D0F6AB476E40}"/>
                </a:ext>
              </a:extLst>
            </p:cNvPr>
            <p:cNvSpPr/>
            <p:nvPr/>
          </p:nvSpPr>
          <p:spPr>
            <a:xfrm>
              <a:off x="838200" y="2026422"/>
              <a:ext cx="6651308" cy="4172276"/>
            </a:xfrm>
            <a:prstGeom prst="rect">
              <a:avLst/>
            </a:prstGeom>
            <a:noFill/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bIns="91440" rtlCol="0" anchor="t"/>
            <a:lstStyle/>
            <a:p>
              <a:pPr marL="288925" indent="-276225">
                <a:lnSpc>
                  <a:spcPct val="114000"/>
                </a:lnSpc>
                <a:spcAft>
                  <a:spcPts val="300"/>
                </a:spcAft>
                <a:buFont typeface="Arial" charset="0"/>
                <a:buChar char="•"/>
              </a:pPr>
              <a:r>
                <a:rPr lang="en-US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How does CAM-Chem do:</a:t>
              </a:r>
            </a:p>
            <a:p>
              <a:pPr marL="746125" lvl="1" indent="-276225">
                <a:lnSpc>
                  <a:spcPct val="114000"/>
                </a:lnSpc>
                <a:spcAft>
                  <a:spcPts val="300"/>
                </a:spcAft>
                <a:buFont typeface="Arial" charset="0"/>
                <a:buChar char="•"/>
              </a:pPr>
              <a:r>
                <a:rPr lang="en-US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Convective transport?</a:t>
              </a:r>
            </a:p>
            <a:p>
              <a:pPr marL="746125" lvl="1" indent="-276225">
                <a:lnSpc>
                  <a:spcPct val="114000"/>
                </a:lnSpc>
                <a:spcAft>
                  <a:spcPts val="300"/>
                </a:spcAft>
                <a:buFont typeface="Arial" charset="0"/>
                <a:buChar char="•"/>
              </a:pPr>
              <a:r>
                <a:rPr lang="en-US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Convective scavenging?</a:t>
              </a:r>
            </a:p>
            <a:p>
              <a:pPr marL="746125" lvl="1" indent="-276225">
                <a:lnSpc>
                  <a:spcPct val="114000"/>
                </a:lnSpc>
                <a:spcAft>
                  <a:spcPts val="300"/>
                </a:spcAft>
                <a:buFont typeface="Arial" charset="0"/>
                <a:buChar char="•"/>
              </a:pPr>
              <a:r>
                <a:rPr lang="en-US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PBL mixing?</a:t>
              </a:r>
            </a:p>
            <a:p>
              <a:pPr marL="746125" lvl="1" indent="-276225">
                <a:lnSpc>
                  <a:spcPct val="114000"/>
                </a:lnSpc>
                <a:spcAft>
                  <a:spcPts val="300"/>
                </a:spcAft>
                <a:buFont typeface="Arial" charset="0"/>
                <a:buChar char="•"/>
              </a:pPr>
              <a:endPara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  <a:p>
              <a:pPr marL="288925" indent="-276225">
                <a:lnSpc>
                  <a:spcPct val="114000"/>
                </a:lnSpc>
                <a:spcAft>
                  <a:spcPts val="300"/>
                </a:spcAft>
                <a:buFont typeface="Arial" charset="0"/>
                <a:buChar char="•"/>
              </a:pPr>
              <a:r>
                <a:rPr lang="en-US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Handling multiple schemes?</a:t>
              </a:r>
            </a:p>
            <a:p>
              <a:pPr marL="12700">
                <a:lnSpc>
                  <a:spcPct val="114000"/>
                </a:lnSpc>
                <a:spcAft>
                  <a:spcPts val="300"/>
                </a:spcAft>
              </a:pPr>
              <a:endPara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  <a:p>
              <a:pPr marL="288925" indent="-276225">
                <a:lnSpc>
                  <a:spcPct val="114000"/>
                </a:lnSpc>
                <a:spcAft>
                  <a:spcPts val="300"/>
                </a:spcAft>
                <a:buFont typeface="Arial" charset="0"/>
                <a:buChar char="•"/>
              </a:pPr>
              <a:r>
                <a:rPr lang="en-US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Have issues with operator splitting been observed in CAM-Chem at higher vertical resolutions?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651A954-24A7-4678-8CEB-C649E0D09EB9}"/>
              </a:ext>
            </a:extLst>
          </p:cNvPr>
          <p:cNvGrpSpPr/>
          <p:nvPr/>
        </p:nvGrpSpPr>
        <p:grpSpPr>
          <a:xfrm>
            <a:off x="838201" y="1500555"/>
            <a:ext cx="4962217" cy="2610337"/>
            <a:chOff x="993978" y="1617785"/>
            <a:chExt cx="4962217" cy="2980429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37DBC5A-7E39-4901-9115-92B981B2D562}"/>
                </a:ext>
              </a:extLst>
            </p:cNvPr>
            <p:cNvSpPr/>
            <p:nvPr/>
          </p:nvSpPr>
          <p:spPr>
            <a:xfrm>
              <a:off x="1563077" y="1617785"/>
              <a:ext cx="4393118" cy="2980429"/>
            </a:xfrm>
            <a:prstGeom prst="rect">
              <a:avLst/>
            </a:prstGeom>
            <a:noFill/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bIns="91440" rtlCol="0" anchor="t"/>
            <a:lstStyle/>
            <a:p>
              <a:pPr marL="288925" indent="-276225">
                <a:lnSpc>
                  <a:spcPct val="114000"/>
                </a:lnSpc>
                <a:spcAft>
                  <a:spcPts val="300"/>
                </a:spcAft>
                <a:buFont typeface="Arial" charset="0"/>
                <a:buChar char="•"/>
              </a:pPr>
              <a:r>
                <a:rPr lang="en-US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Both convective transport and convective scavenging calculated internally from standard GEOS output fields</a:t>
              </a:r>
            </a:p>
            <a:p>
              <a:pPr marL="288925" indent="-276225">
                <a:lnSpc>
                  <a:spcPct val="114000"/>
                </a:lnSpc>
                <a:spcAft>
                  <a:spcPts val="300"/>
                </a:spcAft>
                <a:buFont typeface="Arial" charset="0"/>
                <a:buChar char="•"/>
              </a:pPr>
              <a:endPara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  <a:p>
              <a:pPr marL="288925" indent="-276225">
                <a:lnSpc>
                  <a:spcPct val="114000"/>
                </a:lnSpc>
                <a:spcAft>
                  <a:spcPts val="300"/>
                </a:spcAft>
                <a:buFont typeface="Arial" charset="0"/>
                <a:buChar char="•"/>
              </a:pPr>
              <a:r>
                <a:rPr lang="en-US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Option: calculate GEOS-like convective fields from CAM output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04C10C39-F79E-4362-BA37-164E1DB0FE51}"/>
                </a:ext>
              </a:extLst>
            </p:cNvPr>
            <p:cNvSpPr/>
            <p:nvPr/>
          </p:nvSpPr>
          <p:spPr>
            <a:xfrm rot="16200000">
              <a:off x="-211686" y="2823449"/>
              <a:ext cx="2980428" cy="569099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69850"/>
              <a:r>
                <a:rPr lang="en-US" sz="2000" b="1" dirty="0">
                  <a:latin typeface="Arial" charset="0"/>
                  <a:ea typeface="Arial" charset="0"/>
                  <a:cs typeface="Arial" charset="0"/>
                </a:rPr>
                <a:t>Convection</a:t>
              </a:r>
              <a:endParaRPr lang="en-US" sz="2000" dirty="0">
                <a:latin typeface="Arial" charset="0"/>
                <a:ea typeface="Arial" charset="0"/>
                <a:cs typeface="Arial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6B5383A-FFE4-4E48-A9CF-33289BD4C3E4}"/>
              </a:ext>
            </a:extLst>
          </p:cNvPr>
          <p:cNvGrpSpPr/>
          <p:nvPr/>
        </p:nvGrpSpPr>
        <p:grpSpPr>
          <a:xfrm>
            <a:off x="838200" y="4212492"/>
            <a:ext cx="4962218" cy="2102339"/>
            <a:chOff x="993977" y="4598214"/>
            <a:chExt cx="4962218" cy="1621978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385D083-D687-4588-A6AD-2C4D7322680C}"/>
                </a:ext>
              </a:extLst>
            </p:cNvPr>
            <p:cNvSpPr/>
            <p:nvPr/>
          </p:nvSpPr>
          <p:spPr>
            <a:xfrm>
              <a:off x="1563077" y="4598214"/>
              <a:ext cx="4393118" cy="1621978"/>
            </a:xfrm>
            <a:prstGeom prst="rect">
              <a:avLst/>
            </a:prstGeom>
            <a:noFill/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bIns="91440" rtlCol="0" anchor="t"/>
            <a:lstStyle/>
            <a:p>
              <a:pPr marL="288925" indent="-276225">
                <a:lnSpc>
                  <a:spcPct val="114000"/>
                </a:lnSpc>
                <a:spcAft>
                  <a:spcPts val="300"/>
                </a:spcAft>
                <a:buFont typeface="Arial" charset="0"/>
                <a:buChar char="•"/>
              </a:pPr>
              <a:r>
                <a:rPr lang="en-US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Two PBL mixing options in</a:t>
              </a:r>
              <a:br>
                <a:rPr lang="en-US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</a:br>
              <a:r>
                <a:rPr lang="en-US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GEOS-Chem (“full”/”non-local”)</a:t>
              </a:r>
            </a:p>
            <a:p>
              <a:pPr marL="288925" indent="-276225">
                <a:lnSpc>
                  <a:spcPct val="114000"/>
                </a:lnSpc>
                <a:spcAft>
                  <a:spcPts val="300"/>
                </a:spcAft>
                <a:buFont typeface="Arial" charset="0"/>
                <a:buChar char="•"/>
              </a:pPr>
              <a:endPara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  <a:p>
              <a:pPr marL="288925" indent="-276225">
                <a:lnSpc>
                  <a:spcPct val="114000"/>
                </a:lnSpc>
                <a:spcAft>
                  <a:spcPts val="300"/>
                </a:spcAft>
                <a:buFont typeface="Arial" charset="0"/>
                <a:buChar char="•"/>
              </a:pPr>
              <a:r>
                <a:rPr lang="en-US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Full is simple, non-local is more “met-specific”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0FB766C8-5D3E-4978-9900-9B70C5D209AB}"/>
                </a:ext>
              </a:extLst>
            </p:cNvPr>
            <p:cNvSpPr/>
            <p:nvPr/>
          </p:nvSpPr>
          <p:spPr>
            <a:xfrm rot="16200000">
              <a:off x="467538" y="5124653"/>
              <a:ext cx="1621977" cy="569099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69850"/>
              <a:r>
                <a:rPr lang="en-US" sz="2000" b="1" dirty="0">
                  <a:solidFill>
                    <a:sysClr val="windowText" lastClr="000000"/>
                  </a:solidFill>
                  <a:latin typeface="Arial" charset="0"/>
                  <a:ea typeface="Arial" charset="0"/>
                  <a:cs typeface="Arial" charset="0"/>
                </a:rPr>
                <a:t>PBL mixing</a:t>
              </a:r>
              <a:endParaRPr lang="en-US" sz="2000" dirty="0">
                <a:solidFill>
                  <a:sysClr val="windowText" lastClr="000000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507037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EA00430-117A-4E1D-B395-25ED4FADE596}"/>
              </a:ext>
            </a:extLst>
          </p:cNvPr>
          <p:cNvSpPr/>
          <p:nvPr/>
        </p:nvSpPr>
        <p:spPr>
          <a:xfrm rot="16200000">
            <a:off x="8258985" y="940380"/>
            <a:ext cx="2080304" cy="385079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b"/>
          <a:lstStyle/>
          <a:p>
            <a:pPr algn="ctr"/>
            <a:r>
              <a:rPr lang="en-US" sz="4000" dirty="0">
                <a:solidFill>
                  <a:sysClr val="windowText" lastClr="000000"/>
                </a:solidFill>
              </a:rPr>
              <a:t>CAM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CCCF6E-7426-4A50-B985-FF1BAB692E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Surface processes: dry deposition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992BED-00F6-4466-8ABC-3151F06480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918200" cy="4351338"/>
          </a:xfrm>
        </p:spPr>
        <p:txBody>
          <a:bodyPr>
            <a:normAutofit/>
          </a:bodyPr>
          <a:lstStyle/>
          <a:p>
            <a:r>
              <a:rPr lang="en-US" dirty="0"/>
              <a:t>Want to harmonize treatment of land surface and </a:t>
            </a:r>
            <a:r>
              <a:rPr lang="en-US" dirty="0" err="1"/>
              <a:t>biospheric</a:t>
            </a:r>
            <a:r>
              <a:rPr lang="en-US" dirty="0"/>
              <a:t> processes between CLM and GEOS-Chem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What information does CLM need from GEOS-Chem?</a:t>
            </a:r>
          </a:p>
          <a:p>
            <a:endParaRPr lang="en-US" dirty="0"/>
          </a:p>
          <a:p>
            <a:r>
              <a:rPr lang="en-US" dirty="0"/>
              <a:t>Where does CAM expect dry deposition to be handled?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92A6B8-5D8A-46F9-8504-EF4DF0AF8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B9A7C-3B8A-48F2-9F4B-152D616BC2B0}" type="slidenum">
              <a:rPr lang="en-US" smtClean="0"/>
              <a:t>13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BBE6E21-822B-44C3-BD10-57096795E022}"/>
              </a:ext>
            </a:extLst>
          </p:cNvPr>
          <p:cNvSpPr/>
          <p:nvPr/>
        </p:nvSpPr>
        <p:spPr>
          <a:xfrm rot="16200000">
            <a:off x="8433949" y="2845720"/>
            <a:ext cx="1730375" cy="3850795"/>
          </a:xfrm>
          <a:prstGeom prst="rect">
            <a:avLst/>
          </a:prstGeom>
          <a:gradFill flip="none" rotWithShape="1">
            <a:gsLst>
              <a:gs pos="18000">
                <a:schemeClr val="bg1"/>
              </a:gs>
              <a:gs pos="72000">
                <a:schemeClr val="accent6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t"/>
          <a:lstStyle/>
          <a:p>
            <a:pPr algn="ctr"/>
            <a:r>
              <a:rPr lang="en-US" sz="4000" dirty="0"/>
              <a:t>CLM</a:t>
            </a: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9079EEA7-F98C-4861-A097-D62164B52F88}"/>
              </a:ext>
            </a:extLst>
          </p:cNvPr>
          <p:cNvSpPr/>
          <p:nvPr/>
        </p:nvSpPr>
        <p:spPr>
          <a:xfrm rot="5400000">
            <a:off x="7766976" y="3810796"/>
            <a:ext cx="686697" cy="50074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EBEA887D-A473-463A-8AB6-228E57A1A92D}"/>
              </a:ext>
            </a:extLst>
          </p:cNvPr>
          <p:cNvSpPr/>
          <p:nvPr/>
        </p:nvSpPr>
        <p:spPr>
          <a:xfrm rot="16200000">
            <a:off x="7690778" y="3461654"/>
            <a:ext cx="686697" cy="50074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AA90C42-0B4F-4719-B3BF-C843B2DBD6D7}"/>
              </a:ext>
            </a:extLst>
          </p:cNvPr>
          <p:cNvSpPr/>
          <p:nvPr/>
        </p:nvSpPr>
        <p:spPr>
          <a:xfrm rot="16200000">
            <a:off x="8847365" y="1171830"/>
            <a:ext cx="859966" cy="283479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t"/>
          <a:lstStyle/>
          <a:p>
            <a:pPr algn="ctr"/>
            <a:r>
              <a:rPr lang="en-US" sz="4000" dirty="0"/>
              <a:t>GEOS-Chem</a:t>
            </a:r>
          </a:p>
        </p:txBody>
      </p:sp>
    </p:spTree>
    <p:extLst>
      <p:ext uri="{BB962C8B-B14F-4D97-AF65-F5344CB8AC3E}">
        <p14:creationId xmlns:p14="http://schemas.microsoft.com/office/powerpoint/2010/main" val="8599405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FABEE95-BC18-47B6-85EB-BDEF5F3DE0D3}"/>
              </a:ext>
            </a:extLst>
          </p:cNvPr>
          <p:cNvSpPr/>
          <p:nvPr/>
        </p:nvSpPr>
        <p:spPr>
          <a:xfrm>
            <a:off x="6286317" y="2956515"/>
            <a:ext cx="3810183" cy="173379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CESM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CCCF6E-7426-4A50-B985-FF1BAB692E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13574"/>
            <a:ext cx="10515600" cy="1325563"/>
          </a:xfrm>
        </p:spPr>
        <p:txBody>
          <a:bodyPr/>
          <a:lstStyle/>
          <a:p>
            <a:r>
              <a:rPr lang="en-US" dirty="0"/>
              <a:t>Surface processes: emissions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992BED-00F6-4466-8ABC-3151F06480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162184" cy="4351338"/>
          </a:xfrm>
        </p:spPr>
        <p:txBody>
          <a:bodyPr>
            <a:normAutofit/>
          </a:bodyPr>
          <a:lstStyle/>
          <a:p>
            <a:r>
              <a:rPr lang="en-US" dirty="0"/>
              <a:t>GEOS-Chem uses HEMCO for emissions</a:t>
            </a:r>
          </a:p>
          <a:p>
            <a:endParaRPr lang="en-US" dirty="0"/>
          </a:p>
          <a:p>
            <a:r>
              <a:rPr lang="en-US" dirty="0"/>
              <a:t>Incorporates online (e.g. dust) and offline (e.g. anthropogenic) emissions</a:t>
            </a:r>
          </a:p>
          <a:p>
            <a:endParaRPr lang="en-US" dirty="0"/>
          </a:p>
          <a:p>
            <a:r>
              <a:rPr lang="en-US" dirty="0"/>
              <a:t>Multiple possible implementation options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92A6B8-5D8A-46F9-8504-EF4DF0AF8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B9A7C-3B8A-48F2-9F4B-152D616BC2B0}" type="slidenum">
              <a:rPr lang="en-US" smtClean="0"/>
              <a:t>14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92CEA7C-7AD1-43AF-A97D-486D1A913C50}"/>
              </a:ext>
            </a:extLst>
          </p:cNvPr>
          <p:cNvSpPr/>
          <p:nvPr/>
        </p:nvSpPr>
        <p:spPr>
          <a:xfrm>
            <a:off x="6480238" y="3472378"/>
            <a:ext cx="3473388" cy="109361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GEOS-Chem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3D7BA27-00B3-4A19-89AB-BD4D40DC8457}"/>
              </a:ext>
            </a:extLst>
          </p:cNvPr>
          <p:cNvSpPr/>
          <p:nvPr/>
        </p:nvSpPr>
        <p:spPr>
          <a:xfrm>
            <a:off x="9357646" y="1270671"/>
            <a:ext cx="2028092" cy="142680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CESM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6079193-0232-4A03-9E9F-09DDA584DB9E}"/>
              </a:ext>
            </a:extLst>
          </p:cNvPr>
          <p:cNvSpPr/>
          <p:nvPr/>
        </p:nvSpPr>
        <p:spPr>
          <a:xfrm>
            <a:off x="9493054" y="1787111"/>
            <a:ext cx="1757276" cy="80912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GEOS-Chem</a:t>
            </a:r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3F1BA855-AE29-43E2-AA4A-CC7B88A73CCA}"/>
              </a:ext>
            </a:extLst>
          </p:cNvPr>
          <p:cNvSpPr/>
          <p:nvPr/>
        </p:nvSpPr>
        <p:spPr>
          <a:xfrm>
            <a:off x="8881592" y="1998172"/>
            <a:ext cx="713888" cy="365125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94F9D54-626F-41D1-822E-519F70A36D20}"/>
              </a:ext>
            </a:extLst>
          </p:cNvPr>
          <p:cNvSpPr/>
          <p:nvPr/>
        </p:nvSpPr>
        <p:spPr>
          <a:xfrm>
            <a:off x="7488114" y="1788867"/>
            <a:ext cx="1503486" cy="77689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Pregridded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emissions</a:t>
            </a:r>
          </a:p>
        </p:txBody>
      </p: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D362174A-C2B7-4357-A790-3766A30A1750}"/>
              </a:ext>
            </a:extLst>
          </p:cNvPr>
          <p:cNvSpPr/>
          <p:nvPr/>
        </p:nvSpPr>
        <p:spPr>
          <a:xfrm>
            <a:off x="7785587" y="3836624"/>
            <a:ext cx="565037" cy="365125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85E0815-7402-4B28-9E3F-656C048069C5}"/>
              </a:ext>
            </a:extLst>
          </p:cNvPr>
          <p:cNvSpPr/>
          <p:nvPr/>
        </p:nvSpPr>
        <p:spPr>
          <a:xfrm>
            <a:off x="6639731" y="3630737"/>
            <a:ext cx="1297354" cy="7768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HEMCO</a:t>
            </a:r>
          </a:p>
          <a:p>
            <a:pPr algn="ctr"/>
            <a:r>
              <a:rPr lang="en-US" sz="2400" dirty="0"/>
              <a:t>Online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86922D3-4F17-4DF7-AFB4-AD5FB4FB9C09}"/>
              </a:ext>
            </a:extLst>
          </p:cNvPr>
          <p:cNvSpPr/>
          <p:nvPr/>
        </p:nvSpPr>
        <p:spPr>
          <a:xfrm>
            <a:off x="6286317" y="4839277"/>
            <a:ext cx="3810183" cy="173379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CESM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53179B4-A7BE-4FC5-976A-24E921F14680}"/>
              </a:ext>
            </a:extLst>
          </p:cNvPr>
          <p:cNvSpPr/>
          <p:nvPr/>
        </p:nvSpPr>
        <p:spPr>
          <a:xfrm>
            <a:off x="8694124" y="5513499"/>
            <a:ext cx="1259501" cy="77689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CAM</a:t>
            </a:r>
          </a:p>
        </p:txBody>
      </p:sp>
      <p:sp>
        <p:nvSpPr>
          <p:cNvPr id="22" name="Arrow: Right 21">
            <a:extLst>
              <a:ext uri="{FF2B5EF4-FFF2-40B4-BE49-F238E27FC236}">
                <a16:creationId xmlns:a16="http://schemas.microsoft.com/office/drawing/2014/main" id="{0EDDADF0-7DE0-4BE0-B519-7FF587427C8E}"/>
              </a:ext>
            </a:extLst>
          </p:cNvPr>
          <p:cNvSpPr/>
          <p:nvPr/>
        </p:nvSpPr>
        <p:spPr>
          <a:xfrm>
            <a:off x="7785586" y="5719386"/>
            <a:ext cx="1002813" cy="365125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11219F5-A8D2-4025-96CE-F9A442BF50E3}"/>
              </a:ext>
            </a:extLst>
          </p:cNvPr>
          <p:cNvSpPr/>
          <p:nvPr/>
        </p:nvSpPr>
        <p:spPr>
          <a:xfrm>
            <a:off x="6740586" y="5513499"/>
            <a:ext cx="1297354" cy="7768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HEMCO</a:t>
            </a:r>
          </a:p>
          <a:p>
            <a:pPr algn="ctr"/>
            <a:r>
              <a:rPr lang="en-US" sz="2400" dirty="0"/>
              <a:t>Online</a:t>
            </a: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7AE147BB-A98E-4117-818D-E72821FBC6EE}"/>
              </a:ext>
            </a:extLst>
          </p:cNvPr>
          <p:cNvSpPr/>
          <p:nvPr/>
        </p:nvSpPr>
        <p:spPr>
          <a:xfrm>
            <a:off x="6707228" y="1998172"/>
            <a:ext cx="908538" cy="365125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499CDC3-173B-4179-9B69-5273785379FC}"/>
              </a:ext>
            </a:extLst>
          </p:cNvPr>
          <p:cNvSpPr/>
          <p:nvPr/>
        </p:nvSpPr>
        <p:spPr>
          <a:xfrm>
            <a:off x="5586880" y="1788867"/>
            <a:ext cx="1297354" cy="7768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HEMCO</a:t>
            </a:r>
          </a:p>
          <a:p>
            <a:pPr algn="ctr"/>
            <a:r>
              <a:rPr lang="en-US" sz="2400" dirty="0"/>
              <a:t>Offline</a:t>
            </a:r>
          </a:p>
        </p:txBody>
      </p:sp>
    </p:spTree>
    <p:extLst>
      <p:ext uri="{BB962C8B-B14F-4D97-AF65-F5344CB8AC3E}">
        <p14:creationId xmlns:p14="http://schemas.microsoft.com/office/powerpoint/2010/main" val="13042224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id="{02B678AD-E1B6-47E8-BAAF-59113E3245D5}"/>
              </a:ext>
            </a:extLst>
          </p:cNvPr>
          <p:cNvSpPr/>
          <p:nvPr/>
        </p:nvSpPr>
        <p:spPr>
          <a:xfrm>
            <a:off x="951243" y="4477658"/>
            <a:ext cx="4063443" cy="1761988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69850" algn="r"/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MAM</a:t>
            </a:r>
            <a:endParaRPr lang="en-US" sz="2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931B75-3F24-4F16-888E-C7A0BEE457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Aerosol treatment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DCEC29-4667-4108-AAAA-F365418545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0" y="1825625"/>
            <a:ext cx="6096000" cy="4351338"/>
          </a:xfrm>
        </p:spPr>
        <p:txBody>
          <a:bodyPr>
            <a:normAutofit/>
          </a:bodyPr>
          <a:lstStyle/>
          <a:p>
            <a:r>
              <a:rPr lang="en-US" dirty="0"/>
              <a:t>CAM wants and expects some tracers which GEOS-Chem does not have</a:t>
            </a:r>
          </a:p>
          <a:p>
            <a:endParaRPr lang="en-US" dirty="0"/>
          </a:p>
          <a:p>
            <a:r>
              <a:rPr lang="en-US" dirty="0"/>
              <a:t>How to keep GEOS-Chem aerosol chemistry while</a:t>
            </a:r>
          </a:p>
          <a:p>
            <a:pPr marL="914400" lvl="1" indent="-457200">
              <a:buFont typeface="+mj-lt"/>
              <a:buAutoNum type="alphaLcParenR"/>
            </a:pPr>
            <a:r>
              <a:rPr lang="en-US" dirty="0"/>
              <a:t>Providing and receiving CAM tracers</a:t>
            </a:r>
          </a:p>
          <a:p>
            <a:pPr marL="914400" lvl="1" indent="-457200">
              <a:buFont typeface="+mj-lt"/>
              <a:buAutoNum type="alphaLcParenR"/>
            </a:pPr>
            <a:r>
              <a:rPr lang="en-US" dirty="0"/>
              <a:t>Allowing for non-bulk aerosol schemes</a:t>
            </a:r>
          </a:p>
          <a:p>
            <a:pPr marL="914400" lvl="1" indent="-457200">
              <a:buFont typeface="+mj-lt"/>
              <a:buAutoNum type="alphaLcParenR"/>
            </a:pPr>
            <a:r>
              <a:rPr lang="en-US" dirty="0"/>
              <a:t>Communicating information needed for (</a:t>
            </a:r>
            <a:r>
              <a:rPr lang="en-US" dirty="0" err="1"/>
              <a:t>eg</a:t>
            </a:r>
            <a:r>
              <a:rPr lang="en-US" dirty="0"/>
              <a:t>) radiative transfer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9DD979-C1BB-41F1-8B40-C435E75312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B9A7C-3B8A-48F2-9F4B-152D616BC2B0}" type="slidenum">
              <a:rPr lang="en-US" smtClean="0"/>
              <a:t>15</a:t>
            </a:fld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C35AF88-310C-4707-A7FF-84B20C8F8D15}"/>
              </a:ext>
            </a:extLst>
          </p:cNvPr>
          <p:cNvSpPr/>
          <p:nvPr/>
        </p:nvSpPr>
        <p:spPr>
          <a:xfrm>
            <a:off x="3113016" y="1589342"/>
            <a:ext cx="1660354" cy="1660354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ysClr val="windowText" lastClr="000000"/>
                </a:solidFill>
              </a:rPr>
              <a:t>Bulk SO</a:t>
            </a:r>
            <a:r>
              <a:rPr lang="en-US" baseline="-25000" dirty="0">
                <a:solidFill>
                  <a:sysClr val="windowText" lastClr="000000"/>
                </a:solidFill>
              </a:rPr>
              <a:t>4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20" name="Arrow: Up-Down 19">
            <a:extLst>
              <a:ext uri="{FF2B5EF4-FFF2-40B4-BE49-F238E27FC236}">
                <a16:creationId xmlns:a16="http://schemas.microsoft.com/office/drawing/2014/main" id="{2AB0D728-4EFD-42EE-AB73-5B3CD3D9A9CF}"/>
              </a:ext>
            </a:extLst>
          </p:cNvPr>
          <p:cNvSpPr/>
          <p:nvPr/>
        </p:nvSpPr>
        <p:spPr>
          <a:xfrm>
            <a:off x="2560933" y="3453153"/>
            <a:ext cx="434277" cy="1096281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5BA00271-08A1-49B0-A6D1-36B3BB04E549}"/>
              </a:ext>
            </a:extLst>
          </p:cNvPr>
          <p:cNvSpPr/>
          <p:nvPr/>
        </p:nvSpPr>
        <p:spPr>
          <a:xfrm>
            <a:off x="1262924" y="2306063"/>
            <a:ext cx="1441458" cy="1441458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ysClr val="windowText" lastClr="000000"/>
                </a:solidFill>
              </a:rPr>
              <a:t>Bulk NO</a:t>
            </a:r>
            <a:r>
              <a:rPr lang="en-US" baseline="-25000" dirty="0">
                <a:solidFill>
                  <a:sysClr val="windowText" lastClr="000000"/>
                </a:solidFill>
              </a:rPr>
              <a:t>3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B7FB72D3-684F-4AE4-A789-022C6CE5C119}"/>
              </a:ext>
            </a:extLst>
          </p:cNvPr>
          <p:cNvSpPr/>
          <p:nvPr/>
        </p:nvSpPr>
        <p:spPr>
          <a:xfrm>
            <a:off x="1957566" y="1562541"/>
            <a:ext cx="1799804" cy="1799804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ysClr val="windowText" lastClr="000000"/>
                </a:solidFill>
              </a:rPr>
              <a:t>Bulk NH</a:t>
            </a:r>
            <a:r>
              <a:rPr lang="en-US" baseline="-25000" dirty="0">
                <a:solidFill>
                  <a:sysClr val="windowText" lastClr="000000"/>
                </a:solidFill>
              </a:rPr>
              <a:t>4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F88CD6E9-40E3-4DE6-A21E-F97B7CA3EE84}"/>
              </a:ext>
            </a:extLst>
          </p:cNvPr>
          <p:cNvCxnSpPr>
            <a:cxnSpLocks/>
          </p:cNvCxnSpPr>
          <p:nvPr/>
        </p:nvCxnSpPr>
        <p:spPr>
          <a:xfrm flipV="1">
            <a:off x="1431007" y="4712798"/>
            <a:ext cx="0" cy="1412295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4B4F1052-A82D-4DB6-B39D-5B5359509DC3}"/>
              </a:ext>
            </a:extLst>
          </p:cNvPr>
          <p:cNvCxnSpPr>
            <a:cxnSpLocks/>
          </p:cNvCxnSpPr>
          <p:nvPr/>
        </p:nvCxnSpPr>
        <p:spPr>
          <a:xfrm>
            <a:off x="1229510" y="5975646"/>
            <a:ext cx="3464410" cy="39409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02F14C6E-B61C-4345-9D67-57EC1991AC22}"/>
              </a:ext>
            </a:extLst>
          </p:cNvPr>
          <p:cNvSpPr/>
          <p:nvPr/>
        </p:nvSpPr>
        <p:spPr>
          <a:xfrm>
            <a:off x="1657692" y="4820001"/>
            <a:ext cx="1288006" cy="1168598"/>
          </a:xfrm>
          <a:custGeom>
            <a:avLst/>
            <a:gdLst>
              <a:gd name="connsiteX0" fmla="*/ 0 w 3495675"/>
              <a:gd name="connsiteY0" fmla="*/ 1507416 h 1547667"/>
              <a:gd name="connsiteX1" fmla="*/ 314325 w 3495675"/>
              <a:gd name="connsiteY1" fmla="*/ 1478841 h 1547667"/>
              <a:gd name="connsiteX2" fmla="*/ 981075 w 3495675"/>
              <a:gd name="connsiteY2" fmla="*/ 869241 h 1547667"/>
              <a:gd name="connsiteX3" fmla="*/ 1524000 w 3495675"/>
              <a:gd name="connsiteY3" fmla="*/ 2466 h 1547667"/>
              <a:gd name="connsiteX4" fmla="*/ 1924050 w 3495675"/>
              <a:gd name="connsiteY4" fmla="*/ 631116 h 1547667"/>
              <a:gd name="connsiteX5" fmla="*/ 2371725 w 3495675"/>
              <a:gd name="connsiteY5" fmla="*/ 1316916 h 1547667"/>
              <a:gd name="connsiteX6" fmla="*/ 3495675 w 3495675"/>
              <a:gd name="connsiteY6" fmla="*/ 1383591 h 1547667"/>
              <a:gd name="connsiteX0" fmla="*/ 0 w 3495675"/>
              <a:gd name="connsiteY0" fmla="*/ 1509088 h 1549339"/>
              <a:gd name="connsiteX1" fmla="*/ 314325 w 3495675"/>
              <a:gd name="connsiteY1" fmla="*/ 1480513 h 1549339"/>
              <a:gd name="connsiteX2" fmla="*/ 981075 w 3495675"/>
              <a:gd name="connsiteY2" fmla="*/ 870913 h 1549339"/>
              <a:gd name="connsiteX3" fmla="*/ 1524000 w 3495675"/>
              <a:gd name="connsiteY3" fmla="*/ 4138 h 1549339"/>
              <a:gd name="connsiteX4" fmla="*/ 2000250 w 3495675"/>
              <a:gd name="connsiteY4" fmla="*/ 575638 h 1549339"/>
              <a:gd name="connsiteX5" fmla="*/ 2371725 w 3495675"/>
              <a:gd name="connsiteY5" fmla="*/ 1318588 h 1549339"/>
              <a:gd name="connsiteX6" fmla="*/ 3495675 w 3495675"/>
              <a:gd name="connsiteY6" fmla="*/ 1385263 h 1549339"/>
              <a:gd name="connsiteX0" fmla="*/ 0 w 3495675"/>
              <a:gd name="connsiteY0" fmla="*/ 1509097 h 1549348"/>
              <a:gd name="connsiteX1" fmla="*/ 314325 w 3495675"/>
              <a:gd name="connsiteY1" fmla="*/ 1480522 h 1549348"/>
              <a:gd name="connsiteX2" fmla="*/ 981075 w 3495675"/>
              <a:gd name="connsiteY2" fmla="*/ 870922 h 1549348"/>
              <a:gd name="connsiteX3" fmla="*/ 1524000 w 3495675"/>
              <a:gd name="connsiteY3" fmla="*/ 4147 h 1549348"/>
              <a:gd name="connsiteX4" fmla="*/ 2000250 w 3495675"/>
              <a:gd name="connsiteY4" fmla="*/ 575647 h 1549348"/>
              <a:gd name="connsiteX5" fmla="*/ 2819400 w 3495675"/>
              <a:gd name="connsiteY5" fmla="*/ 1324947 h 1549348"/>
              <a:gd name="connsiteX6" fmla="*/ 3495675 w 3495675"/>
              <a:gd name="connsiteY6" fmla="*/ 1385272 h 1549348"/>
              <a:gd name="connsiteX0" fmla="*/ 0 w 3489325"/>
              <a:gd name="connsiteY0" fmla="*/ 1509097 h 1549348"/>
              <a:gd name="connsiteX1" fmla="*/ 314325 w 3489325"/>
              <a:gd name="connsiteY1" fmla="*/ 1480522 h 1549348"/>
              <a:gd name="connsiteX2" fmla="*/ 981075 w 3489325"/>
              <a:gd name="connsiteY2" fmla="*/ 870922 h 1549348"/>
              <a:gd name="connsiteX3" fmla="*/ 1524000 w 3489325"/>
              <a:gd name="connsiteY3" fmla="*/ 4147 h 1549348"/>
              <a:gd name="connsiteX4" fmla="*/ 2000250 w 3489325"/>
              <a:gd name="connsiteY4" fmla="*/ 575647 h 1549348"/>
              <a:gd name="connsiteX5" fmla="*/ 2819400 w 3489325"/>
              <a:gd name="connsiteY5" fmla="*/ 1324947 h 1549348"/>
              <a:gd name="connsiteX6" fmla="*/ 3489325 w 3489325"/>
              <a:gd name="connsiteY6" fmla="*/ 1423372 h 1549348"/>
              <a:gd name="connsiteX0" fmla="*/ 0 w 3489325"/>
              <a:gd name="connsiteY0" fmla="*/ 1535807 h 1576058"/>
              <a:gd name="connsiteX1" fmla="*/ 314325 w 3489325"/>
              <a:gd name="connsiteY1" fmla="*/ 1507232 h 1576058"/>
              <a:gd name="connsiteX2" fmla="*/ 981075 w 3489325"/>
              <a:gd name="connsiteY2" fmla="*/ 897632 h 1576058"/>
              <a:gd name="connsiteX3" fmla="*/ 1524000 w 3489325"/>
              <a:gd name="connsiteY3" fmla="*/ 30857 h 1576058"/>
              <a:gd name="connsiteX4" fmla="*/ 1997075 w 3489325"/>
              <a:gd name="connsiteY4" fmla="*/ 303907 h 1576058"/>
              <a:gd name="connsiteX5" fmla="*/ 2819400 w 3489325"/>
              <a:gd name="connsiteY5" fmla="*/ 1351657 h 1576058"/>
              <a:gd name="connsiteX6" fmla="*/ 3489325 w 3489325"/>
              <a:gd name="connsiteY6" fmla="*/ 1450082 h 1576058"/>
              <a:gd name="connsiteX0" fmla="*/ 0 w 3489325"/>
              <a:gd name="connsiteY0" fmla="*/ 1406902 h 1447153"/>
              <a:gd name="connsiteX1" fmla="*/ 314325 w 3489325"/>
              <a:gd name="connsiteY1" fmla="*/ 1378327 h 1447153"/>
              <a:gd name="connsiteX2" fmla="*/ 981075 w 3489325"/>
              <a:gd name="connsiteY2" fmla="*/ 768727 h 1447153"/>
              <a:gd name="connsiteX3" fmla="*/ 1447800 w 3489325"/>
              <a:gd name="connsiteY3" fmla="*/ 57527 h 1447153"/>
              <a:gd name="connsiteX4" fmla="*/ 1997075 w 3489325"/>
              <a:gd name="connsiteY4" fmla="*/ 175002 h 1447153"/>
              <a:gd name="connsiteX5" fmla="*/ 2819400 w 3489325"/>
              <a:gd name="connsiteY5" fmla="*/ 1222752 h 1447153"/>
              <a:gd name="connsiteX6" fmla="*/ 3489325 w 3489325"/>
              <a:gd name="connsiteY6" fmla="*/ 1321177 h 1447153"/>
              <a:gd name="connsiteX0" fmla="*/ 0 w 3489325"/>
              <a:gd name="connsiteY0" fmla="*/ 1426924 h 1451211"/>
              <a:gd name="connsiteX1" fmla="*/ 314325 w 3489325"/>
              <a:gd name="connsiteY1" fmla="*/ 1398349 h 1451211"/>
              <a:gd name="connsiteX2" fmla="*/ 955675 w 3489325"/>
              <a:gd name="connsiteY2" fmla="*/ 1061799 h 1451211"/>
              <a:gd name="connsiteX3" fmla="*/ 1447800 w 3489325"/>
              <a:gd name="connsiteY3" fmla="*/ 77549 h 1451211"/>
              <a:gd name="connsiteX4" fmla="*/ 1997075 w 3489325"/>
              <a:gd name="connsiteY4" fmla="*/ 195024 h 1451211"/>
              <a:gd name="connsiteX5" fmla="*/ 2819400 w 3489325"/>
              <a:gd name="connsiteY5" fmla="*/ 1242774 h 1451211"/>
              <a:gd name="connsiteX6" fmla="*/ 3489325 w 3489325"/>
              <a:gd name="connsiteY6" fmla="*/ 1341199 h 1451211"/>
              <a:gd name="connsiteX0" fmla="*/ 0 w 3489325"/>
              <a:gd name="connsiteY0" fmla="*/ 1373396 h 1397683"/>
              <a:gd name="connsiteX1" fmla="*/ 314325 w 3489325"/>
              <a:gd name="connsiteY1" fmla="*/ 1344821 h 1397683"/>
              <a:gd name="connsiteX2" fmla="*/ 955675 w 3489325"/>
              <a:gd name="connsiteY2" fmla="*/ 1008271 h 1397683"/>
              <a:gd name="connsiteX3" fmla="*/ 1447800 w 3489325"/>
              <a:gd name="connsiteY3" fmla="*/ 24021 h 1397683"/>
              <a:gd name="connsiteX4" fmla="*/ 1939925 w 3489325"/>
              <a:gd name="connsiteY4" fmla="*/ 376446 h 1397683"/>
              <a:gd name="connsiteX5" fmla="*/ 2819400 w 3489325"/>
              <a:gd name="connsiteY5" fmla="*/ 1189246 h 1397683"/>
              <a:gd name="connsiteX6" fmla="*/ 3489325 w 3489325"/>
              <a:gd name="connsiteY6" fmla="*/ 1287671 h 1397683"/>
              <a:gd name="connsiteX0" fmla="*/ 0 w 3489325"/>
              <a:gd name="connsiteY0" fmla="*/ 1399604 h 1423891"/>
              <a:gd name="connsiteX1" fmla="*/ 314325 w 3489325"/>
              <a:gd name="connsiteY1" fmla="*/ 1371029 h 1423891"/>
              <a:gd name="connsiteX2" fmla="*/ 955675 w 3489325"/>
              <a:gd name="connsiteY2" fmla="*/ 1034479 h 1423891"/>
              <a:gd name="connsiteX3" fmla="*/ 1447800 w 3489325"/>
              <a:gd name="connsiteY3" fmla="*/ 50229 h 1423891"/>
              <a:gd name="connsiteX4" fmla="*/ 1939925 w 3489325"/>
              <a:gd name="connsiteY4" fmla="*/ 402654 h 1423891"/>
              <a:gd name="connsiteX5" fmla="*/ 2819400 w 3489325"/>
              <a:gd name="connsiteY5" fmla="*/ 1215454 h 1423891"/>
              <a:gd name="connsiteX6" fmla="*/ 3489325 w 3489325"/>
              <a:gd name="connsiteY6" fmla="*/ 1313879 h 1423891"/>
              <a:gd name="connsiteX0" fmla="*/ 0 w 3489325"/>
              <a:gd name="connsiteY0" fmla="*/ 1372498 h 1396785"/>
              <a:gd name="connsiteX1" fmla="*/ 314325 w 3489325"/>
              <a:gd name="connsiteY1" fmla="*/ 1343923 h 1396785"/>
              <a:gd name="connsiteX2" fmla="*/ 955675 w 3489325"/>
              <a:gd name="connsiteY2" fmla="*/ 1007373 h 1396785"/>
              <a:gd name="connsiteX3" fmla="*/ 1447800 w 3489325"/>
              <a:gd name="connsiteY3" fmla="*/ 23123 h 1396785"/>
              <a:gd name="connsiteX4" fmla="*/ 1939925 w 3489325"/>
              <a:gd name="connsiteY4" fmla="*/ 375548 h 1396785"/>
              <a:gd name="connsiteX5" fmla="*/ 3009900 w 3489325"/>
              <a:gd name="connsiteY5" fmla="*/ 1099448 h 1396785"/>
              <a:gd name="connsiteX6" fmla="*/ 3489325 w 3489325"/>
              <a:gd name="connsiteY6" fmla="*/ 1286773 h 1396785"/>
              <a:gd name="connsiteX0" fmla="*/ 0 w 4083050"/>
              <a:gd name="connsiteY0" fmla="*/ 1372498 h 1396785"/>
              <a:gd name="connsiteX1" fmla="*/ 314325 w 4083050"/>
              <a:gd name="connsiteY1" fmla="*/ 1343923 h 1396785"/>
              <a:gd name="connsiteX2" fmla="*/ 955675 w 4083050"/>
              <a:gd name="connsiteY2" fmla="*/ 1007373 h 1396785"/>
              <a:gd name="connsiteX3" fmla="*/ 1447800 w 4083050"/>
              <a:gd name="connsiteY3" fmla="*/ 23123 h 1396785"/>
              <a:gd name="connsiteX4" fmla="*/ 1939925 w 4083050"/>
              <a:gd name="connsiteY4" fmla="*/ 375548 h 1396785"/>
              <a:gd name="connsiteX5" fmla="*/ 3009900 w 4083050"/>
              <a:gd name="connsiteY5" fmla="*/ 1099448 h 1396785"/>
              <a:gd name="connsiteX6" fmla="*/ 4083050 w 4083050"/>
              <a:gd name="connsiteY6" fmla="*/ 1194698 h 1396785"/>
              <a:gd name="connsiteX0" fmla="*/ 0 w 4083050"/>
              <a:gd name="connsiteY0" fmla="*/ 1372498 h 1396785"/>
              <a:gd name="connsiteX1" fmla="*/ 314325 w 4083050"/>
              <a:gd name="connsiteY1" fmla="*/ 1343923 h 1396785"/>
              <a:gd name="connsiteX2" fmla="*/ 955675 w 4083050"/>
              <a:gd name="connsiteY2" fmla="*/ 1007373 h 1396785"/>
              <a:gd name="connsiteX3" fmla="*/ 1447800 w 4083050"/>
              <a:gd name="connsiteY3" fmla="*/ 23123 h 1396785"/>
              <a:gd name="connsiteX4" fmla="*/ 1939925 w 4083050"/>
              <a:gd name="connsiteY4" fmla="*/ 375548 h 1396785"/>
              <a:gd name="connsiteX5" fmla="*/ 3009900 w 4083050"/>
              <a:gd name="connsiteY5" fmla="*/ 1099448 h 1396785"/>
              <a:gd name="connsiteX6" fmla="*/ 4083050 w 4083050"/>
              <a:gd name="connsiteY6" fmla="*/ 1270898 h 1396785"/>
              <a:gd name="connsiteX0" fmla="*/ 0 w 4083050"/>
              <a:gd name="connsiteY0" fmla="*/ 1209779 h 1234066"/>
              <a:gd name="connsiteX1" fmla="*/ 314325 w 4083050"/>
              <a:gd name="connsiteY1" fmla="*/ 1181204 h 1234066"/>
              <a:gd name="connsiteX2" fmla="*/ 955675 w 4083050"/>
              <a:gd name="connsiteY2" fmla="*/ 844654 h 1234066"/>
              <a:gd name="connsiteX3" fmla="*/ 1298575 w 4083050"/>
              <a:gd name="connsiteY3" fmla="*/ 38204 h 1234066"/>
              <a:gd name="connsiteX4" fmla="*/ 1939925 w 4083050"/>
              <a:gd name="connsiteY4" fmla="*/ 212829 h 1234066"/>
              <a:gd name="connsiteX5" fmla="*/ 3009900 w 4083050"/>
              <a:gd name="connsiteY5" fmla="*/ 936729 h 1234066"/>
              <a:gd name="connsiteX6" fmla="*/ 4083050 w 4083050"/>
              <a:gd name="connsiteY6" fmla="*/ 1108179 h 1234066"/>
              <a:gd name="connsiteX0" fmla="*/ 0 w 4083050"/>
              <a:gd name="connsiteY0" fmla="*/ 1070490 h 1094777"/>
              <a:gd name="connsiteX1" fmla="*/ 314325 w 4083050"/>
              <a:gd name="connsiteY1" fmla="*/ 1041915 h 1094777"/>
              <a:gd name="connsiteX2" fmla="*/ 955675 w 4083050"/>
              <a:gd name="connsiteY2" fmla="*/ 705365 h 1094777"/>
              <a:gd name="connsiteX3" fmla="*/ 1447800 w 4083050"/>
              <a:gd name="connsiteY3" fmla="*/ 95765 h 1094777"/>
              <a:gd name="connsiteX4" fmla="*/ 1939925 w 4083050"/>
              <a:gd name="connsiteY4" fmla="*/ 73540 h 1094777"/>
              <a:gd name="connsiteX5" fmla="*/ 3009900 w 4083050"/>
              <a:gd name="connsiteY5" fmla="*/ 797440 h 1094777"/>
              <a:gd name="connsiteX6" fmla="*/ 4083050 w 4083050"/>
              <a:gd name="connsiteY6" fmla="*/ 968890 h 1094777"/>
              <a:gd name="connsiteX0" fmla="*/ 0 w 4083050"/>
              <a:gd name="connsiteY0" fmla="*/ 1016421 h 1040708"/>
              <a:gd name="connsiteX1" fmla="*/ 314325 w 4083050"/>
              <a:gd name="connsiteY1" fmla="*/ 987846 h 1040708"/>
              <a:gd name="connsiteX2" fmla="*/ 955675 w 4083050"/>
              <a:gd name="connsiteY2" fmla="*/ 651296 h 1040708"/>
              <a:gd name="connsiteX3" fmla="*/ 1384300 w 4083050"/>
              <a:gd name="connsiteY3" fmla="*/ 244896 h 1040708"/>
              <a:gd name="connsiteX4" fmla="*/ 1939925 w 4083050"/>
              <a:gd name="connsiteY4" fmla="*/ 19471 h 1040708"/>
              <a:gd name="connsiteX5" fmla="*/ 3009900 w 4083050"/>
              <a:gd name="connsiteY5" fmla="*/ 743371 h 1040708"/>
              <a:gd name="connsiteX6" fmla="*/ 4083050 w 4083050"/>
              <a:gd name="connsiteY6" fmla="*/ 914821 h 1040708"/>
              <a:gd name="connsiteX0" fmla="*/ 0 w 4083050"/>
              <a:gd name="connsiteY0" fmla="*/ 1034732 h 1059019"/>
              <a:gd name="connsiteX1" fmla="*/ 314325 w 4083050"/>
              <a:gd name="connsiteY1" fmla="*/ 1006157 h 1059019"/>
              <a:gd name="connsiteX2" fmla="*/ 955675 w 4083050"/>
              <a:gd name="connsiteY2" fmla="*/ 669607 h 1059019"/>
              <a:gd name="connsiteX3" fmla="*/ 1444625 w 4083050"/>
              <a:gd name="connsiteY3" fmla="*/ 161607 h 1059019"/>
              <a:gd name="connsiteX4" fmla="*/ 1939925 w 4083050"/>
              <a:gd name="connsiteY4" fmla="*/ 37782 h 1059019"/>
              <a:gd name="connsiteX5" fmla="*/ 3009900 w 4083050"/>
              <a:gd name="connsiteY5" fmla="*/ 761682 h 1059019"/>
              <a:gd name="connsiteX6" fmla="*/ 4083050 w 4083050"/>
              <a:gd name="connsiteY6" fmla="*/ 933132 h 1059019"/>
              <a:gd name="connsiteX0" fmla="*/ 0 w 4083050"/>
              <a:gd name="connsiteY0" fmla="*/ 1016112 h 1040399"/>
              <a:gd name="connsiteX1" fmla="*/ 314325 w 4083050"/>
              <a:gd name="connsiteY1" fmla="*/ 987537 h 1040399"/>
              <a:gd name="connsiteX2" fmla="*/ 955675 w 4083050"/>
              <a:gd name="connsiteY2" fmla="*/ 650987 h 1040399"/>
              <a:gd name="connsiteX3" fmla="*/ 1444625 w 4083050"/>
              <a:gd name="connsiteY3" fmla="*/ 142987 h 1040399"/>
              <a:gd name="connsiteX4" fmla="*/ 1997075 w 4083050"/>
              <a:gd name="connsiteY4" fmla="*/ 41387 h 1040399"/>
              <a:gd name="connsiteX5" fmla="*/ 3009900 w 4083050"/>
              <a:gd name="connsiteY5" fmla="*/ 743062 h 1040399"/>
              <a:gd name="connsiteX6" fmla="*/ 4083050 w 4083050"/>
              <a:gd name="connsiteY6" fmla="*/ 914512 h 1040399"/>
              <a:gd name="connsiteX0" fmla="*/ 0 w 4083050"/>
              <a:gd name="connsiteY0" fmla="*/ 998168 h 1022455"/>
              <a:gd name="connsiteX1" fmla="*/ 314325 w 4083050"/>
              <a:gd name="connsiteY1" fmla="*/ 969593 h 1022455"/>
              <a:gd name="connsiteX2" fmla="*/ 955675 w 4083050"/>
              <a:gd name="connsiteY2" fmla="*/ 633043 h 1022455"/>
              <a:gd name="connsiteX3" fmla="*/ 1444625 w 4083050"/>
              <a:gd name="connsiteY3" fmla="*/ 125043 h 1022455"/>
              <a:gd name="connsiteX4" fmla="*/ 2016125 w 4083050"/>
              <a:gd name="connsiteY4" fmla="*/ 45668 h 1022455"/>
              <a:gd name="connsiteX5" fmla="*/ 3009900 w 4083050"/>
              <a:gd name="connsiteY5" fmla="*/ 725118 h 1022455"/>
              <a:gd name="connsiteX6" fmla="*/ 4083050 w 4083050"/>
              <a:gd name="connsiteY6" fmla="*/ 896568 h 1022455"/>
              <a:gd name="connsiteX0" fmla="*/ 0 w 4083050"/>
              <a:gd name="connsiteY0" fmla="*/ 1029351 h 1053638"/>
              <a:gd name="connsiteX1" fmla="*/ 314325 w 4083050"/>
              <a:gd name="connsiteY1" fmla="*/ 1000776 h 1053638"/>
              <a:gd name="connsiteX2" fmla="*/ 955675 w 4083050"/>
              <a:gd name="connsiteY2" fmla="*/ 664226 h 1053638"/>
              <a:gd name="connsiteX3" fmla="*/ 1444625 w 4083050"/>
              <a:gd name="connsiteY3" fmla="*/ 156226 h 1053638"/>
              <a:gd name="connsiteX4" fmla="*/ 1717675 w 4083050"/>
              <a:gd name="connsiteY4" fmla="*/ 38751 h 1053638"/>
              <a:gd name="connsiteX5" fmla="*/ 3009900 w 4083050"/>
              <a:gd name="connsiteY5" fmla="*/ 756301 h 1053638"/>
              <a:gd name="connsiteX6" fmla="*/ 4083050 w 4083050"/>
              <a:gd name="connsiteY6" fmla="*/ 927751 h 1053638"/>
              <a:gd name="connsiteX0" fmla="*/ 0 w 4083050"/>
              <a:gd name="connsiteY0" fmla="*/ 1033635 h 1057922"/>
              <a:gd name="connsiteX1" fmla="*/ 314325 w 4083050"/>
              <a:gd name="connsiteY1" fmla="*/ 1005060 h 1057922"/>
              <a:gd name="connsiteX2" fmla="*/ 955675 w 4083050"/>
              <a:gd name="connsiteY2" fmla="*/ 668510 h 1057922"/>
              <a:gd name="connsiteX3" fmla="*/ 1266825 w 4083050"/>
              <a:gd name="connsiteY3" fmla="*/ 144635 h 1057922"/>
              <a:gd name="connsiteX4" fmla="*/ 1717675 w 4083050"/>
              <a:gd name="connsiteY4" fmla="*/ 43035 h 1057922"/>
              <a:gd name="connsiteX5" fmla="*/ 3009900 w 4083050"/>
              <a:gd name="connsiteY5" fmla="*/ 760585 h 1057922"/>
              <a:gd name="connsiteX6" fmla="*/ 4083050 w 4083050"/>
              <a:gd name="connsiteY6" fmla="*/ 932035 h 1057922"/>
              <a:gd name="connsiteX0" fmla="*/ 0 w 4083050"/>
              <a:gd name="connsiteY0" fmla="*/ 1035869 h 1056896"/>
              <a:gd name="connsiteX1" fmla="*/ 314325 w 4083050"/>
              <a:gd name="connsiteY1" fmla="*/ 1007294 h 1056896"/>
              <a:gd name="connsiteX2" fmla="*/ 768350 w 4083050"/>
              <a:gd name="connsiteY2" fmla="*/ 740594 h 1056896"/>
              <a:gd name="connsiteX3" fmla="*/ 1266825 w 4083050"/>
              <a:gd name="connsiteY3" fmla="*/ 146869 h 1056896"/>
              <a:gd name="connsiteX4" fmla="*/ 1717675 w 4083050"/>
              <a:gd name="connsiteY4" fmla="*/ 45269 h 1056896"/>
              <a:gd name="connsiteX5" fmla="*/ 3009900 w 4083050"/>
              <a:gd name="connsiteY5" fmla="*/ 762819 h 1056896"/>
              <a:gd name="connsiteX6" fmla="*/ 4083050 w 4083050"/>
              <a:gd name="connsiteY6" fmla="*/ 934269 h 1056896"/>
              <a:gd name="connsiteX0" fmla="*/ 0 w 4083050"/>
              <a:gd name="connsiteY0" fmla="*/ 1015646 h 1036673"/>
              <a:gd name="connsiteX1" fmla="*/ 314325 w 4083050"/>
              <a:gd name="connsiteY1" fmla="*/ 987071 h 1036673"/>
              <a:gd name="connsiteX2" fmla="*/ 768350 w 4083050"/>
              <a:gd name="connsiteY2" fmla="*/ 720371 h 1036673"/>
              <a:gd name="connsiteX3" fmla="*/ 1136650 w 4083050"/>
              <a:gd name="connsiteY3" fmla="*/ 215546 h 1036673"/>
              <a:gd name="connsiteX4" fmla="*/ 1717675 w 4083050"/>
              <a:gd name="connsiteY4" fmla="*/ 25046 h 1036673"/>
              <a:gd name="connsiteX5" fmla="*/ 3009900 w 4083050"/>
              <a:gd name="connsiteY5" fmla="*/ 742596 h 1036673"/>
              <a:gd name="connsiteX6" fmla="*/ 4083050 w 4083050"/>
              <a:gd name="connsiteY6" fmla="*/ 914046 h 1036673"/>
              <a:gd name="connsiteX0" fmla="*/ 0 w 4083050"/>
              <a:gd name="connsiteY0" fmla="*/ 995512 h 1016539"/>
              <a:gd name="connsiteX1" fmla="*/ 314325 w 4083050"/>
              <a:gd name="connsiteY1" fmla="*/ 966937 h 1016539"/>
              <a:gd name="connsiteX2" fmla="*/ 768350 w 4083050"/>
              <a:gd name="connsiteY2" fmla="*/ 700237 h 1016539"/>
              <a:gd name="connsiteX3" fmla="*/ 1136650 w 4083050"/>
              <a:gd name="connsiteY3" fmla="*/ 195412 h 1016539"/>
              <a:gd name="connsiteX4" fmla="*/ 1651000 w 4083050"/>
              <a:gd name="connsiteY4" fmla="*/ 27137 h 1016539"/>
              <a:gd name="connsiteX5" fmla="*/ 3009900 w 4083050"/>
              <a:gd name="connsiteY5" fmla="*/ 722462 h 1016539"/>
              <a:gd name="connsiteX6" fmla="*/ 4083050 w 4083050"/>
              <a:gd name="connsiteY6" fmla="*/ 893912 h 1016539"/>
              <a:gd name="connsiteX0" fmla="*/ 0 w 4083050"/>
              <a:gd name="connsiteY0" fmla="*/ 976634 h 997661"/>
              <a:gd name="connsiteX1" fmla="*/ 314325 w 4083050"/>
              <a:gd name="connsiteY1" fmla="*/ 948059 h 997661"/>
              <a:gd name="connsiteX2" fmla="*/ 768350 w 4083050"/>
              <a:gd name="connsiteY2" fmla="*/ 681359 h 997661"/>
              <a:gd name="connsiteX3" fmla="*/ 1136650 w 4083050"/>
              <a:gd name="connsiteY3" fmla="*/ 176534 h 997661"/>
              <a:gd name="connsiteX4" fmla="*/ 1651000 w 4083050"/>
              <a:gd name="connsiteY4" fmla="*/ 8259 h 997661"/>
              <a:gd name="connsiteX5" fmla="*/ 3009900 w 4083050"/>
              <a:gd name="connsiteY5" fmla="*/ 703584 h 997661"/>
              <a:gd name="connsiteX6" fmla="*/ 4083050 w 4083050"/>
              <a:gd name="connsiteY6" fmla="*/ 875034 h 997661"/>
              <a:gd name="connsiteX0" fmla="*/ 0 w 4105505"/>
              <a:gd name="connsiteY0" fmla="*/ 976634 h 997661"/>
              <a:gd name="connsiteX1" fmla="*/ 314325 w 4105505"/>
              <a:gd name="connsiteY1" fmla="*/ 948059 h 997661"/>
              <a:gd name="connsiteX2" fmla="*/ 768350 w 4105505"/>
              <a:gd name="connsiteY2" fmla="*/ 681359 h 997661"/>
              <a:gd name="connsiteX3" fmla="*/ 1136650 w 4105505"/>
              <a:gd name="connsiteY3" fmla="*/ 176534 h 997661"/>
              <a:gd name="connsiteX4" fmla="*/ 1651000 w 4105505"/>
              <a:gd name="connsiteY4" fmla="*/ 8259 h 997661"/>
              <a:gd name="connsiteX5" fmla="*/ 3009900 w 4105505"/>
              <a:gd name="connsiteY5" fmla="*/ 703584 h 997661"/>
              <a:gd name="connsiteX6" fmla="*/ 4105505 w 4105505"/>
              <a:gd name="connsiteY6" fmla="*/ 939804 h 997661"/>
              <a:gd name="connsiteX0" fmla="*/ 0 w 4749213"/>
              <a:gd name="connsiteY0" fmla="*/ 976634 h 997661"/>
              <a:gd name="connsiteX1" fmla="*/ 314325 w 4749213"/>
              <a:gd name="connsiteY1" fmla="*/ 948059 h 997661"/>
              <a:gd name="connsiteX2" fmla="*/ 768350 w 4749213"/>
              <a:gd name="connsiteY2" fmla="*/ 681359 h 997661"/>
              <a:gd name="connsiteX3" fmla="*/ 1136650 w 4749213"/>
              <a:gd name="connsiteY3" fmla="*/ 176534 h 997661"/>
              <a:gd name="connsiteX4" fmla="*/ 1651000 w 4749213"/>
              <a:gd name="connsiteY4" fmla="*/ 8259 h 997661"/>
              <a:gd name="connsiteX5" fmla="*/ 3009900 w 4749213"/>
              <a:gd name="connsiteY5" fmla="*/ 703584 h 997661"/>
              <a:gd name="connsiteX6" fmla="*/ 4749213 w 4749213"/>
              <a:gd name="connsiteY6" fmla="*/ 920754 h 997661"/>
              <a:gd name="connsiteX0" fmla="*/ 0 w 4809906"/>
              <a:gd name="connsiteY0" fmla="*/ 976634 h 997661"/>
              <a:gd name="connsiteX1" fmla="*/ 314325 w 4809906"/>
              <a:gd name="connsiteY1" fmla="*/ 948059 h 997661"/>
              <a:gd name="connsiteX2" fmla="*/ 768350 w 4809906"/>
              <a:gd name="connsiteY2" fmla="*/ 681359 h 997661"/>
              <a:gd name="connsiteX3" fmla="*/ 1136650 w 4809906"/>
              <a:gd name="connsiteY3" fmla="*/ 176534 h 997661"/>
              <a:gd name="connsiteX4" fmla="*/ 1651000 w 4809906"/>
              <a:gd name="connsiteY4" fmla="*/ 8259 h 997661"/>
              <a:gd name="connsiteX5" fmla="*/ 3009900 w 4809906"/>
              <a:gd name="connsiteY5" fmla="*/ 703584 h 997661"/>
              <a:gd name="connsiteX6" fmla="*/ 4809906 w 4809906"/>
              <a:gd name="connsiteY6" fmla="*/ 946904 h 997661"/>
              <a:gd name="connsiteX0" fmla="*/ 0 w 5785375"/>
              <a:gd name="connsiteY0" fmla="*/ 976634 h 1013582"/>
              <a:gd name="connsiteX1" fmla="*/ 314325 w 5785375"/>
              <a:gd name="connsiteY1" fmla="*/ 948059 h 1013582"/>
              <a:gd name="connsiteX2" fmla="*/ 768350 w 5785375"/>
              <a:gd name="connsiteY2" fmla="*/ 681359 h 1013582"/>
              <a:gd name="connsiteX3" fmla="*/ 1136650 w 5785375"/>
              <a:gd name="connsiteY3" fmla="*/ 176534 h 1013582"/>
              <a:gd name="connsiteX4" fmla="*/ 1651000 w 5785375"/>
              <a:gd name="connsiteY4" fmla="*/ 8259 h 1013582"/>
              <a:gd name="connsiteX5" fmla="*/ 3009900 w 5785375"/>
              <a:gd name="connsiteY5" fmla="*/ 703584 h 1013582"/>
              <a:gd name="connsiteX6" fmla="*/ 5785375 w 5785375"/>
              <a:gd name="connsiteY6" fmla="*/ 1010236 h 1013582"/>
              <a:gd name="connsiteX0" fmla="*/ 0 w 5785375"/>
              <a:gd name="connsiteY0" fmla="*/ 997510 h 1035051"/>
              <a:gd name="connsiteX1" fmla="*/ 314325 w 5785375"/>
              <a:gd name="connsiteY1" fmla="*/ 968935 h 1035051"/>
              <a:gd name="connsiteX2" fmla="*/ 768350 w 5785375"/>
              <a:gd name="connsiteY2" fmla="*/ 702235 h 1035051"/>
              <a:gd name="connsiteX3" fmla="*/ 1136650 w 5785375"/>
              <a:gd name="connsiteY3" fmla="*/ 197410 h 1035051"/>
              <a:gd name="connsiteX4" fmla="*/ 1651000 w 5785375"/>
              <a:gd name="connsiteY4" fmla="*/ 29135 h 1035051"/>
              <a:gd name="connsiteX5" fmla="*/ 3095467 w 5785375"/>
              <a:gd name="connsiteY5" fmla="*/ 754459 h 1035051"/>
              <a:gd name="connsiteX6" fmla="*/ 5785375 w 5785375"/>
              <a:gd name="connsiteY6" fmla="*/ 1031112 h 1035051"/>
              <a:gd name="connsiteX0" fmla="*/ 0 w 5785375"/>
              <a:gd name="connsiteY0" fmla="*/ 984830 h 1022371"/>
              <a:gd name="connsiteX1" fmla="*/ 314325 w 5785375"/>
              <a:gd name="connsiteY1" fmla="*/ 956255 h 1022371"/>
              <a:gd name="connsiteX2" fmla="*/ 768350 w 5785375"/>
              <a:gd name="connsiteY2" fmla="*/ 689555 h 1022371"/>
              <a:gd name="connsiteX3" fmla="*/ 1170877 w 5785375"/>
              <a:gd name="connsiteY3" fmla="*/ 271394 h 1022371"/>
              <a:gd name="connsiteX4" fmla="*/ 1651000 w 5785375"/>
              <a:gd name="connsiteY4" fmla="*/ 16455 h 1022371"/>
              <a:gd name="connsiteX5" fmla="*/ 3095467 w 5785375"/>
              <a:gd name="connsiteY5" fmla="*/ 741779 h 1022371"/>
              <a:gd name="connsiteX6" fmla="*/ 5785375 w 5785375"/>
              <a:gd name="connsiteY6" fmla="*/ 1018432 h 1022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85375" h="1022371">
                <a:moveTo>
                  <a:pt x="0" y="984830"/>
                </a:moveTo>
                <a:cubicBezTo>
                  <a:pt x="75406" y="1023724"/>
                  <a:pt x="186267" y="1005467"/>
                  <a:pt x="314325" y="956255"/>
                </a:cubicBezTo>
                <a:cubicBezTo>
                  <a:pt x="442383" y="907043"/>
                  <a:pt x="625591" y="803699"/>
                  <a:pt x="768350" y="689555"/>
                </a:cubicBezTo>
                <a:cubicBezTo>
                  <a:pt x="911109" y="575412"/>
                  <a:pt x="1023769" y="383577"/>
                  <a:pt x="1170877" y="271394"/>
                </a:cubicBezTo>
                <a:cubicBezTo>
                  <a:pt x="1317985" y="159211"/>
                  <a:pt x="1330235" y="-61943"/>
                  <a:pt x="1651000" y="16455"/>
                </a:cubicBezTo>
                <a:cubicBezTo>
                  <a:pt x="1971765" y="94853"/>
                  <a:pt x="2406405" y="574783"/>
                  <a:pt x="3095467" y="741779"/>
                </a:cubicBezTo>
                <a:cubicBezTo>
                  <a:pt x="3784530" y="908775"/>
                  <a:pt x="5354369" y="1047800"/>
                  <a:pt x="5785375" y="1018432"/>
                </a:cubicBez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71996897-B713-44F2-8136-7C78E37A8354}"/>
              </a:ext>
            </a:extLst>
          </p:cNvPr>
          <p:cNvSpPr/>
          <p:nvPr/>
        </p:nvSpPr>
        <p:spPr>
          <a:xfrm>
            <a:off x="2409795" y="5042007"/>
            <a:ext cx="2100176" cy="955909"/>
          </a:xfrm>
          <a:custGeom>
            <a:avLst/>
            <a:gdLst>
              <a:gd name="connsiteX0" fmla="*/ 0 w 3495675"/>
              <a:gd name="connsiteY0" fmla="*/ 1507416 h 1547667"/>
              <a:gd name="connsiteX1" fmla="*/ 314325 w 3495675"/>
              <a:gd name="connsiteY1" fmla="*/ 1478841 h 1547667"/>
              <a:gd name="connsiteX2" fmla="*/ 981075 w 3495675"/>
              <a:gd name="connsiteY2" fmla="*/ 869241 h 1547667"/>
              <a:gd name="connsiteX3" fmla="*/ 1524000 w 3495675"/>
              <a:gd name="connsiteY3" fmla="*/ 2466 h 1547667"/>
              <a:gd name="connsiteX4" fmla="*/ 1924050 w 3495675"/>
              <a:gd name="connsiteY4" fmla="*/ 631116 h 1547667"/>
              <a:gd name="connsiteX5" fmla="*/ 2371725 w 3495675"/>
              <a:gd name="connsiteY5" fmla="*/ 1316916 h 1547667"/>
              <a:gd name="connsiteX6" fmla="*/ 3495675 w 3495675"/>
              <a:gd name="connsiteY6" fmla="*/ 1383591 h 1547667"/>
              <a:gd name="connsiteX0" fmla="*/ 0 w 3495675"/>
              <a:gd name="connsiteY0" fmla="*/ 1509088 h 1549339"/>
              <a:gd name="connsiteX1" fmla="*/ 314325 w 3495675"/>
              <a:gd name="connsiteY1" fmla="*/ 1480513 h 1549339"/>
              <a:gd name="connsiteX2" fmla="*/ 981075 w 3495675"/>
              <a:gd name="connsiteY2" fmla="*/ 870913 h 1549339"/>
              <a:gd name="connsiteX3" fmla="*/ 1524000 w 3495675"/>
              <a:gd name="connsiteY3" fmla="*/ 4138 h 1549339"/>
              <a:gd name="connsiteX4" fmla="*/ 2000250 w 3495675"/>
              <a:gd name="connsiteY4" fmla="*/ 575638 h 1549339"/>
              <a:gd name="connsiteX5" fmla="*/ 2371725 w 3495675"/>
              <a:gd name="connsiteY5" fmla="*/ 1318588 h 1549339"/>
              <a:gd name="connsiteX6" fmla="*/ 3495675 w 3495675"/>
              <a:gd name="connsiteY6" fmla="*/ 1385263 h 1549339"/>
              <a:gd name="connsiteX0" fmla="*/ 0 w 3495675"/>
              <a:gd name="connsiteY0" fmla="*/ 1509097 h 1549348"/>
              <a:gd name="connsiteX1" fmla="*/ 314325 w 3495675"/>
              <a:gd name="connsiteY1" fmla="*/ 1480522 h 1549348"/>
              <a:gd name="connsiteX2" fmla="*/ 981075 w 3495675"/>
              <a:gd name="connsiteY2" fmla="*/ 870922 h 1549348"/>
              <a:gd name="connsiteX3" fmla="*/ 1524000 w 3495675"/>
              <a:gd name="connsiteY3" fmla="*/ 4147 h 1549348"/>
              <a:gd name="connsiteX4" fmla="*/ 2000250 w 3495675"/>
              <a:gd name="connsiteY4" fmla="*/ 575647 h 1549348"/>
              <a:gd name="connsiteX5" fmla="*/ 2819400 w 3495675"/>
              <a:gd name="connsiteY5" fmla="*/ 1324947 h 1549348"/>
              <a:gd name="connsiteX6" fmla="*/ 3495675 w 3495675"/>
              <a:gd name="connsiteY6" fmla="*/ 1385272 h 1549348"/>
              <a:gd name="connsiteX0" fmla="*/ 0 w 3489325"/>
              <a:gd name="connsiteY0" fmla="*/ 1509097 h 1549348"/>
              <a:gd name="connsiteX1" fmla="*/ 314325 w 3489325"/>
              <a:gd name="connsiteY1" fmla="*/ 1480522 h 1549348"/>
              <a:gd name="connsiteX2" fmla="*/ 981075 w 3489325"/>
              <a:gd name="connsiteY2" fmla="*/ 870922 h 1549348"/>
              <a:gd name="connsiteX3" fmla="*/ 1524000 w 3489325"/>
              <a:gd name="connsiteY3" fmla="*/ 4147 h 1549348"/>
              <a:gd name="connsiteX4" fmla="*/ 2000250 w 3489325"/>
              <a:gd name="connsiteY4" fmla="*/ 575647 h 1549348"/>
              <a:gd name="connsiteX5" fmla="*/ 2819400 w 3489325"/>
              <a:gd name="connsiteY5" fmla="*/ 1324947 h 1549348"/>
              <a:gd name="connsiteX6" fmla="*/ 3489325 w 3489325"/>
              <a:gd name="connsiteY6" fmla="*/ 1423372 h 1549348"/>
              <a:gd name="connsiteX0" fmla="*/ 0 w 3489325"/>
              <a:gd name="connsiteY0" fmla="*/ 1535807 h 1576058"/>
              <a:gd name="connsiteX1" fmla="*/ 314325 w 3489325"/>
              <a:gd name="connsiteY1" fmla="*/ 1507232 h 1576058"/>
              <a:gd name="connsiteX2" fmla="*/ 981075 w 3489325"/>
              <a:gd name="connsiteY2" fmla="*/ 897632 h 1576058"/>
              <a:gd name="connsiteX3" fmla="*/ 1524000 w 3489325"/>
              <a:gd name="connsiteY3" fmla="*/ 30857 h 1576058"/>
              <a:gd name="connsiteX4" fmla="*/ 1997075 w 3489325"/>
              <a:gd name="connsiteY4" fmla="*/ 303907 h 1576058"/>
              <a:gd name="connsiteX5" fmla="*/ 2819400 w 3489325"/>
              <a:gd name="connsiteY5" fmla="*/ 1351657 h 1576058"/>
              <a:gd name="connsiteX6" fmla="*/ 3489325 w 3489325"/>
              <a:gd name="connsiteY6" fmla="*/ 1450082 h 1576058"/>
              <a:gd name="connsiteX0" fmla="*/ 0 w 3489325"/>
              <a:gd name="connsiteY0" fmla="*/ 1406902 h 1447153"/>
              <a:gd name="connsiteX1" fmla="*/ 314325 w 3489325"/>
              <a:gd name="connsiteY1" fmla="*/ 1378327 h 1447153"/>
              <a:gd name="connsiteX2" fmla="*/ 981075 w 3489325"/>
              <a:gd name="connsiteY2" fmla="*/ 768727 h 1447153"/>
              <a:gd name="connsiteX3" fmla="*/ 1447800 w 3489325"/>
              <a:gd name="connsiteY3" fmla="*/ 57527 h 1447153"/>
              <a:gd name="connsiteX4" fmla="*/ 1997075 w 3489325"/>
              <a:gd name="connsiteY4" fmla="*/ 175002 h 1447153"/>
              <a:gd name="connsiteX5" fmla="*/ 2819400 w 3489325"/>
              <a:gd name="connsiteY5" fmla="*/ 1222752 h 1447153"/>
              <a:gd name="connsiteX6" fmla="*/ 3489325 w 3489325"/>
              <a:gd name="connsiteY6" fmla="*/ 1321177 h 1447153"/>
              <a:gd name="connsiteX0" fmla="*/ 0 w 3489325"/>
              <a:gd name="connsiteY0" fmla="*/ 1426924 h 1451211"/>
              <a:gd name="connsiteX1" fmla="*/ 314325 w 3489325"/>
              <a:gd name="connsiteY1" fmla="*/ 1398349 h 1451211"/>
              <a:gd name="connsiteX2" fmla="*/ 955675 w 3489325"/>
              <a:gd name="connsiteY2" fmla="*/ 1061799 h 1451211"/>
              <a:gd name="connsiteX3" fmla="*/ 1447800 w 3489325"/>
              <a:gd name="connsiteY3" fmla="*/ 77549 h 1451211"/>
              <a:gd name="connsiteX4" fmla="*/ 1997075 w 3489325"/>
              <a:gd name="connsiteY4" fmla="*/ 195024 h 1451211"/>
              <a:gd name="connsiteX5" fmla="*/ 2819400 w 3489325"/>
              <a:gd name="connsiteY5" fmla="*/ 1242774 h 1451211"/>
              <a:gd name="connsiteX6" fmla="*/ 3489325 w 3489325"/>
              <a:gd name="connsiteY6" fmla="*/ 1341199 h 1451211"/>
              <a:gd name="connsiteX0" fmla="*/ 0 w 3489325"/>
              <a:gd name="connsiteY0" fmla="*/ 1373396 h 1397683"/>
              <a:gd name="connsiteX1" fmla="*/ 314325 w 3489325"/>
              <a:gd name="connsiteY1" fmla="*/ 1344821 h 1397683"/>
              <a:gd name="connsiteX2" fmla="*/ 955675 w 3489325"/>
              <a:gd name="connsiteY2" fmla="*/ 1008271 h 1397683"/>
              <a:gd name="connsiteX3" fmla="*/ 1447800 w 3489325"/>
              <a:gd name="connsiteY3" fmla="*/ 24021 h 1397683"/>
              <a:gd name="connsiteX4" fmla="*/ 1939925 w 3489325"/>
              <a:gd name="connsiteY4" fmla="*/ 376446 h 1397683"/>
              <a:gd name="connsiteX5" fmla="*/ 2819400 w 3489325"/>
              <a:gd name="connsiteY5" fmla="*/ 1189246 h 1397683"/>
              <a:gd name="connsiteX6" fmla="*/ 3489325 w 3489325"/>
              <a:gd name="connsiteY6" fmla="*/ 1287671 h 1397683"/>
              <a:gd name="connsiteX0" fmla="*/ 0 w 3489325"/>
              <a:gd name="connsiteY0" fmla="*/ 1399604 h 1423891"/>
              <a:gd name="connsiteX1" fmla="*/ 314325 w 3489325"/>
              <a:gd name="connsiteY1" fmla="*/ 1371029 h 1423891"/>
              <a:gd name="connsiteX2" fmla="*/ 955675 w 3489325"/>
              <a:gd name="connsiteY2" fmla="*/ 1034479 h 1423891"/>
              <a:gd name="connsiteX3" fmla="*/ 1447800 w 3489325"/>
              <a:gd name="connsiteY3" fmla="*/ 50229 h 1423891"/>
              <a:gd name="connsiteX4" fmla="*/ 1939925 w 3489325"/>
              <a:gd name="connsiteY4" fmla="*/ 402654 h 1423891"/>
              <a:gd name="connsiteX5" fmla="*/ 2819400 w 3489325"/>
              <a:gd name="connsiteY5" fmla="*/ 1215454 h 1423891"/>
              <a:gd name="connsiteX6" fmla="*/ 3489325 w 3489325"/>
              <a:gd name="connsiteY6" fmla="*/ 1313879 h 1423891"/>
              <a:gd name="connsiteX0" fmla="*/ 0 w 3489325"/>
              <a:gd name="connsiteY0" fmla="*/ 1372498 h 1396785"/>
              <a:gd name="connsiteX1" fmla="*/ 314325 w 3489325"/>
              <a:gd name="connsiteY1" fmla="*/ 1343923 h 1396785"/>
              <a:gd name="connsiteX2" fmla="*/ 955675 w 3489325"/>
              <a:gd name="connsiteY2" fmla="*/ 1007373 h 1396785"/>
              <a:gd name="connsiteX3" fmla="*/ 1447800 w 3489325"/>
              <a:gd name="connsiteY3" fmla="*/ 23123 h 1396785"/>
              <a:gd name="connsiteX4" fmla="*/ 1939925 w 3489325"/>
              <a:gd name="connsiteY4" fmla="*/ 375548 h 1396785"/>
              <a:gd name="connsiteX5" fmla="*/ 3009900 w 3489325"/>
              <a:gd name="connsiteY5" fmla="*/ 1099448 h 1396785"/>
              <a:gd name="connsiteX6" fmla="*/ 3489325 w 3489325"/>
              <a:gd name="connsiteY6" fmla="*/ 1286773 h 1396785"/>
              <a:gd name="connsiteX0" fmla="*/ 0 w 4083050"/>
              <a:gd name="connsiteY0" fmla="*/ 1372498 h 1396785"/>
              <a:gd name="connsiteX1" fmla="*/ 314325 w 4083050"/>
              <a:gd name="connsiteY1" fmla="*/ 1343923 h 1396785"/>
              <a:gd name="connsiteX2" fmla="*/ 955675 w 4083050"/>
              <a:gd name="connsiteY2" fmla="*/ 1007373 h 1396785"/>
              <a:gd name="connsiteX3" fmla="*/ 1447800 w 4083050"/>
              <a:gd name="connsiteY3" fmla="*/ 23123 h 1396785"/>
              <a:gd name="connsiteX4" fmla="*/ 1939925 w 4083050"/>
              <a:gd name="connsiteY4" fmla="*/ 375548 h 1396785"/>
              <a:gd name="connsiteX5" fmla="*/ 3009900 w 4083050"/>
              <a:gd name="connsiteY5" fmla="*/ 1099448 h 1396785"/>
              <a:gd name="connsiteX6" fmla="*/ 4083050 w 4083050"/>
              <a:gd name="connsiteY6" fmla="*/ 1194698 h 1396785"/>
              <a:gd name="connsiteX0" fmla="*/ 0 w 4083050"/>
              <a:gd name="connsiteY0" fmla="*/ 1372498 h 1396785"/>
              <a:gd name="connsiteX1" fmla="*/ 314325 w 4083050"/>
              <a:gd name="connsiteY1" fmla="*/ 1343923 h 1396785"/>
              <a:gd name="connsiteX2" fmla="*/ 955675 w 4083050"/>
              <a:gd name="connsiteY2" fmla="*/ 1007373 h 1396785"/>
              <a:gd name="connsiteX3" fmla="*/ 1447800 w 4083050"/>
              <a:gd name="connsiteY3" fmla="*/ 23123 h 1396785"/>
              <a:gd name="connsiteX4" fmla="*/ 1939925 w 4083050"/>
              <a:gd name="connsiteY4" fmla="*/ 375548 h 1396785"/>
              <a:gd name="connsiteX5" fmla="*/ 3009900 w 4083050"/>
              <a:gd name="connsiteY5" fmla="*/ 1099448 h 1396785"/>
              <a:gd name="connsiteX6" fmla="*/ 4083050 w 4083050"/>
              <a:gd name="connsiteY6" fmla="*/ 1270898 h 1396785"/>
              <a:gd name="connsiteX0" fmla="*/ 0 w 4083050"/>
              <a:gd name="connsiteY0" fmla="*/ 1209779 h 1234066"/>
              <a:gd name="connsiteX1" fmla="*/ 314325 w 4083050"/>
              <a:gd name="connsiteY1" fmla="*/ 1181204 h 1234066"/>
              <a:gd name="connsiteX2" fmla="*/ 955675 w 4083050"/>
              <a:gd name="connsiteY2" fmla="*/ 844654 h 1234066"/>
              <a:gd name="connsiteX3" fmla="*/ 1298575 w 4083050"/>
              <a:gd name="connsiteY3" fmla="*/ 38204 h 1234066"/>
              <a:gd name="connsiteX4" fmla="*/ 1939925 w 4083050"/>
              <a:gd name="connsiteY4" fmla="*/ 212829 h 1234066"/>
              <a:gd name="connsiteX5" fmla="*/ 3009900 w 4083050"/>
              <a:gd name="connsiteY5" fmla="*/ 936729 h 1234066"/>
              <a:gd name="connsiteX6" fmla="*/ 4083050 w 4083050"/>
              <a:gd name="connsiteY6" fmla="*/ 1108179 h 1234066"/>
              <a:gd name="connsiteX0" fmla="*/ 0 w 4083050"/>
              <a:gd name="connsiteY0" fmla="*/ 1070490 h 1094777"/>
              <a:gd name="connsiteX1" fmla="*/ 314325 w 4083050"/>
              <a:gd name="connsiteY1" fmla="*/ 1041915 h 1094777"/>
              <a:gd name="connsiteX2" fmla="*/ 955675 w 4083050"/>
              <a:gd name="connsiteY2" fmla="*/ 705365 h 1094777"/>
              <a:gd name="connsiteX3" fmla="*/ 1447800 w 4083050"/>
              <a:gd name="connsiteY3" fmla="*/ 95765 h 1094777"/>
              <a:gd name="connsiteX4" fmla="*/ 1939925 w 4083050"/>
              <a:gd name="connsiteY4" fmla="*/ 73540 h 1094777"/>
              <a:gd name="connsiteX5" fmla="*/ 3009900 w 4083050"/>
              <a:gd name="connsiteY5" fmla="*/ 797440 h 1094777"/>
              <a:gd name="connsiteX6" fmla="*/ 4083050 w 4083050"/>
              <a:gd name="connsiteY6" fmla="*/ 968890 h 1094777"/>
              <a:gd name="connsiteX0" fmla="*/ 0 w 4083050"/>
              <a:gd name="connsiteY0" fmla="*/ 1016421 h 1040708"/>
              <a:gd name="connsiteX1" fmla="*/ 314325 w 4083050"/>
              <a:gd name="connsiteY1" fmla="*/ 987846 h 1040708"/>
              <a:gd name="connsiteX2" fmla="*/ 955675 w 4083050"/>
              <a:gd name="connsiteY2" fmla="*/ 651296 h 1040708"/>
              <a:gd name="connsiteX3" fmla="*/ 1384300 w 4083050"/>
              <a:gd name="connsiteY3" fmla="*/ 244896 h 1040708"/>
              <a:gd name="connsiteX4" fmla="*/ 1939925 w 4083050"/>
              <a:gd name="connsiteY4" fmla="*/ 19471 h 1040708"/>
              <a:gd name="connsiteX5" fmla="*/ 3009900 w 4083050"/>
              <a:gd name="connsiteY5" fmla="*/ 743371 h 1040708"/>
              <a:gd name="connsiteX6" fmla="*/ 4083050 w 4083050"/>
              <a:gd name="connsiteY6" fmla="*/ 914821 h 1040708"/>
              <a:gd name="connsiteX0" fmla="*/ 0 w 4083050"/>
              <a:gd name="connsiteY0" fmla="*/ 1034732 h 1059019"/>
              <a:gd name="connsiteX1" fmla="*/ 314325 w 4083050"/>
              <a:gd name="connsiteY1" fmla="*/ 1006157 h 1059019"/>
              <a:gd name="connsiteX2" fmla="*/ 955675 w 4083050"/>
              <a:gd name="connsiteY2" fmla="*/ 669607 h 1059019"/>
              <a:gd name="connsiteX3" fmla="*/ 1444625 w 4083050"/>
              <a:gd name="connsiteY3" fmla="*/ 161607 h 1059019"/>
              <a:gd name="connsiteX4" fmla="*/ 1939925 w 4083050"/>
              <a:gd name="connsiteY4" fmla="*/ 37782 h 1059019"/>
              <a:gd name="connsiteX5" fmla="*/ 3009900 w 4083050"/>
              <a:gd name="connsiteY5" fmla="*/ 761682 h 1059019"/>
              <a:gd name="connsiteX6" fmla="*/ 4083050 w 4083050"/>
              <a:gd name="connsiteY6" fmla="*/ 933132 h 1059019"/>
              <a:gd name="connsiteX0" fmla="*/ 0 w 4083050"/>
              <a:gd name="connsiteY0" fmla="*/ 1016112 h 1040399"/>
              <a:gd name="connsiteX1" fmla="*/ 314325 w 4083050"/>
              <a:gd name="connsiteY1" fmla="*/ 987537 h 1040399"/>
              <a:gd name="connsiteX2" fmla="*/ 955675 w 4083050"/>
              <a:gd name="connsiteY2" fmla="*/ 650987 h 1040399"/>
              <a:gd name="connsiteX3" fmla="*/ 1444625 w 4083050"/>
              <a:gd name="connsiteY3" fmla="*/ 142987 h 1040399"/>
              <a:gd name="connsiteX4" fmla="*/ 1997075 w 4083050"/>
              <a:gd name="connsiteY4" fmla="*/ 41387 h 1040399"/>
              <a:gd name="connsiteX5" fmla="*/ 3009900 w 4083050"/>
              <a:gd name="connsiteY5" fmla="*/ 743062 h 1040399"/>
              <a:gd name="connsiteX6" fmla="*/ 4083050 w 4083050"/>
              <a:gd name="connsiteY6" fmla="*/ 914512 h 1040399"/>
              <a:gd name="connsiteX0" fmla="*/ 0 w 4083050"/>
              <a:gd name="connsiteY0" fmla="*/ 998168 h 1022455"/>
              <a:gd name="connsiteX1" fmla="*/ 314325 w 4083050"/>
              <a:gd name="connsiteY1" fmla="*/ 969593 h 1022455"/>
              <a:gd name="connsiteX2" fmla="*/ 955675 w 4083050"/>
              <a:gd name="connsiteY2" fmla="*/ 633043 h 1022455"/>
              <a:gd name="connsiteX3" fmla="*/ 1444625 w 4083050"/>
              <a:gd name="connsiteY3" fmla="*/ 125043 h 1022455"/>
              <a:gd name="connsiteX4" fmla="*/ 2016125 w 4083050"/>
              <a:gd name="connsiteY4" fmla="*/ 45668 h 1022455"/>
              <a:gd name="connsiteX5" fmla="*/ 3009900 w 4083050"/>
              <a:gd name="connsiteY5" fmla="*/ 725118 h 1022455"/>
              <a:gd name="connsiteX6" fmla="*/ 4083050 w 4083050"/>
              <a:gd name="connsiteY6" fmla="*/ 896568 h 1022455"/>
              <a:gd name="connsiteX0" fmla="*/ 0 w 4083050"/>
              <a:gd name="connsiteY0" fmla="*/ 1029351 h 1053638"/>
              <a:gd name="connsiteX1" fmla="*/ 314325 w 4083050"/>
              <a:gd name="connsiteY1" fmla="*/ 1000776 h 1053638"/>
              <a:gd name="connsiteX2" fmla="*/ 955675 w 4083050"/>
              <a:gd name="connsiteY2" fmla="*/ 664226 h 1053638"/>
              <a:gd name="connsiteX3" fmla="*/ 1444625 w 4083050"/>
              <a:gd name="connsiteY3" fmla="*/ 156226 h 1053638"/>
              <a:gd name="connsiteX4" fmla="*/ 1717675 w 4083050"/>
              <a:gd name="connsiteY4" fmla="*/ 38751 h 1053638"/>
              <a:gd name="connsiteX5" fmla="*/ 3009900 w 4083050"/>
              <a:gd name="connsiteY5" fmla="*/ 756301 h 1053638"/>
              <a:gd name="connsiteX6" fmla="*/ 4083050 w 4083050"/>
              <a:gd name="connsiteY6" fmla="*/ 927751 h 1053638"/>
              <a:gd name="connsiteX0" fmla="*/ 0 w 4083050"/>
              <a:gd name="connsiteY0" fmla="*/ 1033635 h 1057922"/>
              <a:gd name="connsiteX1" fmla="*/ 314325 w 4083050"/>
              <a:gd name="connsiteY1" fmla="*/ 1005060 h 1057922"/>
              <a:gd name="connsiteX2" fmla="*/ 955675 w 4083050"/>
              <a:gd name="connsiteY2" fmla="*/ 668510 h 1057922"/>
              <a:gd name="connsiteX3" fmla="*/ 1266825 w 4083050"/>
              <a:gd name="connsiteY3" fmla="*/ 144635 h 1057922"/>
              <a:gd name="connsiteX4" fmla="*/ 1717675 w 4083050"/>
              <a:gd name="connsiteY4" fmla="*/ 43035 h 1057922"/>
              <a:gd name="connsiteX5" fmla="*/ 3009900 w 4083050"/>
              <a:gd name="connsiteY5" fmla="*/ 760585 h 1057922"/>
              <a:gd name="connsiteX6" fmla="*/ 4083050 w 4083050"/>
              <a:gd name="connsiteY6" fmla="*/ 932035 h 1057922"/>
              <a:gd name="connsiteX0" fmla="*/ 0 w 4083050"/>
              <a:gd name="connsiteY0" fmla="*/ 1035869 h 1056896"/>
              <a:gd name="connsiteX1" fmla="*/ 314325 w 4083050"/>
              <a:gd name="connsiteY1" fmla="*/ 1007294 h 1056896"/>
              <a:gd name="connsiteX2" fmla="*/ 768350 w 4083050"/>
              <a:gd name="connsiteY2" fmla="*/ 740594 h 1056896"/>
              <a:gd name="connsiteX3" fmla="*/ 1266825 w 4083050"/>
              <a:gd name="connsiteY3" fmla="*/ 146869 h 1056896"/>
              <a:gd name="connsiteX4" fmla="*/ 1717675 w 4083050"/>
              <a:gd name="connsiteY4" fmla="*/ 45269 h 1056896"/>
              <a:gd name="connsiteX5" fmla="*/ 3009900 w 4083050"/>
              <a:gd name="connsiteY5" fmla="*/ 762819 h 1056896"/>
              <a:gd name="connsiteX6" fmla="*/ 4083050 w 4083050"/>
              <a:gd name="connsiteY6" fmla="*/ 934269 h 1056896"/>
              <a:gd name="connsiteX0" fmla="*/ 0 w 4083050"/>
              <a:gd name="connsiteY0" fmla="*/ 1015646 h 1036673"/>
              <a:gd name="connsiteX1" fmla="*/ 314325 w 4083050"/>
              <a:gd name="connsiteY1" fmla="*/ 987071 h 1036673"/>
              <a:gd name="connsiteX2" fmla="*/ 768350 w 4083050"/>
              <a:gd name="connsiteY2" fmla="*/ 720371 h 1036673"/>
              <a:gd name="connsiteX3" fmla="*/ 1136650 w 4083050"/>
              <a:gd name="connsiteY3" fmla="*/ 215546 h 1036673"/>
              <a:gd name="connsiteX4" fmla="*/ 1717675 w 4083050"/>
              <a:gd name="connsiteY4" fmla="*/ 25046 h 1036673"/>
              <a:gd name="connsiteX5" fmla="*/ 3009900 w 4083050"/>
              <a:gd name="connsiteY5" fmla="*/ 742596 h 1036673"/>
              <a:gd name="connsiteX6" fmla="*/ 4083050 w 4083050"/>
              <a:gd name="connsiteY6" fmla="*/ 914046 h 1036673"/>
              <a:gd name="connsiteX0" fmla="*/ 0 w 4083050"/>
              <a:gd name="connsiteY0" fmla="*/ 995512 h 1016539"/>
              <a:gd name="connsiteX1" fmla="*/ 314325 w 4083050"/>
              <a:gd name="connsiteY1" fmla="*/ 966937 h 1016539"/>
              <a:gd name="connsiteX2" fmla="*/ 768350 w 4083050"/>
              <a:gd name="connsiteY2" fmla="*/ 700237 h 1016539"/>
              <a:gd name="connsiteX3" fmla="*/ 1136650 w 4083050"/>
              <a:gd name="connsiteY3" fmla="*/ 195412 h 1016539"/>
              <a:gd name="connsiteX4" fmla="*/ 1651000 w 4083050"/>
              <a:gd name="connsiteY4" fmla="*/ 27137 h 1016539"/>
              <a:gd name="connsiteX5" fmla="*/ 3009900 w 4083050"/>
              <a:gd name="connsiteY5" fmla="*/ 722462 h 1016539"/>
              <a:gd name="connsiteX6" fmla="*/ 4083050 w 4083050"/>
              <a:gd name="connsiteY6" fmla="*/ 893912 h 1016539"/>
              <a:gd name="connsiteX0" fmla="*/ 0 w 4083050"/>
              <a:gd name="connsiteY0" fmla="*/ 976634 h 997661"/>
              <a:gd name="connsiteX1" fmla="*/ 314325 w 4083050"/>
              <a:gd name="connsiteY1" fmla="*/ 948059 h 997661"/>
              <a:gd name="connsiteX2" fmla="*/ 768350 w 4083050"/>
              <a:gd name="connsiteY2" fmla="*/ 681359 h 997661"/>
              <a:gd name="connsiteX3" fmla="*/ 1136650 w 4083050"/>
              <a:gd name="connsiteY3" fmla="*/ 176534 h 997661"/>
              <a:gd name="connsiteX4" fmla="*/ 1651000 w 4083050"/>
              <a:gd name="connsiteY4" fmla="*/ 8259 h 997661"/>
              <a:gd name="connsiteX5" fmla="*/ 3009900 w 4083050"/>
              <a:gd name="connsiteY5" fmla="*/ 703584 h 997661"/>
              <a:gd name="connsiteX6" fmla="*/ 4083050 w 4083050"/>
              <a:gd name="connsiteY6" fmla="*/ 875034 h 997661"/>
              <a:gd name="connsiteX0" fmla="*/ 0 w 4105505"/>
              <a:gd name="connsiteY0" fmla="*/ 976634 h 997661"/>
              <a:gd name="connsiteX1" fmla="*/ 314325 w 4105505"/>
              <a:gd name="connsiteY1" fmla="*/ 948059 h 997661"/>
              <a:gd name="connsiteX2" fmla="*/ 768350 w 4105505"/>
              <a:gd name="connsiteY2" fmla="*/ 681359 h 997661"/>
              <a:gd name="connsiteX3" fmla="*/ 1136650 w 4105505"/>
              <a:gd name="connsiteY3" fmla="*/ 176534 h 997661"/>
              <a:gd name="connsiteX4" fmla="*/ 1651000 w 4105505"/>
              <a:gd name="connsiteY4" fmla="*/ 8259 h 997661"/>
              <a:gd name="connsiteX5" fmla="*/ 3009900 w 4105505"/>
              <a:gd name="connsiteY5" fmla="*/ 703584 h 997661"/>
              <a:gd name="connsiteX6" fmla="*/ 4105505 w 4105505"/>
              <a:gd name="connsiteY6" fmla="*/ 939804 h 997661"/>
              <a:gd name="connsiteX0" fmla="*/ 0 w 4749213"/>
              <a:gd name="connsiteY0" fmla="*/ 976634 h 997661"/>
              <a:gd name="connsiteX1" fmla="*/ 314325 w 4749213"/>
              <a:gd name="connsiteY1" fmla="*/ 948059 h 997661"/>
              <a:gd name="connsiteX2" fmla="*/ 768350 w 4749213"/>
              <a:gd name="connsiteY2" fmla="*/ 681359 h 997661"/>
              <a:gd name="connsiteX3" fmla="*/ 1136650 w 4749213"/>
              <a:gd name="connsiteY3" fmla="*/ 176534 h 997661"/>
              <a:gd name="connsiteX4" fmla="*/ 1651000 w 4749213"/>
              <a:gd name="connsiteY4" fmla="*/ 8259 h 997661"/>
              <a:gd name="connsiteX5" fmla="*/ 3009900 w 4749213"/>
              <a:gd name="connsiteY5" fmla="*/ 703584 h 997661"/>
              <a:gd name="connsiteX6" fmla="*/ 4749213 w 4749213"/>
              <a:gd name="connsiteY6" fmla="*/ 920754 h 997661"/>
              <a:gd name="connsiteX0" fmla="*/ 0 w 4809906"/>
              <a:gd name="connsiteY0" fmla="*/ 976634 h 997661"/>
              <a:gd name="connsiteX1" fmla="*/ 314325 w 4809906"/>
              <a:gd name="connsiteY1" fmla="*/ 948059 h 997661"/>
              <a:gd name="connsiteX2" fmla="*/ 768350 w 4809906"/>
              <a:gd name="connsiteY2" fmla="*/ 681359 h 997661"/>
              <a:gd name="connsiteX3" fmla="*/ 1136650 w 4809906"/>
              <a:gd name="connsiteY3" fmla="*/ 176534 h 997661"/>
              <a:gd name="connsiteX4" fmla="*/ 1651000 w 4809906"/>
              <a:gd name="connsiteY4" fmla="*/ 8259 h 997661"/>
              <a:gd name="connsiteX5" fmla="*/ 3009900 w 4809906"/>
              <a:gd name="connsiteY5" fmla="*/ 703584 h 997661"/>
              <a:gd name="connsiteX6" fmla="*/ 4809906 w 4809906"/>
              <a:gd name="connsiteY6" fmla="*/ 946904 h 997661"/>
              <a:gd name="connsiteX0" fmla="*/ 0 w 4765777"/>
              <a:gd name="connsiteY0" fmla="*/ 976634 h 1057314"/>
              <a:gd name="connsiteX1" fmla="*/ 314325 w 4765777"/>
              <a:gd name="connsiteY1" fmla="*/ 948059 h 1057314"/>
              <a:gd name="connsiteX2" fmla="*/ 768350 w 4765777"/>
              <a:gd name="connsiteY2" fmla="*/ 681359 h 1057314"/>
              <a:gd name="connsiteX3" fmla="*/ 1136650 w 4765777"/>
              <a:gd name="connsiteY3" fmla="*/ 176534 h 1057314"/>
              <a:gd name="connsiteX4" fmla="*/ 1651000 w 4765777"/>
              <a:gd name="connsiteY4" fmla="*/ 8259 h 1057314"/>
              <a:gd name="connsiteX5" fmla="*/ 3009900 w 4765777"/>
              <a:gd name="connsiteY5" fmla="*/ 703584 h 1057314"/>
              <a:gd name="connsiteX6" fmla="*/ 4765777 w 4765777"/>
              <a:gd name="connsiteY6" fmla="*/ 1054497 h 1057314"/>
              <a:gd name="connsiteX0" fmla="*/ 0 w 4865067"/>
              <a:gd name="connsiteY0" fmla="*/ 1039847 h 1057314"/>
              <a:gd name="connsiteX1" fmla="*/ 413615 w 4865067"/>
              <a:gd name="connsiteY1" fmla="*/ 948059 h 1057314"/>
              <a:gd name="connsiteX2" fmla="*/ 867640 w 4865067"/>
              <a:gd name="connsiteY2" fmla="*/ 681359 h 1057314"/>
              <a:gd name="connsiteX3" fmla="*/ 1235940 w 4865067"/>
              <a:gd name="connsiteY3" fmla="*/ 176534 h 1057314"/>
              <a:gd name="connsiteX4" fmla="*/ 1750290 w 4865067"/>
              <a:gd name="connsiteY4" fmla="*/ 8259 h 1057314"/>
              <a:gd name="connsiteX5" fmla="*/ 3109190 w 4865067"/>
              <a:gd name="connsiteY5" fmla="*/ 703584 h 1057314"/>
              <a:gd name="connsiteX6" fmla="*/ 4865067 w 4865067"/>
              <a:gd name="connsiteY6" fmla="*/ 1054497 h 1057314"/>
              <a:gd name="connsiteX0" fmla="*/ 0 w 4865067"/>
              <a:gd name="connsiteY0" fmla="*/ 1039847 h 1057314"/>
              <a:gd name="connsiteX1" fmla="*/ 413615 w 4865067"/>
              <a:gd name="connsiteY1" fmla="*/ 948059 h 1057314"/>
              <a:gd name="connsiteX2" fmla="*/ 867640 w 4865067"/>
              <a:gd name="connsiteY2" fmla="*/ 681359 h 1057314"/>
              <a:gd name="connsiteX3" fmla="*/ 1235940 w 4865067"/>
              <a:gd name="connsiteY3" fmla="*/ 176534 h 1057314"/>
              <a:gd name="connsiteX4" fmla="*/ 1750290 w 4865067"/>
              <a:gd name="connsiteY4" fmla="*/ 8259 h 1057314"/>
              <a:gd name="connsiteX5" fmla="*/ 3109190 w 4865067"/>
              <a:gd name="connsiteY5" fmla="*/ 703584 h 1057314"/>
              <a:gd name="connsiteX6" fmla="*/ 4865067 w 4865067"/>
              <a:gd name="connsiteY6" fmla="*/ 1054497 h 1057314"/>
              <a:gd name="connsiteX0" fmla="*/ 0 w 4865067"/>
              <a:gd name="connsiteY0" fmla="*/ 1039847 h 1057314"/>
              <a:gd name="connsiteX1" fmla="*/ 617712 w 4865067"/>
              <a:gd name="connsiteY1" fmla="*/ 958594 h 1057314"/>
              <a:gd name="connsiteX2" fmla="*/ 867640 w 4865067"/>
              <a:gd name="connsiteY2" fmla="*/ 681359 h 1057314"/>
              <a:gd name="connsiteX3" fmla="*/ 1235940 w 4865067"/>
              <a:gd name="connsiteY3" fmla="*/ 176534 h 1057314"/>
              <a:gd name="connsiteX4" fmla="*/ 1750290 w 4865067"/>
              <a:gd name="connsiteY4" fmla="*/ 8259 h 1057314"/>
              <a:gd name="connsiteX5" fmla="*/ 3109190 w 4865067"/>
              <a:gd name="connsiteY5" fmla="*/ 703584 h 1057314"/>
              <a:gd name="connsiteX6" fmla="*/ 4865067 w 4865067"/>
              <a:gd name="connsiteY6" fmla="*/ 1054497 h 1057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65067" h="1057314">
                <a:moveTo>
                  <a:pt x="0" y="1039847"/>
                </a:moveTo>
                <a:cubicBezTo>
                  <a:pt x="367766" y="1052402"/>
                  <a:pt x="473105" y="1018342"/>
                  <a:pt x="617712" y="958594"/>
                </a:cubicBezTo>
                <a:cubicBezTo>
                  <a:pt x="762319" y="898846"/>
                  <a:pt x="764602" y="811702"/>
                  <a:pt x="867640" y="681359"/>
                </a:cubicBezTo>
                <a:cubicBezTo>
                  <a:pt x="970678" y="551016"/>
                  <a:pt x="1088832" y="288717"/>
                  <a:pt x="1235940" y="176534"/>
                </a:cubicBezTo>
                <a:cubicBezTo>
                  <a:pt x="1383048" y="64351"/>
                  <a:pt x="1552382" y="-28783"/>
                  <a:pt x="1750290" y="8259"/>
                </a:cubicBezTo>
                <a:cubicBezTo>
                  <a:pt x="1948198" y="45301"/>
                  <a:pt x="2590061" y="529211"/>
                  <a:pt x="3109190" y="703584"/>
                </a:cubicBezTo>
                <a:cubicBezTo>
                  <a:pt x="3628319" y="877957"/>
                  <a:pt x="4434061" y="1083865"/>
                  <a:pt x="4865067" y="1054497"/>
                </a:cubicBez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844F2B75-82CE-4848-BADA-69FD7B22AA23}"/>
              </a:ext>
            </a:extLst>
          </p:cNvPr>
          <p:cNvSpPr/>
          <p:nvPr/>
        </p:nvSpPr>
        <p:spPr>
          <a:xfrm>
            <a:off x="2136750" y="5265085"/>
            <a:ext cx="1288006" cy="732084"/>
          </a:xfrm>
          <a:custGeom>
            <a:avLst/>
            <a:gdLst>
              <a:gd name="connsiteX0" fmla="*/ 0 w 3495675"/>
              <a:gd name="connsiteY0" fmla="*/ 1507416 h 1547667"/>
              <a:gd name="connsiteX1" fmla="*/ 314325 w 3495675"/>
              <a:gd name="connsiteY1" fmla="*/ 1478841 h 1547667"/>
              <a:gd name="connsiteX2" fmla="*/ 981075 w 3495675"/>
              <a:gd name="connsiteY2" fmla="*/ 869241 h 1547667"/>
              <a:gd name="connsiteX3" fmla="*/ 1524000 w 3495675"/>
              <a:gd name="connsiteY3" fmla="*/ 2466 h 1547667"/>
              <a:gd name="connsiteX4" fmla="*/ 1924050 w 3495675"/>
              <a:gd name="connsiteY4" fmla="*/ 631116 h 1547667"/>
              <a:gd name="connsiteX5" fmla="*/ 2371725 w 3495675"/>
              <a:gd name="connsiteY5" fmla="*/ 1316916 h 1547667"/>
              <a:gd name="connsiteX6" fmla="*/ 3495675 w 3495675"/>
              <a:gd name="connsiteY6" fmla="*/ 1383591 h 1547667"/>
              <a:gd name="connsiteX0" fmla="*/ 0 w 3495675"/>
              <a:gd name="connsiteY0" fmla="*/ 1509088 h 1549339"/>
              <a:gd name="connsiteX1" fmla="*/ 314325 w 3495675"/>
              <a:gd name="connsiteY1" fmla="*/ 1480513 h 1549339"/>
              <a:gd name="connsiteX2" fmla="*/ 981075 w 3495675"/>
              <a:gd name="connsiteY2" fmla="*/ 870913 h 1549339"/>
              <a:gd name="connsiteX3" fmla="*/ 1524000 w 3495675"/>
              <a:gd name="connsiteY3" fmla="*/ 4138 h 1549339"/>
              <a:gd name="connsiteX4" fmla="*/ 2000250 w 3495675"/>
              <a:gd name="connsiteY4" fmla="*/ 575638 h 1549339"/>
              <a:gd name="connsiteX5" fmla="*/ 2371725 w 3495675"/>
              <a:gd name="connsiteY5" fmla="*/ 1318588 h 1549339"/>
              <a:gd name="connsiteX6" fmla="*/ 3495675 w 3495675"/>
              <a:gd name="connsiteY6" fmla="*/ 1385263 h 1549339"/>
              <a:gd name="connsiteX0" fmla="*/ 0 w 3495675"/>
              <a:gd name="connsiteY0" fmla="*/ 1509097 h 1549348"/>
              <a:gd name="connsiteX1" fmla="*/ 314325 w 3495675"/>
              <a:gd name="connsiteY1" fmla="*/ 1480522 h 1549348"/>
              <a:gd name="connsiteX2" fmla="*/ 981075 w 3495675"/>
              <a:gd name="connsiteY2" fmla="*/ 870922 h 1549348"/>
              <a:gd name="connsiteX3" fmla="*/ 1524000 w 3495675"/>
              <a:gd name="connsiteY3" fmla="*/ 4147 h 1549348"/>
              <a:gd name="connsiteX4" fmla="*/ 2000250 w 3495675"/>
              <a:gd name="connsiteY4" fmla="*/ 575647 h 1549348"/>
              <a:gd name="connsiteX5" fmla="*/ 2819400 w 3495675"/>
              <a:gd name="connsiteY5" fmla="*/ 1324947 h 1549348"/>
              <a:gd name="connsiteX6" fmla="*/ 3495675 w 3495675"/>
              <a:gd name="connsiteY6" fmla="*/ 1385272 h 1549348"/>
              <a:gd name="connsiteX0" fmla="*/ 0 w 3489325"/>
              <a:gd name="connsiteY0" fmla="*/ 1509097 h 1549348"/>
              <a:gd name="connsiteX1" fmla="*/ 314325 w 3489325"/>
              <a:gd name="connsiteY1" fmla="*/ 1480522 h 1549348"/>
              <a:gd name="connsiteX2" fmla="*/ 981075 w 3489325"/>
              <a:gd name="connsiteY2" fmla="*/ 870922 h 1549348"/>
              <a:gd name="connsiteX3" fmla="*/ 1524000 w 3489325"/>
              <a:gd name="connsiteY3" fmla="*/ 4147 h 1549348"/>
              <a:gd name="connsiteX4" fmla="*/ 2000250 w 3489325"/>
              <a:gd name="connsiteY4" fmla="*/ 575647 h 1549348"/>
              <a:gd name="connsiteX5" fmla="*/ 2819400 w 3489325"/>
              <a:gd name="connsiteY5" fmla="*/ 1324947 h 1549348"/>
              <a:gd name="connsiteX6" fmla="*/ 3489325 w 3489325"/>
              <a:gd name="connsiteY6" fmla="*/ 1423372 h 1549348"/>
              <a:gd name="connsiteX0" fmla="*/ 0 w 3489325"/>
              <a:gd name="connsiteY0" fmla="*/ 1535807 h 1576058"/>
              <a:gd name="connsiteX1" fmla="*/ 314325 w 3489325"/>
              <a:gd name="connsiteY1" fmla="*/ 1507232 h 1576058"/>
              <a:gd name="connsiteX2" fmla="*/ 981075 w 3489325"/>
              <a:gd name="connsiteY2" fmla="*/ 897632 h 1576058"/>
              <a:gd name="connsiteX3" fmla="*/ 1524000 w 3489325"/>
              <a:gd name="connsiteY3" fmla="*/ 30857 h 1576058"/>
              <a:gd name="connsiteX4" fmla="*/ 1997075 w 3489325"/>
              <a:gd name="connsiteY4" fmla="*/ 303907 h 1576058"/>
              <a:gd name="connsiteX5" fmla="*/ 2819400 w 3489325"/>
              <a:gd name="connsiteY5" fmla="*/ 1351657 h 1576058"/>
              <a:gd name="connsiteX6" fmla="*/ 3489325 w 3489325"/>
              <a:gd name="connsiteY6" fmla="*/ 1450082 h 1576058"/>
              <a:gd name="connsiteX0" fmla="*/ 0 w 3489325"/>
              <a:gd name="connsiteY0" fmla="*/ 1406902 h 1447153"/>
              <a:gd name="connsiteX1" fmla="*/ 314325 w 3489325"/>
              <a:gd name="connsiteY1" fmla="*/ 1378327 h 1447153"/>
              <a:gd name="connsiteX2" fmla="*/ 981075 w 3489325"/>
              <a:gd name="connsiteY2" fmla="*/ 768727 h 1447153"/>
              <a:gd name="connsiteX3" fmla="*/ 1447800 w 3489325"/>
              <a:gd name="connsiteY3" fmla="*/ 57527 h 1447153"/>
              <a:gd name="connsiteX4" fmla="*/ 1997075 w 3489325"/>
              <a:gd name="connsiteY4" fmla="*/ 175002 h 1447153"/>
              <a:gd name="connsiteX5" fmla="*/ 2819400 w 3489325"/>
              <a:gd name="connsiteY5" fmla="*/ 1222752 h 1447153"/>
              <a:gd name="connsiteX6" fmla="*/ 3489325 w 3489325"/>
              <a:gd name="connsiteY6" fmla="*/ 1321177 h 1447153"/>
              <a:gd name="connsiteX0" fmla="*/ 0 w 3489325"/>
              <a:gd name="connsiteY0" fmla="*/ 1426924 h 1451211"/>
              <a:gd name="connsiteX1" fmla="*/ 314325 w 3489325"/>
              <a:gd name="connsiteY1" fmla="*/ 1398349 h 1451211"/>
              <a:gd name="connsiteX2" fmla="*/ 955675 w 3489325"/>
              <a:gd name="connsiteY2" fmla="*/ 1061799 h 1451211"/>
              <a:gd name="connsiteX3" fmla="*/ 1447800 w 3489325"/>
              <a:gd name="connsiteY3" fmla="*/ 77549 h 1451211"/>
              <a:gd name="connsiteX4" fmla="*/ 1997075 w 3489325"/>
              <a:gd name="connsiteY4" fmla="*/ 195024 h 1451211"/>
              <a:gd name="connsiteX5" fmla="*/ 2819400 w 3489325"/>
              <a:gd name="connsiteY5" fmla="*/ 1242774 h 1451211"/>
              <a:gd name="connsiteX6" fmla="*/ 3489325 w 3489325"/>
              <a:gd name="connsiteY6" fmla="*/ 1341199 h 1451211"/>
              <a:gd name="connsiteX0" fmla="*/ 0 w 3489325"/>
              <a:gd name="connsiteY0" fmla="*/ 1373396 h 1397683"/>
              <a:gd name="connsiteX1" fmla="*/ 314325 w 3489325"/>
              <a:gd name="connsiteY1" fmla="*/ 1344821 h 1397683"/>
              <a:gd name="connsiteX2" fmla="*/ 955675 w 3489325"/>
              <a:gd name="connsiteY2" fmla="*/ 1008271 h 1397683"/>
              <a:gd name="connsiteX3" fmla="*/ 1447800 w 3489325"/>
              <a:gd name="connsiteY3" fmla="*/ 24021 h 1397683"/>
              <a:gd name="connsiteX4" fmla="*/ 1939925 w 3489325"/>
              <a:gd name="connsiteY4" fmla="*/ 376446 h 1397683"/>
              <a:gd name="connsiteX5" fmla="*/ 2819400 w 3489325"/>
              <a:gd name="connsiteY5" fmla="*/ 1189246 h 1397683"/>
              <a:gd name="connsiteX6" fmla="*/ 3489325 w 3489325"/>
              <a:gd name="connsiteY6" fmla="*/ 1287671 h 1397683"/>
              <a:gd name="connsiteX0" fmla="*/ 0 w 3489325"/>
              <a:gd name="connsiteY0" fmla="*/ 1399604 h 1423891"/>
              <a:gd name="connsiteX1" fmla="*/ 314325 w 3489325"/>
              <a:gd name="connsiteY1" fmla="*/ 1371029 h 1423891"/>
              <a:gd name="connsiteX2" fmla="*/ 955675 w 3489325"/>
              <a:gd name="connsiteY2" fmla="*/ 1034479 h 1423891"/>
              <a:gd name="connsiteX3" fmla="*/ 1447800 w 3489325"/>
              <a:gd name="connsiteY3" fmla="*/ 50229 h 1423891"/>
              <a:gd name="connsiteX4" fmla="*/ 1939925 w 3489325"/>
              <a:gd name="connsiteY4" fmla="*/ 402654 h 1423891"/>
              <a:gd name="connsiteX5" fmla="*/ 2819400 w 3489325"/>
              <a:gd name="connsiteY5" fmla="*/ 1215454 h 1423891"/>
              <a:gd name="connsiteX6" fmla="*/ 3489325 w 3489325"/>
              <a:gd name="connsiteY6" fmla="*/ 1313879 h 1423891"/>
              <a:gd name="connsiteX0" fmla="*/ 0 w 3489325"/>
              <a:gd name="connsiteY0" fmla="*/ 1372498 h 1396785"/>
              <a:gd name="connsiteX1" fmla="*/ 314325 w 3489325"/>
              <a:gd name="connsiteY1" fmla="*/ 1343923 h 1396785"/>
              <a:gd name="connsiteX2" fmla="*/ 955675 w 3489325"/>
              <a:gd name="connsiteY2" fmla="*/ 1007373 h 1396785"/>
              <a:gd name="connsiteX3" fmla="*/ 1447800 w 3489325"/>
              <a:gd name="connsiteY3" fmla="*/ 23123 h 1396785"/>
              <a:gd name="connsiteX4" fmla="*/ 1939925 w 3489325"/>
              <a:gd name="connsiteY4" fmla="*/ 375548 h 1396785"/>
              <a:gd name="connsiteX5" fmla="*/ 3009900 w 3489325"/>
              <a:gd name="connsiteY5" fmla="*/ 1099448 h 1396785"/>
              <a:gd name="connsiteX6" fmla="*/ 3489325 w 3489325"/>
              <a:gd name="connsiteY6" fmla="*/ 1286773 h 1396785"/>
              <a:gd name="connsiteX0" fmla="*/ 0 w 4083050"/>
              <a:gd name="connsiteY0" fmla="*/ 1372498 h 1396785"/>
              <a:gd name="connsiteX1" fmla="*/ 314325 w 4083050"/>
              <a:gd name="connsiteY1" fmla="*/ 1343923 h 1396785"/>
              <a:gd name="connsiteX2" fmla="*/ 955675 w 4083050"/>
              <a:gd name="connsiteY2" fmla="*/ 1007373 h 1396785"/>
              <a:gd name="connsiteX3" fmla="*/ 1447800 w 4083050"/>
              <a:gd name="connsiteY3" fmla="*/ 23123 h 1396785"/>
              <a:gd name="connsiteX4" fmla="*/ 1939925 w 4083050"/>
              <a:gd name="connsiteY4" fmla="*/ 375548 h 1396785"/>
              <a:gd name="connsiteX5" fmla="*/ 3009900 w 4083050"/>
              <a:gd name="connsiteY5" fmla="*/ 1099448 h 1396785"/>
              <a:gd name="connsiteX6" fmla="*/ 4083050 w 4083050"/>
              <a:gd name="connsiteY6" fmla="*/ 1194698 h 1396785"/>
              <a:gd name="connsiteX0" fmla="*/ 0 w 4083050"/>
              <a:gd name="connsiteY0" fmla="*/ 1372498 h 1396785"/>
              <a:gd name="connsiteX1" fmla="*/ 314325 w 4083050"/>
              <a:gd name="connsiteY1" fmla="*/ 1343923 h 1396785"/>
              <a:gd name="connsiteX2" fmla="*/ 955675 w 4083050"/>
              <a:gd name="connsiteY2" fmla="*/ 1007373 h 1396785"/>
              <a:gd name="connsiteX3" fmla="*/ 1447800 w 4083050"/>
              <a:gd name="connsiteY3" fmla="*/ 23123 h 1396785"/>
              <a:gd name="connsiteX4" fmla="*/ 1939925 w 4083050"/>
              <a:gd name="connsiteY4" fmla="*/ 375548 h 1396785"/>
              <a:gd name="connsiteX5" fmla="*/ 3009900 w 4083050"/>
              <a:gd name="connsiteY5" fmla="*/ 1099448 h 1396785"/>
              <a:gd name="connsiteX6" fmla="*/ 4083050 w 4083050"/>
              <a:gd name="connsiteY6" fmla="*/ 1270898 h 1396785"/>
              <a:gd name="connsiteX0" fmla="*/ 0 w 4083050"/>
              <a:gd name="connsiteY0" fmla="*/ 1209779 h 1234066"/>
              <a:gd name="connsiteX1" fmla="*/ 314325 w 4083050"/>
              <a:gd name="connsiteY1" fmla="*/ 1181204 h 1234066"/>
              <a:gd name="connsiteX2" fmla="*/ 955675 w 4083050"/>
              <a:gd name="connsiteY2" fmla="*/ 844654 h 1234066"/>
              <a:gd name="connsiteX3" fmla="*/ 1298575 w 4083050"/>
              <a:gd name="connsiteY3" fmla="*/ 38204 h 1234066"/>
              <a:gd name="connsiteX4" fmla="*/ 1939925 w 4083050"/>
              <a:gd name="connsiteY4" fmla="*/ 212829 h 1234066"/>
              <a:gd name="connsiteX5" fmla="*/ 3009900 w 4083050"/>
              <a:gd name="connsiteY5" fmla="*/ 936729 h 1234066"/>
              <a:gd name="connsiteX6" fmla="*/ 4083050 w 4083050"/>
              <a:gd name="connsiteY6" fmla="*/ 1108179 h 1234066"/>
              <a:gd name="connsiteX0" fmla="*/ 0 w 4083050"/>
              <a:gd name="connsiteY0" fmla="*/ 1070490 h 1094777"/>
              <a:gd name="connsiteX1" fmla="*/ 314325 w 4083050"/>
              <a:gd name="connsiteY1" fmla="*/ 1041915 h 1094777"/>
              <a:gd name="connsiteX2" fmla="*/ 955675 w 4083050"/>
              <a:gd name="connsiteY2" fmla="*/ 705365 h 1094777"/>
              <a:gd name="connsiteX3" fmla="*/ 1447800 w 4083050"/>
              <a:gd name="connsiteY3" fmla="*/ 95765 h 1094777"/>
              <a:gd name="connsiteX4" fmla="*/ 1939925 w 4083050"/>
              <a:gd name="connsiteY4" fmla="*/ 73540 h 1094777"/>
              <a:gd name="connsiteX5" fmla="*/ 3009900 w 4083050"/>
              <a:gd name="connsiteY5" fmla="*/ 797440 h 1094777"/>
              <a:gd name="connsiteX6" fmla="*/ 4083050 w 4083050"/>
              <a:gd name="connsiteY6" fmla="*/ 968890 h 1094777"/>
              <a:gd name="connsiteX0" fmla="*/ 0 w 4083050"/>
              <a:gd name="connsiteY0" fmla="*/ 1016421 h 1040708"/>
              <a:gd name="connsiteX1" fmla="*/ 314325 w 4083050"/>
              <a:gd name="connsiteY1" fmla="*/ 987846 h 1040708"/>
              <a:gd name="connsiteX2" fmla="*/ 955675 w 4083050"/>
              <a:gd name="connsiteY2" fmla="*/ 651296 h 1040708"/>
              <a:gd name="connsiteX3" fmla="*/ 1384300 w 4083050"/>
              <a:gd name="connsiteY3" fmla="*/ 244896 h 1040708"/>
              <a:gd name="connsiteX4" fmla="*/ 1939925 w 4083050"/>
              <a:gd name="connsiteY4" fmla="*/ 19471 h 1040708"/>
              <a:gd name="connsiteX5" fmla="*/ 3009900 w 4083050"/>
              <a:gd name="connsiteY5" fmla="*/ 743371 h 1040708"/>
              <a:gd name="connsiteX6" fmla="*/ 4083050 w 4083050"/>
              <a:gd name="connsiteY6" fmla="*/ 914821 h 1040708"/>
              <a:gd name="connsiteX0" fmla="*/ 0 w 4083050"/>
              <a:gd name="connsiteY0" fmla="*/ 1034732 h 1059019"/>
              <a:gd name="connsiteX1" fmla="*/ 314325 w 4083050"/>
              <a:gd name="connsiteY1" fmla="*/ 1006157 h 1059019"/>
              <a:gd name="connsiteX2" fmla="*/ 955675 w 4083050"/>
              <a:gd name="connsiteY2" fmla="*/ 669607 h 1059019"/>
              <a:gd name="connsiteX3" fmla="*/ 1444625 w 4083050"/>
              <a:gd name="connsiteY3" fmla="*/ 161607 h 1059019"/>
              <a:gd name="connsiteX4" fmla="*/ 1939925 w 4083050"/>
              <a:gd name="connsiteY4" fmla="*/ 37782 h 1059019"/>
              <a:gd name="connsiteX5" fmla="*/ 3009900 w 4083050"/>
              <a:gd name="connsiteY5" fmla="*/ 761682 h 1059019"/>
              <a:gd name="connsiteX6" fmla="*/ 4083050 w 4083050"/>
              <a:gd name="connsiteY6" fmla="*/ 933132 h 1059019"/>
              <a:gd name="connsiteX0" fmla="*/ 0 w 4083050"/>
              <a:gd name="connsiteY0" fmla="*/ 1016112 h 1040399"/>
              <a:gd name="connsiteX1" fmla="*/ 314325 w 4083050"/>
              <a:gd name="connsiteY1" fmla="*/ 987537 h 1040399"/>
              <a:gd name="connsiteX2" fmla="*/ 955675 w 4083050"/>
              <a:gd name="connsiteY2" fmla="*/ 650987 h 1040399"/>
              <a:gd name="connsiteX3" fmla="*/ 1444625 w 4083050"/>
              <a:gd name="connsiteY3" fmla="*/ 142987 h 1040399"/>
              <a:gd name="connsiteX4" fmla="*/ 1997075 w 4083050"/>
              <a:gd name="connsiteY4" fmla="*/ 41387 h 1040399"/>
              <a:gd name="connsiteX5" fmla="*/ 3009900 w 4083050"/>
              <a:gd name="connsiteY5" fmla="*/ 743062 h 1040399"/>
              <a:gd name="connsiteX6" fmla="*/ 4083050 w 4083050"/>
              <a:gd name="connsiteY6" fmla="*/ 914512 h 1040399"/>
              <a:gd name="connsiteX0" fmla="*/ 0 w 4083050"/>
              <a:gd name="connsiteY0" fmla="*/ 998168 h 1022455"/>
              <a:gd name="connsiteX1" fmla="*/ 314325 w 4083050"/>
              <a:gd name="connsiteY1" fmla="*/ 969593 h 1022455"/>
              <a:gd name="connsiteX2" fmla="*/ 955675 w 4083050"/>
              <a:gd name="connsiteY2" fmla="*/ 633043 h 1022455"/>
              <a:gd name="connsiteX3" fmla="*/ 1444625 w 4083050"/>
              <a:gd name="connsiteY3" fmla="*/ 125043 h 1022455"/>
              <a:gd name="connsiteX4" fmla="*/ 2016125 w 4083050"/>
              <a:gd name="connsiteY4" fmla="*/ 45668 h 1022455"/>
              <a:gd name="connsiteX5" fmla="*/ 3009900 w 4083050"/>
              <a:gd name="connsiteY5" fmla="*/ 725118 h 1022455"/>
              <a:gd name="connsiteX6" fmla="*/ 4083050 w 4083050"/>
              <a:gd name="connsiteY6" fmla="*/ 896568 h 1022455"/>
              <a:gd name="connsiteX0" fmla="*/ 0 w 4083050"/>
              <a:gd name="connsiteY0" fmla="*/ 1029351 h 1053638"/>
              <a:gd name="connsiteX1" fmla="*/ 314325 w 4083050"/>
              <a:gd name="connsiteY1" fmla="*/ 1000776 h 1053638"/>
              <a:gd name="connsiteX2" fmla="*/ 955675 w 4083050"/>
              <a:gd name="connsiteY2" fmla="*/ 664226 h 1053638"/>
              <a:gd name="connsiteX3" fmla="*/ 1444625 w 4083050"/>
              <a:gd name="connsiteY3" fmla="*/ 156226 h 1053638"/>
              <a:gd name="connsiteX4" fmla="*/ 1717675 w 4083050"/>
              <a:gd name="connsiteY4" fmla="*/ 38751 h 1053638"/>
              <a:gd name="connsiteX5" fmla="*/ 3009900 w 4083050"/>
              <a:gd name="connsiteY5" fmla="*/ 756301 h 1053638"/>
              <a:gd name="connsiteX6" fmla="*/ 4083050 w 4083050"/>
              <a:gd name="connsiteY6" fmla="*/ 927751 h 1053638"/>
              <a:gd name="connsiteX0" fmla="*/ 0 w 4083050"/>
              <a:gd name="connsiteY0" fmla="*/ 1033635 h 1057922"/>
              <a:gd name="connsiteX1" fmla="*/ 314325 w 4083050"/>
              <a:gd name="connsiteY1" fmla="*/ 1005060 h 1057922"/>
              <a:gd name="connsiteX2" fmla="*/ 955675 w 4083050"/>
              <a:gd name="connsiteY2" fmla="*/ 668510 h 1057922"/>
              <a:gd name="connsiteX3" fmla="*/ 1266825 w 4083050"/>
              <a:gd name="connsiteY3" fmla="*/ 144635 h 1057922"/>
              <a:gd name="connsiteX4" fmla="*/ 1717675 w 4083050"/>
              <a:gd name="connsiteY4" fmla="*/ 43035 h 1057922"/>
              <a:gd name="connsiteX5" fmla="*/ 3009900 w 4083050"/>
              <a:gd name="connsiteY5" fmla="*/ 760585 h 1057922"/>
              <a:gd name="connsiteX6" fmla="*/ 4083050 w 4083050"/>
              <a:gd name="connsiteY6" fmla="*/ 932035 h 1057922"/>
              <a:gd name="connsiteX0" fmla="*/ 0 w 4083050"/>
              <a:gd name="connsiteY0" fmla="*/ 1035869 h 1056896"/>
              <a:gd name="connsiteX1" fmla="*/ 314325 w 4083050"/>
              <a:gd name="connsiteY1" fmla="*/ 1007294 h 1056896"/>
              <a:gd name="connsiteX2" fmla="*/ 768350 w 4083050"/>
              <a:gd name="connsiteY2" fmla="*/ 740594 h 1056896"/>
              <a:gd name="connsiteX3" fmla="*/ 1266825 w 4083050"/>
              <a:gd name="connsiteY3" fmla="*/ 146869 h 1056896"/>
              <a:gd name="connsiteX4" fmla="*/ 1717675 w 4083050"/>
              <a:gd name="connsiteY4" fmla="*/ 45269 h 1056896"/>
              <a:gd name="connsiteX5" fmla="*/ 3009900 w 4083050"/>
              <a:gd name="connsiteY5" fmla="*/ 762819 h 1056896"/>
              <a:gd name="connsiteX6" fmla="*/ 4083050 w 4083050"/>
              <a:gd name="connsiteY6" fmla="*/ 934269 h 1056896"/>
              <a:gd name="connsiteX0" fmla="*/ 0 w 4083050"/>
              <a:gd name="connsiteY0" fmla="*/ 1015646 h 1036673"/>
              <a:gd name="connsiteX1" fmla="*/ 314325 w 4083050"/>
              <a:gd name="connsiteY1" fmla="*/ 987071 h 1036673"/>
              <a:gd name="connsiteX2" fmla="*/ 768350 w 4083050"/>
              <a:gd name="connsiteY2" fmla="*/ 720371 h 1036673"/>
              <a:gd name="connsiteX3" fmla="*/ 1136650 w 4083050"/>
              <a:gd name="connsiteY3" fmla="*/ 215546 h 1036673"/>
              <a:gd name="connsiteX4" fmla="*/ 1717675 w 4083050"/>
              <a:gd name="connsiteY4" fmla="*/ 25046 h 1036673"/>
              <a:gd name="connsiteX5" fmla="*/ 3009900 w 4083050"/>
              <a:gd name="connsiteY5" fmla="*/ 742596 h 1036673"/>
              <a:gd name="connsiteX6" fmla="*/ 4083050 w 4083050"/>
              <a:gd name="connsiteY6" fmla="*/ 914046 h 1036673"/>
              <a:gd name="connsiteX0" fmla="*/ 0 w 4083050"/>
              <a:gd name="connsiteY0" fmla="*/ 995512 h 1016539"/>
              <a:gd name="connsiteX1" fmla="*/ 314325 w 4083050"/>
              <a:gd name="connsiteY1" fmla="*/ 966937 h 1016539"/>
              <a:gd name="connsiteX2" fmla="*/ 768350 w 4083050"/>
              <a:gd name="connsiteY2" fmla="*/ 700237 h 1016539"/>
              <a:gd name="connsiteX3" fmla="*/ 1136650 w 4083050"/>
              <a:gd name="connsiteY3" fmla="*/ 195412 h 1016539"/>
              <a:gd name="connsiteX4" fmla="*/ 1651000 w 4083050"/>
              <a:gd name="connsiteY4" fmla="*/ 27137 h 1016539"/>
              <a:gd name="connsiteX5" fmla="*/ 3009900 w 4083050"/>
              <a:gd name="connsiteY5" fmla="*/ 722462 h 1016539"/>
              <a:gd name="connsiteX6" fmla="*/ 4083050 w 4083050"/>
              <a:gd name="connsiteY6" fmla="*/ 893912 h 1016539"/>
              <a:gd name="connsiteX0" fmla="*/ 0 w 4083050"/>
              <a:gd name="connsiteY0" fmla="*/ 976634 h 997661"/>
              <a:gd name="connsiteX1" fmla="*/ 314325 w 4083050"/>
              <a:gd name="connsiteY1" fmla="*/ 948059 h 997661"/>
              <a:gd name="connsiteX2" fmla="*/ 768350 w 4083050"/>
              <a:gd name="connsiteY2" fmla="*/ 681359 h 997661"/>
              <a:gd name="connsiteX3" fmla="*/ 1136650 w 4083050"/>
              <a:gd name="connsiteY3" fmla="*/ 176534 h 997661"/>
              <a:gd name="connsiteX4" fmla="*/ 1651000 w 4083050"/>
              <a:gd name="connsiteY4" fmla="*/ 8259 h 997661"/>
              <a:gd name="connsiteX5" fmla="*/ 3009900 w 4083050"/>
              <a:gd name="connsiteY5" fmla="*/ 703584 h 997661"/>
              <a:gd name="connsiteX6" fmla="*/ 4083050 w 4083050"/>
              <a:gd name="connsiteY6" fmla="*/ 875034 h 997661"/>
              <a:gd name="connsiteX0" fmla="*/ 0 w 4105505"/>
              <a:gd name="connsiteY0" fmla="*/ 976634 h 997661"/>
              <a:gd name="connsiteX1" fmla="*/ 314325 w 4105505"/>
              <a:gd name="connsiteY1" fmla="*/ 948059 h 997661"/>
              <a:gd name="connsiteX2" fmla="*/ 768350 w 4105505"/>
              <a:gd name="connsiteY2" fmla="*/ 681359 h 997661"/>
              <a:gd name="connsiteX3" fmla="*/ 1136650 w 4105505"/>
              <a:gd name="connsiteY3" fmla="*/ 176534 h 997661"/>
              <a:gd name="connsiteX4" fmla="*/ 1651000 w 4105505"/>
              <a:gd name="connsiteY4" fmla="*/ 8259 h 997661"/>
              <a:gd name="connsiteX5" fmla="*/ 3009900 w 4105505"/>
              <a:gd name="connsiteY5" fmla="*/ 703584 h 997661"/>
              <a:gd name="connsiteX6" fmla="*/ 4105505 w 4105505"/>
              <a:gd name="connsiteY6" fmla="*/ 939804 h 997661"/>
              <a:gd name="connsiteX0" fmla="*/ 0 w 4749213"/>
              <a:gd name="connsiteY0" fmla="*/ 976634 h 997661"/>
              <a:gd name="connsiteX1" fmla="*/ 314325 w 4749213"/>
              <a:gd name="connsiteY1" fmla="*/ 948059 h 997661"/>
              <a:gd name="connsiteX2" fmla="*/ 768350 w 4749213"/>
              <a:gd name="connsiteY2" fmla="*/ 681359 h 997661"/>
              <a:gd name="connsiteX3" fmla="*/ 1136650 w 4749213"/>
              <a:gd name="connsiteY3" fmla="*/ 176534 h 997661"/>
              <a:gd name="connsiteX4" fmla="*/ 1651000 w 4749213"/>
              <a:gd name="connsiteY4" fmla="*/ 8259 h 997661"/>
              <a:gd name="connsiteX5" fmla="*/ 3009900 w 4749213"/>
              <a:gd name="connsiteY5" fmla="*/ 703584 h 997661"/>
              <a:gd name="connsiteX6" fmla="*/ 4749213 w 4749213"/>
              <a:gd name="connsiteY6" fmla="*/ 920754 h 997661"/>
              <a:gd name="connsiteX0" fmla="*/ 0 w 4809906"/>
              <a:gd name="connsiteY0" fmla="*/ 976634 h 997661"/>
              <a:gd name="connsiteX1" fmla="*/ 314325 w 4809906"/>
              <a:gd name="connsiteY1" fmla="*/ 948059 h 997661"/>
              <a:gd name="connsiteX2" fmla="*/ 768350 w 4809906"/>
              <a:gd name="connsiteY2" fmla="*/ 681359 h 997661"/>
              <a:gd name="connsiteX3" fmla="*/ 1136650 w 4809906"/>
              <a:gd name="connsiteY3" fmla="*/ 176534 h 997661"/>
              <a:gd name="connsiteX4" fmla="*/ 1651000 w 4809906"/>
              <a:gd name="connsiteY4" fmla="*/ 8259 h 997661"/>
              <a:gd name="connsiteX5" fmla="*/ 3009900 w 4809906"/>
              <a:gd name="connsiteY5" fmla="*/ 703584 h 997661"/>
              <a:gd name="connsiteX6" fmla="*/ 4809906 w 4809906"/>
              <a:gd name="connsiteY6" fmla="*/ 946904 h 997661"/>
              <a:gd name="connsiteX0" fmla="*/ 0 w 5785375"/>
              <a:gd name="connsiteY0" fmla="*/ 976634 h 1013582"/>
              <a:gd name="connsiteX1" fmla="*/ 314325 w 5785375"/>
              <a:gd name="connsiteY1" fmla="*/ 948059 h 1013582"/>
              <a:gd name="connsiteX2" fmla="*/ 768350 w 5785375"/>
              <a:gd name="connsiteY2" fmla="*/ 681359 h 1013582"/>
              <a:gd name="connsiteX3" fmla="*/ 1136650 w 5785375"/>
              <a:gd name="connsiteY3" fmla="*/ 176534 h 1013582"/>
              <a:gd name="connsiteX4" fmla="*/ 1651000 w 5785375"/>
              <a:gd name="connsiteY4" fmla="*/ 8259 h 1013582"/>
              <a:gd name="connsiteX5" fmla="*/ 3009900 w 5785375"/>
              <a:gd name="connsiteY5" fmla="*/ 703584 h 1013582"/>
              <a:gd name="connsiteX6" fmla="*/ 5785375 w 5785375"/>
              <a:gd name="connsiteY6" fmla="*/ 1010236 h 1013582"/>
              <a:gd name="connsiteX0" fmla="*/ 0 w 5785375"/>
              <a:gd name="connsiteY0" fmla="*/ 997510 h 1035051"/>
              <a:gd name="connsiteX1" fmla="*/ 314325 w 5785375"/>
              <a:gd name="connsiteY1" fmla="*/ 968935 h 1035051"/>
              <a:gd name="connsiteX2" fmla="*/ 768350 w 5785375"/>
              <a:gd name="connsiteY2" fmla="*/ 702235 h 1035051"/>
              <a:gd name="connsiteX3" fmla="*/ 1136650 w 5785375"/>
              <a:gd name="connsiteY3" fmla="*/ 197410 h 1035051"/>
              <a:gd name="connsiteX4" fmla="*/ 1651000 w 5785375"/>
              <a:gd name="connsiteY4" fmla="*/ 29135 h 1035051"/>
              <a:gd name="connsiteX5" fmla="*/ 3095467 w 5785375"/>
              <a:gd name="connsiteY5" fmla="*/ 754459 h 1035051"/>
              <a:gd name="connsiteX6" fmla="*/ 5785375 w 5785375"/>
              <a:gd name="connsiteY6" fmla="*/ 1031112 h 1035051"/>
              <a:gd name="connsiteX0" fmla="*/ 0 w 5785375"/>
              <a:gd name="connsiteY0" fmla="*/ 984830 h 1022371"/>
              <a:gd name="connsiteX1" fmla="*/ 314325 w 5785375"/>
              <a:gd name="connsiteY1" fmla="*/ 956255 h 1022371"/>
              <a:gd name="connsiteX2" fmla="*/ 768350 w 5785375"/>
              <a:gd name="connsiteY2" fmla="*/ 689555 h 1022371"/>
              <a:gd name="connsiteX3" fmla="*/ 1170877 w 5785375"/>
              <a:gd name="connsiteY3" fmla="*/ 271394 h 1022371"/>
              <a:gd name="connsiteX4" fmla="*/ 1651000 w 5785375"/>
              <a:gd name="connsiteY4" fmla="*/ 16455 h 1022371"/>
              <a:gd name="connsiteX5" fmla="*/ 3095467 w 5785375"/>
              <a:gd name="connsiteY5" fmla="*/ 741779 h 1022371"/>
              <a:gd name="connsiteX6" fmla="*/ 5785375 w 5785375"/>
              <a:gd name="connsiteY6" fmla="*/ 1018432 h 1022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85375" h="1022371">
                <a:moveTo>
                  <a:pt x="0" y="984830"/>
                </a:moveTo>
                <a:cubicBezTo>
                  <a:pt x="75406" y="1023724"/>
                  <a:pt x="186267" y="1005467"/>
                  <a:pt x="314325" y="956255"/>
                </a:cubicBezTo>
                <a:cubicBezTo>
                  <a:pt x="442383" y="907043"/>
                  <a:pt x="625591" y="803699"/>
                  <a:pt x="768350" y="689555"/>
                </a:cubicBezTo>
                <a:cubicBezTo>
                  <a:pt x="911109" y="575412"/>
                  <a:pt x="1023769" y="383577"/>
                  <a:pt x="1170877" y="271394"/>
                </a:cubicBezTo>
                <a:cubicBezTo>
                  <a:pt x="1317985" y="159211"/>
                  <a:pt x="1330235" y="-61943"/>
                  <a:pt x="1651000" y="16455"/>
                </a:cubicBezTo>
                <a:cubicBezTo>
                  <a:pt x="1971765" y="94853"/>
                  <a:pt x="2406405" y="574783"/>
                  <a:pt x="3095467" y="741779"/>
                </a:cubicBezTo>
                <a:cubicBezTo>
                  <a:pt x="3784530" y="908775"/>
                  <a:pt x="5354369" y="1047800"/>
                  <a:pt x="5785375" y="1018432"/>
                </a:cubicBez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0EFDB054-6343-4553-9954-BE50F4D1F8F5}"/>
              </a:ext>
            </a:extLst>
          </p:cNvPr>
          <p:cNvSpPr/>
          <p:nvPr/>
        </p:nvSpPr>
        <p:spPr>
          <a:xfrm>
            <a:off x="2753894" y="2447390"/>
            <a:ext cx="1313352" cy="1313352"/>
          </a:xfrm>
          <a:prstGeom prst="ellipse">
            <a:avLst/>
          </a:prstGeom>
          <a:solidFill>
            <a:schemeClr val="bg2">
              <a:lumMod val="25000"/>
            </a:schemeClr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Bulk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BC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05AA26C1-CEE7-4D3E-BCDF-A44136F617EC}"/>
              </a:ext>
            </a:extLst>
          </p:cNvPr>
          <p:cNvSpPr/>
          <p:nvPr/>
        </p:nvSpPr>
        <p:spPr>
          <a:xfrm>
            <a:off x="1039008" y="1483441"/>
            <a:ext cx="1448916" cy="1448916"/>
          </a:xfrm>
          <a:prstGeom prst="ellipse">
            <a:avLst/>
          </a:prstGeom>
          <a:solidFill>
            <a:schemeClr val="accent4">
              <a:lumMod val="50000"/>
            </a:schemeClr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Bulk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OC</a:t>
            </a:r>
          </a:p>
        </p:txBody>
      </p:sp>
    </p:spTree>
    <p:extLst>
      <p:ext uri="{BB962C8B-B14F-4D97-AF65-F5344CB8AC3E}">
        <p14:creationId xmlns:p14="http://schemas.microsoft.com/office/powerpoint/2010/main" val="6330589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FF1E9677-7E24-49E2-9090-59AA5EFD0A2E}"/>
              </a:ext>
            </a:extLst>
          </p:cNvPr>
          <p:cNvGrpSpPr/>
          <p:nvPr/>
        </p:nvGrpSpPr>
        <p:grpSpPr>
          <a:xfrm>
            <a:off x="0" y="435177"/>
            <a:ext cx="8352848" cy="5805514"/>
            <a:chOff x="3597370" y="777514"/>
            <a:chExt cx="8352848" cy="580551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26E2FFC-14DB-4212-AA91-29B8C5C8E6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347" t="2193" b="57039"/>
            <a:stretch/>
          </p:blipFill>
          <p:spPr>
            <a:xfrm>
              <a:off x="4281802" y="777514"/>
              <a:ext cx="7668416" cy="5805514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F6128B7-D888-4449-A61E-B45B9E383C80}"/>
                </a:ext>
              </a:extLst>
            </p:cNvPr>
            <p:cNvSpPr/>
            <p:nvPr/>
          </p:nvSpPr>
          <p:spPr>
            <a:xfrm>
              <a:off x="3597370" y="1684658"/>
              <a:ext cx="936302" cy="214268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itle 1">
            <a:extLst>
              <a:ext uri="{FF2B5EF4-FFF2-40B4-BE49-F238E27FC236}">
                <a16:creationId xmlns:a16="http://schemas.microsoft.com/office/drawing/2014/main" id="{0C0E0108-444C-461B-8D8C-0E4F356E59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4055" y="4869293"/>
            <a:ext cx="5525063" cy="1371398"/>
          </a:xfrm>
        </p:spPr>
        <p:txBody>
          <a:bodyPr anchor="t"/>
          <a:lstStyle/>
          <a:p>
            <a:pPr algn="r"/>
            <a:r>
              <a:rPr lang="en-US" dirty="0">
                <a:solidFill>
                  <a:sysClr val="windowText" lastClr="000000"/>
                </a:solidFill>
              </a:rPr>
              <a:t>Moving forwards</a:t>
            </a:r>
          </a:p>
        </p:txBody>
      </p:sp>
    </p:spTree>
    <p:extLst>
      <p:ext uri="{BB962C8B-B14F-4D97-AF65-F5344CB8AC3E}">
        <p14:creationId xmlns:p14="http://schemas.microsoft.com/office/powerpoint/2010/main" val="8527410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E96D8C-C742-47CC-9D6C-35B2E4A5F0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and next steps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78E532-D2A2-4D12-AEB7-A4DCE3D25F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Summary:</a:t>
            </a:r>
          </a:p>
          <a:p>
            <a:pPr lvl="1"/>
            <a:r>
              <a:rPr lang="en-US" dirty="0"/>
              <a:t>Working prototype of CESM-GC within CESM is available</a:t>
            </a:r>
          </a:p>
          <a:p>
            <a:pPr lvl="1"/>
            <a:r>
              <a:rPr lang="en-US" dirty="0"/>
              <a:t>Key objective is to </a:t>
            </a:r>
            <a:r>
              <a:rPr lang="en-US" b="1" dirty="0"/>
              <a:t>maintain connection to GEOS-Chem main branch</a:t>
            </a:r>
          </a:p>
          <a:p>
            <a:pPr lvl="1"/>
            <a:r>
              <a:rPr lang="en-US" dirty="0"/>
              <a:t>Could provide a two-way channel for improvements between communities</a:t>
            </a:r>
          </a:p>
          <a:p>
            <a:endParaRPr lang="en-US" dirty="0"/>
          </a:p>
          <a:p>
            <a:r>
              <a:rPr lang="en-US" dirty="0"/>
              <a:t>Questions to resolve:</a:t>
            </a:r>
          </a:p>
          <a:p>
            <a:pPr lvl="1"/>
            <a:r>
              <a:rPr lang="en-US" dirty="0"/>
              <a:t>Would HEMCO fit as a generic CESM emissions solution?</a:t>
            </a:r>
          </a:p>
          <a:p>
            <a:pPr lvl="1"/>
            <a:r>
              <a:rPr lang="en-US" dirty="0"/>
              <a:t>When should we (not) be chemistry-specific?</a:t>
            </a:r>
          </a:p>
          <a:p>
            <a:pPr lvl="1"/>
            <a:r>
              <a:rPr lang="en-US" dirty="0"/>
              <a:t>What should the development goals be (e.g. enabling hybrid </a:t>
            </a:r>
            <a:r>
              <a:rPr lang="en-US" dirty="0" err="1"/>
              <a:t>OpenMP</a:t>
            </a:r>
            <a:r>
              <a:rPr lang="en-US" dirty="0"/>
              <a:t>/MPI?)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032BD-DDFB-4C91-BB20-948730EF4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B9A7C-3B8A-48F2-9F4B-152D616BC2B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8080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alphaModFix amt="4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0" t="31584" r="34048"/>
          <a:stretch/>
        </p:blipFill>
        <p:spPr>
          <a:xfrm>
            <a:off x="1" y="0"/>
            <a:ext cx="12192000" cy="6858000"/>
          </a:xfrm>
        </p:spPr>
      </p:pic>
      <p:sp>
        <p:nvSpPr>
          <p:cNvPr id="3" name="Rectangle 2"/>
          <p:cNvSpPr/>
          <p:nvPr/>
        </p:nvSpPr>
        <p:spPr>
          <a:xfrm>
            <a:off x="0" y="1597751"/>
            <a:ext cx="12192000" cy="3831972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0" rIns="18288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414041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094" y="1803040"/>
            <a:ext cx="9050929" cy="214991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31095" y="4188240"/>
            <a:ext cx="40131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A8A3A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Sebastian D. Eastham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A8A3A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seastham@mit.edu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31094" y="6147223"/>
            <a:ext cx="1908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054A3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LAE.MIT.EDU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7306" y="6012709"/>
            <a:ext cx="954655" cy="503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5136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B5C6D2-7AC7-47EA-ABB2-196626391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 Corrections? Suggestions?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5A5407-43E3-4244-A285-6E9574326B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AF2F7D-BDFB-4CEE-9DED-9C3C79AD69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B9A7C-3B8A-48F2-9F4B-152D616BC2B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2745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FA5405-4A7D-4042-8B64-A1F7A4C42A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793BB7-10BF-41A7-A680-E5B20E1CA9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story so far</a:t>
            </a:r>
          </a:p>
          <a:p>
            <a:endParaRPr lang="en-US" dirty="0"/>
          </a:p>
          <a:p>
            <a:r>
              <a:rPr lang="en-US" dirty="0"/>
              <a:t>Software engineering challenges</a:t>
            </a:r>
          </a:p>
          <a:p>
            <a:endParaRPr lang="en-US" dirty="0"/>
          </a:p>
          <a:p>
            <a:r>
              <a:rPr lang="en-US" dirty="0"/>
              <a:t>Moving forwards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F4770E-FDFF-445D-A7F1-2F60CB161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B9A7C-3B8A-48F2-9F4B-152D616BC2B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8688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C8FD17-3353-4F05-954B-8E8101FF78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 slides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61A1E5-69F5-4D4D-BC00-B428BA348B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E913E4-B7C2-4AE6-8A71-BEC986E081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B9A7C-3B8A-48F2-9F4B-152D616BC2B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0312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4B56E2-184E-4634-AEA8-DB5A7618B5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Decomposition 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DC4B1A-6E1B-4AE0-B69F-181669D027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677561" cy="4351338"/>
          </a:xfrm>
        </p:spPr>
        <p:txBody>
          <a:bodyPr>
            <a:normAutofit fontScale="92500"/>
          </a:bodyPr>
          <a:lstStyle/>
          <a:p>
            <a:r>
              <a:rPr lang="en-US" dirty="0"/>
              <a:t>Domain decomposed across</a:t>
            </a:r>
            <a:br>
              <a:rPr lang="en-US" dirty="0"/>
            </a:br>
            <a:r>
              <a:rPr lang="en-US" b="1" dirty="0"/>
              <a:t>N MPI tasks</a:t>
            </a:r>
            <a:endParaRPr lang="en-US" dirty="0"/>
          </a:p>
          <a:p>
            <a:endParaRPr lang="en-US" dirty="0"/>
          </a:p>
          <a:p>
            <a:r>
              <a:rPr lang="en-US" dirty="0"/>
              <a:t>Each MPI task has </a:t>
            </a:r>
            <a:r>
              <a:rPr lang="en-US" b="1" dirty="0"/>
              <a:t>X</a:t>
            </a:r>
            <a:r>
              <a:rPr lang="en-US" dirty="0"/>
              <a:t> chunks – separate chemistry call is made for each </a:t>
            </a:r>
            <a:r>
              <a:rPr lang="en-US" b="1" dirty="0"/>
              <a:t>chunk</a:t>
            </a:r>
            <a:r>
              <a:rPr lang="en-US" dirty="0"/>
              <a:t> but initialization is done once for each </a:t>
            </a:r>
            <a:r>
              <a:rPr lang="en-US" b="1" dirty="0"/>
              <a:t>task</a:t>
            </a:r>
            <a:r>
              <a:rPr lang="en-US" dirty="0"/>
              <a:t> </a:t>
            </a:r>
          </a:p>
          <a:p>
            <a:endParaRPr lang="en-US" dirty="0"/>
          </a:p>
          <a:p>
            <a:r>
              <a:rPr lang="en-US" dirty="0"/>
              <a:t>Each chunk has </a:t>
            </a:r>
            <a:r>
              <a:rPr lang="en-US" b="1" dirty="0"/>
              <a:t>Y</a:t>
            </a:r>
            <a:r>
              <a:rPr lang="en-US" dirty="0"/>
              <a:t> atmospheric columns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02D8779-DE31-4A23-8C16-C7CA912DFFA9}"/>
              </a:ext>
            </a:extLst>
          </p:cNvPr>
          <p:cNvSpPr/>
          <p:nvPr/>
        </p:nvSpPr>
        <p:spPr>
          <a:xfrm>
            <a:off x="6092999" y="1025352"/>
            <a:ext cx="5468224" cy="51786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dirty="0"/>
              <a:t>DOMAIN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B7A6E6C0-0DEC-438D-B6B2-12E580E438B9}"/>
              </a:ext>
            </a:extLst>
          </p:cNvPr>
          <p:cNvGrpSpPr/>
          <p:nvPr/>
        </p:nvGrpSpPr>
        <p:grpSpPr>
          <a:xfrm>
            <a:off x="6287548" y="1486249"/>
            <a:ext cx="5085127" cy="837604"/>
            <a:chOff x="6287548" y="1486249"/>
            <a:chExt cx="5085127" cy="83760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C1F2339-9F6F-4AA1-B6B7-2E187B0FF0CE}"/>
                </a:ext>
              </a:extLst>
            </p:cNvPr>
            <p:cNvSpPr/>
            <p:nvPr/>
          </p:nvSpPr>
          <p:spPr>
            <a:xfrm>
              <a:off x="6287548" y="1486249"/>
              <a:ext cx="5085127" cy="837604"/>
            </a:xfrm>
            <a:prstGeom prst="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dirty="0">
                  <a:solidFill>
                    <a:sysClr val="windowText" lastClr="000000"/>
                  </a:solidFill>
                </a:rPr>
                <a:t>TASK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E0D3F98-A82F-4D19-A0F7-95ED759DCA72}"/>
                </a:ext>
              </a:extLst>
            </p:cNvPr>
            <p:cNvSpPr/>
            <p:nvPr/>
          </p:nvSpPr>
          <p:spPr>
            <a:xfrm>
              <a:off x="6976842" y="1604535"/>
              <a:ext cx="2079073" cy="57411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dirty="0">
                  <a:solidFill>
                    <a:sysClr val="windowText" lastClr="000000"/>
                  </a:solidFill>
                </a:rPr>
                <a:t>CHUNK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53AE6FE-D5AC-407F-92BA-5E0D88797C9C}"/>
                </a:ext>
              </a:extLst>
            </p:cNvPr>
            <p:cNvSpPr/>
            <p:nvPr/>
          </p:nvSpPr>
          <p:spPr>
            <a:xfrm>
              <a:off x="9174759" y="1609491"/>
              <a:ext cx="2079072" cy="57411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dirty="0">
                  <a:solidFill>
                    <a:sysClr val="windowText" lastClr="000000"/>
                  </a:solidFill>
                </a:rPr>
                <a:t>CHUNK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CBD7747-FC3E-48DE-9BD8-8BC7851E6753}"/>
                </a:ext>
              </a:extLst>
            </p:cNvPr>
            <p:cNvSpPr/>
            <p:nvPr/>
          </p:nvSpPr>
          <p:spPr>
            <a:xfrm rot="16200000">
              <a:off x="7751543" y="1761801"/>
              <a:ext cx="436417" cy="25964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200" dirty="0">
                  <a:solidFill>
                    <a:sysClr val="windowText" lastClr="000000"/>
                  </a:solidFill>
                </a:rPr>
                <a:t>COL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65C0E4A-D90D-4832-B1B9-FC4094DE272D}"/>
                </a:ext>
              </a:extLst>
            </p:cNvPr>
            <p:cNvSpPr/>
            <p:nvPr/>
          </p:nvSpPr>
          <p:spPr>
            <a:xfrm rot="16200000">
              <a:off x="8048095" y="1761801"/>
              <a:ext cx="436417" cy="25964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200" dirty="0">
                  <a:solidFill>
                    <a:sysClr val="windowText" lastClr="000000"/>
                  </a:solidFill>
                </a:rPr>
                <a:t>COL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851874A-396D-4830-BA4E-C830B0E472A8}"/>
                </a:ext>
              </a:extLst>
            </p:cNvPr>
            <p:cNvSpPr/>
            <p:nvPr/>
          </p:nvSpPr>
          <p:spPr>
            <a:xfrm rot="16200000">
              <a:off x="8344647" y="1761801"/>
              <a:ext cx="436417" cy="25964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200" dirty="0">
                  <a:solidFill>
                    <a:sysClr val="windowText" lastClr="000000"/>
                  </a:solidFill>
                </a:rPr>
                <a:t>COL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607FE75-83F7-4E7C-971F-DD5E3E337E7D}"/>
                </a:ext>
              </a:extLst>
            </p:cNvPr>
            <p:cNvSpPr/>
            <p:nvPr/>
          </p:nvSpPr>
          <p:spPr>
            <a:xfrm rot="16200000">
              <a:off x="8641199" y="1761801"/>
              <a:ext cx="436417" cy="25964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200" dirty="0">
                  <a:solidFill>
                    <a:sysClr val="windowText" lastClr="000000"/>
                  </a:solidFill>
                </a:rPr>
                <a:t>COL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65B472F-09E9-4691-9996-60C154889C1F}"/>
                </a:ext>
              </a:extLst>
            </p:cNvPr>
            <p:cNvSpPr/>
            <p:nvPr/>
          </p:nvSpPr>
          <p:spPr>
            <a:xfrm rot="16200000">
              <a:off x="9955052" y="1771186"/>
              <a:ext cx="436417" cy="25964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200" dirty="0">
                  <a:solidFill>
                    <a:sysClr val="windowText" lastClr="000000"/>
                  </a:solidFill>
                </a:rPr>
                <a:t>COL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9FFA7D6-4A29-4C86-AB14-44DB17C10122}"/>
                </a:ext>
              </a:extLst>
            </p:cNvPr>
            <p:cNvSpPr/>
            <p:nvPr/>
          </p:nvSpPr>
          <p:spPr>
            <a:xfrm rot="16200000">
              <a:off x="10251604" y="1771186"/>
              <a:ext cx="436417" cy="25964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200" dirty="0">
                  <a:solidFill>
                    <a:sysClr val="windowText" lastClr="000000"/>
                  </a:solidFill>
                </a:rPr>
                <a:t>COL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BEA115D-B0C8-4EA6-8FBA-F692F69EBE63}"/>
                </a:ext>
              </a:extLst>
            </p:cNvPr>
            <p:cNvSpPr/>
            <p:nvPr/>
          </p:nvSpPr>
          <p:spPr>
            <a:xfrm rot="16200000">
              <a:off x="10548156" y="1771186"/>
              <a:ext cx="436417" cy="25964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200" dirty="0">
                  <a:solidFill>
                    <a:sysClr val="windowText" lastClr="000000"/>
                  </a:solidFill>
                </a:rPr>
                <a:t>COL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F43BEC4A-E98C-424C-B558-82517B360997}"/>
                </a:ext>
              </a:extLst>
            </p:cNvPr>
            <p:cNvSpPr/>
            <p:nvPr/>
          </p:nvSpPr>
          <p:spPr>
            <a:xfrm rot="16200000">
              <a:off x="10844708" y="1771186"/>
              <a:ext cx="436417" cy="25964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200" dirty="0">
                  <a:solidFill>
                    <a:sysClr val="windowText" lastClr="000000"/>
                  </a:solidFill>
                </a:rPr>
                <a:t>COL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5E0EB3A-756E-4263-9340-9ADE5E873BFE}"/>
              </a:ext>
            </a:extLst>
          </p:cNvPr>
          <p:cNvGrpSpPr/>
          <p:nvPr/>
        </p:nvGrpSpPr>
        <p:grpSpPr>
          <a:xfrm>
            <a:off x="6287548" y="2398510"/>
            <a:ext cx="5085127" cy="837604"/>
            <a:chOff x="6287548" y="1486249"/>
            <a:chExt cx="5085127" cy="837604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5A08EFFD-ED16-4709-9911-4E43759873CA}"/>
                </a:ext>
              </a:extLst>
            </p:cNvPr>
            <p:cNvSpPr/>
            <p:nvPr/>
          </p:nvSpPr>
          <p:spPr>
            <a:xfrm>
              <a:off x="6287548" y="1486249"/>
              <a:ext cx="5085127" cy="837604"/>
            </a:xfrm>
            <a:prstGeom prst="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dirty="0">
                  <a:solidFill>
                    <a:sysClr val="windowText" lastClr="000000"/>
                  </a:solidFill>
                </a:rPr>
                <a:t>TASK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9A6FC5EC-C53A-4E84-B84A-6D68C53D5292}"/>
                </a:ext>
              </a:extLst>
            </p:cNvPr>
            <p:cNvSpPr/>
            <p:nvPr/>
          </p:nvSpPr>
          <p:spPr>
            <a:xfrm>
              <a:off x="6976842" y="1604535"/>
              <a:ext cx="2079073" cy="57411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dirty="0">
                  <a:solidFill>
                    <a:sysClr val="windowText" lastClr="000000"/>
                  </a:solidFill>
                </a:rPr>
                <a:t>CHUNK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C7399041-37A3-4F20-A12A-09362ACD9A48}"/>
                </a:ext>
              </a:extLst>
            </p:cNvPr>
            <p:cNvSpPr/>
            <p:nvPr/>
          </p:nvSpPr>
          <p:spPr>
            <a:xfrm>
              <a:off x="9174759" y="1609491"/>
              <a:ext cx="2079072" cy="57411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dirty="0">
                  <a:solidFill>
                    <a:sysClr val="windowText" lastClr="000000"/>
                  </a:solidFill>
                </a:rPr>
                <a:t>CHUNK</a:t>
              </a: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6F71BEDF-7CA0-4A17-8FF6-B64A2B9E4717}"/>
                </a:ext>
              </a:extLst>
            </p:cNvPr>
            <p:cNvSpPr/>
            <p:nvPr/>
          </p:nvSpPr>
          <p:spPr>
            <a:xfrm rot="16200000">
              <a:off x="7751543" y="1761801"/>
              <a:ext cx="436417" cy="25964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200" dirty="0">
                  <a:solidFill>
                    <a:sysClr val="windowText" lastClr="000000"/>
                  </a:solidFill>
                </a:rPr>
                <a:t>COL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1A8AEC63-8FAF-4DAC-8B08-FD6A870C77BE}"/>
                </a:ext>
              </a:extLst>
            </p:cNvPr>
            <p:cNvSpPr/>
            <p:nvPr/>
          </p:nvSpPr>
          <p:spPr>
            <a:xfrm rot="16200000">
              <a:off x="8048095" y="1761801"/>
              <a:ext cx="436417" cy="25964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200" dirty="0">
                  <a:solidFill>
                    <a:sysClr val="windowText" lastClr="000000"/>
                  </a:solidFill>
                </a:rPr>
                <a:t>COL</a:t>
              </a: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4DD3EF0A-8D54-436A-A0C9-1CADD0F967DC}"/>
                </a:ext>
              </a:extLst>
            </p:cNvPr>
            <p:cNvSpPr/>
            <p:nvPr/>
          </p:nvSpPr>
          <p:spPr>
            <a:xfrm rot="16200000">
              <a:off x="8344647" y="1761801"/>
              <a:ext cx="436417" cy="25964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200" dirty="0">
                  <a:solidFill>
                    <a:sysClr val="windowText" lastClr="000000"/>
                  </a:solidFill>
                </a:rPr>
                <a:t>COL</a:t>
              </a: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66A3AC98-105E-4E5A-88F2-5DCB2AF12B19}"/>
                </a:ext>
              </a:extLst>
            </p:cNvPr>
            <p:cNvSpPr/>
            <p:nvPr/>
          </p:nvSpPr>
          <p:spPr>
            <a:xfrm rot="16200000">
              <a:off x="8641199" y="1761801"/>
              <a:ext cx="436417" cy="25964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200" dirty="0">
                  <a:solidFill>
                    <a:sysClr val="windowText" lastClr="000000"/>
                  </a:solidFill>
                </a:rPr>
                <a:t>COL</a:t>
              </a: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3AAE8D64-BD2D-4AFC-BC9F-42D3ADCE0B6B}"/>
                </a:ext>
              </a:extLst>
            </p:cNvPr>
            <p:cNvSpPr/>
            <p:nvPr/>
          </p:nvSpPr>
          <p:spPr>
            <a:xfrm rot="16200000">
              <a:off x="9955052" y="1771186"/>
              <a:ext cx="436417" cy="25964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200" dirty="0">
                  <a:solidFill>
                    <a:sysClr val="windowText" lastClr="000000"/>
                  </a:solidFill>
                </a:rPr>
                <a:t>COL</a:t>
              </a: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33EDC096-8368-4E15-A224-C24FBB7AD24D}"/>
                </a:ext>
              </a:extLst>
            </p:cNvPr>
            <p:cNvSpPr/>
            <p:nvPr/>
          </p:nvSpPr>
          <p:spPr>
            <a:xfrm rot="16200000">
              <a:off x="10251604" y="1771186"/>
              <a:ext cx="436417" cy="25964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200" dirty="0">
                  <a:solidFill>
                    <a:sysClr val="windowText" lastClr="000000"/>
                  </a:solidFill>
                </a:rPr>
                <a:t>COL</a:t>
              </a: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ED250F06-D59C-46B0-980D-9AA61E6D7BFB}"/>
                </a:ext>
              </a:extLst>
            </p:cNvPr>
            <p:cNvSpPr/>
            <p:nvPr/>
          </p:nvSpPr>
          <p:spPr>
            <a:xfrm rot="16200000">
              <a:off x="10548156" y="1771186"/>
              <a:ext cx="436417" cy="25964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200" dirty="0">
                  <a:solidFill>
                    <a:sysClr val="windowText" lastClr="000000"/>
                  </a:solidFill>
                </a:rPr>
                <a:t>COL</a:t>
              </a: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CEBDDF14-2CA3-432C-A012-CE73CD703C27}"/>
                </a:ext>
              </a:extLst>
            </p:cNvPr>
            <p:cNvSpPr/>
            <p:nvPr/>
          </p:nvSpPr>
          <p:spPr>
            <a:xfrm rot="16200000">
              <a:off x="10844708" y="1771186"/>
              <a:ext cx="436417" cy="25964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200" dirty="0">
                  <a:solidFill>
                    <a:sysClr val="windowText" lastClr="000000"/>
                  </a:solidFill>
                </a:rPr>
                <a:t>COL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2DCD4C3E-9BEE-475F-BFA4-D192FEC6E581}"/>
              </a:ext>
            </a:extLst>
          </p:cNvPr>
          <p:cNvGrpSpPr/>
          <p:nvPr/>
        </p:nvGrpSpPr>
        <p:grpSpPr>
          <a:xfrm>
            <a:off x="6287548" y="3310771"/>
            <a:ext cx="5085127" cy="837604"/>
            <a:chOff x="6287548" y="1486249"/>
            <a:chExt cx="5085127" cy="837604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4C65FD02-2920-46DF-B25D-0980CE4F1B73}"/>
                </a:ext>
              </a:extLst>
            </p:cNvPr>
            <p:cNvSpPr/>
            <p:nvPr/>
          </p:nvSpPr>
          <p:spPr>
            <a:xfrm>
              <a:off x="6287548" y="1486249"/>
              <a:ext cx="5085127" cy="837604"/>
            </a:xfrm>
            <a:prstGeom prst="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dirty="0">
                  <a:solidFill>
                    <a:sysClr val="windowText" lastClr="000000"/>
                  </a:solidFill>
                </a:rPr>
                <a:t>TASK</a:t>
              </a: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4B636977-537E-42D8-BE6C-2D5115F09136}"/>
                </a:ext>
              </a:extLst>
            </p:cNvPr>
            <p:cNvSpPr/>
            <p:nvPr/>
          </p:nvSpPr>
          <p:spPr>
            <a:xfrm>
              <a:off x="6976842" y="1604535"/>
              <a:ext cx="2079073" cy="57411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dirty="0">
                  <a:solidFill>
                    <a:sysClr val="windowText" lastClr="000000"/>
                  </a:solidFill>
                </a:rPr>
                <a:t>CHUNK</a:t>
              </a: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D51D15FF-DE81-4E72-B8DD-AE08BDEB2896}"/>
                </a:ext>
              </a:extLst>
            </p:cNvPr>
            <p:cNvSpPr/>
            <p:nvPr/>
          </p:nvSpPr>
          <p:spPr>
            <a:xfrm>
              <a:off x="9174759" y="1609491"/>
              <a:ext cx="2079072" cy="57411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dirty="0">
                  <a:solidFill>
                    <a:sysClr val="windowText" lastClr="000000"/>
                  </a:solidFill>
                </a:rPr>
                <a:t>CHUNK</a:t>
              </a: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4883AA64-FA7E-4843-81F3-4657E26BCBBE}"/>
                </a:ext>
              </a:extLst>
            </p:cNvPr>
            <p:cNvSpPr/>
            <p:nvPr/>
          </p:nvSpPr>
          <p:spPr>
            <a:xfrm rot="16200000">
              <a:off x="7751543" y="1761801"/>
              <a:ext cx="436417" cy="25964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200" dirty="0">
                  <a:solidFill>
                    <a:sysClr val="windowText" lastClr="000000"/>
                  </a:solidFill>
                </a:rPr>
                <a:t>COL</a:t>
              </a: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8AA86204-632F-47A0-8BDC-B9C4E91A1F47}"/>
                </a:ext>
              </a:extLst>
            </p:cNvPr>
            <p:cNvSpPr/>
            <p:nvPr/>
          </p:nvSpPr>
          <p:spPr>
            <a:xfrm rot="16200000">
              <a:off x="8048095" y="1761801"/>
              <a:ext cx="436417" cy="25964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200" dirty="0">
                  <a:solidFill>
                    <a:sysClr val="windowText" lastClr="000000"/>
                  </a:solidFill>
                </a:rPr>
                <a:t>COL</a:t>
              </a: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EE108DDE-7618-4D88-9743-A4572B27C044}"/>
                </a:ext>
              </a:extLst>
            </p:cNvPr>
            <p:cNvSpPr/>
            <p:nvPr/>
          </p:nvSpPr>
          <p:spPr>
            <a:xfrm rot="16200000">
              <a:off x="8344647" y="1761801"/>
              <a:ext cx="436417" cy="25964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200" dirty="0">
                  <a:solidFill>
                    <a:sysClr val="windowText" lastClr="000000"/>
                  </a:solidFill>
                </a:rPr>
                <a:t>COL</a:t>
              </a: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EB10EEB6-F4CF-4385-9CA5-BEB6A4EE3476}"/>
                </a:ext>
              </a:extLst>
            </p:cNvPr>
            <p:cNvSpPr/>
            <p:nvPr/>
          </p:nvSpPr>
          <p:spPr>
            <a:xfrm rot="16200000">
              <a:off x="8641199" y="1761801"/>
              <a:ext cx="436417" cy="25964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200" dirty="0">
                  <a:solidFill>
                    <a:sysClr val="windowText" lastClr="000000"/>
                  </a:solidFill>
                </a:rPr>
                <a:t>COL</a:t>
              </a: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41FDC2E6-8E9E-4024-98B4-9507802E5F22}"/>
                </a:ext>
              </a:extLst>
            </p:cNvPr>
            <p:cNvSpPr/>
            <p:nvPr/>
          </p:nvSpPr>
          <p:spPr>
            <a:xfrm rot="16200000">
              <a:off x="9955052" y="1771186"/>
              <a:ext cx="436417" cy="25964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200" dirty="0">
                  <a:solidFill>
                    <a:sysClr val="windowText" lastClr="000000"/>
                  </a:solidFill>
                </a:rPr>
                <a:t>COL</a:t>
              </a: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147D6CC6-7A97-4492-99CF-F0AC28BEFB43}"/>
                </a:ext>
              </a:extLst>
            </p:cNvPr>
            <p:cNvSpPr/>
            <p:nvPr/>
          </p:nvSpPr>
          <p:spPr>
            <a:xfrm rot="16200000">
              <a:off x="10251604" y="1771186"/>
              <a:ext cx="436417" cy="25964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200" dirty="0">
                  <a:solidFill>
                    <a:sysClr val="windowText" lastClr="000000"/>
                  </a:solidFill>
                </a:rPr>
                <a:t>COL</a:t>
              </a: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B649F689-F814-4EF0-B4EB-1A9975ABB68F}"/>
                </a:ext>
              </a:extLst>
            </p:cNvPr>
            <p:cNvSpPr/>
            <p:nvPr/>
          </p:nvSpPr>
          <p:spPr>
            <a:xfrm rot="16200000">
              <a:off x="10548156" y="1771186"/>
              <a:ext cx="436417" cy="25964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200" dirty="0">
                  <a:solidFill>
                    <a:sysClr val="windowText" lastClr="000000"/>
                  </a:solidFill>
                </a:rPr>
                <a:t>COL</a:t>
              </a: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7F5902C1-0174-46BD-85CF-1646DC20DDA4}"/>
                </a:ext>
              </a:extLst>
            </p:cNvPr>
            <p:cNvSpPr/>
            <p:nvPr/>
          </p:nvSpPr>
          <p:spPr>
            <a:xfrm rot="16200000">
              <a:off x="10844708" y="1771186"/>
              <a:ext cx="436417" cy="25964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200" dirty="0">
                  <a:solidFill>
                    <a:sysClr val="windowText" lastClr="000000"/>
                  </a:solidFill>
                </a:rPr>
                <a:t>COL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81EECA3B-02DD-4E25-8712-C9F582751563}"/>
              </a:ext>
            </a:extLst>
          </p:cNvPr>
          <p:cNvGrpSpPr/>
          <p:nvPr/>
        </p:nvGrpSpPr>
        <p:grpSpPr>
          <a:xfrm>
            <a:off x="6287548" y="4223032"/>
            <a:ext cx="5085127" cy="837604"/>
            <a:chOff x="6287548" y="1486249"/>
            <a:chExt cx="5085127" cy="837604"/>
          </a:xfrm>
        </p:grpSpPr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38531D9A-C16A-477A-9FEE-129447112E5A}"/>
                </a:ext>
              </a:extLst>
            </p:cNvPr>
            <p:cNvSpPr/>
            <p:nvPr/>
          </p:nvSpPr>
          <p:spPr>
            <a:xfrm>
              <a:off x="6287548" y="1486249"/>
              <a:ext cx="5085127" cy="837604"/>
            </a:xfrm>
            <a:prstGeom prst="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dirty="0">
                  <a:solidFill>
                    <a:sysClr val="windowText" lastClr="000000"/>
                  </a:solidFill>
                </a:rPr>
                <a:t>TASK</a:t>
              </a: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A89782B0-05FA-48D6-B5E1-D9BAC51F7AD9}"/>
                </a:ext>
              </a:extLst>
            </p:cNvPr>
            <p:cNvSpPr/>
            <p:nvPr/>
          </p:nvSpPr>
          <p:spPr>
            <a:xfrm>
              <a:off x="6976842" y="1604535"/>
              <a:ext cx="2079073" cy="57411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dirty="0">
                  <a:solidFill>
                    <a:sysClr val="windowText" lastClr="000000"/>
                  </a:solidFill>
                </a:rPr>
                <a:t>CHUNK</a:t>
              </a:r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5421F852-8673-4D8A-A95A-D894E3A8E0E3}"/>
                </a:ext>
              </a:extLst>
            </p:cNvPr>
            <p:cNvSpPr/>
            <p:nvPr/>
          </p:nvSpPr>
          <p:spPr>
            <a:xfrm>
              <a:off x="9174759" y="1609491"/>
              <a:ext cx="2079072" cy="57411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dirty="0">
                  <a:solidFill>
                    <a:sysClr val="windowText" lastClr="000000"/>
                  </a:solidFill>
                </a:rPr>
                <a:t>CHUNK</a:t>
              </a: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4B20C98D-A019-415C-B048-5E1541617C60}"/>
                </a:ext>
              </a:extLst>
            </p:cNvPr>
            <p:cNvSpPr/>
            <p:nvPr/>
          </p:nvSpPr>
          <p:spPr>
            <a:xfrm rot="16200000">
              <a:off x="7751543" y="1761801"/>
              <a:ext cx="436417" cy="25964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200" dirty="0">
                  <a:solidFill>
                    <a:sysClr val="windowText" lastClr="000000"/>
                  </a:solidFill>
                </a:rPr>
                <a:t>COL</a:t>
              </a: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77D9D581-9ED5-4765-94F4-3C24A2428701}"/>
                </a:ext>
              </a:extLst>
            </p:cNvPr>
            <p:cNvSpPr/>
            <p:nvPr/>
          </p:nvSpPr>
          <p:spPr>
            <a:xfrm rot="16200000">
              <a:off x="8048095" y="1761801"/>
              <a:ext cx="436417" cy="25964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200" dirty="0">
                  <a:solidFill>
                    <a:sysClr val="windowText" lastClr="000000"/>
                  </a:solidFill>
                </a:rPr>
                <a:t>COL</a:t>
              </a: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9FFB4D1D-AB5F-4890-9637-F401A9C318CB}"/>
                </a:ext>
              </a:extLst>
            </p:cNvPr>
            <p:cNvSpPr/>
            <p:nvPr/>
          </p:nvSpPr>
          <p:spPr>
            <a:xfrm rot="16200000">
              <a:off x="8344647" y="1761801"/>
              <a:ext cx="436417" cy="25964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200" dirty="0">
                  <a:solidFill>
                    <a:sysClr val="windowText" lastClr="000000"/>
                  </a:solidFill>
                </a:rPr>
                <a:t>COL</a:t>
              </a: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55F56CD5-AAC5-4636-8704-810F998488AD}"/>
                </a:ext>
              </a:extLst>
            </p:cNvPr>
            <p:cNvSpPr/>
            <p:nvPr/>
          </p:nvSpPr>
          <p:spPr>
            <a:xfrm rot="16200000">
              <a:off x="8641199" y="1761801"/>
              <a:ext cx="436417" cy="25964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200" dirty="0">
                  <a:solidFill>
                    <a:sysClr val="windowText" lastClr="000000"/>
                  </a:solidFill>
                </a:rPr>
                <a:t>COL</a:t>
              </a: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4DA5F80F-DD3B-4972-A068-331452F0D3C9}"/>
                </a:ext>
              </a:extLst>
            </p:cNvPr>
            <p:cNvSpPr/>
            <p:nvPr/>
          </p:nvSpPr>
          <p:spPr>
            <a:xfrm rot="16200000">
              <a:off x="9955052" y="1771186"/>
              <a:ext cx="436417" cy="25964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200" dirty="0">
                  <a:solidFill>
                    <a:sysClr val="windowText" lastClr="000000"/>
                  </a:solidFill>
                </a:rPr>
                <a:t>COL</a:t>
              </a:r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2C6DCD1B-93E6-4E3B-BADC-694F678ACE21}"/>
                </a:ext>
              </a:extLst>
            </p:cNvPr>
            <p:cNvSpPr/>
            <p:nvPr/>
          </p:nvSpPr>
          <p:spPr>
            <a:xfrm rot="16200000">
              <a:off x="10251604" y="1771186"/>
              <a:ext cx="436417" cy="25964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200" dirty="0">
                  <a:solidFill>
                    <a:sysClr val="windowText" lastClr="000000"/>
                  </a:solidFill>
                </a:rPr>
                <a:t>COL</a:t>
              </a:r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0AD2FAB1-2B14-489C-A506-B4408075512F}"/>
                </a:ext>
              </a:extLst>
            </p:cNvPr>
            <p:cNvSpPr/>
            <p:nvPr/>
          </p:nvSpPr>
          <p:spPr>
            <a:xfrm rot="16200000">
              <a:off x="10548156" y="1771186"/>
              <a:ext cx="436417" cy="25964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200" dirty="0">
                  <a:solidFill>
                    <a:sysClr val="windowText" lastClr="000000"/>
                  </a:solidFill>
                </a:rPr>
                <a:t>COL</a:t>
              </a:r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9E2C23C7-7C79-4B6D-ACDF-2F7AB6A4A5C5}"/>
                </a:ext>
              </a:extLst>
            </p:cNvPr>
            <p:cNvSpPr/>
            <p:nvPr/>
          </p:nvSpPr>
          <p:spPr>
            <a:xfrm rot="16200000">
              <a:off x="10844708" y="1771186"/>
              <a:ext cx="436417" cy="25964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200" dirty="0">
                  <a:solidFill>
                    <a:sysClr val="windowText" lastClr="000000"/>
                  </a:solidFill>
                </a:rPr>
                <a:t>COL</a:t>
              </a: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834A02EE-A249-460A-8B25-68B6C15C7CA4}"/>
              </a:ext>
            </a:extLst>
          </p:cNvPr>
          <p:cNvGrpSpPr/>
          <p:nvPr/>
        </p:nvGrpSpPr>
        <p:grpSpPr>
          <a:xfrm>
            <a:off x="6287548" y="5135294"/>
            <a:ext cx="5085127" cy="837604"/>
            <a:chOff x="6287548" y="1486249"/>
            <a:chExt cx="5085127" cy="837604"/>
          </a:xfrm>
        </p:grpSpPr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4EEACF00-7483-4EA9-BDF8-441C8EBA0F6F}"/>
                </a:ext>
              </a:extLst>
            </p:cNvPr>
            <p:cNvSpPr/>
            <p:nvPr/>
          </p:nvSpPr>
          <p:spPr>
            <a:xfrm>
              <a:off x="6287548" y="1486249"/>
              <a:ext cx="5085127" cy="837604"/>
            </a:xfrm>
            <a:prstGeom prst="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dirty="0">
                  <a:solidFill>
                    <a:sysClr val="windowText" lastClr="000000"/>
                  </a:solidFill>
                </a:rPr>
                <a:t>TASK</a:t>
              </a:r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85966442-D6FD-4A7A-9005-3A81A1BD5797}"/>
                </a:ext>
              </a:extLst>
            </p:cNvPr>
            <p:cNvSpPr/>
            <p:nvPr/>
          </p:nvSpPr>
          <p:spPr>
            <a:xfrm>
              <a:off x="6976842" y="1604535"/>
              <a:ext cx="2079073" cy="57411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dirty="0">
                  <a:solidFill>
                    <a:sysClr val="windowText" lastClr="000000"/>
                  </a:solidFill>
                </a:rPr>
                <a:t>CHUNK</a:t>
              </a:r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9DD9C86D-3C21-4B22-9027-838D79973544}"/>
                </a:ext>
              </a:extLst>
            </p:cNvPr>
            <p:cNvSpPr/>
            <p:nvPr/>
          </p:nvSpPr>
          <p:spPr>
            <a:xfrm>
              <a:off x="9174759" y="1609491"/>
              <a:ext cx="2079072" cy="57411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dirty="0">
                  <a:solidFill>
                    <a:sysClr val="windowText" lastClr="000000"/>
                  </a:solidFill>
                </a:rPr>
                <a:t>CHUNK</a:t>
              </a:r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A29D8A3B-519B-45C0-98F6-6FA24FC138E7}"/>
                </a:ext>
              </a:extLst>
            </p:cNvPr>
            <p:cNvSpPr/>
            <p:nvPr/>
          </p:nvSpPr>
          <p:spPr>
            <a:xfrm rot="16200000">
              <a:off x="7751543" y="1761801"/>
              <a:ext cx="436417" cy="25964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200" dirty="0">
                  <a:solidFill>
                    <a:sysClr val="windowText" lastClr="000000"/>
                  </a:solidFill>
                </a:rPr>
                <a:t>COL</a:t>
              </a:r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4DCBEB69-0F59-4B70-BE81-279A5C22E9F1}"/>
                </a:ext>
              </a:extLst>
            </p:cNvPr>
            <p:cNvSpPr/>
            <p:nvPr/>
          </p:nvSpPr>
          <p:spPr>
            <a:xfrm rot="16200000">
              <a:off x="8048095" y="1761801"/>
              <a:ext cx="436417" cy="25964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200" dirty="0">
                  <a:solidFill>
                    <a:sysClr val="windowText" lastClr="000000"/>
                  </a:solidFill>
                </a:rPr>
                <a:t>COL</a:t>
              </a:r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28B308CC-FD8F-483F-9DEA-7E2046AF7303}"/>
                </a:ext>
              </a:extLst>
            </p:cNvPr>
            <p:cNvSpPr/>
            <p:nvPr/>
          </p:nvSpPr>
          <p:spPr>
            <a:xfrm rot="16200000">
              <a:off x="8344647" y="1761801"/>
              <a:ext cx="436417" cy="25964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200" dirty="0">
                  <a:solidFill>
                    <a:sysClr val="windowText" lastClr="000000"/>
                  </a:solidFill>
                </a:rPr>
                <a:t>COL</a:t>
              </a:r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88D892D0-6AF5-4C40-947A-0634E263ECF1}"/>
                </a:ext>
              </a:extLst>
            </p:cNvPr>
            <p:cNvSpPr/>
            <p:nvPr/>
          </p:nvSpPr>
          <p:spPr>
            <a:xfrm rot="16200000">
              <a:off x="8641199" y="1761801"/>
              <a:ext cx="436417" cy="25964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200" dirty="0">
                  <a:solidFill>
                    <a:sysClr val="windowText" lastClr="000000"/>
                  </a:solidFill>
                </a:rPr>
                <a:t>COL</a:t>
              </a:r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86794E0E-46D0-4210-8BF0-88677EDE05C4}"/>
                </a:ext>
              </a:extLst>
            </p:cNvPr>
            <p:cNvSpPr/>
            <p:nvPr/>
          </p:nvSpPr>
          <p:spPr>
            <a:xfrm rot="16200000">
              <a:off x="9955052" y="1771186"/>
              <a:ext cx="436417" cy="25964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200" dirty="0">
                  <a:solidFill>
                    <a:sysClr val="windowText" lastClr="000000"/>
                  </a:solidFill>
                </a:rPr>
                <a:t>COL</a:t>
              </a:r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E759FA57-F08C-4DE8-B331-769991E623CD}"/>
                </a:ext>
              </a:extLst>
            </p:cNvPr>
            <p:cNvSpPr/>
            <p:nvPr/>
          </p:nvSpPr>
          <p:spPr>
            <a:xfrm rot="16200000">
              <a:off x="10251604" y="1771186"/>
              <a:ext cx="436417" cy="25964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200" dirty="0">
                  <a:solidFill>
                    <a:sysClr val="windowText" lastClr="000000"/>
                  </a:solidFill>
                </a:rPr>
                <a:t>COL</a:t>
              </a:r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C8054D1C-427E-40CD-BC6B-C2825EA16439}"/>
                </a:ext>
              </a:extLst>
            </p:cNvPr>
            <p:cNvSpPr/>
            <p:nvPr/>
          </p:nvSpPr>
          <p:spPr>
            <a:xfrm rot="16200000">
              <a:off x="10548156" y="1771186"/>
              <a:ext cx="436417" cy="25964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200" dirty="0">
                  <a:solidFill>
                    <a:sysClr val="windowText" lastClr="000000"/>
                  </a:solidFill>
                </a:rPr>
                <a:t>COL</a:t>
              </a:r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7FAB2498-5B1B-40C2-9B07-1ADB28C9A9B3}"/>
                </a:ext>
              </a:extLst>
            </p:cNvPr>
            <p:cNvSpPr/>
            <p:nvPr/>
          </p:nvSpPr>
          <p:spPr>
            <a:xfrm rot="16200000">
              <a:off x="10844708" y="1771186"/>
              <a:ext cx="436417" cy="25964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200" dirty="0">
                  <a:solidFill>
                    <a:sysClr val="windowText" lastClr="000000"/>
                  </a:solidFill>
                </a:rPr>
                <a:t>COL</a:t>
              </a:r>
            </a:p>
          </p:txBody>
        </p:sp>
      </p:grpSp>
      <p:sp>
        <p:nvSpPr>
          <p:cNvPr id="80" name="Content Placeholder 2">
            <a:extLst>
              <a:ext uri="{FF2B5EF4-FFF2-40B4-BE49-F238E27FC236}">
                <a16:creationId xmlns:a16="http://schemas.microsoft.com/office/drawing/2014/main" id="{C31CD072-3F4C-4D7A-82F6-93B226752892}"/>
              </a:ext>
            </a:extLst>
          </p:cNvPr>
          <p:cNvSpPr txBox="1">
            <a:spLocks/>
          </p:cNvSpPr>
          <p:nvPr/>
        </p:nvSpPr>
        <p:spPr>
          <a:xfrm>
            <a:off x="5966914" y="6204024"/>
            <a:ext cx="5735728" cy="5029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/>
              <a:t>Example decomposition</a:t>
            </a:r>
          </a:p>
        </p:txBody>
      </p:sp>
      <p:sp>
        <p:nvSpPr>
          <p:cNvPr id="81" name="Slide Number Placeholder 80">
            <a:extLst>
              <a:ext uri="{FF2B5EF4-FFF2-40B4-BE49-F238E27FC236}">
                <a16:creationId xmlns:a16="http://schemas.microsoft.com/office/drawing/2014/main" id="{D4FC1B7B-3C06-4E10-9EC1-6805D0C64E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B9A7C-3B8A-48F2-9F4B-152D616BC2B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5997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E9A343-7DC5-4F20-B1EF-212EF238E3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Decomposition II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C1B960-3A2F-41AF-B813-AD84856BC7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17437" y="1825625"/>
            <a:ext cx="5336363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We can treat each task’s grid as being [1 x Y] in GEOS-Chem</a:t>
            </a:r>
          </a:p>
          <a:p>
            <a:endParaRPr lang="en-US" dirty="0"/>
          </a:p>
          <a:p>
            <a:r>
              <a:rPr lang="en-US" dirty="0"/>
              <a:t>Single </a:t>
            </a:r>
            <a:r>
              <a:rPr lang="en-US" dirty="0" err="1"/>
              <a:t>Input_Opt</a:t>
            </a:r>
            <a:r>
              <a:rPr lang="en-US" dirty="0"/>
              <a:t> per task, array of </a:t>
            </a:r>
            <a:r>
              <a:rPr lang="en-US" dirty="0" err="1"/>
              <a:t>State_Met</a:t>
            </a:r>
            <a:r>
              <a:rPr lang="en-US" dirty="0"/>
              <a:t> and </a:t>
            </a:r>
            <a:r>
              <a:rPr lang="en-US" dirty="0" err="1"/>
              <a:t>State_Chm</a:t>
            </a:r>
            <a:r>
              <a:rPr lang="en-US" dirty="0"/>
              <a:t> objects</a:t>
            </a:r>
          </a:p>
          <a:p>
            <a:endParaRPr lang="en-US" dirty="0"/>
          </a:p>
          <a:p>
            <a:r>
              <a:rPr lang="en-US" b="1" dirty="0"/>
              <a:t>Module variables</a:t>
            </a:r>
            <a:r>
              <a:rPr lang="en-US" dirty="0"/>
              <a:t> are the major remaining obstacle – ideally would move all into </a:t>
            </a:r>
            <a:r>
              <a:rPr lang="en-US" b="1" dirty="0" err="1"/>
              <a:t>State_X</a:t>
            </a:r>
            <a:endParaRPr lang="en-US" b="1" dirty="0"/>
          </a:p>
          <a:p>
            <a:endParaRPr lang="en-US" dirty="0"/>
          </a:p>
          <a:p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7A1A34D-28A3-4FC1-83DB-E3BF15F4CFEA}"/>
              </a:ext>
            </a:extLst>
          </p:cNvPr>
          <p:cNvGrpSpPr/>
          <p:nvPr/>
        </p:nvGrpSpPr>
        <p:grpSpPr>
          <a:xfrm>
            <a:off x="771786" y="1784058"/>
            <a:ext cx="5085127" cy="3013164"/>
            <a:chOff x="6287548" y="1486249"/>
            <a:chExt cx="5085127" cy="301316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71CA821-2273-4303-8601-E4B05B19DC9B}"/>
                </a:ext>
              </a:extLst>
            </p:cNvPr>
            <p:cNvSpPr/>
            <p:nvPr/>
          </p:nvSpPr>
          <p:spPr>
            <a:xfrm>
              <a:off x="6287548" y="1486249"/>
              <a:ext cx="5085127" cy="3013164"/>
            </a:xfrm>
            <a:prstGeom prst="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dirty="0">
                  <a:solidFill>
                    <a:sysClr val="windowText" lastClr="000000"/>
                  </a:solidFill>
                </a:rPr>
                <a:t>TASK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F25E59B-2137-4CE1-8246-E2E0863CCF6B}"/>
                </a:ext>
              </a:extLst>
            </p:cNvPr>
            <p:cNvSpPr/>
            <p:nvPr/>
          </p:nvSpPr>
          <p:spPr>
            <a:xfrm>
              <a:off x="6976842" y="1604535"/>
              <a:ext cx="2079073" cy="131407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dirty="0">
                  <a:solidFill>
                    <a:sysClr val="windowText" lastClr="000000"/>
                  </a:solidFill>
                </a:rPr>
                <a:t>CHUNK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6342E61-B95D-4613-8675-B16714EBF114}"/>
                </a:ext>
              </a:extLst>
            </p:cNvPr>
            <p:cNvSpPr/>
            <p:nvPr/>
          </p:nvSpPr>
          <p:spPr>
            <a:xfrm>
              <a:off x="9174759" y="1609491"/>
              <a:ext cx="2079072" cy="131407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dirty="0">
                  <a:solidFill>
                    <a:sysClr val="windowText" lastClr="000000"/>
                  </a:solidFill>
                </a:rPr>
                <a:t>CHUNK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27E3FB2-2D79-4428-84AF-67D020CCA44B}"/>
                </a:ext>
              </a:extLst>
            </p:cNvPr>
            <p:cNvSpPr/>
            <p:nvPr/>
          </p:nvSpPr>
          <p:spPr>
            <a:xfrm rot="16200000">
              <a:off x="7751543" y="1761801"/>
              <a:ext cx="436417" cy="25964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200" dirty="0">
                  <a:solidFill>
                    <a:sysClr val="windowText" lastClr="000000"/>
                  </a:solidFill>
                </a:rPr>
                <a:t>COL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BACF3FB-5B64-4EBE-B929-CB9295C54AB6}"/>
                </a:ext>
              </a:extLst>
            </p:cNvPr>
            <p:cNvSpPr/>
            <p:nvPr/>
          </p:nvSpPr>
          <p:spPr>
            <a:xfrm rot="16200000">
              <a:off x="8048095" y="1761801"/>
              <a:ext cx="436417" cy="25964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200" dirty="0">
                  <a:solidFill>
                    <a:sysClr val="windowText" lastClr="000000"/>
                  </a:solidFill>
                </a:rPr>
                <a:t>COL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EFF7BAE-5558-42AE-AF81-78944EBB8501}"/>
                </a:ext>
              </a:extLst>
            </p:cNvPr>
            <p:cNvSpPr/>
            <p:nvPr/>
          </p:nvSpPr>
          <p:spPr>
            <a:xfrm rot="16200000">
              <a:off x="8344647" y="1761801"/>
              <a:ext cx="436417" cy="25964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200" dirty="0">
                  <a:solidFill>
                    <a:sysClr val="windowText" lastClr="000000"/>
                  </a:solidFill>
                </a:rPr>
                <a:t>COL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87FDFDB-75E1-4765-A7DA-93D9EF6E14C9}"/>
                </a:ext>
              </a:extLst>
            </p:cNvPr>
            <p:cNvSpPr/>
            <p:nvPr/>
          </p:nvSpPr>
          <p:spPr>
            <a:xfrm rot="16200000">
              <a:off x="8641199" y="1761801"/>
              <a:ext cx="436417" cy="25964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200" dirty="0">
                  <a:solidFill>
                    <a:sysClr val="windowText" lastClr="000000"/>
                  </a:solidFill>
                </a:rPr>
                <a:t>COL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AD6E372-4AAD-4486-A2E2-F2811896B2E3}"/>
                </a:ext>
              </a:extLst>
            </p:cNvPr>
            <p:cNvSpPr/>
            <p:nvPr/>
          </p:nvSpPr>
          <p:spPr>
            <a:xfrm rot="16200000">
              <a:off x="9955052" y="1771186"/>
              <a:ext cx="436417" cy="25964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200" dirty="0">
                  <a:solidFill>
                    <a:sysClr val="windowText" lastClr="000000"/>
                  </a:solidFill>
                </a:rPr>
                <a:t>COL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B397EA1-233B-4148-9F8D-820AFE6F5315}"/>
                </a:ext>
              </a:extLst>
            </p:cNvPr>
            <p:cNvSpPr/>
            <p:nvPr/>
          </p:nvSpPr>
          <p:spPr>
            <a:xfrm rot="16200000">
              <a:off x="10251604" y="1771186"/>
              <a:ext cx="436417" cy="25964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200" dirty="0">
                  <a:solidFill>
                    <a:sysClr val="windowText" lastClr="000000"/>
                  </a:solidFill>
                </a:rPr>
                <a:t>COL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F065CEC-BBBE-4426-AE7E-BFCD75802498}"/>
                </a:ext>
              </a:extLst>
            </p:cNvPr>
            <p:cNvSpPr/>
            <p:nvPr/>
          </p:nvSpPr>
          <p:spPr>
            <a:xfrm rot="16200000">
              <a:off x="10548156" y="1771186"/>
              <a:ext cx="436417" cy="25964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200" dirty="0">
                  <a:solidFill>
                    <a:sysClr val="windowText" lastClr="000000"/>
                  </a:solidFill>
                </a:rPr>
                <a:t>COL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87442E2-F1F2-4116-B3C7-EF48E59476D1}"/>
                </a:ext>
              </a:extLst>
            </p:cNvPr>
            <p:cNvSpPr/>
            <p:nvPr/>
          </p:nvSpPr>
          <p:spPr>
            <a:xfrm rot="16200000">
              <a:off x="10844708" y="1771186"/>
              <a:ext cx="436417" cy="25964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200" dirty="0">
                  <a:solidFill>
                    <a:sysClr val="windowText" lastClr="000000"/>
                  </a:solidFill>
                </a:rPr>
                <a:t>COL</a:t>
              </a: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1AA5E398-2780-441D-B3E3-A2CA3593D466}"/>
              </a:ext>
            </a:extLst>
          </p:cNvPr>
          <p:cNvSpPr/>
          <p:nvPr/>
        </p:nvSpPr>
        <p:spPr>
          <a:xfrm>
            <a:off x="3004800" y="3314742"/>
            <a:ext cx="2079073" cy="5741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dirty="0" err="1">
                <a:solidFill>
                  <a:sysClr val="windowText" lastClr="000000"/>
                </a:solidFill>
              </a:rPr>
              <a:t>Input_Opt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03B00BC-38B4-4FE2-8235-D765E5E96DD9}"/>
              </a:ext>
            </a:extLst>
          </p:cNvPr>
          <p:cNvSpPr/>
          <p:nvPr/>
        </p:nvSpPr>
        <p:spPr>
          <a:xfrm>
            <a:off x="1520502" y="2492201"/>
            <a:ext cx="2079073" cy="5741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dirty="0" err="1">
                <a:solidFill>
                  <a:sysClr val="windowText" lastClr="000000"/>
                </a:solidFill>
              </a:rPr>
              <a:t>State_Met</a:t>
            </a:r>
            <a:r>
              <a:rPr lang="en-US" dirty="0">
                <a:solidFill>
                  <a:sysClr val="windowText" lastClr="000000"/>
                </a:solidFill>
              </a:rPr>
              <a:t>(1)</a:t>
            </a:r>
            <a:br>
              <a:rPr lang="en-US" dirty="0">
                <a:solidFill>
                  <a:sysClr val="windowText" lastClr="000000"/>
                </a:solidFill>
              </a:rPr>
            </a:br>
            <a:r>
              <a:rPr lang="en-US" dirty="0" err="1">
                <a:solidFill>
                  <a:sysClr val="windowText" lastClr="000000"/>
                </a:solidFill>
              </a:rPr>
              <a:t>State_Chm</a:t>
            </a:r>
            <a:r>
              <a:rPr lang="en-US" dirty="0">
                <a:solidFill>
                  <a:sysClr val="windowText" lastClr="000000"/>
                </a:solidFill>
              </a:rPr>
              <a:t>(1)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CA8A689-5A28-4561-8C6A-35ACEE3DA757}"/>
              </a:ext>
            </a:extLst>
          </p:cNvPr>
          <p:cNvSpPr/>
          <p:nvPr/>
        </p:nvSpPr>
        <p:spPr>
          <a:xfrm>
            <a:off x="3718419" y="2490334"/>
            <a:ext cx="2079073" cy="5741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dirty="0" err="1">
                <a:solidFill>
                  <a:sysClr val="windowText" lastClr="000000"/>
                </a:solidFill>
              </a:rPr>
              <a:t>State_Met</a:t>
            </a:r>
            <a:r>
              <a:rPr lang="en-US" dirty="0">
                <a:solidFill>
                  <a:sysClr val="windowText" lastClr="000000"/>
                </a:solidFill>
              </a:rPr>
              <a:t>(2)</a:t>
            </a:r>
            <a:br>
              <a:rPr lang="en-US" dirty="0">
                <a:solidFill>
                  <a:sysClr val="windowText" lastClr="000000"/>
                </a:solidFill>
              </a:rPr>
            </a:br>
            <a:r>
              <a:rPr lang="en-US" dirty="0" err="1">
                <a:solidFill>
                  <a:sysClr val="windowText" lastClr="000000"/>
                </a:solidFill>
              </a:rPr>
              <a:t>State_Chm</a:t>
            </a:r>
            <a:r>
              <a:rPr lang="en-US" dirty="0">
                <a:solidFill>
                  <a:sysClr val="windowText" lastClr="000000"/>
                </a:solidFill>
              </a:rPr>
              <a:t>(2)</a:t>
            </a:r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044EA6CA-62A0-413E-BD3E-F1E7B83D47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B9A7C-3B8A-48F2-9F4B-152D616BC2B0}" type="slidenum">
              <a:rPr lang="en-US" smtClean="0"/>
              <a:t>22</a:t>
            </a:fld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57B4764-49C2-4FCF-9146-CB5B541CD8BF}"/>
              </a:ext>
            </a:extLst>
          </p:cNvPr>
          <p:cNvSpPr/>
          <p:nvPr/>
        </p:nvSpPr>
        <p:spPr>
          <a:xfrm>
            <a:off x="837999" y="4161371"/>
            <a:ext cx="1144047" cy="3749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 err="1">
                <a:solidFill>
                  <a:sysClr val="windowText" lastClr="000000"/>
                </a:solidFill>
              </a:rPr>
              <a:t>UCX_Mod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3EDFAE5-3D5B-4F27-A509-344815104BEC}"/>
              </a:ext>
            </a:extLst>
          </p:cNvPr>
          <p:cNvSpPr/>
          <p:nvPr/>
        </p:nvSpPr>
        <p:spPr>
          <a:xfrm>
            <a:off x="864594" y="3359255"/>
            <a:ext cx="1455602" cy="3749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 err="1">
                <a:solidFill>
                  <a:sysClr val="windowText" lastClr="000000"/>
                </a:solidFill>
              </a:rPr>
              <a:t>Drydep_Mod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BEA5ABE-E414-43BE-9728-724DC0B997C9}"/>
              </a:ext>
            </a:extLst>
          </p:cNvPr>
          <p:cNvSpPr/>
          <p:nvPr/>
        </p:nvSpPr>
        <p:spPr>
          <a:xfrm>
            <a:off x="3741354" y="3905069"/>
            <a:ext cx="1832287" cy="3717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 err="1">
                <a:solidFill>
                  <a:sysClr val="windowText" lastClr="000000"/>
                </a:solidFill>
              </a:rPr>
              <a:t>State_Chm_Mod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6C0D7DB-1469-4B62-B119-EA96A81AA6E0}"/>
              </a:ext>
            </a:extLst>
          </p:cNvPr>
          <p:cNvSpPr/>
          <p:nvPr/>
        </p:nvSpPr>
        <p:spPr>
          <a:xfrm>
            <a:off x="2189470" y="3794750"/>
            <a:ext cx="1455602" cy="3749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 err="1">
                <a:solidFill>
                  <a:sysClr val="windowText" lastClr="000000"/>
                </a:solidFill>
              </a:rPr>
              <a:t>Error_Mod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9B88A3E-3E04-4459-8B43-1F93615FE78F}"/>
              </a:ext>
            </a:extLst>
          </p:cNvPr>
          <p:cNvSpPr/>
          <p:nvPr/>
        </p:nvSpPr>
        <p:spPr>
          <a:xfrm>
            <a:off x="2675198" y="4367022"/>
            <a:ext cx="1585996" cy="3749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 err="1">
                <a:solidFill>
                  <a:sysClr val="windowText" lastClr="000000"/>
                </a:solidFill>
              </a:rPr>
              <a:t>Pressure_Mod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2CD966A-4F2C-48EC-91B2-295A019BABE5}"/>
              </a:ext>
            </a:extLst>
          </p:cNvPr>
          <p:cNvSpPr/>
          <p:nvPr/>
        </p:nvSpPr>
        <p:spPr>
          <a:xfrm>
            <a:off x="4459287" y="4311754"/>
            <a:ext cx="1284197" cy="3749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>
                <a:solidFill>
                  <a:sysClr val="windowText" lastClr="000000"/>
                </a:solidFill>
              </a:rPr>
              <a:t>C2H6_Mod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986A106-36E1-4F95-B99F-F0AC8A127192}"/>
              </a:ext>
            </a:extLst>
          </p:cNvPr>
          <p:cNvSpPr/>
          <p:nvPr/>
        </p:nvSpPr>
        <p:spPr>
          <a:xfrm>
            <a:off x="771785" y="5471464"/>
            <a:ext cx="5085128" cy="85644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>
                <a:solidFill>
                  <a:sysClr val="windowText" lastClr="000000"/>
                </a:solidFill>
              </a:rPr>
              <a:t>Each of these modules (and more!) has persistent variables which have to be rewritten at each time step because of the chunk structure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485F8821-FC70-409C-B119-7D4846E44FAE}"/>
              </a:ext>
            </a:extLst>
          </p:cNvPr>
          <p:cNvCxnSpPr>
            <a:cxnSpLocks/>
          </p:cNvCxnSpPr>
          <p:nvPr/>
        </p:nvCxnSpPr>
        <p:spPr>
          <a:xfrm flipH="1" flipV="1">
            <a:off x="2023604" y="3734187"/>
            <a:ext cx="165867" cy="173728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4D165403-773A-4737-99E0-76D9316DB283}"/>
              </a:ext>
            </a:extLst>
          </p:cNvPr>
          <p:cNvCxnSpPr>
            <a:cxnSpLocks/>
            <a:stCxn id="30" idx="0"/>
          </p:cNvCxnSpPr>
          <p:nvPr/>
        </p:nvCxnSpPr>
        <p:spPr>
          <a:xfrm flipV="1">
            <a:off x="3314349" y="4741956"/>
            <a:ext cx="153847" cy="72950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DB075546-0FB9-46DF-9065-7AA2C82D1A3E}"/>
              </a:ext>
            </a:extLst>
          </p:cNvPr>
          <p:cNvCxnSpPr>
            <a:cxnSpLocks/>
            <a:endCxn id="27" idx="2"/>
          </p:cNvCxnSpPr>
          <p:nvPr/>
        </p:nvCxnSpPr>
        <p:spPr>
          <a:xfrm flipV="1">
            <a:off x="4868615" y="4686686"/>
            <a:ext cx="232771" cy="78477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863D2660-531D-47A7-ADD1-0C3B20271C6D}"/>
              </a:ext>
            </a:extLst>
          </p:cNvPr>
          <p:cNvCxnSpPr>
            <a:cxnSpLocks/>
          </p:cNvCxnSpPr>
          <p:nvPr/>
        </p:nvCxnSpPr>
        <p:spPr>
          <a:xfrm flipV="1">
            <a:off x="2406294" y="4167421"/>
            <a:ext cx="180375" cy="130404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352C8E14-5A8D-4ECA-9612-1952592B5ACE}"/>
              </a:ext>
            </a:extLst>
          </p:cNvPr>
          <p:cNvCxnSpPr>
            <a:cxnSpLocks/>
            <a:endCxn id="22" idx="2"/>
          </p:cNvCxnSpPr>
          <p:nvPr/>
        </p:nvCxnSpPr>
        <p:spPr>
          <a:xfrm flipH="1" flipV="1">
            <a:off x="1410023" y="4536303"/>
            <a:ext cx="615626" cy="93516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4BD3370B-5ABC-4CCF-BB47-CD0375447DC1}"/>
              </a:ext>
            </a:extLst>
          </p:cNvPr>
          <p:cNvCxnSpPr>
            <a:cxnSpLocks/>
          </p:cNvCxnSpPr>
          <p:nvPr/>
        </p:nvCxnSpPr>
        <p:spPr>
          <a:xfrm flipV="1">
            <a:off x="4342912" y="4273379"/>
            <a:ext cx="30001" cy="119808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01744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0E0108-444C-461B-8D8C-0E4F356E59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4055" y="5146167"/>
            <a:ext cx="5525063" cy="1094524"/>
          </a:xfrm>
        </p:spPr>
        <p:txBody>
          <a:bodyPr anchor="t"/>
          <a:lstStyle/>
          <a:p>
            <a:pPr algn="r"/>
            <a:r>
              <a:rPr lang="en-US" dirty="0">
                <a:solidFill>
                  <a:sysClr val="windowText" lastClr="000000"/>
                </a:solidFill>
              </a:rPr>
              <a:t>The story so far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883556" y="1177622"/>
            <a:ext cx="2177143" cy="165462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3200" dirty="0">
                <a:solidFill>
                  <a:sysClr val="windowText" lastClr="000000"/>
                </a:solidFill>
              </a:rPr>
              <a:t>GEOS</a:t>
            </a:r>
          </a:p>
        </p:txBody>
      </p:sp>
      <p:sp>
        <p:nvSpPr>
          <p:cNvPr id="6" name="Rectangle 5"/>
          <p:cNvSpPr/>
          <p:nvPr/>
        </p:nvSpPr>
        <p:spPr>
          <a:xfrm>
            <a:off x="2590799" y="1672349"/>
            <a:ext cx="1404258" cy="665174"/>
          </a:xfrm>
          <a:prstGeom prst="rect">
            <a:avLst/>
          </a:prstGeom>
          <a:solidFill>
            <a:srgbClr val="0070C0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GEOS-Chem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8077198" y="956520"/>
            <a:ext cx="2177143" cy="165462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t"/>
          <a:lstStyle/>
          <a:p>
            <a:pPr algn="r"/>
            <a:r>
              <a:rPr lang="en-US" sz="3200" dirty="0">
                <a:solidFill>
                  <a:sysClr val="windowText" lastClr="000000"/>
                </a:solidFill>
              </a:rPr>
              <a:t>CESM</a:t>
            </a:r>
          </a:p>
        </p:txBody>
      </p:sp>
      <p:sp>
        <p:nvSpPr>
          <p:cNvPr id="9" name="Rectangle 8"/>
          <p:cNvSpPr/>
          <p:nvPr/>
        </p:nvSpPr>
        <p:spPr>
          <a:xfrm>
            <a:off x="8318408" y="2278561"/>
            <a:ext cx="1693100" cy="66517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5">
                <a:lumMod val="50000"/>
              </a:schemeClr>
            </a:solidFill>
            <a:prstDash val="lgDash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ysClr val="windowText" lastClr="000000"/>
                </a:solidFill>
              </a:rPr>
              <a:t>GEOS-Chem?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1179286" y="3810276"/>
            <a:ext cx="2177143" cy="1654628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3200" dirty="0">
                <a:solidFill>
                  <a:schemeClr val="bg1"/>
                </a:solidFill>
              </a:rPr>
              <a:t>WRF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886528" y="4305003"/>
            <a:ext cx="1404258" cy="665174"/>
          </a:xfrm>
          <a:prstGeom prst="rect">
            <a:avLst/>
          </a:prstGeom>
          <a:solidFill>
            <a:srgbClr val="0070C0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GEOS-Chem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5081814" y="129206"/>
            <a:ext cx="2177143" cy="1654628"/>
          </a:xfrm>
          <a:prstGeom prst="roundRect">
            <a:avLst/>
          </a:prstGeom>
          <a:solidFill>
            <a:schemeClr val="tx1">
              <a:lumMod val="85000"/>
              <a:lumOff val="15000"/>
            </a:schemeClr>
          </a:solidFill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GC Classic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644055" y="3546743"/>
            <a:ext cx="1404258" cy="665174"/>
          </a:xfrm>
          <a:prstGeom prst="rect">
            <a:avLst/>
          </a:prstGeom>
          <a:solidFill>
            <a:srgbClr val="0070C0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GEOS-Chem</a:t>
            </a:r>
          </a:p>
        </p:txBody>
      </p:sp>
      <p:sp>
        <p:nvSpPr>
          <p:cNvPr id="15" name="Down Arrow 14"/>
          <p:cNvSpPr/>
          <p:nvPr/>
        </p:nvSpPr>
        <p:spPr>
          <a:xfrm rot="21287159">
            <a:off x="6073735" y="1409761"/>
            <a:ext cx="292100" cy="1964288"/>
          </a:xfrm>
          <a:prstGeom prst="downArrow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Down Arrow 15"/>
          <p:cNvSpPr/>
          <p:nvPr/>
        </p:nvSpPr>
        <p:spPr>
          <a:xfrm rot="7694726">
            <a:off x="4703456" y="2103948"/>
            <a:ext cx="292100" cy="167957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Down Arrow 16"/>
          <p:cNvSpPr/>
          <p:nvPr/>
        </p:nvSpPr>
        <p:spPr>
          <a:xfrm rot="14763959">
            <a:off x="7552327" y="2715133"/>
            <a:ext cx="292100" cy="106331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Down Arrow 17"/>
          <p:cNvSpPr/>
          <p:nvPr/>
        </p:nvSpPr>
        <p:spPr>
          <a:xfrm rot="4148622">
            <a:off x="4821369" y="3773345"/>
            <a:ext cx="292100" cy="106331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5468256" y="867491"/>
            <a:ext cx="1404258" cy="665174"/>
          </a:xfrm>
          <a:prstGeom prst="rect">
            <a:avLst/>
          </a:prstGeom>
          <a:solidFill>
            <a:srgbClr val="0070C0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GEOS-Chem</a:t>
            </a:r>
          </a:p>
        </p:txBody>
      </p:sp>
      <p:sp>
        <p:nvSpPr>
          <p:cNvPr id="20" name="Down Arrow 19"/>
          <p:cNvSpPr/>
          <p:nvPr/>
        </p:nvSpPr>
        <p:spPr>
          <a:xfrm rot="16669484">
            <a:off x="7913649" y="3262979"/>
            <a:ext cx="292100" cy="158114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20"/>
          <p:cNvSpPr/>
          <p:nvPr/>
        </p:nvSpPr>
        <p:spPr>
          <a:xfrm>
            <a:off x="9690674" y="3356034"/>
            <a:ext cx="2177143" cy="1654628"/>
          </a:xfrm>
          <a:prstGeom prst="roundRect">
            <a:avLst/>
          </a:prstGeom>
          <a:solidFill>
            <a:srgbClr val="002060"/>
          </a:solidFill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t"/>
          <a:lstStyle/>
          <a:p>
            <a:pPr algn="r"/>
            <a:r>
              <a:rPr lang="en-US" sz="3200" dirty="0">
                <a:solidFill>
                  <a:schemeClr val="bg1"/>
                </a:solidFill>
              </a:rPr>
              <a:t>GCHP</a:t>
            </a:r>
          </a:p>
        </p:txBody>
      </p:sp>
      <p:sp>
        <p:nvSpPr>
          <p:cNvPr id="22" name="Rectangle 21"/>
          <p:cNvSpPr/>
          <p:nvPr/>
        </p:nvSpPr>
        <p:spPr>
          <a:xfrm>
            <a:off x="8949134" y="3816042"/>
            <a:ext cx="1404258" cy="665174"/>
          </a:xfrm>
          <a:prstGeom prst="rect">
            <a:avLst/>
          </a:prstGeom>
          <a:solidFill>
            <a:srgbClr val="0070C0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GEOS-Chem</a:t>
            </a:r>
          </a:p>
        </p:txBody>
      </p:sp>
    </p:spTree>
    <p:extLst>
      <p:ext uri="{BB962C8B-B14F-4D97-AF65-F5344CB8AC3E}">
        <p14:creationId xmlns:p14="http://schemas.microsoft.com/office/powerpoint/2010/main" val="39220262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BE2E1D-2E86-44D8-95F2-DAFAD1F0D9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CESM-GC: Prototype scope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4458FE-00C6-493D-8767-9BDB72130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B9A7C-3B8A-48F2-9F4B-152D616BC2B0}" type="slidenum">
              <a:rPr lang="en-US" smtClean="0"/>
              <a:t>4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DD00EEB-8CF2-4351-9652-4978A2CCCA42}"/>
              </a:ext>
            </a:extLst>
          </p:cNvPr>
          <p:cNvGrpSpPr/>
          <p:nvPr/>
        </p:nvGrpSpPr>
        <p:grpSpPr>
          <a:xfrm>
            <a:off x="6415314" y="1690688"/>
            <a:ext cx="5223224" cy="4577537"/>
            <a:chOff x="838200" y="1457325"/>
            <a:chExt cx="6651308" cy="4577537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66A5710-EB0A-4C8D-BDF7-E3E4214A9787}"/>
                </a:ext>
              </a:extLst>
            </p:cNvPr>
            <p:cNvSpPr/>
            <p:nvPr/>
          </p:nvSpPr>
          <p:spPr>
            <a:xfrm>
              <a:off x="838200" y="1457325"/>
              <a:ext cx="6651308" cy="569099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69850"/>
              <a:r>
                <a:rPr lang="en-US" sz="2000" b="1" dirty="0">
                  <a:solidFill>
                    <a:schemeClr val="bg2">
                      <a:lumMod val="2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Motivation</a:t>
              </a:r>
              <a:endParaRPr lang="en-US" sz="2000" dirty="0">
                <a:solidFill>
                  <a:schemeClr val="bg2">
                    <a:lumMod val="25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5A53034-D1CC-4A8A-A2D3-1D94BF7C77EC}"/>
                </a:ext>
              </a:extLst>
            </p:cNvPr>
            <p:cNvSpPr/>
            <p:nvPr/>
          </p:nvSpPr>
          <p:spPr>
            <a:xfrm>
              <a:off x="838200" y="2026422"/>
              <a:ext cx="6651308" cy="4008440"/>
            </a:xfrm>
            <a:prstGeom prst="rect">
              <a:avLst/>
            </a:prstGeom>
            <a:noFill/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bIns="91440" rtlCol="0" anchor="t"/>
            <a:lstStyle/>
            <a:p>
              <a:pPr marL="288925" indent="-276225">
                <a:lnSpc>
                  <a:spcPct val="114000"/>
                </a:lnSpc>
                <a:spcAft>
                  <a:spcPts val="300"/>
                </a:spcAft>
                <a:buFont typeface="Arial" charset="0"/>
                <a:buChar char="•"/>
              </a:pPr>
              <a:r>
                <a:rPr lang="en-US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Provides GEOS-Chem community a GCM capability, and provides a new chemistry option for the CESM community</a:t>
              </a:r>
            </a:p>
            <a:p>
              <a:pPr marL="288925" indent="-276225">
                <a:lnSpc>
                  <a:spcPct val="114000"/>
                </a:lnSpc>
                <a:spcAft>
                  <a:spcPts val="300"/>
                </a:spcAft>
                <a:buFont typeface="Arial" charset="0"/>
                <a:buChar char="•"/>
              </a:pPr>
              <a:endPara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  <a:p>
              <a:pPr marL="288925" indent="-276225">
                <a:lnSpc>
                  <a:spcPct val="114000"/>
                </a:lnSpc>
                <a:spcAft>
                  <a:spcPts val="300"/>
                </a:spcAft>
                <a:buFont typeface="Arial" charset="0"/>
                <a:buChar char="•"/>
              </a:pPr>
              <a:r>
                <a:rPr lang="en-US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Improved probability of success</a:t>
              </a:r>
            </a:p>
            <a:p>
              <a:pPr marL="288925" indent="-276225">
                <a:lnSpc>
                  <a:spcPct val="114000"/>
                </a:lnSpc>
                <a:spcAft>
                  <a:spcPts val="300"/>
                </a:spcAft>
                <a:buFont typeface="Arial" charset="0"/>
                <a:buChar char="•"/>
              </a:pPr>
              <a:endPara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  <a:p>
              <a:pPr marL="288925" indent="-276225">
                <a:lnSpc>
                  <a:spcPct val="114000"/>
                </a:lnSpc>
                <a:spcAft>
                  <a:spcPts val="300"/>
                </a:spcAft>
                <a:buFont typeface="Arial" charset="0"/>
                <a:buChar char="•"/>
              </a:pPr>
              <a:r>
                <a:rPr lang="en-US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Improved responsiveness, usability, and ease-of-maintenance</a:t>
              </a:r>
            </a:p>
            <a:p>
              <a:pPr marL="288925" indent="-276225">
                <a:lnSpc>
                  <a:spcPct val="114000"/>
                </a:lnSpc>
                <a:spcAft>
                  <a:spcPts val="300"/>
                </a:spcAft>
                <a:buFont typeface="Arial" charset="0"/>
                <a:buChar char="•"/>
              </a:pPr>
              <a:endPara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  <a:p>
              <a:pPr marL="288925" indent="-276225">
                <a:lnSpc>
                  <a:spcPct val="114000"/>
                </a:lnSpc>
                <a:spcAft>
                  <a:spcPts val="300"/>
                </a:spcAft>
                <a:buFont typeface="Arial" charset="0"/>
                <a:buChar char="•"/>
              </a:pPr>
              <a:r>
                <a:rPr lang="en-US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Get the “same GEOS-Chem” as in CTM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AA54F97-7A73-4095-A675-705432140587}"/>
              </a:ext>
            </a:extLst>
          </p:cNvPr>
          <p:cNvGrpSpPr/>
          <p:nvPr/>
        </p:nvGrpSpPr>
        <p:grpSpPr>
          <a:xfrm>
            <a:off x="732971" y="1690688"/>
            <a:ext cx="5223224" cy="4577537"/>
            <a:chOff x="838200" y="1457325"/>
            <a:chExt cx="6651308" cy="4577537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1FF3FAA-7AB6-4E3F-98BF-048FBF2E2DA5}"/>
                </a:ext>
              </a:extLst>
            </p:cNvPr>
            <p:cNvSpPr/>
            <p:nvPr/>
          </p:nvSpPr>
          <p:spPr>
            <a:xfrm>
              <a:off x="838200" y="1457325"/>
              <a:ext cx="6651308" cy="569099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69850"/>
              <a:r>
                <a:rPr lang="en-US" sz="2000" b="1" dirty="0">
                  <a:latin typeface="Arial" charset="0"/>
                  <a:ea typeface="Arial" charset="0"/>
                  <a:cs typeface="Arial" charset="0"/>
                </a:rPr>
                <a:t>Objective</a:t>
              </a:r>
              <a:endParaRPr lang="en-US" sz="2000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B4DED63-3148-4596-8240-6F100FEC8003}"/>
                </a:ext>
              </a:extLst>
            </p:cNvPr>
            <p:cNvSpPr/>
            <p:nvPr/>
          </p:nvSpPr>
          <p:spPr>
            <a:xfrm>
              <a:off x="838200" y="2026422"/>
              <a:ext cx="6651308" cy="4008440"/>
            </a:xfrm>
            <a:prstGeom prst="rect">
              <a:avLst/>
            </a:prstGeom>
            <a:noFill/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bIns="91440" rtlCol="0" anchor="t"/>
            <a:lstStyle/>
            <a:p>
              <a:pPr marL="288925" indent="-276225">
                <a:lnSpc>
                  <a:spcPct val="114000"/>
                </a:lnSpc>
                <a:spcAft>
                  <a:spcPts val="300"/>
                </a:spcAft>
                <a:buFont typeface="Arial" charset="0"/>
                <a:buChar char="•"/>
              </a:pPr>
              <a:r>
                <a:rPr lang="en-US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Implement GEOS-Chem as a chemistry module in CESM 2.0, using CAM-Chem implementation as a template</a:t>
              </a:r>
            </a:p>
            <a:p>
              <a:pPr marL="288925" indent="-276225">
                <a:lnSpc>
                  <a:spcPct val="114000"/>
                </a:lnSpc>
                <a:spcAft>
                  <a:spcPts val="300"/>
                </a:spcAft>
                <a:buFont typeface="Arial" charset="0"/>
                <a:buChar char="•"/>
              </a:pPr>
              <a:endPara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  <a:p>
              <a:pPr marL="288925" indent="-276225">
                <a:lnSpc>
                  <a:spcPct val="114000"/>
                </a:lnSpc>
                <a:spcAft>
                  <a:spcPts val="300"/>
                </a:spcAft>
                <a:buFont typeface="Arial" charset="0"/>
                <a:buChar char="•"/>
              </a:pPr>
              <a:r>
                <a:rPr lang="en-US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Limited-scope prototype</a:t>
              </a:r>
            </a:p>
            <a:p>
              <a:pPr marL="12700">
                <a:lnSpc>
                  <a:spcPct val="114000"/>
                </a:lnSpc>
                <a:spcAft>
                  <a:spcPts val="300"/>
                </a:spcAft>
              </a:pPr>
              <a:endPara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  <a:p>
              <a:pPr marL="288925" indent="-276225">
                <a:lnSpc>
                  <a:spcPct val="114000"/>
                </a:lnSpc>
                <a:spcAft>
                  <a:spcPts val="300"/>
                </a:spcAft>
                <a:buFont typeface="Arial" charset="0"/>
                <a:buChar char="•"/>
              </a:pPr>
              <a:r>
                <a:rPr lang="en-US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Use “unchanged*” GEOS-Chem code</a:t>
              </a:r>
            </a:p>
            <a:p>
              <a:pPr marL="288925" indent="-276225">
                <a:lnSpc>
                  <a:spcPct val="114000"/>
                </a:lnSpc>
                <a:spcAft>
                  <a:spcPts val="300"/>
                </a:spcAft>
                <a:buFont typeface="Arial" charset="0"/>
                <a:buChar char="•"/>
              </a:pPr>
              <a:endPara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  <a:p>
              <a:pPr marL="12700">
                <a:lnSpc>
                  <a:spcPct val="114000"/>
                </a:lnSpc>
                <a:spcAft>
                  <a:spcPts val="300"/>
                </a:spcAft>
              </a:pPr>
              <a:endPara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  <a:p>
              <a:pPr marL="288925" indent="-276225">
                <a:lnSpc>
                  <a:spcPct val="114000"/>
                </a:lnSpc>
                <a:spcAft>
                  <a:spcPts val="300"/>
                </a:spcAft>
                <a:buFont typeface="Arial" charset="0"/>
                <a:buChar char="•"/>
              </a:pPr>
              <a:r>
                <a:rPr lang="en-US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Use as much of GEOS-Chem as possible</a:t>
              </a:r>
            </a:p>
          </p:txBody>
        </p:sp>
      </p:grpSp>
      <p:sp>
        <p:nvSpPr>
          <p:cNvPr id="24" name="Triangle 5">
            <a:extLst>
              <a:ext uri="{FF2B5EF4-FFF2-40B4-BE49-F238E27FC236}">
                <a16:creationId xmlns:a16="http://schemas.microsoft.com/office/drawing/2014/main" id="{92DB2F30-C519-4630-A5F5-21D60FAA2481}"/>
              </a:ext>
            </a:extLst>
          </p:cNvPr>
          <p:cNvSpPr/>
          <p:nvPr/>
        </p:nvSpPr>
        <p:spPr>
          <a:xfrm rot="16200000" flipV="1">
            <a:off x="5945634" y="3855364"/>
            <a:ext cx="480240" cy="273580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riangle 5">
            <a:extLst>
              <a:ext uri="{FF2B5EF4-FFF2-40B4-BE49-F238E27FC236}">
                <a16:creationId xmlns:a16="http://schemas.microsoft.com/office/drawing/2014/main" id="{47F16CF9-C55A-450D-8FAE-819107ABB66D}"/>
              </a:ext>
            </a:extLst>
          </p:cNvPr>
          <p:cNvSpPr/>
          <p:nvPr/>
        </p:nvSpPr>
        <p:spPr>
          <a:xfrm rot="16200000" flipV="1">
            <a:off x="5945634" y="4640406"/>
            <a:ext cx="480240" cy="273580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riangle 5">
            <a:extLst>
              <a:ext uri="{FF2B5EF4-FFF2-40B4-BE49-F238E27FC236}">
                <a16:creationId xmlns:a16="http://schemas.microsoft.com/office/drawing/2014/main" id="{21A1BA24-645F-45EB-85CD-BDB836838EF3}"/>
              </a:ext>
            </a:extLst>
          </p:cNvPr>
          <p:cNvSpPr/>
          <p:nvPr/>
        </p:nvSpPr>
        <p:spPr>
          <a:xfrm rot="16200000" flipV="1">
            <a:off x="5945634" y="2401214"/>
            <a:ext cx="480240" cy="273580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D3E0723-5E75-404E-A716-283AA7D20F0A}"/>
              </a:ext>
            </a:extLst>
          </p:cNvPr>
          <p:cNvSpPr/>
          <p:nvPr/>
        </p:nvSpPr>
        <p:spPr>
          <a:xfrm>
            <a:off x="732970" y="6288767"/>
            <a:ext cx="988422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*Can still be compiled as stand-alone GEOS-Chem with no modifications (all CESM-related code changes can be integrated back into the main branch)</a:t>
            </a:r>
          </a:p>
        </p:txBody>
      </p:sp>
      <p:sp>
        <p:nvSpPr>
          <p:cNvPr id="28" name="Triangle 5">
            <a:extLst>
              <a:ext uri="{FF2B5EF4-FFF2-40B4-BE49-F238E27FC236}">
                <a16:creationId xmlns:a16="http://schemas.microsoft.com/office/drawing/2014/main" id="{727E0BC8-8F17-4488-A3A2-DF69048FA5DC}"/>
              </a:ext>
            </a:extLst>
          </p:cNvPr>
          <p:cNvSpPr/>
          <p:nvPr/>
        </p:nvSpPr>
        <p:spPr>
          <a:xfrm rot="16200000" flipV="1">
            <a:off x="5945634" y="5707734"/>
            <a:ext cx="480240" cy="273580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8650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17F779F1-5D1C-4FF5-9163-BA2FE73FD6E7}"/>
              </a:ext>
            </a:extLst>
          </p:cNvPr>
          <p:cNvSpPr/>
          <p:nvPr/>
        </p:nvSpPr>
        <p:spPr>
          <a:xfrm>
            <a:off x="9072094" y="1900235"/>
            <a:ext cx="2843213" cy="43513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Arrow: Down 32">
            <a:extLst>
              <a:ext uri="{FF2B5EF4-FFF2-40B4-BE49-F238E27FC236}">
                <a16:creationId xmlns:a16="http://schemas.microsoft.com/office/drawing/2014/main" id="{D96DE68A-8B4C-4397-8B30-4A62C5155450}"/>
              </a:ext>
            </a:extLst>
          </p:cNvPr>
          <p:cNvSpPr/>
          <p:nvPr/>
        </p:nvSpPr>
        <p:spPr>
          <a:xfrm>
            <a:off x="9686366" y="2717344"/>
            <a:ext cx="623419" cy="3309257"/>
          </a:xfrm>
          <a:prstGeom prst="downArrow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C261A87-861C-4502-B6AF-3A23D1A45D35}"/>
              </a:ext>
            </a:extLst>
          </p:cNvPr>
          <p:cNvSpPr/>
          <p:nvPr/>
        </p:nvSpPr>
        <p:spPr>
          <a:xfrm>
            <a:off x="9138767" y="1987547"/>
            <a:ext cx="1739901" cy="1631159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FBE2E1D-2E86-44D8-95F2-DAFAD1F0D9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Recap: GEOS-Chem as a module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AD7FF7-1242-41AA-A8AD-FACDC50E59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8391525" cy="4895850"/>
          </a:xfrm>
        </p:spPr>
        <p:txBody>
          <a:bodyPr>
            <a:normAutofit/>
          </a:bodyPr>
          <a:lstStyle/>
          <a:p>
            <a:r>
              <a:rPr lang="en-US" dirty="0"/>
              <a:t>GEOS-Chem chemistry</a:t>
            </a:r>
            <a:br>
              <a:rPr lang="en-US" dirty="0"/>
            </a:br>
            <a:r>
              <a:rPr lang="en-US" dirty="0"/>
              <a:t>component converted to allow</a:t>
            </a:r>
            <a:br>
              <a:rPr lang="en-US" dirty="0"/>
            </a:br>
            <a:r>
              <a:rPr lang="en-US" dirty="0"/>
              <a:t>“grid independent” operation</a:t>
            </a:r>
            <a:br>
              <a:rPr lang="en-US" dirty="0"/>
            </a:br>
            <a:r>
              <a:rPr lang="en-US" dirty="0"/>
              <a:t>on any grid, and in several</a:t>
            </a:r>
            <a:br>
              <a:rPr lang="en-US" dirty="0"/>
            </a:br>
            <a:r>
              <a:rPr lang="en-US" dirty="0"/>
              <a:t>different models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Each [I x J] group of columns handled independently, with all information for each group contained in state variables (</a:t>
            </a:r>
            <a:r>
              <a:rPr lang="en-US" b="1" dirty="0"/>
              <a:t>some issues remain with modules</a:t>
            </a:r>
            <a:r>
              <a:rPr lang="en-US" dirty="0"/>
              <a:t>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4458FE-00C6-493D-8767-9BDB72130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B9A7C-3B8A-48F2-9F4B-152D616BC2B0}" type="slidenum">
              <a:rPr lang="en-US" smtClean="0"/>
              <a:t>5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4FF210D-E3DD-4EC0-95A1-DD3A34DE4C0C}"/>
              </a:ext>
            </a:extLst>
          </p:cNvPr>
          <p:cNvSpPr/>
          <p:nvPr/>
        </p:nvSpPr>
        <p:spPr>
          <a:xfrm>
            <a:off x="6096000" y="1900237"/>
            <a:ext cx="2843213" cy="24717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880696D3-5047-494A-A606-79337E55F2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527446"/>
              </p:ext>
            </p:extLst>
          </p:nvPr>
        </p:nvGraphicFramePr>
        <p:xfrm>
          <a:off x="6308724" y="2117567"/>
          <a:ext cx="1828800" cy="1463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">
                  <a:extLst>
                    <a:ext uri="{9D8B030D-6E8A-4147-A177-3AD203B41FA5}">
                      <a16:colId xmlns:a16="http://schemas.microsoft.com/office/drawing/2014/main" val="2465689235"/>
                    </a:ext>
                  </a:extLst>
                </a:gridCol>
                <a:gridCol w="304800">
                  <a:extLst>
                    <a:ext uri="{9D8B030D-6E8A-4147-A177-3AD203B41FA5}">
                      <a16:colId xmlns:a16="http://schemas.microsoft.com/office/drawing/2014/main" val="2427981956"/>
                    </a:ext>
                  </a:extLst>
                </a:gridCol>
                <a:gridCol w="304800">
                  <a:extLst>
                    <a:ext uri="{9D8B030D-6E8A-4147-A177-3AD203B41FA5}">
                      <a16:colId xmlns:a16="http://schemas.microsoft.com/office/drawing/2014/main" val="2112863836"/>
                    </a:ext>
                  </a:extLst>
                </a:gridCol>
                <a:gridCol w="304800">
                  <a:extLst>
                    <a:ext uri="{9D8B030D-6E8A-4147-A177-3AD203B41FA5}">
                      <a16:colId xmlns:a16="http://schemas.microsoft.com/office/drawing/2014/main" val="3124553205"/>
                    </a:ext>
                  </a:extLst>
                </a:gridCol>
                <a:gridCol w="304800">
                  <a:extLst>
                    <a:ext uri="{9D8B030D-6E8A-4147-A177-3AD203B41FA5}">
                      <a16:colId xmlns:a16="http://schemas.microsoft.com/office/drawing/2014/main" val="783729469"/>
                    </a:ext>
                  </a:extLst>
                </a:gridCol>
                <a:gridCol w="304800">
                  <a:extLst>
                    <a:ext uri="{9D8B030D-6E8A-4147-A177-3AD203B41FA5}">
                      <a16:colId xmlns:a16="http://schemas.microsoft.com/office/drawing/2014/main" val="3097666169"/>
                    </a:ext>
                  </a:extLst>
                </a:gridCol>
              </a:tblGrid>
              <a:tr h="26125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9436187"/>
                  </a:ext>
                </a:extLst>
              </a:tr>
              <a:tr h="261257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3224889"/>
                  </a:ext>
                </a:extLst>
              </a:tr>
              <a:tr h="261257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6990479"/>
                  </a:ext>
                </a:extLst>
              </a:tr>
              <a:tr h="261257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5042267"/>
                  </a:ext>
                </a:extLst>
              </a:tr>
            </a:tbl>
          </a:graphicData>
        </a:graphic>
      </p:graphicFrame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90FF2FF-DB85-4A3D-8D1A-23699B514527}"/>
              </a:ext>
            </a:extLst>
          </p:cNvPr>
          <p:cNvSpPr txBox="1">
            <a:spLocks/>
          </p:cNvSpPr>
          <p:nvPr/>
        </p:nvSpPr>
        <p:spPr>
          <a:xfrm>
            <a:off x="6029327" y="1404938"/>
            <a:ext cx="3200398" cy="4952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GEOS-Chem Classic</a:t>
            </a:r>
          </a:p>
        </p:txBody>
      </p:sp>
      <p:sp>
        <p:nvSpPr>
          <p:cNvPr id="9" name="Arrow: Left-Right 8">
            <a:extLst>
              <a:ext uri="{FF2B5EF4-FFF2-40B4-BE49-F238E27FC236}">
                <a16:creationId xmlns:a16="http://schemas.microsoft.com/office/drawing/2014/main" id="{A9B32B82-48DC-4651-BEAD-8719C29A9C80}"/>
              </a:ext>
            </a:extLst>
          </p:cNvPr>
          <p:cNvSpPr/>
          <p:nvPr/>
        </p:nvSpPr>
        <p:spPr>
          <a:xfrm>
            <a:off x="6308724" y="3648075"/>
            <a:ext cx="1828800" cy="266700"/>
          </a:xfrm>
          <a:prstGeom prst="left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EA85B7E-6B53-485C-930C-21CDD71977B3}"/>
              </a:ext>
            </a:extLst>
          </p:cNvPr>
          <p:cNvSpPr txBox="1">
            <a:spLocks/>
          </p:cNvSpPr>
          <p:nvPr/>
        </p:nvSpPr>
        <p:spPr>
          <a:xfrm>
            <a:off x="7013575" y="3876674"/>
            <a:ext cx="419098" cy="4952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>
                <a:solidFill>
                  <a:schemeClr val="bg1"/>
                </a:solidFill>
              </a:rPr>
              <a:t>I</a:t>
            </a:r>
          </a:p>
        </p:txBody>
      </p:sp>
      <p:sp>
        <p:nvSpPr>
          <p:cNvPr id="11" name="Arrow: Left-Right 10">
            <a:extLst>
              <a:ext uri="{FF2B5EF4-FFF2-40B4-BE49-F238E27FC236}">
                <a16:creationId xmlns:a16="http://schemas.microsoft.com/office/drawing/2014/main" id="{0693C5F0-C8FA-4261-B2B1-6EF71C0F6C68}"/>
              </a:ext>
            </a:extLst>
          </p:cNvPr>
          <p:cNvSpPr/>
          <p:nvPr/>
        </p:nvSpPr>
        <p:spPr>
          <a:xfrm rot="16200000">
            <a:off x="7625078" y="2715737"/>
            <a:ext cx="1463041" cy="266700"/>
          </a:xfrm>
          <a:prstGeom prst="left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73AC51B5-5A02-4E5D-849A-0853B38BE563}"/>
              </a:ext>
            </a:extLst>
          </p:cNvPr>
          <p:cNvSpPr txBox="1">
            <a:spLocks/>
          </p:cNvSpPr>
          <p:nvPr/>
        </p:nvSpPr>
        <p:spPr>
          <a:xfrm>
            <a:off x="8401051" y="2601437"/>
            <a:ext cx="419098" cy="4952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>
                <a:solidFill>
                  <a:schemeClr val="bg1"/>
                </a:solidFill>
              </a:rPr>
              <a:t>J</a:t>
            </a:r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2A04754E-CF23-41D5-ADC7-B7874229BE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7995212"/>
              </p:ext>
            </p:extLst>
          </p:nvPr>
        </p:nvGraphicFramePr>
        <p:xfrm>
          <a:off x="9284818" y="2117566"/>
          <a:ext cx="914400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">
                  <a:extLst>
                    <a:ext uri="{9D8B030D-6E8A-4147-A177-3AD203B41FA5}">
                      <a16:colId xmlns:a16="http://schemas.microsoft.com/office/drawing/2014/main" val="2465689235"/>
                    </a:ext>
                  </a:extLst>
                </a:gridCol>
                <a:gridCol w="304800">
                  <a:extLst>
                    <a:ext uri="{9D8B030D-6E8A-4147-A177-3AD203B41FA5}">
                      <a16:colId xmlns:a16="http://schemas.microsoft.com/office/drawing/2014/main" val="2427981956"/>
                    </a:ext>
                  </a:extLst>
                </a:gridCol>
                <a:gridCol w="304800">
                  <a:extLst>
                    <a:ext uri="{9D8B030D-6E8A-4147-A177-3AD203B41FA5}">
                      <a16:colId xmlns:a16="http://schemas.microsoft.com/office/drawing/2014/main" val="2112863836"/>
                    </a:ext>
                  </a:extLst>
                </a:gridCol>
              </a:tblGrid>
              <a:tr h="26125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9436187"/>
                  </a:ext>
                </a:extLst>
              </a:tr>
              <a:tr h="261257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3224889"/>
                  </a:ext>
                </a:extLst>
              </a:tr>
            </a:tbl>
          </a:graphicData>
        </a:graphic>
      </p:graphicFrame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CC6E4F76-7BB8-42C0-B9B0-9A58C9A8CCB4}"/>
              </a:ext>
            </a:extLst>
          </p:cNvPr>
          <p:cNvSpPr txBox="1">
            <a:spLocks/>
          </p:cNvSpPr>
          <p:nvPr/>
        </p:nvSpPr>
        <p:spPr>
          <a:xfrm>
            <a:off x="9005421" y="1404937"/>
            <a:ext cx="3200398" cy="4952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GEOS/GCHP</a:t>
            </a:r>
          </a:p>
        </p:txBody>
      </p:sp>
      <p:sp>
        <p:nvSpPr>
          <p:cNvPr id="16" name="Arrow: Left-Right 15">
            <a:extLst>
              <a:ext uri="{FF2B5EF4-FFF2-40B4-BE49-F238E27FC236}">
                <a16:creationId xmlns:a16="http://schemas.microsoft.com/office/drawing/2014/main" id="{D0DAB9D3-EAC7-4F21-B67E-E60F673AAD05}"/>
              </a:ext>
            </a:extLst>
          </p:cNvPr>
          <p:cNvSpPr/>
          <p:nvPr/>
        </p:nvSpPr>
        <p:spPr>
          <a:xfrm>
            <a:off x="9284818" y="2913537"/>
            <a:ext cx="914400" cy="266700"/>
          </a:xfrm>
          <a:prstGeom prst="left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12AA8E07-F63D-4E20-BE20-4D821BE5E12E}"/>
              </a:ext>
            </a:extLst>
          </p:cNvPr>
          <p:cNvSpPr txBox="1">
            <a:spLocks/>
          </p:cNvSpPr>
          <p:nvPr/>
        </p:nvSpPr>
        <p:spPr>
          <a:xfrm>
            <a:off x="9532469" y="3123407"/>
            <a:ext cx="419098" cy="4952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>
                <a:solidFill>
                  <a:schemeClr val="bg1"/>
                </a:solidFill>
              </a:rPr>
              <a:t>I</a:t>
            </a:r>
          </a:p>
        </p:txBody>
      </p:sp>
      <p:sp>
        <p:nvSpPr>
          <p:cNvPr id="18" name="Arrow: Left-Right 17">
            <a:extLst>
              <a:ext uri="{FF2B5EF4-FFF2-40B4-BE49-F238E27FC236}">
                <a16:creationId xmlns:a16="http://schemas.microsoft.com/office/drawing/2014/main" id="{D452ABAD-FD87-4666-BDD7-845A986C92C5}"/>
              </a:ext>
            </a:extLst>
          </p:cNvPr>
          <p:cNvSpPr/>
          <p:nvPr/>
        </p:nvSpPr>
        <p:spPr>
          <a:xfrm rot="16200000">
            <a:off x="10043008" y="2349976"/>
            <a:ext cx="731520" cy="266700"/>
          </a:xfrm>
          <a:prstGeom prst="left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B6BE5EAA-32CE-4227-B74E-B690FF23D124}"/>
              </a:ext>
            </a:extLst>
          </p:cNvPr>
          <p:cNvSpPr txBox="1">
            <a:spLocks/>
          </p:cNvSpPr>
          <p:nvPr/>
        </p:nvSpPr>
        <p:spPr>
          <a:xfrm>
            <a:off x="10459570" y="2242027"/>
            <a:ext cx="419098" cy="4952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>
                <a:solidFill>
                  <a:schemeClr val="bg1"/>
                </a:solidFill>
              </a:rPr>
              <a:t>J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9DB3AFA-FF8D-4CB2-888C-3C95C7306298}"/>
              </a:ext>
            </a:extLst>
          </p:cNvPr>
          <p:cNvSpPr/>
          <p:nvPr/>
        </p:nvSpPr>
        <p:spPr>
          <a:xfrm>
            <a:off x="9151937" y="3698084"/>
            <a:ext cx="1739901" cy="1631159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2" name="Table 21">
            <a:extLst>
              <a:ext uri="{FF2B5EF4-FFF2-40B4-BE49-F238E27FC236}">
                <a16:creationId xmlns:a16="http://schemas.microsoft.com/office/drawing/2014/main" id="{BB4A0909-3099-4E77-8210-8E5AF5D81D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8453835"/>
              </p:ext>
            </p:extLst>
          </p:nvPr>
        </p:nvGraphicFramePr>
        <p:xfrm>
          <a:off x="9297988" y="3828103"/>
          <a:ext cx="914400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">
                  <a:extLst>
                    <a:ext uri="{9D8B030D-6E8A-4147-A177-3AD203B41FA5}">
                      <a16:colId xmlns:a16="http://schemas.microsoft.com/office/drawing/2014/main" val="2465689235"/>
                    </a:ext>
                  </a:extLst>
                </a:gridCol>
                <a:gridCol w="304800">
                  <a:extLst>
                    <a:ext uri="{9D8B030D-6E8A-4147-A177-3AD203B41FA5}">
                      <a16:colId xmlns:a16="http://schemas.microsoft.com/office/drawing/2014/main" val="2427981956"/>
                    </a:ext>
                  </a:extLst>
                </a:gridCol>
                <a:gridCol w="304800">
                  <a:extLst>
                    <a:ext uri="{9D8B030D-6E8A-4147-A177-3AD203B41FA5}">
                      <a16:colId xmlns:a16="http://schemas.microsoft.com/office/drawing/2014/main" val="2112863836"/>
                    </a:ext>
                  </a:extLst>
                </a:gridCol>
              </a:tblGrid>
              <a:tr h="26125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9436187"/>
                  </a:ext>
                </a:extLst>
              </a:tr>
              <a:tr h="261257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3224889"/>
                  </a:ext>
                </a:extLst>
              </a:tr>
            </a:tbl>
          </a:graphicData>
        </a:graphic>
      </p:graphicFrame>
      <p:sp>
        <p:nvSpPr>
          <p:cNvPr id="23" name="Arrow: Left-Right 22">
            <a:extLst>
              <a:ext uri="{FF2B5EF4-FFF2-40B4-BE49-F238E27FC236}">
                <a16:creationId xmlns:a16="http://schemas.microsoft.com/office/drawing/2014/main" id="{225E39CE-0D80-42AC-8F2A-D966FC7ADD71}"/>
              </a:ext>
            </a:extLst>
          </p:cNvPr>
          <p:cNvSpPr/>
          <p:nvPr/>
        </p:nvSpPr>
        <p:spPr>
          <a:xfrm>
            <a:off x="9297988" y="4624074"/>
            <a:ext cx="914400" cy="266700"/>
          </a:xfrm>
          <a:prstGeom prst="left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58C0C562-60E7-4193-8AC6-5A21E367CA06}"/>
              </a:ext>
            </a:extLst>
          </p:cNvPr>
          <p:cNvSpPr txBox="1">
            <a:spLocks/>
          </p:cNvSpPr>
          <p:nvPr/>
        </p:nvSpPr>
        <p:spPr>
          <a:xfrm>
            <a:off x="9545639" y="4833944"/>
            <a:ext cx="419098" cy="4952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>
                <a:solidFill>
                  <a:schemeClr val="bg1"/>
                </a:solidFill>
              </a:rPr>
              <a:t>I</a:t>
            </a:r>
          </a:p>
        </p:txBody>
      </p:sp>
      <p:sp>
        <p:nvSpPr>
          <p:cNvPr id="25" name="Arrow: Left-Right 24">
            <a:extLst>
              <a:ext uri="{FF2B5EF4-FFF2-40B4-BE49-F238E27FC236}">
                <a16:creationId xmlns:a16="http://schemas.microsoft.com/office/drawing/2014/main" id="{555B00B7-FAEA-477B-96C8-49D07D072FA2}"/>
              </a:ext>
            </a:extLst>
          </p:cNvPr>
          <p:cNvSpPr/>
          <p:nvPr/>
        </p:nvSpPr>
        <p:spPr>
          <a:xfrm rot="16200000">
            <a:off x="10056178" y="4060513"/>
            <a:ext cx="731520" cy="266700"/>
          </a:xfrm>
          <a:prstGeom prst="left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5FD7919B-8EE9-4D9C-B59E-BCAB1F94BB80}"/>
              </a:ext>
            </a:extLst>
          </p:cNvPr>
          <p:cNvSpPr txBox="1">
            <a:spLocks/>
          </p:cNvSpPr>
          <p:nvPr/>
        </p:nvSpPr>
        <p:spPr>
          <a:xfrm>
            <a:off x="10472740" y="3952564"/>
            <a:ext cx="419098" cy="4952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>
                <a:solidFill>
                  <a:schemeClr val="bg1"/>
                </a:solidFill>
              </a:rPr>
              <a:t>J</a:t>
            </a:r>
          </a:p>
        </p:txBody>
      </p: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0E8BF4B2-3652-4DE7-A2A3-6204B179B783}"/>
              </a:ext>
            </a:extLst>
          </p:cNvPr>
          <p:cNvSpPr txBox="1">
            <a:spLocks/>
          </p:cNvSpPr>
          <p:nvPr/>
        </p:nvSpPr>
        <p:spPr>
          <a:xfrm rot="5400000">
            <a:off x="10793972" y="2502850"/>
            <a:ext cx="885027" cy="68604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>
                <a:solidFill>
                  <a:schemeClr val="bg1"/>
                </a:solidFill>
              </a:rPr>
              <a:t>MPI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Task</a:t>
            </a:r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22193D9C-C7C3-4986-AF45-6E36A405202F}"/>
              </a:ext>
            </a:extLst>
          </p:cNvPr>
          <p:cNvSpPr txBox="1">
            <a:spLocks/>
          </p:cNvSpPr>
          <p:nvPr/>
        </p:nvSpPr>
        <p:spPr>
          <a:xfrm rot="5400000">
            <a:off x="10793972" y="4136110"/>
            <a:ext cx="885027" cy="68604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>
                <a:solidFill>
                  <a:schemeClr val="bg1"/>
                </a:solidFill>
              </a:rPr>
              <a:t>MPI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Task</a:t>
            </a:r>
          </a:p>
        </p:txBody>
      </p:sp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2C2505C1-8BEE-4FA4-BE4C-2069280F8956}"/>
              </a:ext>
            </a:extLst>
          </p:cNvPr>
          <p:cNvSpPr txBox="1">
            <a:spLocks/>
          </p:cNvSpPr>
          <p:nvPr/>
        </p:nvSpPr>
        <p:spPr>
          <a:xfrm>
            <a:off x="10240297" y="5530202"/>
            <a:ext cx="1310691" cy="7303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>
                <a:solidFill>
                  <a:schemeClr val="bg1"/>
                </a:solidFill>
              </a:rPr>
              <a:t>N tasks</a:t>
            </a:r>
          </a:p>
        </p:txBody>
      </p:sp>
    </p:spTree>
    <p:extLst>
      <p:ext uri="{BB962C8B-B14F-4D97-AF65-F5344CB8AC3E}">
        <p14:creationId xmlns:p14="http://schemas.microsoft.com/office/powerpoint/2010/main" val="33846597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1D8CD08-350D-4681-8AC6-901BC48010D8}"/>
              </a:ext>
            </a:extLst>
          </p:cNvPr>
          <p:cNvSpPr/>
          <p:nvPr/>
        </p:nvSpPr>
        <p:spPr>
          <a:xfrm>
            <a:off x="5767387" y="1791380"/>
            <a:ext cx="6032727" cy="286770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E45EA4F-D7D5-400A-BE65-FBB4B9D33FCB}"/>
              </a:ext>
            </a:extLst>
          </p:cNvPr>
          <p:cNvSpPr/>
          <p:nvPr/>
        </p:nvSpPr>
        <p:spPr>
          <a:xfrm>
            <a:off x="6159273" y="2014083"/>
            <a:ext cx="2451327" cy="24826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MOZART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254D61-DE80-43EE-8021-A7D41F03A6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CAM ↔ CAM-Chem chemistry interface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9247EA-BDF0-47DD-8356-1C720F57E6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B9A7C-3B8A-48F2-9F4B-152D616BC2B0}" type="slidenum">
              <a:rPr lang="en-US" smtClean="0"/>
              <a:t>6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2D34E91-9FAE-4683-A6F9-3E23CE0A9A80}"/>
              </a:ext>
            </a:extLst>
          </p:cNvPr>
          <p:cNvSpPr/>
          <p:nvPr/>
        </p:nvSpPr>
        <p:spPr>
          <a:xfrm>
            <a:off x="-3526971" y="1690688"/>
            <a:ext cx="6219371" cy="3064269"/>
          </a:xfrm>
          <a:prstGeom prst="rect">
            <a:avLst/>
          </a:prstGeom>
          <a:gradFill flip="none" rotWithShape="1">
            <a:gsLst>
              <a:gs pos="66000">
                <a:schemeClr val="bg1"/>
              </a:gs>
              <a:gs pos="86000">
                <a:schemeClr val="accent1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t"/>
          <a:lstStyle/>
          <a:p>
            <a:pPr algn="ctr"/>
            <a:r>
              <a:rPr lang="en-US" sz="4000" dirty="0"/>
              <a:t>CAM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1C14636-BAF8-481E-B7EF-EE5674ECB35D}"/>
              </a:ext>
            </a:extLst>
          </p:cNvPr>
          <p:cNvSpPr txBox="1">
            <a:spLocks/>
          </p:cNvSpPr>
          <p:nvPr/>
        </p:nvSpPr>
        <p:spPr>
          <a:xfrm>
            <a:off x="2692400" y="2014083"/>
            <a:ext cx="3200398" cy="14221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/>
              <a:t>Atmospheric</a:t>
            </a:r>
            <a:br>
              <a:rPr lang="en-US" dirty="0"/>
            </a:br>
            <a:r>
              <a:rPr lang="en-US" dirty="0"/>
              <a:t>state before chemistry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ABCB94C-41A6-4EB4-BDED-6AD66A8A36B2}"/>
              </a:ext>
            </a:extLst>
          </p:cNvPr>
          <p:cNvSpPr txBox="1">
            <a:spLocks/>
          </p:cNvSpPr>
          <p:nvPr/>
        </p:nvSpPr>
        <p:spPr>
          <a:xfrm>
            <a:off x="2692400" y="4184650"/>
            <a:ext cx="3200398" cy="967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/>
              <a:t>Chemical</a:t>
            </a:r>
            <a:br>
              <a:rPr lang="en-US" dirty="0"/>
            </a:br>
            <a:r>
              <a:rPr lang="en-US" dirty="0"/>
              <a:t>tendencies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2A40DB9-39E1-4701-AA9B-D6F22DA436D7}"/>
              </a:ext>
            </a:extLst>
          </p:cNvPr>
          <p:cNvSpPr/>
          <p:nvPr/>
        </p:nvSpPr>
        <p:spPr>
          <a:xfrm>
            <a:off x="6338094" y="2585130"/>
            <a:ext cx="2152761" cy="171835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chemistry.F90</a:t>
            </a: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13E7A551-71E6-4671-9A7F-EBB90E2438C8}"/>
              </a:ext>
            </a:extLst>
          </p:cNvPr>
          <p:cNvSpPr/>
          <p:nvPr/>
        </p:nvSpPr>
        <p:spPr>
          <a:xfrm>
            <a:off x="2834934" y="3240541"/>
            <a:ext cx="3681980" cy="50074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6A4992B6-4324-48F4-B65A-50CBE3C48013}"/>
              </a:ext>
            </a:extLst>
          </p:cNvPr>
          <p:cNvSpPr/>
          <p:nvPr/>
        </p:nvSpPr>
        <p:spPr>
          <a:xfrm rot="10800000">
            <a:off x="2834934" y="3741283"/>
            <a:ext cx="3681980" cy="50074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AC6AFAF-BD15-442E-9B5C-3463BC991610}"/>
              </a:ext>
            </a:extLst>
          </p:cNvPr>
          <p:cNvSpPr/>
          <p:nvPr/>
        </p:nvSpPr>
        <p:spPr>
          <a:xfrm>
            <a:off x="8979693" y="2014083"/>
            <a:ext cx="2451327" cy="248262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Mechanism</a:t>
            </a:r>
            <a:b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(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pp_trop_mozart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)</a:t>
            </a:r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9E31ED08-018C-483C-93E7-BDC01C873186}"/>
              </a:ext>
            </a:extLst>
          </p:cNvPr>
          <p:cNvSpPr/>
          <p:nvPr/>
        </p:nvSpPr>
        <p:spPr>
          <a:xfrm rot="10800000">
            <a:off x="8103649" y="3638323"/>
            <a:ext cx="1395951" cy="50074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95B5B10D-C691-4A10-BF34-CC02C250A8A2}"/>
              </a:ext>
            </a:extLst>
          </p:cNvPr>
          <p:cNvSpPr/>
          <p:nvPr/>
        </p:nvSpPr>
        <p:spPr>
          <a:xfrm>
            <a:off x="8103649" y="3137581"/>
            <a:ext cx="1395951" cy="50074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7A23718-2C0D-4CE2-A155-9B210D0D237A}"/>
              </a:ext>
            </a:extLst>
          </p:cNvPr>
          <p:cNvSpPr/>
          <p:nvPr/>
        </p:nvSpPr>
        <p:spPr>
          <a:xfrm>
            <a:off x="679846" y="5255699"/>
            <a:ext cx="5009754" cy="132653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Chemistry options set through CESM</a:t>
            </a:r>
            <a:b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Uses the MOZART interface with multiple mechanisms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A48EE616-BAF6-43A7-B97A-5F932B26C8A5}"/>
              </a:ext>
            </a:extLst>
          </p:cNvPr>
          <p:cNvSpPr txBox="1">
            <a:spLocks/>
          </p:cNvSpPr>
          <p:nvPr/>
        </p:nvSpPr>
        <p:spPr>
          <a:xfrm>
            <a:off x="4495801" y="1468552"/>
            <a:ext cx="3200398" cy="14221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1800" dirty="0"/>
              <a:t>cam/</a:t>
            </a:r>
            <a:r>
              <a:rPr lang="en-US" sz="1800" dirty="0" err="1"/>
              <a:t>src</a:t>
            </a:r>
            <a:r>
              <a:rPr lang="en-US" sz="1800" dirty="0"/>
              <a:t>/chemistry</a:t>
            </a:r>
          </a:p>
        </p:txBody>
      </p:sp>
    </p:spTree>
    <p:extLst>
      <p:ext uri="{BB962C8B-B14F-4D97-AF65-F5344CB8AC3E}">
        <p14:creationId xmlns:p14="http://schemas.microsoft.com/office/powerpoint/2010/main" val="30425584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1D8CD08-350D-4681-8AC6-901BC48010D8}"/>
              </a:ext>
            </a:extLst>
          </p:cNvPr>
          <p:cNvSpPr/>
          <p:nvPr/>
        </p:nvSpPr>
        <p:spPr>
          <a:xfrm>
            <a:off x="5767387" y="1791380"/>
            <a:ext cx="6032727" cy="286770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E45EA4F-D7D5-400A-BE65-FBB4B9D33FCB}"/>
              </a:ext>
            </a:extLst>
          </p:cNvPr>
          <p:cNvSpPr/>
          <p:nvPr/>
        </p:nvSpPr>
        <p:spPr>
          <a:xfrm>
            <a:off x="6159273" y="2014083"/>
            <a:ext cx="5473927" cy="258694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pp_geoschem</a:t>
            </a: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254D61-DE80-43EE-8021-A7D41F03A6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CAM ↔ GEOS-Chem chemistry interface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9247EA-BDF0-47DD-8356-1C720F57E6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B9A7C-3B8A-48F2-9F4B-152D616BC2B0}" type="slidenum">
              <a:rPr lang="en-US" smtClean="0"/>
              <a:t>7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2D34E91-9FAE-4683-A6F9-3E23CE0A9A80}"/>
              </a:ext>
            </a:extLst>
          </p:cNvPr>
          <p:cNvSpPr/>
          <p:nvPr/>
        </p:nvSpPr>
        <p:spPr>
          <a:xfrm>
            <a:off x="-3526971" y="1690688"/>
            <a:ext cx="6219371" cy="3064269"/>
          </a:xfrm>
          <a:prstGeom prst="rect">
            <a:avLst/>
          </a:prstGeom>
          <a:gradFill flip="none" rotWithShape="1">
            <a:gsLst>
              <a:gs pos="66000">
                <a:schemeClr val="bg1"/>
              </a:gs>
              <a:gs pos="86000">
                <a:schemeClr val="accent1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t"/>
          <a:lstStyle/>
          <a:p>
            <a:pPr algn="ctr"/>
            <a:r>
              <a:rPr lang="en-US" sz="4000" dirty="0"/>
              <a:t>CAM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1C14636-BAF8-481E-B7EF-EE5674ECB35D}"/>
              </a:ext>
            </a:extLst>
          </p:cNvPr>
          <p:cNvSpPr txBox="1">
            <a:spLocks/>
          </p:cNvSpPr>
          <p:nvPr/>
        </p:nvSpPr>
        <p:spPr>
          <a:xfrm>
            <a:off x="2692400" y="2014083"/>
            <a:ext cx="3200398" cy="14221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/>
              <a:t>Atmospheric</a:t>
            </a:r>
            <a:br>
              <a:rPr lang="en-US" dirty="0"/>
            </a:br>
            <a:r>
              <a:rPr lang="en-US" dirty="0"/>
              <a:t>state before chemistry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ABCB94C-41A6-4EB4-BDED-6AD66A8A36B2}"/>
              </a:ext>
            </a:extLst>
          </p:cNvPr>
          <p:cNvSpPr txBox="1">
            <a:spLocks/>
          </p:cNvSpPr>
          <p:nvPr/>
        </p:nvSpPr>
        <p:spPr>
          <a:xfrm>
            <a:off x="2692400" y="4184650"/>
            <a:ext cx="3200398" cy="967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/>
              <a:t>Chemical</a:t>
            </a:r>
            <a:br>
              <a:rPr lang="en-US" dirty="0"/>
            </a:br>
            <a:r>
              <a:rPr lang="en-US" dirty="0"/>
              <a:t>tendencies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2A40DB9-39E1-4701-AA9B-D6F22DA436D7}"/>
              </a:ext>
            </a:extLst>
          </p:cNvPr>
          <p:cNvSpPr/>
          <p:nvPr/>
        </p:nvSpPr>
        <p:spPr>
          <a:xfrm rot="5400000">
            <a:off x="5825984" y="3230704"/>
            <a:ext cx="1944912" cy="52041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chemistry.F90</a:t>
            </a: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13E7A551-71E6-4671-9A7F-EBB90E2438C8}"/>
              </a:ext>
            </a:extLst>
          </p:cNvPr>
          <p:cNvSpPr/>
          <p:nvPr/>
        </p:nvSpPr>
        <p:spPr>
          <a:xfrm>
            <a:off x="2834934" y="3240541"/>
            <a:ext cx="3681980" cy="50074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6A4992B6-4324-48F4-B65A-50CBE3C48013}"/>
              </a:ext>
            </a:extLst>
          </p:cNvPr>
          <p:cNvSpPr/>
          <p:nvPr/>
        </p:nvSpPr>
        <p:spPr>
          <a:xfrm rot="10800000">
            <a:off x="2834934" y="3741283"/>
            <a:ext cx="3681980" cy="50074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AC6AFAF-BD15-442E-9B5C-3463BC991610}"/>
              </a:ext>
            </a:extLst>
          </p:cNvPr>
          <p:cNvSpPr/>
          <p:nvPr/>
        </p:nvSpPr>
        <p:spPr>
          <a:xfrm>
            <a:off x="8463983" y="2509921"/>
            <a:ext cx="3016928" cy="195344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geoschem_src</a:t>
            </a: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9E31ED08-018C-483C-93E7-BDC01C873186}"/>
              </a:ext>
            </a:extLst>
          </p:cNvPr>
          <p:cNvSpPr/>
          <p:nvPr/>
        </p:nvSpPr>
        <p:spPr>
          <a:xfrm rot="10800000">
            <a:off x="7009972" y="3699104"/>
            <a:ext cx="1600626" cy="50074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95B5B10D-C691-4A10-BF34-CC02C250A8A2}"/>
              </a:ext>
            </a:extLst>
          </p:cNvPr>
          <p:cNvSpPr/>
          <p:nvPr/>
        </p:nvSpPr>
        <p:spPr>
          <a:xfrm>
            <a:off x="7009973" y="3198362"/>
            <a:ext cx="1600627" cy="50074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11E9138-4811-4354-B855-9A67E19FC3FA}"/>
              </a:ext>
            </a:extLst>
          </p:cNvPr>
          <p:cNvSpPr/>
          <p:nvPr/>
        </p:nvSpPr>
        <p:spPr>
          <a:xfrm>
            <a:off x="679846" y="5255699"/>
            <a:ext cx="5009754" cy="132653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Chemistry options from GC run dir.</a:t>
            </a:r>
            <a:b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Uses 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unchanged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GC code dir. (“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geoschem_src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”)</a:t>
            </a:r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26A80021-4FAB-47E3-809B-09469B703408}"/>
              </a:ext>
            </a:extLst>
          </p:cNvPr>
          <p:cNvSpPr/>
          <p:nvPr/>
        </p:nvSpPr>
        <p:spPr>
          <a:xfrm rot="16200000">
            <a:off x="9081324" y="4793596"/>
            <a:ext cx="1603881" cy="500742"/>
          </a:xfrm>
          <a:prstGeom prst="rightArrow">
            <a:avLst/>
          </a:prstGeom>
          <a:solidFill>
            <a:schemeClr val="bg1"/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E1418AA-1D76-4B1B-8862-9DB8B9C75A8A}"/>
              </a:ext>
            </a:extLst>
          </p:cNvPr>
          <p:cNvSpPr/>
          <p:nvPr/>
        </p:nvSpPr>
        <p:spPr>
          <a:xfrm>
            <a:off x="8495226" y="5347527"/>
            <a:ext cx="3016928" cy="95076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GEOS-Chem</a:t>
            </a:r>
            <a:b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run directory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981A6817-B28D-4C52-A35F-B2369C8BCF71}"/>
              </a:ext>
            </a:extLst>
          </p:cNvPr>
          <p:cNvSpPr txBox="1">
            <a:spLocks/>
          </p:cNvSpPr>
          <p:nvPr/>
        </p:nvSpPr>
        <p:spPr>
          <a:xfrm>
            <a:off x="4495801" y="1468552"/>
            <a:ext cx="3200398" cy="14221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1800" dirty="0"/>
              <a:t>cam/</a:t>
            </a:r>
            <a:r>
              <a:rPr lang="en-US" sz="1800" dirty="0" err="1"/>
              <a:t>src</a:t>
            </a:r>
            <a:r>
              <a:rPr lang="en-US" sz="1800" dirty="0"/>
              <a:t>/chemistry</a:t>
            </a:r>
          </a:p>
        </p:txBody>
      </p:sp>
    </p:spTree>
    <p:extLst>
      <p:ext uri="{BB962C8B-B14F-4D97-AF65-F5344CB8AC3E}">
        <p14:creationId xmlns:p14="http://schemas.microsoft.com/office/powerpoint/2010/main" val="1901186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9F154-64F3-437B-B374-6B0C3C1F33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status and demonstration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774896-C0EC-4E3D-A0BA-A8DC7A5C2B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4798325" cy="4351338"/>
          </a:xfrm>
        </p:spPr>
        <p:txBody>
          <a:bodyPr>
            <a:normAutofit fontScale="92500"/>
          </a:bodyPr>
          <a:lstStyle/>
          <a:p>
            <a:r>
              <a:rPr lang="en-US" dirty="0"/>
              <a:t>“Standard” chemistry</a:t>
            </a:r>
            <a:br>
              <a:rPr lang="en-US" dirty="0"/>
            </a:br>
            <a:r>
              <a:rPr lang="en-US" dirty="0"/>
              <a:t>(Trop-</a:t>
            </a:r>
            <a:r>
              <a:rPr lang="en-US" dirty="0" err="1"/>
              <a:t>strat</a:t>
            </a:r>
            <a:r>
              <a:rPr lang="en-US" dirty="0"/>
              <a:t> with “complex” SOA)</a:t>
            </a:r>
          </a:p>
          <a:p>
            <a:endParaRPr lang="en-US" dirty="0"/>
          </a:p>
          <a:p>
            <a:r>
              <a:rPr lang="en-US" dirty="0"/>
              <a:t>Fast-JX photolysis scheme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Bulk aerosol scheme with ISORROPIA II equilibrium</a:t>
            </a:r>
          </a:p>
          <a:p>
            <a:pPr lvl="1"/>
            <a:endParaRPr lang="en-US" dirty="0"/>
          </a:p>
          <a:p>
            <a:r>
              <a:rPr lang="en-US" dirty="0"/>
              <a:t>Wet scavenging – no dry dep. or (complex) emissions</a:t>
            </a:r>
          </a:p>
        </p:txBody>
      </p:sp>
      <p:pic>
        <p:nvPicPr>
          <p:cNvPr id="6" name="QuickMov_NO2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58865"/>
          <a:stretch/>
        </p:blipFill>
        <p:spPr>
          <a:xfrm>
            <a:off x="5636525" y="2181481"/>
            <a:ext cx="6455390" cy="3639626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7D86AE-3D45-44EA-9AA1-5A2D67573C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B9A7C-3B8A-48F2-9F4B-152D616BC2B0}" type="slidenum">
              <a:rPr lang="en-US" smtClean="0"/>
              <a:t>8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8449184" y="2793780"/>
            <a:ext cx="753872" cy="42672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9246041" y="2270161"/>
            <a:ext cx="1401444" cy="63029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4774896-C0EC-4E3D-A0BA-A8DC7A5C2B7B}"/>
              </a:ext>
            </a:extLst>
          </p:cNvPr>
          <p:cNvSpPr txBox="1">
            <a:spLocks/>
          </p:cNvSpPr>
          <p:nvPr/>
        </p:nvSpPr>
        <p:spPr>
          <a:xfrm>
            <a:off x="9533309" y="1801813"/>
            <a:ext cx="2012559" cy="11461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1800" dirty="0"/>
              <a:t>Surface NO</a:t>
            </a:r>
            <a:r>
              <a:rPr lang="en-US" sz="1800" baseline="-25000" dirty="0"/>
              <a:t>x</a:t>
            </a:r>
            <a:br>
              <a:rPr lang="en-US" sz="1800" dirty="0"/>
            </a:br>
            <a:r>
              <a:rPr lang="en-US" sz="1800" dirty="0"/>
              <a:t>source</a:t>
            </a:r>
          </a:p>
        </p:txBody>
      </p:sp>
    </p:spTree>
    <p:extLst>
      <p:ext uri="{BB962C8B-B14F-4D97-AF65-F5344CB8AC3E}">
        <p14:creationId xmlns:p14="http://schemas.microsoft.com/office/powerpoint/2010/main" val="2567711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2AD70991-3B42-43E0-A4C8-01A693A7FA2B}"/>
              </a:ext>
            </a:extLst>
          </p:cNvPr>
          <p:cNvSpPr txBox="1">
            <a:spLocks/>
          </p:cNvSpPr>
          <p:nvPr/>
        </p:nvSpPr>
        <p:spPr>
          <a:xfrm>
            <a:off x="2264163" y="662730"/>
            <a:ext cx="9144000" cy="34678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dirty="0">
                <a:solidFill>
                  <a:schemeClr val="bg1"/>
                </a:solidFill>
              </a:rPr>
              <a:t>Software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engineering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challenges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5CF370C-FC90-488E-B658-50442FE8F7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7006"/>
          <a:stretch/>
        </p:blipFill>
        <p:spPr>
          <a:xfrm>
            <a:off x="0" y="0"/>
            <a:ext cx="66745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3929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LAB palett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3054A3"/>
      </a:accent1>
      <a:accent2>
        <a:srgbClr val="50C8EC"/>
      </a:accent2>
      <a:accent3>
        <a:srgbClr val="FA8A3A"/>
      </a:accent3>
      <a:accent4>
        <a:srgbClr val="BADB00"/>
      </a:accent4>
      <a:accent5>
        <a:srgbClr val="FFCF2B"/>
      </a:accent5>
      <a:accent6>
        <a:srgbClr val="414041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1222</TotalTime>
  <Words>1205</Words>
  <Application>Microsoft Office PowerPoint</Application>
  <PresentationFormat>Widescreen</PresentationFormat>
  <Paragraphs>340</Paragraphs>
  <Slides>22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.AppleSystemUIFont</vt:lpstr>
      <vt:lpstr>Arial</vt:lpstr>
      <vt:lpstr>Calibri</vt:lpstr>
      <vt:lpstr>Calibri Light</vt:lpstr>
      <vt:lpstr>Office Theme</vt:lpstr>
      <vt:lpstr>1_Office Theme</vt:lpstr>
      <vt:lpstr>Coupling GEOS-Chem to the Community Earth System Model</vt:lpstr>
      <vt:lpstr>Agenda</vt:lpstr>
      <vt:lpstr>The story so far</vt:lpstr>
      <vt:lpstr>CESM-GC: Prototype scope</vt:lpstr>
      <vt:lpstr>Recap: GEOS-Chem as a module</vt:lpstr>
      <vt:lpstr>CAM ↔ CAM-Chem chemistry interface</vt:lpstr>
      <vt:lpstr>CAM ↔ GEOS-Chem chemistry interface</vt:lpstr>
      <vt:lpstr>Current status and demonstration</vt:lpstr>
      <vt:lpstr>PowerPoint Presentation</vt:lpstr>
      <vt:lpstr>Topics</vt:lpstr>
      <vt:lpstr>When (not) to be chemistry specific?</vt:lpstr>
      <vt:lpstr>Convection and PBL mixing</vt:lpstr>
      <vt:lpstr>Surface processes: dry deposition</vt:lpstr>
      <vt:lpstr>Surface processes: emissions</vt:lpstr>
      <vt:lpstr>Aerosol treatment</vt:lpstr>
      <vt:lpstr>Moving forwards</vt:lpstr>
      <vt:lpstr>Summary and next steps</vt:lpstr>
      <vt:lpstr>PowerPoint Presentation</vt:lpstr>
      <vt:lpstr>Questions? Corrections? Suggestions?</vt:lpstr>
      <vt:lpstr>Backup slides</vt:lpstr>
      <vt:lpstr>Decomposition I</vt:lpstr>
      <vt:lpstr>Decomposition II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GEOS-Chem Model Development Subgroup</dc:title>
  <dc:creator>Sebastian Eastham</dc:creator>
  <cp:lastModifiedBy>Sebastian Eastham</cp:lastModifiedBy>
  <cp:revision>140</cp:revision>
  <dcterms:created xsi:type="dcterms:W3CDTF">2018-01-23T20:33:15Z</dcterms:created>
  <dcterms:modified xsi:type="dcterms:W3CDTF">2018-07-30T13:17:11Z</dcterms:modified>
</cp:coreProperties>
</file>