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8" r:id="rId2"/>
    <p:sldId id="341" r:id="rId3"/>
    <p:sldId id="347" r:id="rId4"/>
    <p:sldId id="343" r:id="rId5"/>
    <p:sldId id="340" r:id="rId6"/>
    <p:sldId id="324" r:id="rId7"/>
    <p:sldId id="328" r:id="rId8"/>
    <p:sldId id="327" r:id="rId9"/>
    <p:sldId id="348" r:id="rId10"/>
    <p:sldId id="344" r:id="rId11"/>
    <p:sldId id="342" r:id="rId12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CC"/>
    <a:srgbClr val="FF99FF"/>
    <a:srgbClr val="EF8943"/>
    <a:srgbClr val="F56E13"/>
    <a:srgbClr val="FA4D24"/>
    <a:srgbClr val="ED7D31"/>
    <a:srgbClr val="FF7967"/>
    <a:srgbClr val="FDA33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00" autoAdjust="0"/>
    <p:restoredTop sz="94660"/>
  </p:normalViewPr>
  <p:slideViewPr>
    <p:cSldViewPr snapToGrid="0">
      <p:cViewPr>
        <p:scale>
          <a:sx n="70" d="100"/>
          <a:sy n="70" d="100"/>
        </p:scale>
        <p:origin x="-450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5CB14F-6901-4E2F-B596-BD64E50F5017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078765A-A81A-4911-86A3-9ABB8C48F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3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884A4-49AF-420C-B471-B7679BC27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757F4D-B5B7-4939-9640-48226E185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A6E729-F6A5-40A2-BEDA-5871A821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44276-5C07-4DDA-9DE2-A88327E28C2A}" type="datetime1">
              <a:rPr lang="en-US" altLang="zh-CN" smtClean="0"/>
              <a:t>7/31/2018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622C0-6033-4AD4-A611-8031439C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3C135B-4ED8-4536-B82B-FA09B42A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2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474298-2209-43D3-96B7-FA40E33B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1EB048-2563-49AE-ACF0-61B421F54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59A0E3-499B-4103-B7D1-9DB7491A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A5B4-1FCE-4E73-8816-1B670FB5FCE9}" type="datetime1">
              <a:rPr lang="en-US" altLang="zh-CN" smtClean="0"/>
              <a:t>7/31/2018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51988-62FE-4DC8-ACA0-633CEC8A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61783A-349E-489A-8ADC-F92EA89E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1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5303BC-A76A-45E7-8E8D-BD6B39BFA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2F9EEB-A0A9-486D-A764-9D9F4C980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ACA6D0-473A-4E1F-9D34-9E28D41B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8D8D-970D-4766-B1C5-F1F471C16D2F}" type="datetime1">
              <a:rPr lang="en-US" altLang="zh-CN" smtClean="0"/>
              <a:t>7/31/2018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4A74F8-7985-468E-9AC4-FA465F6F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B25F7A-89C1-4E5B-8ADC-5EE41F30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8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3A9D-09B5-4EB1-ABCF-95D96F1D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6D30BD-C069-4402-A9DF-1CA9CAE7F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44B430-188E-4D05-B78B-DFD39C22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978-40E7-4E54-9BCA-5E87CA188C91}" type="datetime1">
              <a:rPr lang="en-US" altLang="zh-CN" smtClean="0"/>
              <a:t>7/31/2018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7810DE-33BE-43EE-BBE8-21321FB3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D79508-E0BA-48C2-BE2E-6CB541888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5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F9933-2FC5-4BC3-9FE8-F3FC82A2E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602EC7-0055-4B9C-9C6D-841D94BC2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2F91A5-5267-4A49-9082-5D4FCF0E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DA39-B0B8-49A4-8AB4-E97F73DCF211}" type="datetime1">
              <a:rPr lang="en-US" altLang="zh-CN" smtClean="0"/>
              <a:t>7/31/2018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4623A-C335-4404-A607-193AA55D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EA0D9A-2F9D-4E7B-A0D3-EB09FB65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4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DC160-68D0-4323-AEF5-7FBF7F84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E30177-26F5-498C-8405-2B26A4058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B2BC56-D93E-421F-99E0-E354BFC0A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124AF5-11A4-423D-804F-9DC6AB63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EDBC-2DDB-4346-9653-B6AEC6B98CE4}" type="datetime1">
              <a:rPr lang="en-US" altLang="zh-CN" smtClean="0"/>
              <a:t>7/31/2018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D0537C-1B00-4FF8-95F0-C80DFCCD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8B27C1-857B-4F91-B886-69B04012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3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A13B2-DFD6-418A-8CFC-599D573B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77DBD-4704-4F49-BCF0-EF2BB030B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0E4426-2213-478C-B8E7-2A1EB87E2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B4C306-BCB8-457F-99CA-32DEF601C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79BF19-26ED-4E26-8DD8-CB3F31E43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574D763-D2B9-43B2-BD0C-EDCC9EB7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1F5D-A8CF-4B57-8966-3DCCF237FDBB}" type="datetime1">
              <a:rPr lang="en-US" altLang="zh-CN" smtClean="0"/>
              <a:t>7/31/2018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7597A7-B18D-4C03-B2A6-AD18A1EB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121A9-055D-46AB-BC4F-2E58D7C7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5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14D75-CE43-4EC9-A33B-38502F70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B0300C-928C-49D2-B90E-472DE843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330-B2A1-4146-A2E6-3DE500F62CDA}" type="datetime1">
              <a:rPr lang="en-US" altLang="zh-CN" smtClean="0"/>
              <a:t>7/31/2018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824861-12EC-4434-A5E5-86BFB1EA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F7E40C1-9E0F-43E4-AFD9-72499FB5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7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3F9737-35D6-4AD6-A01A-DEF7D3D2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B0A4-C52D-449A-9ABE-DC5433213D90}" type="datetime1">
              <a:rPr lang="en-US" altLang="zh-CN" smtClean="0"/>
              <a:t>7/31/2018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19B2AC-0D29-43C0-9184-052C29E9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86656C-8173-4481-9492-575F9A03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3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03ABC1-D953-4452-8E95-9E7B6E9F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9C483-F0D7-4223-B00B-D073878D7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B6D1AF-610D-443F-8F84-932041969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3EC1BA-E9B8-4C9F-B2F7-6DB4EFD6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360E-7A13-4EF6-AB06-D01322E4A575}" type="datetime1">
              <a:rPr lang="en-US" altLang="zh-CN" smtClean="0"/>
              <a:t>7/31/2018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74D350-251E-4516-8BA8-C7671F37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A03FA4-9D4D-4B02-8F38-BC8DA5E2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2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53851-F35F-45E5-B48C-02BC69F2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572A23-B3D1-4832-93EE-C7222FCE9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0E0F4E-C2EB-4994-AD61-79C01C63A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489E31-938D-4C83-9561-3341C88C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8B4C-C48F-4B61-AE11-15BC70DDCB7C}" type="datetime1">
              <a:rPr lang="en-US" altLang="zh-CN" smtClean="0"/>
              <a:t>7/31/2018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53DBB1-8408-475E-9937-84BA53BC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D83C87-7AA2-4ADE-9086-37A536A2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2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96A8B7-2895-4C88-9EB9-45FB2D72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344B52-09FF-4B0A-B1A2-A32649940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97C8F5-538B-4DA7-A62A-EE199B659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864D4-09A2-48C7-B6E2-E48033D86717}" type="datetime1">
              <a:rPr lang="en-US" altLang="zh-CN" smtClean="0"/>
              <a:t>7/31/2018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9D04F2-6F60-40AF-A16E-B337581D6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FA3691-EE6F-4C99-841D-48078A41F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86F4E-733B-4185-A475-C0ECEC044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2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mfu@pku.edu.cn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8" y="1058774"/>
            <a:ext cx="12091772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WRF-GC: on-line two-way </a:t>
            </a: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coupling of WRF and 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GEOS-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Chem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zh-C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model structure and preliminary results</a:t>
            </a:r>
            <a:endParaRPr lang="zh-CN" alt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09275" y="3599438"/>
            <a:ext cx="917345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en-US" altLang="zh-CN" sz="2000" b="1" dirty="0" err="1" smtClean="0">
                <a:solidFill>
                  <a:srgbClr val="000000"/>
                </a:solidFill>
                <a:ea typeface="宋体" charset="-122"/>
              </a:rPr>
              <a:t>Tzung</a:t>
            </a:r>
            <a:r>
              <a:rPr lang="en-US" altLang="zh-CN" sz="2000" b="1" dirty="0" smtClean="0">
                <a:solidFill>
                  <a:srgbClr val="000000"/>
                </a:solidFill>
                <a:ea typeface="宋体" charset="-122"/>
              </a:rPr>
              <a:t>-May Fu (</a:t>
            </a:r>
            <a:r>
              <a:rPr lang="en-US" altLang="zh-CN" sz="2000" b="1" dirty="0" smtClean="0">
                <a:solidFill>
                  <a:srgbClr val="000000"/>
                </a:solidFill>
                <a:ea typeface="宋体" charset="-122"/>
                <a:hlinkClick r:id="rId2"/>
              </a:rPr>
              <a:t>tmfu@pku.edu.cn</a:t>
            </a:r>
            <a:r>
              <a:rPr lang="en-US" altLang="zh-CN" sz="2000" b="1" dirty="0" smtClean="0">
                <a:solidFill>
                  <a:srgbClr val="000000"/>
                </a:solidFill>
                <a:ea typeface="宋体" charset="-122"/>
              </a:rPr>
              <a:t>), </a:t>
            </a:r>
            <a:r>
              <a:rPr lang="en-US" altLang="zh-CN" sz="2000" b="1" dirty="0" err="1" smtClean="0">
                <a:solidFill>
                  <a:srgbClr val="000000"/>
                </a:solidFill>
                <a:ea typeface="宋体" charset="-122"/>
              </a:rPr>
              <a:t>Haipeng</a:t>
            </a:r>
            <a:r>
              <a:rPr lang="en-US" altLang="zh-CN" sz="2000" b="1" dirty="0" smtClean="0">
                <a:solidFill>
                  <a:srgbClr val="000000"/>
                </a:solidFill>
                <a:ea typeface="宋体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ea typeface="宋体" charset="-122"/>
              </a:rPr>
              <a:t>Lin, </a:t>
            </a:r>
            <a:r>
              <a:rPr lang="en-US" altLang="zh-CN" sz="2000" b="1" dirty="0" err="1">
                <a:solidFill>
                  <a:srgbClr val="000000"/>
                </a:solidFill>
                <a:ea typeface="宋体" charset="-122"/>
              </a:rPr>
              <a:t>Xu</a:t>
            </a:r>
            <a:r>
              <a:rPr lang="en-US" altLang="zh-CN" sz="2000" b="1" dirty="0">
                <a:solidFill>
                  <a:srgbClr val="000000"/>
                </a:solidFill>
                <a:ea typeface="宋体" charset="-122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宋体" charset="-122"/>
              </a:rPr>
              <a:t>Feng</a:t>
            </a:r>
            <a:r>
              <a:rPr lang="en-US" altLang="zh-CN" sz="2000" b="1" dirty="0">
                <a:solidFill>
                  <a:srgbClr val="000000"/>
                </a:solidFill>
                <a:ea typeface="宋体" charset="-122"/>
              </a:rPr>
              <a:t>, </a:t>
            </a:r>
            <a:endParaRPr lang="en-US" altLang="zh-CN" sz="2000" b="1" dirty="0" smtClean="0">
              <a:solidFill>
                <a:srgbClr val="000000"/>
              </a:solidFill>
              <a:ea typeface="宋体" charset="-122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en-US" altLang="zh-CN" sz="2000" b="1" dirty="0" err="1" smtClean="0">
                <a:solidFill>
                  <a:srgbClr val="000000"/>
                </a:solidFill>
                <a:ea typeface="宋体" charset="-122"/>
              </a:rPr>
              <a:t>Heng</a:t>
            </a:r>
            <a:r>
              <a:rPr lang="en-US" altLang="zh-CN" sz="2000" b="1" dirty="0" smtClean="0">
                <a:solidFill>
                  <a:srgbClr val="000000"/>
                </a:solidFill>
                <a:ea typeface="宋体" charset="-122"/>
              </a:rPr>
              <a:t> </a:t>
            </a:r>
            <a:r>
              <a:rPr lang="en-US" altLang="zh-CN" sz="2000" b="1" dirty="0" err="1" smtClean="0">
                <a:solidFill>
                  <a:srgbClr val="000000"/>
                </a:solidFill>
                <a:ea typeface="宋体" charset="-122"/>
              </a:rPr>
              <a:t>Tian</a:t>
            </a:r>
            <a:r>
              <a:rPr lang="en-US" altLang="zh-CN" sz="2000" b="1" dirty="0" smtClean="0">
                <a:solidFill>
                  <a:srgbClr val="000000"/>
                </a:solidFill>
                <a:ea typeface="宋体" charset="-122"/>
              </a:rPr>
              <a:t>, </a:t>
            </a:r>
            <a:r>
              <a:rPr lang="en-US" altLang="zh-CN" sz="2000" b="1" dirty="0" err="1" smtClean="0">
                <a:solidFill>
                  <a:srgbClr val="000000"/>
                </a:solidFill>
                <a:ea typeface="宋体" charset="-122"/>
              </a:rPr>
              <a:t>Yaping</a:t>
            </a:r>
            <a:r>
              <a:rPr lang="en-US" altLang="zh-CN" sz="2000" b="1" dirty="0" smtClean="0">
                <a:solidFill>
                  <a:srgbClr val="000000"/>
                </a:solidFill>
                <a:ea typeface="宋体" charset="-122"/>
              </a:rPr>
              <a:t> Ma, </a:t>
            </a:r>
            <a:r>
              <a:rPr lang="en-US" altLang="zh-CN" sz="2000" b="1" dirty="0" err="1" smtClean="0">
                <a:solidFill>
                  <a:srgbClr val="000000"/>
                </a:solidFill>
                <a:ea typeface="宋体" charset="-122"/>
              </a:rPr>
              <a:t>Lijuan</a:t>
            </a:r>
            <a:r>
              <a:rPr lang="en-US" altLang="zh-CN" sz="2000" b="1" dirty="0" smtClean="0">
                <a:solidFill>
                  <a:srgbClr val="000000"/>
                </a:solidFill>
                <a:ea typeface="宋体" charset="-122"/>
              </a:rPr>
              <a:t> Zhang</a:t>
            </a:r>
            <a:endParaRPr lang="en-US" altLang="zh-CN" sz="2000" b="1" dirty="0">
              <a:solidFill>
                <a:srgbClr val="000000"/>
              </a:solidFill>
              <a:ea typeface="宋体" charset="-122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SzPct val="100000"/>
            </a:pPr>
            <a:endParaRPr lang="en-US" altLang="zh-CN" sz="2000" b="1" dirty="0">
              <a:solidFill>
                <a:srgbClr val="000000"/>
              </a:solidFill>
              <a:ea typeface="宋体" charset="-122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en-US" altLang="zh-CN" sz="2000" b="1" dirty="0">
                <a:solidFill>
                  <a:srgbClr val="000000"/>
                </a:solidFill>
                <a:ea typeface="宋体" charset="-122"/>
              </a:rPr>
              <a:t>Department of Atmospheric and Oceanic </a:t>
            </a:r>
            <a:r>
              <a:rPr lang="en-US" altLang="zh-CN" sz="2000" b="1" dirty="0" smtClean="0">
                <a:solidFill>
                  <a:srgbClr val="000000"/>
                </a:solidFill>
                <a:ea typeface="宋体" charset="-122"/>
              </a:rPr>
              <a:t>Sciences</a:t>
            </a:r>
            <a:endParaRPr lang="en-US" altLang="zh-CN" sz="2000" b="1" dirty="0">
              <a:solidFill>
                <a:srgbClr val="000000"/>
              </a:solidFill>
              <a:ea typeface="宋体" charset="-122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en-US" altLang="zh-CN" sz="2000" b="1" dirty="0">
                <a:solidFill>
                  <a:srgbClr val="000000"/>
                </a:solidFill>
                <a:ea typeface="宋体" charset="-122"/>
              </a:rPr>
              <a:t>Peking University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79512" y="5985479"/>
            <a:ext cx="792088" cy="793392"/>
          </a:xfrm>
          <a:prstGeom prst="ellipse">
            <a:avLst/>
          </a:prstGeom>
          <a:noFill/>
          <a:ln>
            <a:noFill/>
          </a:ln>
          <a:extLst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71550" y="6089651"/>
            <a:ext cx="5048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 b="1" dirty="0">
                <a:solidFill>
                  <a:srgbClr val="595959"/>
                </a:solidFill>
                <a:latin typeface="Papyrus" pitchFamily="66" charset="0"/>
                <a:ea typeface="宋体" charset="-122"/>
              </a:rPr>
              <a:t>Atmospheric Chemistry &amp; Climate @ Peking University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 b="1" dirty="0">
                <a:solidFill>
                  <a:srgbClr val="595959"/>
                </a:solidFill>
                <a:latin typeface="Papyrus" pitchFamily="66" charset="0"/>
                <a:ea typeface="宋体" charset="-122"/>
              </a:rPr>
              <a:t>www.phy.pku.edu.cn/atmoschem/</a:t>
            </a:r>
            <a:endParaRPr lang="zh-CN" altLang="en-US" sz="1600" b="1" dirty="0">
              <a:solidFill>
                <a:srgbClr val="595959"/>
              </a:solidFill>
              <a:latin typeface="Papyrus" pitchFamily="66" charset="0"/>
              <a:ea typeface="宋体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44C35-A82F-46FA-8991-32040EB1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9" y="160583"/>
            <a:ext cx="10766225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Tentative timeline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516530-0C81-45B2-973A-F70398C1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5" y="1392072"/>
            <a:ext cx="11274367" cy="4905061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Incorporation of updated grid-independency changes into standard GC 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Haipeng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Lin, this summer)</a:t>
            </a:r>
          </a:p>
          <a:p>
            <a:pPr>
              <a:spcBef>
                <a:spcPts val="24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Robust one-way coupling (static nested-grids, limited physical options) by the end of 2018 / early 2019 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Feng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on-going)</a:t>
            </a:r>
          </a:p>
          <a:p>
            <a:pPr>
              <a:spcBef>
                <a:spcPts val="24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Basic two-way coupling (aerosol feedback based on bulk aerosol mass) by mid-2019 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Feng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on-going)</a:t>
            </a:r>
          </a:p>
          <a:p>
            <a:pPr>
              <a:spcBef>
                <a:spcPts val="24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Tentative beta release of the Coupler by mid- or late-2019 (static nested grids, limited physical options)</a:t>
            </a:r>
          </a:p>
          <a:p>
            <a:pPr>
              <a:spcBef>
                <a:spcPts val="24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More complex two-way coupling (w/ aerosol size information from GC-APM / GC-TOMAS) by ???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6726" y="232773"/>
            <a:ext cx="11706727" cy="1325563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Applications: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4852" y="1353722"/>
            <a:ext cx="1167153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Air quality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forecasts</a:t>
            </a:r>
            <a:endParaRPr lang="en-US" altLang="zh-CN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Direct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and indirect effects of aerosols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Interactions between air quality with small-/</a:t>
            </a:r>
            <a:r>
              <a:rPr lang="en-US" altLang="zh-CN" sz="2000" b="1" dirty="0" err="1">
                <a:latin typeface="Arial" pitchFamily="34" charset="0"/>
                <a:cs typeface="Arial" pitchFamily="34" charset="0"/>
              </a:rPr>
              <a:t>meso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-scale/boundary layer meteorology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Nonlinearity of chemistry, parameterization of sub-grid chemistry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processes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Downscaling of climate – chemistry simulations</a:t>
            </a:r>
            <a:endParaRPr lang="en-US" altLang="zh-CN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Atmosphere-land-water-ecosystem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studies may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be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more achievable, taking advantage of the fact that many other models are already coupled to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WRF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WRF-Hydro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WRF-CFD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WRF-ROMS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WRF-Fire</a:t>
            </a:r>
            <a:endParaRPr lang="en-US" altLang="zh-C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6726" y="214999"/>
            <a:ext cx="11706727" cy="1325563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Motivation: 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How can 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GEOS-</a:t>
            </a:r>
            <a:r>
              <a:rPr lang="en-US" altLang="zh-CN" sz="2800" b="1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>
                <a:latin typeface="Arial" pitchFamily="34" charset="0"/>
                <a:cs typeface="Arial" pitchFamily="34" charset="0"/>
              </a:rPr>
              <a:t>users benefit from a WRF-GC coupled model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?  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0260" y="1460938"/>
            <a:ext cx="685287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900" b="1" u="sng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Fairly easy</a:t>
            </a:r>
            <a:r>
              <a:rPr lang="en-US" altLang="zh-CN" sz="19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00" b="1" dirty="0" smtClean="0">
                <a:latin typeface="Arial" pitchFamily="34" charset="0"/>
                <a:cs typeface="Arial" pitchFamily="34" charset="0"/>
              </a:rPr>
              <a:t>to jumpstart research on multi-scale </a:t>
            </a:r>
            <a:r>
              <a:rPr lang="en-US" altLang="zh-CN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meteorology </a:t>
            </a:r>
            <a:r>
              <a:rPr lang="en-US" altLang="zh-CN" sz="1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zh-CN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chemistry </a:t>
            </a:r>
            <a:r>
              <a:rPr lang="en-US" altLang="zh-CN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interactions</a:t>
            </a:r>
            <a:endParaRPr lang="en-US" altLang="zh-CN" sz="19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900" b="1" dirty="0">
                <a:latin typeface="Arial" pitchFamily="34" charset="0"/>
                <a:cs typeface="Arial" pitchFamily="34" charset="0"/>
              </a:rPr>
              <a:t>WRF provides a </a:t>
            </a:r>
            <a:r>
              <a:rPr lang="en-US" altLang="zh-CN" sz="1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powerful and flexible grid system</a:t>
            </a:r>
            <a:r>
              <a:rPr lang="en-US" altLang="zh-CN" sz="1900" b="1" dirty="0">
                <a:latin typeface="Arial" pitchFamily="34" charset="0"/>
                <a:cs typeface="Arial" pitchFamily="34" charset="0"/>
              </a:rPr>
              <a:t>, including nested grids and moving nest grids, at resolutions from ~100 km to ~3 km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900" b="1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altLang="zh-CN" sz="19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hindcast</a:t>
            </a:r>
            <a:r>
              <a:rPr lang="en-US" altLang="zh-CN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forecast </a:t>
            </a:r>
            <a:r>
              <a:rPr lang="en-US" altLang="zh-CN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capabilities </a:t>
            </a:r>
            <a:r>
              <a:rPr lang="en-US" altLang="zh-CN" sz="1900" b="1" dirty="0">
                <a:latin typeface="Arial" pitchFamily="34" charset="0"/>
                <a:cs typeface="Arial" pitchFamily="34" charset="0"/>
              </a:rPr>
              <a:t>driven by NCEP, EC, </a:t>
            </a:r>
            <a:r>
              <a:rPr lang="en-US" altLang="zh-CN" sz="1900" b="1" dirty="0" smtClean="0">
                <a:latin typeface="Arial" pitchFamily="34" charset="0"/>
                <a:cs typeface="Arial" pitchFamily="34" charset="0"/>
              </a:rPr>
              <a:t>CESM, </a:t>
            </a:r>
            <a:r>
              <a:rPr lang="en-US" altLang="zh-CN" sz="19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ANYWHERE</a:t>
            </a:r>
            <a:endParaRPr lang="en-US" altLang="zh-CN" sz="1900" b="1" i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900" b="1" dirty="0">
                <a:latin typeface="Arial" pitchFamily="34" charset="0"/>
                <a:cs typeface="Arial" pitchFamily="34" charset="0"/>
              </a:rPr>
              <a:t>WRF </a:t>
            </a:r>
            <a:r>
              <a:rPr lang="en-US" altLang="zh-CN" sz="1900" b="1" dirty="0" err="1">
                <a:latin typeface="Arial" pitchFamily="34" charset="0"/>
                <a:cs typeface="Arial" pitchFamily="34" charset="0"/>
              </a:rPr>
              <a:t>hindcasts</a:t>
            </a:r>
            <a:r>
              <a:rPr lang="en-US" altLang="zh-CN" sz="1900" b="1" dirty="0">
                <a:latin typeface="Arial" pitchFamily="34" charset="0"/>
                <a:cs typeface="Arial" pitchFamily="34" charset="0"/>
              </a:rPr>
              <a:t> can be nudged with observations to </a:t>
            </a:r>
            <a:r>
              <a:rPr lang="en-US" altLang="zh-CN" sz="1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mimic assimilated meteorological fields at high resolution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Atmosphere-land-water-ecosystem </a:t>
            </a:r>
            <a:r>
              <a:rPr lang="en-US" altLang="zh-CN" sz="1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studies may be more achievable</a:t>
            </a:r>
            <a:r>
              <a:rPr lang="en-US" altLang="zh-CN" sz="1900" b="1" dirty="0">
                <a:latin typeface="Arial" pitchFamily="34" charset="0"/>
                <a:cs typeface="Arial" pitchFamily="34" charset="0"/>
              </a:rPr>
              <a:t>, taking advantage of the fact that many other models are already coupled to </a:t>
            </a:r>
            <a:r>
              <a:rPr lang="en-US" altLang="zh-CN" sz="1900" b="1" dirty="0" smtClean="0">
                <a:latin typeface="Arial" pitchFamily="34" charset="0"/>
                <a:cs typeface="Arial" pitchFamily="34" charset="0"/>
              </a:rPr>
              <a:t>WRF</a:t>
            </a:r>
            <a:endParaRPr lang="en-US" altLang="zh-CN" sz="1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48" y="2702262"/>
            <a:ext cx="4741979" cy="282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0874" y="2006214"/>
            <a:ext cx="433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/>
              <a:t>Current GC high-resolution simulation capability:</a:t>
            </a:r>
          </a:p>
          <a:p>
            <a:pPr algn="ctr"/>
            <a:r>
              <a:rPr lang="en-US" altLang="zh-CN" sz="1600" b="1" dirty="0" smtClean="0"/>
              <a:t>Only over some areas and only some of the time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46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6726" y="301735"/>
            <a:ext cx="11706727" cy="1325563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Motivation: 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What about current CESM / WRF / WRF-</a:t>
            </a:r>
            <a:r>
              <a:rPr lang="en-US" altLang="zh-CN" sz="2800" b="1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 / other model users?</a:t>
            </a:r>
            <a:endParaRPr lang="zh-C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4853" y="1651290"/>
            <a:ext cx="115503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GEOS-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state-of-the-science, well-documented, traceable, benchmarked, GCST-supported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chemical module for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gases and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aerosols, backed by a large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atm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chemistry community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GEOS-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provides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“standard” mechanism that is suitable for most applications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, but still customizable 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GC as an abstraction layer can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provide consistency when coupled to current and future NCAR models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from global to local scales, </a:t>
            </a:r>
            <a:r>
              <a:rPr lang="en-US" altLang="zh-CN" sz="20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that can be easily maintained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151005" y="4402619"/>
            <a:ext cx="4327603" cy="2086503"/>
            <a:chOff x="6223383" y="3906458"/>
            <a:chExt cx="4965985" cy="253043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383" y="3906458"/>
              <a:ext cx="4965985" cy="2530438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9669603" y="4324373"/>
              <a:ext cx="1363355" cy="113796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397909" y="4143517"/>
              <a:ext cx="1005121" cy="100512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134726" y="5329494"/>
              <a:ext cx="818148" cy="72764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31180" y="5857079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C00000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CESM2-GC</a:t>
              </a:r>
              <a:endParaRPr lang="zh-CN" altLang="en-US" sz="2000" b="1" dirty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41795" y="4541627"/>
              <a:ext cx="12394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B050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WRF-GC</a:t>
              </a:r>
              <a:endParaRPr lang="zh-CN" altLang="en-US" sz="2000" b="1" dirty="0">
                <a:solidFill>
                  <a:srgbClr val="00B05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32870" y="4275274"/>
            <a:ext cx="5586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Further adoption of WRF by the large chemistry and meteorology communities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 chemical / AQ applications (scientific and operational)</a:t>
            </a:r>
          </a:p>
        </p:txBody>
      </p:sp>
    </p:spTree>
    <p:extLst>
      <p:ext uri="{BB962C8B-B14F-4D97-AF65-F5344CB8AC3E}">
        <p14:creationId xmlns:p14="http://schemas.microsoft.com/office/powerpoint/2010/main" val="21536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6726" y="365127"/>
            <a:ext cx="11742821" cy="1325563"/>
          </a:xfrm>
        </p:spPr>
        <p:txBody>
          <a:bodyPr>
            <a:noAutofit/>
          </a:bodyPr>
          <a:lstStyle/>
          <a:p>
            <a:r>
              <a:rPr lang="en-US" altLang="zh-CN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Development guideline</a:t>
            </a:r>
            <a:r>
              <a:rPr lang="en-US" altLang="zh-CN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altLang="zh-CN" sz="30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zh-CN" sz="3000" b="1" dirty="0">
                <a:latin typeface="Arial" pitchFamily="34" charset="0"/>
                <a:cs typeface="Arial" pitchFamily="34" charset="0"/>
              </a:rPr>
              <a:t>coupling structure that </a:t>
            </a:r>
            <a:r>
              <a:rPr lang="en-US" altLang="zh-CN" sz="3000" b="1" dirty="0" smtClean="0">
                <a:latin typeface="Arial" pitchFamily="34" charset="0"/>
                <a:cs typeface="Arial" pitchFamily="34" charset="0"/>
              </a:rPr>
              <a:t>is easy to use, </a:t>
            </a:r>
            <a:r>
              <a:rPr lang="en-US" altLang="zh-CN" sz="3000" b="1" dirty="0">
                <a:latin typeface="Arial" pitchFamily="34" charset="0"/>
                <a:cs typeface="Arial" pitchFamily="34" charset="0"/>
              </a:rPr>
              <a:t>massively </a:t>
            </a:r>
            <a:r>
              <a:rPr lang="en-US" altLang="zh-CN" sz="3000" b="1" dirty="0" smtClean="0">
                <a:latin typeface="Arial" pitchFamily="34" charset="0"/>
                <a:cs typeface="Arial" pitchFamily="34" charset="0"/>
              </a:rPr>
              <a:t>parallel, and </a:t>
            </a:r>
            <a:r>
              <a:rPr lang="en-US" altLang="zh-CN" sz="3000" b="1" dirty="0">
                <a:latin typeface="Arial" pitchFamily="34" charset="0"/>
                <a:cs typeface="Arial" pitchFamily="34" charset="0"/>
              </a:rPr>
              <a:t>ready </a:t>
            </a:r>
            <a:r>
              <a:rPr lang="en-US" altLang="zh-CN" sz="3000" b="1" dirty="0" smtClean="0">
                <a:latin typeface="Arial" pitchFamily="34" charset="0"/>
                <a:cs typeface="Arial" pitchFamily="34" charset="0"/>
              </a:rPr>
              <a:t>for the future</a:t>
            </a:r>
            <a:endParaRPr lang="zh-CN" alt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4852" y="1931258"/>
            <a:ext cx="1116530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Very specific goal: regional GEOS-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simulations with online meteorology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designed a coupling structure with minimal changes to either model, such that </a:t>
            </a:r>
            <a:r>
              <a:rPr lang="en-US" altLang="zh-CN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either parent model could be updated independently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GEOS-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High Performance (GCHP) technology is used, allowing WRF-GC to run in </a:t>
            </a:r>
            <a:r>
              <a:rPr lang="en-US" altLang="zh-CN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massively parallel architectures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for high performance</a:t>
            </a:r>
            <a:endParaRPr lang="en-US" altLang="zh-CN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We further “</a:t>
            </a:r>
            <a:r>
              <a:rPr lang="en-US" altLang="zh-CN" sz="2000" b="1" dirty="0" err="1">
                <a:latin typeface="Arial" pitchFamily="34" charset="0"/>
                <a:cs typeface="Arial" pitchFamily="34" charset="0"/>
              </a:rPr>
              <a:t>columnized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” GC so that it can operate as a </a:t>
            </a:r>
            <a:r>
              <a:rPr lang="en-US" altLang="zh-CN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stateless, grid-independent column model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that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can be fully driven by external models,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which will also ease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the development of future coupling projects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with GC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We plan to make the Coupler open access</a:t>
            </a:r>
            <a:endParaRPr lang="en-US" altLang="zh-CN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endParaRPr lang="en-US" altLang="zh-CN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endParaRPr lang="en-US" altLang="zh-C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E372DBD-DDA3-45AD-99D5-2D7303924E2F}"/>
              </a:ext>
            </a:extLst>
          </p:cNvPr>
          <p:cNvSpPr/>
          <p:nvPr/>
        </p:nvSpPr>
        <p:spPr>
          <a:xfrm>
            <a:off x="7272015" y="3032867"/>
            <a:ext cx="3411419" cy="2687025"/>
          </a:xfrm>
          <a:prstGeom prst="rect">
            <a:avLst/>
          </a:prstGeom>
          <a:solidFill>
            <a:srgbClr val="FFCCCC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GEOS-</a:t>
            </a:r>
            <a:r>
              <a:rPr lang="en-US" sz="1200" b="1" dirty="0" err="1" smtClean="0">
                <a:solidFill>
                  <a:schemeClr val="bg2">
                    <a:lumMod val="25000"/>
                  </a:schemeClr>
                </a:solidFill>
              </a:rPr>
              <a:t>Chem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 Column Code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v11-02c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(Grid-Independent, MPI-enabled)</a:t>
            </a:r>
            <a:endParaRPr lang="en-US" sz="11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D602DA-E476-491D-A390-539CEFDE4534}"/>
              </a:ext>
            </a:extLst>
          </p:cNvPr>
          <p:cNvSpPr/>
          <p:nvPr/>
        </p:nvSpPr>
        <p:spPr>
          <a:xfrm>
            <a:off x="7954391" y="3738598"/>
            <a:ext cx="2046668" cy="2599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/>
              <a:t>Chemistry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123848-59FB-448B-A782-DB698770DBC7}"/>
              </a:ext>
            </a:extLst>
          </p:cNvPr>
          <p:cNvSpPr/>
          <p:nvPr/>
        </p:nvSpPr>
        <p:spPr>
          <a:xfrm>
            <a:off x="7954391" y="4072742"/>
            <a:ext cx="2046668" cy="2599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/>
              <a:t>Deposition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7512C8D-E17D-44E8-922D-3EE617CD60BA}"/>
              </a:ext>
            </a:extLst>
          </p:cNvPr>
          <p:cNvSpPr/>
          <p:nvPr/>
        </p:nvSpPr>
        <p:spPr>
          <a:xfrm>
            <a:off x="7954391" y="4406886"/>
            <a:ext cx="2046668" cy="2599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/>
              <a:t>Emissions (HEMCO)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4383CD6-4063-462C-90D3-00469A4F579F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6643211" y="5446599"/>
            <a:ext cx="628805" cy="120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CF0A313-BD19-4D53-A10D-74A8142FA6A6}"/>
              </a:ext>
            </a:extLst>
          </p:cNvPr>
          <p:cNvSpPr/>
          <p:nvPr/>
        </p:nvSpPr>
        <p:spPr>
          <a:xfrm>
            <a:off x="4441775" y="2340270"/>
            <a:ext cx="2356207" cy="337963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rgbClr val="0070C0"/>
                </a:solidFill>
              </a:rPr>
              <a:t>WRF-GC</a:t>
            </a:r>
          </a:p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rgbClr val="0070C0"/>
                </a:solidFill>
              </a:rPr>
              <a:t>Coupling Component</a:t>
            </a:r>
            <a:endParaRPr lang="en-US" sz="1100" i="1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B0F4D0-489F-4F29-895C-F3CBCEECBE70}"/>
              </a:ext>
            </a:extLst>
          </p:cNvPr>
          <p:cNvSpPr/>
          <p:nvPr/>
        </p:nvSpPr>
        <p:spPr>
          <a:xfrm>
            <a:off x="4596543" y="3006515"/>
            <a:ext cx="2046668" cy="2599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/>
              <a:t>State Conversion Module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D244D0-0D91-41C0-95CF-A6D8A6D0C304}"/>
              </a:ext>
            </a:extLst>
          </p:cNvPr>
          <p:cNvSpPr/>
          <p:nvPr/>
        </p:nvSpPr>
        <p:spPr>
          <a:xfrm>
            <a:off x="4740384" y="3752262"/>
            <a:ext cx="1758987" cy="1178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rgbClr val="0070C0"/>
                </a:solidFill>
              </a:rPr>
              <a:t>Distributed Memory Pool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42D46E0-F7E6-4685-8975-43823E5E6B21}"/>
              </a:ext>
            </a:extLst>
          </p:cNvPr>
          <p:cNvSpPr/>
          <p:nvPr/>
        </p:nvSpPr>
        <p:spPr>
          <a:xfrm>
            <a:off x="4946361" y="3845484"/>
            <a:ext cx="538795" cy="8457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WRF </a:t>
            </a:r>
            <a:r>
              <a:rPr lang="en-US" sz="1000" i="1" dirty="0"/>
              <a:t>grid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D251E78-AF1D-43FC-9E9A-E3D7677F3841}"/>
              </a:ext>
            </a:extLst>
          </p:cNvPr>
          <p:cNvSpPr/>
          <p:nvPr/>
        </p:nvSpPr>
        <p:spPr>
          <a:xfrm>
            <a:off x="5691133" y="3845483"/>
            <a:ext cx="538795" cy="8457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GC </a:t>
            </a:r>
            <a:r>
              <a:rPr lang="en-US" sz="1000" i="1" dirty="0"/>
              <a:t>state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377C727A-E43B-41A4-B3AC-2225C89E197E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5215759" y="3291946"/>
            <a:ext cx="0" cy="5535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030FE9B-1CB1-4E2D-8D89-D9750E5EC7E4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5960531" y="3274098"/>
            <a:ext cx="0" cy="5713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78A5B2E-B3B2-43B3-AB32-9771106D8BF0}"/>
              </a:ext>
            </a:extLst>
          </p:cNvPr>
          <p:cNvSpPr/>
          <p:nvPr/>
        </p:nvSpPr>
        <p:spPr>
          <a:xfrm>
            <a:off x="4596543" y="5317828"/>
            <a:ext cx="2046668" cy="2599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/>
              <a:t>WRF-GC Chemistry Driver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198B89B-C7E1-4611-8082-DDCAD0E35D1F}"/>
              </a:ext>
            </a:extLst>
          </p:cNvPr>
          <p:cNvCxnSpPr>
            <a:cxnSpLocks/>
            <a:stCxn id="17" idx="1"/>
            <a:endCxn id="20" idx="3"/>
          </p:cNvCxnSpPr>
          <p:nvPr/>
        </p:nvCxnSpPr>
        <p:spPr>
          <a:xfrm flipH="1" flipV="1">
            <a:off x="3542563" y="5446599"/>
            <a:ext cx="1053980" cy="1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4291457-A769-47B8-8B65-AB18A4F4A1D9}"/>
              </a:ext>
            </a:extLst>
          </p:cNvPr>
          <p:cNvSpPr/>
          <p:nvPr/>
        </p:nvSpPr>
        <p:spPr>
          <a:xfrm>
            <a:off x="578105" y="3032867"/>
            <a:ext cx="3411419" cy="268703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WRF v3.9.1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(Standard Model, EM Core, Distributed Memory)</a:t>
            </a:r>
            <a:endParaRPr lang="en-US" sz="11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2F34C36-2B14-41C8-BF4F-932A6FBB41C3}"/>
              </a:ext>
            </a:extLst>
          </p:cNvPr>
          <p:cNvSpPr/>
          <p:nvPr/>
        </p:nvSpPr>
        <p:spPr>
          <a:xfrm>
            <a:off x="1025069" y="5313490"/>
            <a:ext cx="2517495" cy="26621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WRF-to-Chemistry Bindings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29108A7-1571-4DCF-80CD-12B1A34F1B20}"/>
              </a:ext>
            </a:extLst>
          </p:cNvPr>
          <p:cNvSpPr/>
          <p:nvPr/>
        </p:nvSpPr>
        <p:spPr>
          <a:xfrm>
            <a:off x="1260711" y="3738599"/>
            <a:ext cx="2046668" cy="2599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/>
              <a:t>Physics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A217164-68E9-4A86-BFFA-EAC341156CCA}"/>
              </a:ext>
            </a:extLst>
          </p:cNvPr>
          <p:cNvSpPr/>
          <p:nvPr/>
        </p:nvSpPr>
        <p:spPr>
          <a:xfrm>
            <a:off x="1260711" y="4072743"/>
            <a:ext cx="2046668" cy="2599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/>
              <a:t>Dynamics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39DCE24-FFEE-402F-8E63-4EA123824BAA}"/>
              </a:ext>
            </a:extLst>
          </p:cNvPr>
          <p:cNvSpPr/>
          <p:nvPr/>
        </p:nvSpPr>
        <p:spPr>
          <a:xfrm>
            <a:off x="1260711" y="4406887"/>
            <a:ext cx="2046668" cy="2599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b="1" dirty="0"/>
              <a:t>Input / Output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94D5E253-F0F6-41E5-9B03-F3A65F9DBAB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2283815" y="2013509"/>
            <a:ext cx="0" cy="1019356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D833B38-D4B9-47FA-8F79-9FF6902FA0FF}"/>
              </a:ext>
            </a:extLst>
          </p:cNvPr>
          <p:cNvCxnSpPr/>
          <p:nvPr/>
        </p:nvCxnSpPr>
        <p:spPr>
          <a:xfrm>
            <a:off x="2283816" y="2013508"/>
            <a:ext cx="8810519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5C29F0E-AD34-4636-8337-66655AB009B9}"/>
              </a:ext>
            </a:extLst>
          </p:cNvPr>
          <p:cNvCxnSpPr>
            <a:cxnSpLocks/>
          </p:cNvCxnSpPr>
          <p:nvPr/>
        </p:nvCxnSpPr>
        <p:spPr>
          <a:xfrm flipV="1">
            <a:off x="11094335" y="2013508"/>
            <a:ext cx="0" cy="4010628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C9051B3-663E-4448-B3A7-FE5BF7D99904}"/>
              </a:ext>
            </a:extLst>
          </p:cNvPr>
          <p:cNvCxnSpPr/>
          <p:nvPr/>
        </p:nvCxnSpPr>
        <p:spPr>
          <a:xfrm>
            <a:off x="2283816" y="6024136"/>
            <a:ext cx="8810519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8F73A69F-CD53-44C6-A65C-6189690D1DCC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2283815" y="5579708"/>
            <a:ext cx="0" cy="444428"/>
          </a:xfrm>
          <a:prstGeom prst="straightConnector1">
            <a:avLst/>
          </a:prstGeom>
          <a:ln w="952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9C10999-CE47-4B82-AC34-2DDFA968F6A2}"/>
              </a:ext>
            </a:extLst>
          </p:cNvPr>
          <p:cNvSpPr/>
          <p:nvPr/>
        </p:nvSpPr>
        <p:spPr>
          <a:xfrm>
            <a:off x="5908314" y="6066408"/>
            <a:ext cx="1430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WRF Timestep Loop</a:t>
            </a:r>
            <a:endParaRPr lang="en-HK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A27825C-5F4F-43A8-BE76-0D2256587121}"/>
              </a:ext>
            </a:extLst>
          </p:cNvPr>
          <p:cNvSpPr/>
          <p:nvPr/>
        </p:nvSpPr>
        <p:spPr>
          <a:xfrm>
            <a:off x="7954391" y="4737308"/>
            <a:ext cx="2046668" cy="2599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b="1" dirty="0" smtClean="0"/>
              <a:t>PBL mixing</a:t>
            </a:r>
            <a:endParaRPr lang="en-US" sz="105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CD5DF57-D0EE-442D-91AE-0A92C19DEDE7}"/>
              </a:ext>
            </a:extLst>
          </p:cNvPr>
          <p:cNvSpPr/>
          <p:nvPr/>
        </p:nvSpPr>
        <p:spPr>
          <a:xfrm>
            <a:off x="1260482" y="4741031"/>
            <a:ext cx="2046668" cy="2599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/>
              <a:t>Horizontal Transport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9603526-608F-459C-A41C-5D6A33D8C0B0}"/>
              </a:ext>
            </a:extLst>
          </p:cNvPr>
          <p:cNvSpPr/>
          <p:nvPr/>
        </p:nvSpPr>
        <p:spPr>
          <a:xfrm>
            <a:off x="4740383" y="4930741"/>
            <a:ext cx="1758987" cy="2599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/>
              <a:t>State Management Module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288112"/>
            <a:ext cx="2743200" cy="365125"/>
          </a:xfrm>
        </p:spPr>
        <p:txBody>
          <a:bodyPr/>
          <a:lstStyle/>
          <a:p>
            <a:fld id="{B5386F4E-733B-4185-A475-C0ECEC044312}" type="slidenum">
              <a:rPr lang="en-US" smtClean="0"/>
              <a:t>5</a:t>
            </a:fld>
            <a:endParaRPr lang="en-US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39F40429-901B-40D9-99C0-B1F41667D289}"/>
              </a:ext>
            </a:extLst>
          </p:cNvPr>
          <p:cNvSpPr txBox="1">
            <a:spLocks/>
          </p:cNvSpPr>
          <p:nvPr/>
        </p:nvSpPr>
        <p:spPr>
          <a:xfrm>
            <a:off x="623965" y="-1161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WRF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GC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Architectural Overview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8321" y="5580336"/>
            <a:ext cx="5642811" cy="1203987"/>
            <a:chOff x="48322" y="5716814"/>
            <a:chExt cx="5642810" cy="1203987"/>
          </a:xfrm>
        </p:grpSpPr>
        <p:sp>
          <p:nvSpPr>
            <p:cNvPr id="39" name="TextBox 38"/>
            <p:cNvSpPr txBox="1"/>
            <p:nvPr/>
          </p:nvSpPr>
          <p:spPr>
            <a:xfrm>
              <a:off x="48322" y="6089804"/>
              <a:ext cx="56428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zh-CN" sz="16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New </a:t>
              </a:r>
              <a:r>
                <a:rPr lang="en-US" altLang="zh-CN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bindings replace </a:t>
              </a:r>
              <a:r>
                <a:rPr lang="en-US" altLang="zh-CN" sz="16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the “</a:t>
              </a:r>
              <a:r>
                <a:rPr lang="en-US" altLang="zh-CN" sz="1600" b="1" dirty="0" err="1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chem</a:t>
              </a:r>
              <a:r>
                <a:rPr lang="en-US" altLang="zh-CN" sz="16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” part of WRF-</a:t>
              </a:r>
              <a:r>
                <a:rPr lang="en-US" altLang="zh-CN" sz="1600" b="1" dirty="0" err="1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Chem</a:t>
              </a:r>
              <a:r>
                <a:rPr lang="en-US" altLang="zh-CN" sz="16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, which is isolated from the rest of </a:t>
              </a:r>
              <a:r>
                <a:rPr lang="en-US" altLang="zh-CN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WRF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zh-CN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Chemistry output currently in WRF</a:t>
              </a:r>
              <a:endParaRPr lang="zh-CN" alt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" name="直接箭头连接符 41"/>
            <p:cNvCxnSpPr/>
            <p:nvPr/>
          </p:nvCxnSpPr>
          <p:spPr>
            <a:xfrm flipV="1">
              <a:off x="1419726" y="5716814"/>
              <a:ext cx="546279" cy="48607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360947" y="963350"/>
            <a:ext cx="11511791" cy="1240440"/>
            <a:chOff x="360947" y="1099830"/>
            <a:chExt cx="11511790" cy="124044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8C767A09-3847-47DA-AFAF-EA14D8DF630C}"/>
                </a:ext>
              </a:extLst>
            </p:cNvPr>
            <p:cNvSpPr txBox="1"/>
            <p:nvPr/>
          </p:nvSpPr>
          <p:spPr>
            <a:xfrm>
              <a:off x="360947" y="1099830"/>
              <a:ext cx="115117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Data structures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managed </a:t>
              </a:r>
              <a:r>
                <a:rPr lang="en-US" sz="1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by the state management module and ingested by the respective parent models (WRF, GC) in their native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format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onversion </a:t>
              </a:r>
              <a:r>
                <a:rPr lang="en-US" sz="1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performed after each timestep loop by the state conversion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module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ESMF not used</a:t>
              </a:r>
              <a:endPara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" name="直接箭头连接符 42"/>
            <p:cNvCxnSpPr>
              <a:endCxn id="10" idx="0"/>
            </p:cNvCxnSpPr>
            <p:nvPr/>
          </p:nvCxnSpPr>
          <p:spPr>
            <a:xfrm>
              <a:off x="4946360" y="1842475"/>
              <a:ext cx="673518" cy="49779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33">
            <a:extLst>
              <a:ext uri="{FF2B5EF4-FFF2-40B4-BE49-F238E27FC236}">
                <a16:creationId xmlns:a16="http://schemas.microsoft.com/office/drawing/2014/main" xmlns="" id="{1A27825C-5F4F-43A8-BE76-0D2256587121}"/>
              </a:ext>
            </a:extLst>
          </p:cNvPr>
          <p:cNvSpPr/>
          <p:nvPr/>
        </p:nvSpPr>
        <p:spPr>
          <a:xfrm>
            <a:off x="7962407" y="5094252"/>
            <a:ext cx="2046668" cy="2599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b="1" dirty="0" smtClean="0"/>
              <a:t>Convective transport</a:t>
            </a:r>
            <a:endParaRPr lang="en-US" sz="1050" b="1" dirty="0"/>
          </a:p>
        </p:txBody>
      </p:sp>
      <p:grpSp>
        <p:nvGrpSpPr>
          <p:cNvPr id="58" name="组合 57"/>
          <p:cNvGrpSpPr/>
          <p:nvPr/>
        </p:nvGrpSpPr>
        <p:grpSpPr>
          <a:xfrm>
            <a:off x="7122695" y="1924771"/>
            <a:ext cx="4750043" cy="971614"/>
            <a:chOff x="7122695" y="2061251"/>
            <a:chExt cx="4750042" cy="971614"/>
          </a:xfrm>
        </p:grpSpPr>
        <p:sp>
          <p:nvSpPr>
            <p:cNvPr id="47" name="TextBox 46"/>
            <p:cNvSpPr txBox="1"/>
            <p:nvPr/>
          </p:nvSpPr>
          <p:spPr>
            <a:xfrm>
              <a:off x="7122695" y="2061251"/>
              <a:ext cx="47500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Updated “</a:t>
              </a:r>
              <a:r>
                <a:rPr lang="en-US" altLang="zh-CN" sz="16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columnized</a:t>
              </a:r>
              <a:r>
                <a:rPr lang="en-US" altLang="zh-CN" sz="16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” GC code that is truly stateless and grid-independent (horizontal &amp; vertical)</a:t>
              </a:r>
            </a:p>
          </p:txBody>
        </p:sp>
        <p:cxnSp>
          <p:nvCxnSpPr>
            <p:cNvPr id="54" name="直接箭头连接符 53"/>
            <p:cNvCxnSpPr>
              <a:endCxn id="4" idx="0"/>
            </p:cNvCxnSpPr>
            <p:nvPr/>
          </p:nvCxnSpPr>
          <p:spPr>
            <a:xfrm flipH="1">
              <a:off x="8977724" y="2523188"/>
              <a:ext cx="346750" cy="50967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6957613" y="6295826"/>
            <a:ext cx="4750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“One-step” compilation of the coupled models</a:t>
            </a:r>
            <a:endParaRPr lang="en-US" altLang="zh-CN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3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AF5D9E-7CBB-4AC3-9A7E-D33BB045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96" y="9216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Review of development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877C89-C150-4F9F-B748-D905E3210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89" y="1187351"/>
            <a:ext cx="11468609" cy="48258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Creating a </a:t>
            </a:r>
            <a:r>
              <a:rPr lang="en-US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chemistry abstraction layer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for the WRF Model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Isolating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GEOS-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Chem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Column Code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from GCHP: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Reduced ESMF/MAPL dependencies;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Stateless, grid-independent operation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fully driven by external model;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Conversion of meteorology &amp; chemistry variables between WRF and GC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Creation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of a state management module further abstracting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WRF and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GC data structures into the coupler, allowing for easier development of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multi-domain work &amp; coupling of GC with other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Accepts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IC/BC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altLang="zh-CN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previous WRF-GC run outputs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MOZART4-GEOS5 output files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using the </a:t>
            </a:r>
            <a:r>
              <a:rPr lang="en-US" altLang="zh-CN" sz="2000" b="1" dirty="0" err="1">
                <a:latin typeface="Arial" pitchFamily="34" charset="0"/>
                <a:cs typeface="Arial" pitchFamily="34" charset="0"/>
              </a:rPr>
              <a:t>mozbc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 tool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(BC from CESM-GC in the future?)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PBL </a:t>
            </a:r>
            <a:r>
              <a:rPr lang="en-US" altLang="zh-CN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mixing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vertical convective transport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in GC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using meteorological data from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WRF</a:t>
            </a:r>
            <a:endParaRPr lang="en-US" altLang="zh-C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991572-6CC7-4D96-A6A3-DCA342AC27E6}"/>
              </a:ext>
            </a:extLst>
          </p:cNvPr>
          <p:cNvSpPr txBox="1"/>
          <p:nvPr/>
        </p:nvSpPr>
        <p:spPr>
          <a:xfrm>
            <a:off x="1" y="5958340"/>
            <a:ext cx="121920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  <a:latin typeface="Whitney HTF" pitchFamily="50" charset="0"/>
              </a:rPr>
              <a:t>WRF</a:t>
            </a:r>
            <a:r>
              <a:rPr lang="en-US" dirty="0">
                <a:solidFill>
                  <a:srgbClr val="0070C0"/>
                </a:solidFill>
                <a:latin typeface="Whitney HTF" pitchFamily="50" charset="0"/>
              </a:rPr>
              <a:t>-</a:t>
            </a:r>
            <a:r>
              <a:rPr lang="en-US" dirty="0">
                <a:solidFill>
                  <a:srgbClr val="C00000"/>
                </a:solidFill>
                <a:latin typeface="Whitney HTF" pitchFamily="50" charset="0"/>
              </a:rPr>
              <a:t>GC</a:t>
            </a:r>
            <a:r>
              <a:rPr lang="en-US" dirty="0">
                <a:latin typeface="Whitney HTF" pitchFamily="50" charset="0"/>
              </a:rPr>
              <a:t> Model</a:t>
            </a:r>
            <a:r>
              <a:rPr lang="en-US" dirty="0"/>
              <a:t>, Version 1805.18 (WRF 3.9.1.1, GEOS-</a:t>
            </a:r>
            <a:r>
              <a:rPr lang="en-US" dirty="0" err="1"/>
              <a:t>Chem</a:t>
            </a:r>
            <a:r>
              <a:rPr lang="en-US" dirty="0"/>
              <a:t> v11-02c)</a:t>
            </a:r>
          </a:p>
          <a:p>
            <a:pPr algn="ctr">
              <a:lnSpc>
                <a:spcPct val="120000"/>
              </a:lnSpc>
            </a:pPr>
            <a:r>
              <a:rPr lang="en-US" sz="1400" dirty="0"/>
              <a:t>© 2018 Peking University Atmospheric Chemistry &amp; Climate Group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0EBA9E-86E4-46D6-8F4D-57B548D3C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07" y="1608294"/>
            <a:ext cx="4063581" cy="4063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D1A220-D27B-498D-AA5A-43E7FF9294FC}"/>
              </a:ext>
            </a:extLst>
          </p:cNvPr>
          <p:cNvSpPr txBox="1"/>
          <p:nvPr/>
        </p:nvSpPr>
        <p:spPr>
          <a:xfrm>
            <a:off x="3652483" y="119437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81x81km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E2AB13-BD94-4F7F-88B0-9411F33A381C}"/>
              </a:ext>
            </a:extLst>
          </p:cNvPr>
          <p:cNvSpPr txBox="1"/>
          <p:nvPr/>
        </p:nvSpPr>
        <p:spPr>
          <a:xfrm>
            <a:off x="7339831" y="119437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27x27km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A29EA2-5832-44ED-B029-97A9C68EC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62" y="1608292"/>
            <a:ext cx="4063580" cy="406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97" y="300785"/>
            <a:ext cx="11455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GEOS-</a:t>
            </a:r>
            <a:r>
              <a:rPr lang="en-US" altLang="zh-CN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Chem</a:t>
            </a:r>
            <a:r>
              <a:rPr lang="en-US" altLang="zh-C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now entirely driven by WRF (1 way coupling)</a:t>
            </a:r>
            <a:endParaRPr lang="zh-CN" alt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784DE-082D-4273-9E9A-04EC6F30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52" y="553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Performance: WRF-GC 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vs. WRF-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Chem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1BFC8A-2CF2-4663-91D1-C37B59BA2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52" y="1359718"/>
            <a:ext cx="11309752" cy="1895236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 mixed bag, depending on resolution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At 27x27km (~c360, highest res supported by GCHP), WRF-GC is notably faster than WRF-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Chem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(CBMZ) by a factor of 2 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At other resolutions: mixed results</a:t>
            </a:r>
          </a:p>
          <a:p>
            <a:pPr marL="0" indent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E2BFCD-445E-485E-AFB2-7EDF7B560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24" y="3544092"/>
            <a:ext cx="5490579" cy="2990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C32566-BD9F-4068-A4EB-00FA5D914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203" y="3544091"/>
            <a:ext cx="6196775" cy="29907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7A49C0-D49E-4EB0-A63B-FDF92708BA85}"/>
              </a:ext>
            </a:extLst>
          </p:cNvPr>
          <p:cNvSpPr/>
          <p:nvPr/>
        </p:nvSpPr>
        <p:spPr>
          <a:xfrm>
            <a:off x="909417" y="3093689"/>
            <a:ext cx="4904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Overhead percentage for chemistry calculations = (</a:t>
            </a:r>
            <a:r>
              <a:rPr lang="en-US" sz="1600" b="1" dirty="0" err="1"/>
              <a:t>Chem+WRF</a:t>
            </a:r>
            <a:r>
              <a:rPr lang="en-US" sz="1600" b="1" dirty="0"/>
              <a:t>)/WRF for two models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3E56A6-F9B0-49E8-9E32-F436A11DE8F9}"/>
              </a:ext>
            </a:extLst>
          </p:cNvPr>
          <p:cNvSpPr/>
          <p:nvPr/>
        </p:nvSpPr>
        <p:spPr>
          <a:xfrm>
            <a:off x="6377796" y="3093689"/>
            <a:ext cx="561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/>
              <a:t>log(Time per 1 hour model time) for two models at different resolutions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29056"/>
            <a:ext cx="2743200" cy="365125"/>
          </a:xfrm>
        </p:spPr>
        <p:txBody>
          <a:bodyPr/>
          <a:lstStyle/>
          <a:p>
            <a:fld id="{B5386F4E-733B-4185-A475-C0ECEC0443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44C35-A82F-46FA-8991-32040EB1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1" y="92343"/>
            <a:ext cx="10766225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Challenges ahead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516530-0C81-45B2-973A-F70398C1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05" y="1219858"/>
            <a:ext cx="11492734" cy="491349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HEMCO may not work properly online with nested grids: HEMCO offline + WRF-</a:t>
            </a:r>
            <a:r>
              <a:rPr lang="en-US" sz="1700" b="1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latin typeface="Arial" pitchFamily="34" charset="0"/>
                <a:cs typeface="Arial" pitchFamily="34" charset="0"/>
              </a:rPr>
              <a:t>emis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driver?</a:t>
            </a:r>
          </a:p>
          <a:p>
            <a:pPr>
              <a:spcBef>
                <a:spcPts val="1800"/>
              </a:spcBef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Output / analyses: Python tools developed for GC?</a:t>
            </a:r>
          </a:p>
          <a:p>
            <a:pPr>
              <a:spcBef>
                <a:spcPts val="1800"/>
              </a:spcBef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Aerosol feedbacks: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800"/>
              </a:spcBef>
              <a:buFont typeface="Wingdings" pitchFamily="2" charset="2"/>
              <a:buChar char="n"/>
            </a:pPr>
            <a:r>
              <a:rPr lang="en-US" sz="17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Aerosols in standard GC are mostly bulk.  Size segregated aerosol modules </a:t>
            </a:r>
            <a:r>
              <a:rPr lang="en-US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APM and TOMAS </a:t>
            </a:r>
            <a:r>
              <a:rPr lang="en-US" sz="17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 GC  </a:t>
            </a:r>
            <a:r>
              <a:rPr lang="en-US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(may need to involve their developers) 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n"/>
            </a:pPr>
            <a:r>
              <a:rPr lang="en-US" sz="17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17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Binding for aerosol feedbacks will be in the Coupler. Goal is to develop a more general binding for aerosol mass / size / number / composition to connect to WRF  </a:t>
            </a:r>
            <a:r>
              <a:rPr lang="en-US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(may need to involve WRF developers and contact persons)</a:t>
            </a:r>
            <a:endParaRPr lang="en-US" sz="1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Grid-independency in WRF-GC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800"/>
              </a:spcBef>
              <a:buFont typeface="Wingdings" pitchFamily="2" charset="2"/>
              <a:buChar char="n"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Technical issues (</a:t>
            </a:r>
            <a:r>
              <a:rPr lang="en-US" sz="1700" b="1" dirty="0" err="1" smtClean="0">
                <a:latin typeface="Arial" pitchFamily="34" charset="0"/>
                <a:cs typeface="Arial" pitchFamily="34" charset="0"/>
              </a:rPr>
              <a:t>Haipeng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Lin)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n"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Assumptions behind chemical mechanism may not be appropriate at different resolutions  </a:t>
            </a:r>
            <a:r>
              <a:rPr lang="en-US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(a science problem)</a:t>
            </a:r>
          </a:p>
          <a:p>
            <a:pPr>
              <a:spcBef>
                <a:spcPts val="1800"/>
              </a:spcBef>
            </a:pPr>
            <a:r>
              <a:rPr lang="en-US" altLang="zh-CN" sz="1700" b="1" dirty="0" smtClean="0">
                <a:latin typeface="Arial" pitchFamily="34" charset="0"/>
                <a:cs typeface="Arial" pitchFamily="34" charset="0"/>
              </a:rPr>
              <a:t>Compatibility with NCAR model development efforts: CPF compliancy? Don’t want multiple WRF-GC!</a:t>
            </a:r>
            <a:endParaRPr lang="en-US" altLang="zh-CN" sz="17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n"/>
            </a:pPr>
            <a:endParaRPr lang="en-US" sz="17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6F4E-733B-4185-A475-C0ECEC04431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22752</TotalTime>
  <Words>1074</Words>
  <Application>Microsoft Office PowerPoint</Application>
  <PresentationFormat>自定义</PresentationFormat>
  <Paragraphs>122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Theme</vt:lpstr>
      <vt:lpstr>PowerPoint 演示文稿</vt:lpstr>
      <vt:lpstr>Motivation: How can GEOS-Chem users benefit from a WRF-GC coupled model?  </vt:lpstr>
      <vt:lpstr>Motivation: What about current CESM / WRF / WRF-Chem / other model users?</vt:lpstr>
      <vt:lpstr>Development guideline:  A coupling structure that is easy to use, massively parallel, and ready for the future</vt:lpstr>
      <vt:lpstr>PowerPoint 演示文稿</vt:lpstr>
      <vt:lpstr>Review of development efforts</vt:lpstr>
      <vt:lpstr>PowerPoint 演示文稿</vt:lpstr>
      <vt:lpstr>Performance: WRF-GC vs. WRF-Chem</vt:lpstr>
      <vt:lpstr>Challenges ahead</vt:lpstr>
      <vt:lpstr>Tentative timeline</vt:lpstr>
      <vt:lpstr>Applications: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WRF|GCHP</dc:title>
  <dc:creator>Jimmie Lin</dc:creator>
  <cp:lastModifiedBy>tmfu</cp:lastModifiedBy>
  <cp:revision>447</cp:revision>
  <dcterms:created xsi:type="dcterms:W3CDTF">2018-01-29T13:52:31Z</dcterms:created>
  <dcterms:modified xsi:type="dcterms:W3CDTF">2018-07-30T18:58:12Z</dcterms:modified>
</cp:coreProperties>
</file>