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69" r:id="rId2"/>
    <p:sldId id="275" r:id="rId3"/>
    <p:sldId id="277" r:id="rId4"/>
    <p:sldId id="266" r:id="rId5"/>
    <p:sldId id="260" r:id="rId6"/>
    <p:sldId id="261" r:id="rId7"/>
    <p:sldId id="264" r:id="rId8"/>
    <p:sldId id="276" r:id="rId9"/>
    <p:sldId id="267" r:id="rId10"/>
    <p:sldId id="262" r:id="rId11"/>
    <p:sldId id="273" r:id="rId12"/>
    <p:sldId id="268" r:id="rId13"/>
    <p:sldId id="274" r:id="rId14"/>
    <p:sldId id="272" r:id="rId15"/>
    <p:sldId id="271" r:id="rId16"/>
    <p:sldId id="263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0"/>
    <p:restoredTop sz="94656"/>
  </p:normalViewPr>
  <p:slideViewPr>
    <p:cSldViewPr snapToGrid="0" snapToObjects="1" showGuides="1">
      <p:cViewPr varScale="1">
        <p:scale>
          <a:sx n="93" d="100"/>
          <a:sy n="93" d="100"/>
        </p:scale>
        <p:origin x="720" y="200"/>
      </p:cViewPr>
      <p:guideLst>
        <p:guide orient="horz" pos="2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C578-6C95-3245-8BFF-360DA691A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671F21-38EA-1646-8384-9313C99F7C0E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0459D4-6432-6C4D-BBEA-E9A32AD2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 rot="5400000">
            <a:off x="-3206751" y="3195638"/>
            <a:ext cx="6850063" cy="45878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35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1808163" y="6604000"/>
            <a:ext cx="7337425" cy="25558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reeform 3"/>
          <p:cNvSpPr/>
          <p:nvPr userDrawn="1"/>
        </p:nvSpPr>
        <p:spPr>
          <a:xfrm>
            <a:off x="-9525" y="6351588"/>
            <a:ext cx="7605713" cy="3317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1681163" y="6591300"/>
            <a:ext cx="7464425" cy="26670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0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068C-51E6-B448-8490-5E14159F1F9A}" type="datetimeFigureOut"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F65F-3D1A-2A49-899B-EE3B8EAC4F37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E280243-6D3C-444F-AF78-6B79C39F4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>
              <a:latin typeface="Times" charset="0"/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latin typeface="Times" charset="0"/>
            </a:endParaRP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latin typeface="Times" charset="0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1400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4" r:id="rId1"/>
    <p:sldLayoutId id="2147486021" r:id="rId2"/>
    <p:sldLayoutId id="2147486022" r:id="rId3"/>
    <p:sldLayoutId id="2147486023" r:id="rId4"/>
    <p:sldLayoutId id="2147486024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acom.ucar.edu/wrf-che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2.mmm.ucar.edu/wrf/users/downloads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C32FB9-DDF3-9E4C-873D-6B7902C86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8811">
            <a:off x="1648402" y="1933837"/>
            <a:ext cx="2894527" cy="2894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0C37F-ED11-DD46-AF8F-C7C368612D14}"/>
              </a:ext>
            </a:extLst>
          </p:cNvPr>
          <p:cNvSpPr txBox="1"/>
          <p:nvPr/>
        </p:nvSpPr>
        <p:spPr>
          <a:xfrm>
            <a:off x="2315097" y="2572262"/>
            <a:ext cx="4915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WRF and WRF-</a:t>
            </a:r>
            <a:r>
              <a:rPr lang="en-US" sz="3200" b="1" dirty="0" err="1"/>
              <a:t>Chem</a:t>
            </a:r>
            <a:endParaRPr lang="en-US" sz="3200" b="1" dirty="0"/>
          </a:p>
          <a:p>
            <a:r>
              <a:rPr lang="en-US" sz="2800" dirty="0"/>
              <a:t>	in a nutshell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48B3A-28B8-8F46-98F5-27D8356A4D69}"/>
              </a:ext>
            </a:extLst>
          </p:cNvPr>
          <p:cNvSpPr txBox="1"/>
          <p:nvPr/>
        </p:nvSpPr>
        <p:spPr>
          <a:xfrm>
            <a:off x="1579289" y="6199552"/>
            <a:ext cx="59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Workshop on the integration of GEOS-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into NCAR models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July 30-31,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8F711C-E03A-A54C-B2C1-7C74A00835EA}"/>
              </a:ext>
            </a:extLst>
          </p:cNvPr>
          <p:cNvSpPr txBox="1"/>
          <p:nvPr/>
        </p:nvSpPr>
        <p:spPr>
          <a:xfrm>
            <a:off x="38100" y="45720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Gabriele Pfister and Mary Barth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NCAR/ACOM</a:t>
            </a:r>
          </a:p>
        </p:txBody>
      </p:sp>
    </p:spTree>
    <p:extLst>
      <p:ext uri="{BB962C8B-B14F-4D97-AF65-F5344CB8AC3E}">
        <p14:creationId xmlns:p14="http://schemas.microsoft.com/office/powerpoint/2010/main" val="16992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46B12-A421-5B49-AA79-6F7D172B84A4}"/>
              </a:ext>
            </a:extLst>
          </p:cNvPr>
          <p:cNvSpPr txBox="1"/>
          <p:nvPr/>
        </p:nvSpPr>
        <p:spPr>
          <a:xfrm>
            <a:off x="3332718" y="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Namelist</a:t>
            </a:r>
            <a:r>
              <a:rPr lang="en-US" dirty="0"/>
              <a:t>: WRF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3DABF-FD59-DA4B-8EA7-0CC6371CE25C}"/>
              </a:ext>
            </a:extLst>
          </p:cNvPr>
          <p:cNvSpPr/>
          <p:nvPr/>
        </p:nvSpPr>
        <p:spPr>
          <a:xfrm>
            <a:off x="133594" y="371689"/>
            <a:ext cx="4361133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time_control</a:t>
            </a:r>
            <a:endParaRPr lang="en-US" sz="900" b="1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start_year</a:t>
            </a:r>
            <a:r>
              <a:rPr lang="en-US" sz="900" dirty="0">
                <a:latin typeface="Courier" pitchFamily="2" charset="0"/>
              </a:rPr>
              <a:t>                          = 2014, 2014,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start_month</a:t>
            </a:r>
            <a:r>
              <a:rPr lang="en-US" sz="900" dirty="0">
                <a:latin typeface="Courier" pitchFamily="2" charset="0"/>
              </a:rPr>
              <a:t>                         = 08,08,   01,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start_day</a:t>
            </a:r>
            <a:r>
              <a:rPr lang="en-US" sz="900" dirty="0">
                <a:latin typeface="Courier" pitchFamily="2" charset="0"/>
              </a:rPr>
              <a:t>                           = 12,12,  24,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start_hour</a:t>
            </a:r>
            <a:r>
              <a:rPr lang="en-US" sz="900" dirty="0">
                <a:latin typeface="Courier" pitchFamily="2" charset="0"/>
              </a:rPr>
              <a:t>                          = 06,06,   12,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start_minute</a:t>
            </a:r>
            <a:r>
              <a:rPr lang="en-US" sz="900" dirty="0">
                <a:latin typeface="Courier" pitchFamily="2" charset="0"/>
              </a:rPr>
              <a:t>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start_second</a:t>
            </a:r>
            <a:r>
              <a:rPr lang="en-US" sz="900" dirty="0">
                <a:latin typeface="Courier" pitchFamily="2" charset="0"/>
              </a:rPr>
              <a:t>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end_year</a:t>
            </a:r>
            <a:r>
              <a:rPr lang="en-US" sz="900" dirty="0">
                <a:latin typeface="Courier" pitchFamily="2" charset="0"/>
              </a:rPr>
              <a:t>                            = 2014,2014, 2000,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end_month</a:t>
            </a:r>
            <a:r>
              <a:rPr lang="en-US" sz="900" dirty="0">
                <a:latin typeface="Courier" pitchFamily="2" charset="0"/>
              </a:rPr>
              <a:t>                           = 08,08,   01,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end_day</a:t>
            </a:r>
            <a:r>
              <a:rPr lang="en-US" sz="900" dirty="0">
                <a:latin typeface="Courier" pitchFamily="2" charset="0"/>
              </a:rPr>
              <a:t>                             = 13,13,   25,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end_hour</a:t>
            </a:r>
            <a:r>
              <a:rPr lang="en-US" sz="900" dirty="0">
                <a:latin typeface="Courier" pitchFamily="2" charset="0"/>
              </a:rPr>
              <a:t>                            = 06, 06,   12,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end_minute</a:t>
            </a:r>
            <a:r>
              <a:rPr lang="en-US" sz="900" dirty="0">
                <a:latin typeface="Courier" pitchFamily="2" charset="0"/>
              </a:rPr>
              <a:t>  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end_second</a:t>
            </a:r>
            <a:r>
              <a:rPr lang="en-US" sz="900" dirty="0">
                <a:latin typeface="Courier" pitchFamily="2" charset="0"/>
              </a:rPr>
              <a:t>                          = 00,   00,   00,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io_form_auxinput5                   = 2,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frames_per_auxinput5                = 1, 1, 1,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auxinput5_inname                    = '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wrfchemi_d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&lt;domain&gt;_&lt;date&gt;',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auxinput5_interval_m                = 60, 60, 60,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io_form_auxinput6                   = 2, 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frames_per_auxinput6                = 1, 1, 1,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auxinput6_inname                    = '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wrfbiochemi_d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&lt;domain&gt;',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auxinput6_interval_h                = 360, 360, 360,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io_form_auxinput7                   = 2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frames_per_auxinput7                = 1, 1, 1,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auxinput7_inname                    = '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wrffirechemi_d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&lt;domain&gt;_&lt;date&gt;',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auxinput7_interval_m                = 60, 60, 60,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&amp;domains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&amp;physics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mp_physics</a:t>
            </a:r>
            <a:r>
              <a:rPr lang="en-US" sz="900" dirty="0">
                <a:latin typeface="Courier" pitchFamily="2" charset="0"/>
              </a:rPr>
              <a:t>                          = 8,     8,     3,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ra_lw_physics</a:t>
            </a:r>
            <a:r>
              <a:rPr lang="en-US" sz="900" dirty="0">
                <a:latin typeface="Courier" pitchFamily="2" charset="0"/>
              </a:rPr>
              <a:t>                       = 4,     4,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ra_sw_physics</a:t>
            </a:r>
            <a:r>
              <a:rPr lang="en-US" sz="900" dirty="0">
                <a:latin typeface="Courier" pitchFamily="2" charset="0"/>
              </a:rPr>
              <a:t>                       = 4,     4,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sf_sfclay_physics</a:t>
            </a:r>
            <a:r>
              <a:rPr lang="en-US" sz="900" dirty="0">
                <a:latin typeface="Courier" pitchFamily="2" charset="0"/>
              </a:rPr>
              <a:t>                   = 7,7,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sf_surface_physics</a:t>
            </a:r>
            <a:r>
              <a:rPr lang="en-US" sz="900" dirty="0">
                <a:latin typeface="Courier" pitchFamily="2" charset="0"/>
              </a:rPr>
              <a:t>                  =  7,7,     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bl_pbl_physics</a:t>
            </a:r>
            <a:r>
              <a:rPr lang="en-US" sz="900" dirty="0">
                <a:latin typeface="Courier" pitchFamily="2" charset="0"/>
              </a:rPr>
              <a:t>                      = 7,7,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cu_physics</a:t>
            </a:r>
            <a:r>
              <a:rPr lang="en-US" sz="900" dirty="0">
                <a:latin typeface="Courier" pitchFamily="2" charset="0"/>
              </a:rPr>
              <a:t>                          = 5,     5,     0,</a:t>
            </a:r>
          </a:p>
          <a:p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cu_diag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= 1,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cugd_avedx</a:t>
            </a:r>
            <a:r>
              <a:rPr lang="en-US" sz="900" dirty="0">
                <a:latin typeface="Courier" pitchFamily="2" charset="0"/>
              </a:rPr>
              <a:t> 		   = 1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&amp;dynamics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non_hydrostatic</a:t>
            </a:r>
            <a:r>
              <a:rPr lang="en-US" sz="900" dirty="0">
                <a:latin typeface="Courier" pitchFamily="2" charset="0"/>
              </a:rPr>
              <a:t>                     = .true., .true.,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chem_adv_opt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= 2,2 ,      1,     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scalar_adv_opt</a:t>
            </a:r>
            <a:r>
              <a:rPr lang="en-US" sz="900" dirty="0">
                <a:latin typeface="Courier" pitchFamily="2" charset="0"/>
              </a:rPr>
              <a:t>                      = 2,2 ,      1,     </a:t>
            </a:r>
          </a:p>
          <a:p>
            <a:r>
              <a:rPr lang="en-US" sz="900" dirty="0">
                <a:latin typeface="Courier" pitchFamily="2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144DF-763B-0847-84D6-B054B64F2BB7}"/>
              </a:ext>
            </a:extLst>
          </p:cNvPr>
          <p:cNvSpPr/>
          <p:nvPr/>
        </p:nvSpPr>
        <p:spPr>
          <a:xfrm>
            <a:off x="5072447" y="470301"/>
            <a:ext cx="6690575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fdda</a:t>
            </a:r>
            <a:r>
              <a:rPr lang="en-US" sz="900" b="1" dirty="0">
                <a:latin typeface="Courier" pitchFamily="2" charset="0"/>
              </a:rPr>
              <a:t>                                              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bdy_control</a:t>
            </a:r>
            <a:endParaRPr lang="en-US" sz="900" b="1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&amp;grib2</a:t>
            </a:r>
          </a:p>
          <a:p>
            <a:r>
              <a:rPr lang="en-US" sz="900" dirty="0">
                <a:latin typeface="Courier" pitchFamily="2" charset="0"/>
              </a:rPr>
              <a:t> /</a:t>
            </a:r>
          </a:p>
          <a:p>
            <a:r>
              <a:rPr lang="en-US" sz="900" b="1" dirty="0">
                <a:solidFill>
                  <a:schemeClr val="bg1"/>
                </a:solidFill>
                <a:latin typeface="Courier" pitchFamily="2" charset="0"/>
              </a:rPr>
              <a:t>&amp;</a:t>
            </a:r>
            <a:r>
              <a:rPr lang="en-US" sz="900" b="1" dirty="0" err="1">
                <a:solidFill>
                  <a:schemeClr val="bg1"/>
                </a:solidFill>
                <a:latin typeface="Courier" pitchFamily="2" charset="0"/>
              </a:rPr>
              <a:t>chem</a:t>
            </a:r>
            <a:endParaRPr lang="en-US" sz="900" b="1" dirty="0">
              <a:solidFill>
                <a:schemeClr val="bg1"/>
              </a:solidFill>
              <a:latin typeface="Courier" pitchFamily="2" charset="0"/>
            </a:endParaRP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kemit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  = 10,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chem_opt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= 201,201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bioemdt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= 1.2, 0.4,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photdt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 = 1.2, 0.4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du_at_grnd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	                 = 285.,</a:t>
            </a:r>
          </a:p>
          <a:p>
            <a:pPr marL="57150"/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scale_o3_to_du_at_grnd              = .true.,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chemdt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 =   1.2, 0.4,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io_style_emissions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= 2,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emiss_inpt_opt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= 102, 102,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emiss_opt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= 10,10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emiss_opt_vol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0,        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chem_in_opt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= 1,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phot_opt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= 4, 4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gas_drydep_opt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= 1,        1,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aer_drydep_opt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= 1,1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bio_emiss_opt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3,        3,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ne_area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 = 210,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gas_bc_opt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1,    1, 112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gas_ic_opt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aer_bc_opt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aer_ic_opt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gaschem_onoff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aerchem_onoff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0, 0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wetscav_onoff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cldchem_onoff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0,        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vertmix_onoff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chem_conv_tr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= 1, 1,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conv_tr_wetscav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= 1,        1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conv_tr_aqchem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= 0,        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seas_opt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= 0,        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dust_opt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  = 0,       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dmsemis_opt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= 1,     </a:t>
            </a:r>
          </a:p>
          <a:p>
            <a:pPr marL="57150"/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n2o5_hetchem 	                    = 1 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biomass_burn_opt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= 2,2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plumerisefire_frq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= 30,      30,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scale_fire_emiss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= .true., .true.,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have_bcs_chem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= .true., .true.,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aer_ra_feedback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= 0,        0,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aer_op_opt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1,1       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opt_pars_out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= 1,        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have_bcs_upper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= .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false.,.false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.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fixed_ubc_press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= 100.,     100.,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fixed_ubc_inname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= 'ubvals_b40.20th.track1_1996-2005.nc',</a:t>
            </a:r>
          </a:p>
          <a:p>
            <a:pPr marL="57150"/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emi_inname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                         = '</a:t>
            </a:r>
            <a:r>
              <a:rPr lang="en-US" sz="900" dirty="0" err="1">
                <a:solidFill>
                  <a:schemeClr val="bg1"/>
                </a:solidFill>
                <a:latin typeface="Courier" pitchFamily="2" charset="0"/>
              </a:rPr>
              <a:t>wrfchemi_d</a:t>
            </a:r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&lt;domain&gt;_&lt;date&gt;'</a:t>
            </a:r>
          </a:p>
          <a:p>
            <a:pPr marL="57150"/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4999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46B12-A421-5B49-AA79-6F7D172B84A4}"/>
              </a:ext>
            </a:extLst>
          </p:cNvPr>
          <p:cNvSpPr txBox="1"/>
          <p:nvPr/>
        </p:nvSpPr>
        <p:spPr>
          <a:xfrm>
            <a:off x="3332718" y="0"/>
            <a:ext cx="3517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Namelist</a:t>
            </a:r>
            <a:r>
              <a:rPr lang="en-US" dirty="0"/>
              <a:t>: WRF</a:t>
            </a:r>
            <a:r>
              <a:rPr lang="en-US" dirty="0">
                <a:solidFill>
                  <a:srgbClr val="FF0000"/>
                </a:solidFill>
              </a:rPr>
              <a:t>-CHEM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3DABF-FD59-DA4B-8EA7-0CC6371CE25C}"/>
              </a:ext>
            </a:extLst>
          </p:cNvPr>
          <p:cNvSpPr/>
          <p:nvPr/>
        </p:nvSpPr>
        <p:spPr>
          <a:xfrm>
            <a:off x="133594" y="371689"/>
            <a:ext cx="4361133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time_control</a:t>
            </a:r>
            <a:endParaRPr lang="en-US" sz="900" b="1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start_year</a:t>
            </a:r>
            <a:r>
              <a:rPr lang="en-US" sz="900" dirty="0">
                <a:latin typeface="Courier" pitchFamily="2" charset="0"/>
              </a:rPr>
              <a:t>                          = 2014, 2014,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start_month</a:t>
            </a:r>
            <a:r>
              <a:rPr lang="en-US" sz="900" dirty="0">
                <a:latin typeface="Courier" pitchFamily="2" charset="0"/>
              </a:rPr>
              <a:t>                         = 08,08,   01,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start_day</a:t>
            </a:r>
            <a:r>
              <a:rPr lang="en-US" sz="900" dirty="0">
                <a:latin typeface="Courier" pitchFamily="2" charset="0"/>
              </a:rPr>
              <a:t>                           = 12,12,  24,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start_hour</a:t>
            </a:r>
            <a:r>
              <a:rPr lang="en-US" sz="900" dirty="0">
                <a:latin typeface="Courier" pitchFamily="2" charset="0"/>
              </a:rPr>
              <a:t>                          = 06,06,   12,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start_minute</a:t>
            </a:r>
            <a:r>
              <a:rPr lang="en-US" sz="900" dirty="0">
                <a:latin typeface="Courier" pitchFamily="2" charset="0"/>
              </a:rPr>
              <a:t>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start_second</a:t>
            </a:r>
            <a:r>
              <a:rPr lang="en-US" sz="900" dirty="0">
                <a:latin typeface="Courier" pitchFamily="2" charset="0"/>
              </a:rPr>
              <a:t>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end_year</a:t>
            </a:r>
            <a:r>
              <a:rPr lang="en-US" sz="900" dirty="0">
                <a:latin typeface="Courier" pitchFamily="2" charset="0"/>
              </a:rPr>
              <a:t>                            = 2014,2014, 2000,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end_month</a:t>
            </a:r>
            <a:r>
              <a:rPr lang="en-US" sz="900" dirty="0">
                <a:latin typeface="Courier" pitchFamily="2" charset="0"/>
              </a:rPr>
              <a:t>                           = 08,08,   01,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end_day</a:t>
            </a:r>
            <a:r>
              <a:rPr lang="en-US" sz="900" dirty="0">
                <a:latin typeface="Courier" pitchFamily="2" charset="0"/>
              </a:rPr>
              <a:t>                             = 13,13,   25,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end_hour</a:t>
            </a:r>
            <a:r>
              <a:rPr lang="en-US" sz="900" dirty="0">
                <a:latin typeface="Courier" pitchFamily="2" charset="0"/>
              </a:rPr>
              <a:t>                            = 06, 06,   12,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end_minute</a:t>
            </a:r>
            <a:r>
              <a:rPr lang="en-US" sz="900" dirty="0">
                <a:latin typeface="Courier" pitchFamily="2" charset="0"/>
              </a:rPr>
              <a:t>                          = 00,   00,   00,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end_second</a:t>
            </a:r>
            <a:r>
              <a:rPr lang="en-US" sz="900" dirty="0">
                <a:latin typeface="Courier" pitchFamily="2" charset="0"/>
              </a:rPr>
              <a:t>                          = 00,   00,   00,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io_form_auxinput5                   = 2,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frames_per_auxinput5                = 1, 1, 1,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auxinput5_inname          = '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wrfchemi_d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&lt;domain&gt;_&lt;date&gt;',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auxinput5_interval_m                = 60, 60, 60,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io_form_auxinput6                   = 2, 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frames_per_auxinput6                = 1, 1, 1,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auxinput6_inname          = '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wrfbiochemi_d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&lt;domain&gt;',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auxinput6_interval_h                = 360, 360, 360,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io_form_auxinput7                   = 2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frames_per_auxinput7                = 1, 1, 1,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auxinput7_inname          = '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wrffirechemi_d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&lt;domain&gt;_&lt;date&gt;',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auxinput7_interval_m                = 60, 60, 60,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&amp;domains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&amp;physics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mp_physics</a:t>
            </a:r>
            <a:r>
              <a:rPr lang="en-US" sz="900" dirty="0">
                <a:latin typeface="Courier" pitchFamily="2" charset="0"/>
              </a:rPr>
              <a:t>                          = 8,     8,     3,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ra_lw_physics</a:t>
            </a:r>
            <a:r>
              <a:rPr lang="en-US" sz="900" dirty="0">
                <a:latin typeface="Courier" pitchFamily="2" charset="0"/>
              </a:rPr>
              <a:t>                       = 4,     4,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ra_sw_physics</a:t>
            </a:r>
            <a:r>
              <a:rPr lang="en-US" sz="900" dirty="0">
                <a:latin typeface="Courier" pitchFamily="2" charset="0"/>
              </a:rPr>
              <a:t>                       = 4,     4,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sf_sfclay_physics</a:t>
            </a:r>
            <a:r>
              <a:rPr lang="en-US" sz="900" dirty="0">
                <a:latin typeface="Courier" pitchFamily="2" charset="0"/>
              </a:rPr>
              <a:t>                   = 7,7,   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sf_surface_physics</a:t>
            </a:r>
            <a:r>
              <a:rPr lang="en-US" sz="900" dirty="0">
                <a:latin typeface="Courier" pitchFamily="2" charset="0"/>
              </a:rPr>
              <a:t>                  =  7,7,     2,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bl_pbl_physics</a:t>
            </a:r>
            <a:r>
              <a:rPr lang="en-US" sz="900" dirty="0">
                <a:latin typeface="Courier" pitchFamily="2" charset="0"/>
              </a:rPr>
              <a:t>                      = 7,7, 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cu_physics</a:t>
            </a:r>
            <a:r>
              <a:rPr lang="en-US" sz="900" dirty="0">
                <a:latin typeface="Courier" pitchFamily="2" charset="0"/>
              </a:rPr>
              <a:t>                          = 5,     5,     0,</a:t>
            </a:r>
          </a:p>
          <a:p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cu_diag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 = 1, 1,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cugd_avedx</a:t>
            </a:r>
            <a:r>
              <a:rPr lang="en-US" sz="900" dirty="0">
                <a:latin typeface="Courier" pitchFamily="2" charset="0"/>
              </a:rPr>
              <a:t> 		   = 1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&amp;dynamics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non_hydrostatic</a:t>
            </a:r>
            <a:r>
              <a:rPr lang="en-US" sz="900" dirty="0">
                <a:latin typeface="Courier" pitchFamily="2" charset="0"/>
              </a:rPr>
              <a:t>                     = .true., .true.,</a:t>
            </a:r>
          </a:p>
          <a:p>
            <a:r>
              <a:rPr lang="en-US" sz="9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chem_adv_opt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= 2,2 ,      1,    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  <a:r>
              <a:rPr lang="en-US" sz="900" dirty="0" err="1">
                <a:latin typeface="Courier" pitchFamily="2" charset="0"/>
              </a:rPr>
              <a:t>scalar_adv_opt</a:t>
            </a:r>
            <a:r>
              <a:rPr lang="en-US" sz="900" dirty="0">
                <a:latin typeface="Courier" pitchFamily="2" charset="0"/>
              </a:rPr>
              <a:t>                      = 2,2 ,      1,     </a:t>
            </a:r>
          </a:p>
          <a:p>
            <a:r>
              <a:rPr lang="en-US" sz="900" dirty="0">
                <a:latin typeface="Courier" pitchFamily="2" charset="0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144DF-763B-0847-84D6-B054B64F2BB7}"/>
              </a:ext>
            </a:extLst>
          </p:cNvPr>
          <p:cNvSpPr/>
          <p:nvPr/>
        </p:nvSpPr>
        <p:spPr>
          <a:xfrm>
            <a:off x="5072446" y="461665"/>
            <a:ext cx="669057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fdda</a:t>
            </a:r>
            <a:r>
              <a:rPr lang="en-US" sz="900" b="1" dirty="0">
                <a:latin typeface="Courier" pitchFamily="2" charset="0"/>
              </a:rPr>
              <a:t>                                              </a:t>
            </a: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</a:t>
            </a:r>
            <a:r>
              <a:rPr lang="en-US" sz="900" b="1" dirty="0" err="1">
                <a:latin typeface="Courier" pitchFamily="2" charset="0"/>
              </a:rPr>
              <a:t>bdy_control</a:t>
            </a:r>
            <a:endParaRPr lang="en-US" sz="900" b="1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/</a:t>
            </a:r>
          </a:p>
          <a:p>
            <a:r>
              <a:rPr lang="en-US" sz="900" b="1" dirty="0">
                <a:latin typeface="Courier" pitchFamily="2" charset="0"/>
              </a:rPr>
              <a:t>&amp;grib2</a:t>
            </a:r>
          </a:p>
          <a:p>
            <a:r>
              <a:rPr lang="en-US" sz="900" dirty="0">
                <a:latin typeface="Courier" pitchFamily="2" charset="0"/>
              </a:rPr>
              <a:t> /</a:t>
            </a:r>
          </a:p>
          <a:p>
            <a:r>
              <a:rPr lang="en-US" sz="900" b="1" dirty="0">
                <a:solidFill>
                  <a:srgbClr val="FF0000"/>
                </a:solidFill>
                <a:latin typeface="Courier" pitchFamily="2" charset="0"/>
              </a:rPr>
              <a:t>&amp;</a:t>
            </a:r>
            <a:r>
              <a:rPr lang="en-US" sz="900" b="1" dirty="0" err="1">
                <a:solidFill>
                  <a:srgbClr val="FF0000"/>
                </a:solidFill>
                <a:latin typeface="Courier" pitchFamily="2" charset="0"/>
              </a:rPr>
              <a:t>chem</a:t>
            </a:r>
            <a:endParaRPr lang="en-US" sz="900" b="1" dirty="0">
              <a:solidFill>
                <a:srgbClr val="FF0000"/>
              </a:solidFill>
              <a:latin typeface="Courier" pitchFamily="2" charset="0"/>
            </a:endParaRP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chem_opt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= 201,201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bioemdt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 = 1.2, 0.4,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photdt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  = 1.2, 0.4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du_at_grnd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	                        = 285.,</a:t>
            </a:r>
          </a:p>
          <a:p>
            <a:pPr marL="57150"/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scale_o3_to_du_at_grnd              = .true.,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chemdt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  =   1.2, 0.4,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io_style_emissions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= 2,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emiss_inpt_opt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= 102, 102,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emiss_opt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= 10,10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emiss_opt_vol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0,        0,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chem_in_opt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= 1,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phot_opt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= 4, 4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gas_drydep_opt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= 1,        1,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aer_drydep_opt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= 1, 1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bio_emiss_opt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3,        3,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gas_bc_opt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= 1,    1, 112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gas_ic_opt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aer_bc_opt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aer_ic_opt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= 1,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gaschem_onoff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aerchem_onoff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0, 0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wetscav_onoff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cldchem_onoff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0,        0,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vertmix_onoff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1,        1,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chem_conv_tr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= 1, 1,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conv_tr_wetscav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= 1,        1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conv_tr_aqchem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= 0,        0,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seas_opt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= 0,        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dust_opt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  = 0,       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dmsemis_opt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= 1,     </a:t>
            </a:r>
          </a:p>
          <a:p>
            <a:pPr marL="57150"/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n2o5_hetchem 	                    = 1 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biomass_burn_opt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= 2,2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plumerisefire_frq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= 30,      30,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have_bcs_chem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= .true., .true.,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aer_ra_feedback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= 0,        0,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aer_op_opt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  = 1,1       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opt_pars_out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  = 1,        </a:t>
            </a:r>
          </a:p>
          <a:p>
            <a:pPr marL="57150"/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have_bcs_upper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                      = .</a:t>
            </a:r>
            <a:r>
              <a:rPr lang="en-US" sz="900" dirty="0" err="1">
                <a:solidFill>
                  <a:srgbClr val="FF0000"/>
                </a:solidFill>
                <a:latin typeface="Courier" pitchFamily="2" charset="0"/>
              </a:rPr>
              <a:t>false.,.false</a:t>
            </a:r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.</a:t>
            </a:r>
          </a:p>
          <a:p>
            <a:pPr marL="57150"/>
            <a:r>
              <a:rPr lang="en-US" sz="900" dirty="0">
                <a:solidFill>
                  <a:srgbClr val="FF0000"/>
                </a:solidFill>
                <a:latin typeface="Courier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1949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8BAD3C-334B-BB4C-8E40-22334740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88" y="945915"/>
            <a:ext cx="3416012" cy="24761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F3294EE-5752-FA4E-9C1F-85BE2107528E}"/>
              </a:ext>
            </a:extLst>
          </p:cNvPr>
          <p:cNvSpPr txBox="1">
            <a:spLocks/>
          </p:cNvSpPr>
          <p:nvPr/>
        </p:nvSpPr>
        <p:spPr>
          <a:xfrm>
            <a:off x="0" y="543448"/>
            <a:ext cx="7772400" cy="469356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/>
            <a:r>
              <a:rPr lang="en-US" sz="20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Trajectories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Calculate trajectories online during runtime </a:t>
            </a:r>
            <a:b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from specified times/locations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Output of meteorological and chemical parameters</a:t>
            </a:r>
            <a:endParaRPr lang="en-US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b="1" u="sng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Tendencies of Trace Gases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tendencies for a few trace gases of chemistry, 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and vertical advection &amp; vertical mixing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 as the difference before and 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module call</a:t>
            </a:r>
            <a:endParaRPr lang="en-US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b="1" u="sng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Reaction Rates (IRR)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IRR in CMAQ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Accumulates the reaction rates for each reaction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gas-phase chemistry mechanism</a:t>
            </a:r>
            <a:endParaRPr lang="en-US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controlled by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namelist</a:t>
            </a:r>
            <a:endParaRPr lang="en-US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with Process Analysis tool PERMM 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(Will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Vizuete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UNC)</a:t>
            </a:r>
            <a:endParaRPr lang="en-US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000" b="1" u="sng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"Tracking" output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vertical profiles of prescribed meteorological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chemical species at a set of prescribed times 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horizontal coordinates at each timestep </a:t>
            </a:r>
            <a:b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for comparison to aircraft observations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F1C4A-A073-D140-B857-C1DE556C8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5" b="384"/>
          <a:stretch/>
        </p:blipFill>
        <p:spPr>
          <a:xfrm>
            <a:off x="5643728" y="3919861"/>
            <a:ext cx="3320163" cy="23825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DA96D7-1234-B244-8B96-FB110AA0FE73}"/>
              </a:ext>
            </a:extLst>
          </p:cNvPr>
          <p:cNvSpPr/>
          <p:nvPr/>
        </p:nvSpPr>
        <p:spPr>
          <a:xfrm>
            <a:off x="1" y="57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ACOM provided WRF-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Diagnostics Tools</a:t>
            </a:r>
          </a:p>
        </p:txBody>
      </p:sp>
    </p:spTree>
    <p:extLst>
      <p:ext uri="{BB962C8B-B14F-4D97-AF65-F5344CB8AC3E}">
        <p14:creationId xmlns:p14="http://schemas.microsoft.com/office/powerpoint/2010/main" val="20787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A8CA-1328-0045-BDB5-07355BEF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97" y="8729"/>
            <a:ext cx="7772400" cy="626076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Recent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Applications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NCAR/ACOM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C876B8-C940-E54E-8C56-926EC8988EEC}"/>
              </a:ext>
            </a:extLst>
          </p:cNvPr>
          <p:cNvSpPr txBox="1"/>
          <p:nvPr/>
        </p:nvSpPr>
        <p:spPr>
          <a:xfrm>
            <a:off x="99699" y="845904"/>
            <a:ext cx="77724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Field Project Forecasting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(usually tracer forecasts)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KORUS-AQ, FRAPPE, SEAC4RS,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NOMADSS, DC3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Chemistry-Climate Studies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North America (future air quality)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South Asia (future air quality)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Effect of stratospheric ozone recovery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air quality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Intercomparisons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AQMEII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 Quality: FRAPPÉ and KORUS-AQ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Deep Convection: Wet scavenging, lightning-NO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formation in upper troposphere (DC3, SEAC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Effect of cloud prediction on radiation and ozone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production (SEAC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33D14-45AC-D945-A06E-1AC6B0141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77"/>
          <a:stretch/>
        </p:blipFill>
        <p:spPr>
          <a:xfrm>
            <a:off x="4850741" y="1338049"/>
            <a:ext cx="4102218" cy="295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81AAA-9F5C-D447-863C-4659DEFBF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27" y="4345720"/>
            <a:ext cx="2690705" cy="24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E256D1-06B1-6846-9BDA-55C6C7839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26"/>
          <a:stretch/>
        </p:blipFill>
        <p:spPr>
          <a:xfrm>
            <a:off x="4104258" y="135104"/>
            <a:ext cx="5091259" cy="289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48441-EC1C-5840-BEF8-E77E4516F975}"/>
              </a:ext>
            </a:extLst>
          </p:cNvPr>
          <p:cNvSpPr txBox="1"/>
          <p:nvPr/>
        </p:nvSpPr>
        <p:spPr>
          <a:xfrm>
            <a:off x="2940581" y="-4465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WRF and WRF-</a:t>
            </a:r>
            <a:r>
              <a:rPr lang="en-US" dirty="0" err="1"/>
              <a:t>Chem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30853-C4BB-FE4D-B72F-1915CCD56532}"/>
              </a:ext>
            </a:extLst>
          </p:cNvPr>
          <p:cNvSpPr/>
          <p:nvPr/>
        </p:nvSpPr>
        <p:spPr>
          <a:xfrm>
            <a:off x="122349" y="467988"/>
            <a:ext cx="3981909" cy="255454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Numerical weather prediction and atmospheric simulation system designed for research and operational applications.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Supported as a common tool for the university/research and operational communities (&gt; 40,000 users worldwide).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 quality and chemistry-climate from regional to cloud resolving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5F4D0-8207-754B-9D2B-AC7FD84CDC29}"/>
              </a:ext>
            </a:extLst>
          </p:cNvPr>
          <p:cNvSpPr txBox="1"/>
          <p:nvPr/>
        </p:nvSpPr>
        <p:spPr>
          <a:xfrm>
            <a:off x="0" y="3805122"/>
            <a:ext cx="9178025" cy="294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u="sng" dirty="0"/>
              <a:t>For more information including Publication Lists</a:t>
            </a:r>
            <a:r>
              <a:rPr lang="en-US" sz="1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WRF-NCAR		</a:t>
            </a:r>
            <a:r>
              <a:rPr lang="en-US" sz="1800" dirty="0">
                <a:solidFill>
                  <a:srgbClr val="0070C0"/>
                </a:solidFill>
              </a:rPr>
              <a:t>http://www2.mmm.ucar.edu/wrf/users/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WRF-</a:t>
            </a:r>
            <a:r>
              <a:rPr lang="en-US" sz="1800" dirty="0" err="1"/>
              <a:t>Chem</a:t>
            </a:r>
            <a:r>
              <a:rPr lang="en-US" sz="1800" dirty="0"/>
              <a:t> NOAA 	</a:t>
            </a:r>
            <a:r>
              <a:rPr lang="en-US" sz="1800" dirty="0">
                <a:solidFill>
                  <a:srgbClr val="0070C0"/>
                </a:solidFill>
              </a:rPr>
              <a:t>https://ruc.noaa.gov/wrf/</a:t>
            </a:r>
            <a:r>
              <a:rPr lang="en-US" sz="1800" dirty="0" err="1">
                <a:solidFill>
                  <a:srgbClr val="0070C0"/>
                </a:solidFill>
              </a:rPr>
              <a:t>wrf-chem</a:t>
            </a:r>
            <a:r>
              <a:rPr lang="en-US" sz="1800" dirty="0">
                <a:solidFill>
                  <a:srgbClr val="0070C0"/>
                </a:solidFill>
              </a:rPr>
              <a:t>/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WRF-</a:t>
            </a:r>
            <a:r>
              <a:rPr lang="en-US" sz="1800" dirty="0" err="1"/>
              <a:t>Chem</a:t>
            </a:r>
            <a:r>
              <a:rPr lang="en-US" sz="1800" dirty="0"/>
              <a:t> NCAR 	</a:t>
            </a: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https://www2.acom.ucar.edu/wrf-chem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/>
              <a:t>Annual Tutorials @ NCAR: Summer (WRF), Winter (WRF &amp; WRF-</a:t>
            </a:r>
            <a:r>
              <a:rPr lang="en-US" sz="1800" dirty="0" err="1"/>
              <a:t>Chem</a:t>
            </a:r>
            <a:r>
              <a:rPr lang="en-US" sz="1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WRF Evaluation Tool: </a:t>
            </a:r>
            <a:r>
              <a:rPr lang="en-US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http://www2.mmm.ucar.edu/wrf/users/downloads.html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905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A8CA-1328-0045-BDB5-07355BEF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1420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01ACC-B493-494C-997A-6A83339F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31" y="481181"/>
            <a:ext cx="5836431" cy="3171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B724C-C1AB-2D45-93F1-008FBFAC5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15" y="3549230"/>
            <a:ext cx="5481606" cy="3308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BB5216-4981-4443-95B4-48EB058F8D75}"/>
              </a:ext>
            </a:extLst>
          </p:cNvPr>
          <p:cNvSpPr txBox="1"/>
          <p:nvPr/>
        </p:nvSpPr>
        <p:spPr>
          <a:xfrm>
            <a:off x="190623" y="5034338"/>
            <a:ext cx="292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Aerosol-Cloud Interactions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DF547-9D06-254C-A44A-1FB11FE8EA0C}"/>
              </a:ext>
            </a:extLst>
          </p:cNvPr>
          <p:cNvSpPr/>
          <p:nvPr/>
        </p:nvSpPr>
        <p:spPr>
          <a:xfrm>
            <a:off x="2784491" y="19516"/>
            <a:ext cx="3575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Aerosol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987296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8CD6B-A098-A642-9806-B1FDBA7E6093}"/>
              </a:ext>
            </a:extLst>
          </p:cNvPr>
          <p:cNvSpPr/>
          <p:nvPr/>
        </p:nvSpPr>
        <p:spPr>
          <a:xfrm>
            <a:off x="125032" y="2794387"/>
            <a:ext cx="8970135" cy="4063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ARW Dynamical Core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Fully compressible, Euler nonhydrostatic, run-time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hydrostatic option available. Conservative for scalar variables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Terrain-following, dry hydrostatic-pressure, with vertical grid stretching permitted.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New: hybrid sigma pressure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Periodic, open, symmetric, or specified Lateral Boundary Conditions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Top Boundary Conditions: Gravity wave absorbing. Constant pressure level at top boundary. Rigid lid option.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Polar stereographic, Lambert conformal, Mercator, and latitude-longitude projections.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One-way interactive, two-way interactive, and moving nests. 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Grid (analysis) and observation nudging</a:t>
            </a: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1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48441-EC1C-5840-BEF8-E77E4516F975}"/>
              </a:ext>
            </a:extLst>
          </p:cNvPr>
          <p:cNvSpPr txBox="1"/>
          <p:nvPr/>
        </p:nvSpPr>
        <p:spPr>
          <a:xfrm>
            <a:off x="4127899" y="6323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WRF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C0F44-8AE4-2C4D-8934-D0072BE91F7A}"/>
              </a:ext>
            </a:extLst>
          </p:cNvPr>
          <p:cNvSpPr/>
          <p:nvPr/>
        </p:nvSpPr>
        <p:spPr>
          <a:xfrm>
            <a:off x="122349" y="467988"/>
            <a:ext cx="3981909" cy="181588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Numerical weather prediction and atmospheric simulation system designed for research and operational applications.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Supported as a common tool for the university/research and operational communities (&gt; 40,000 users worldwide).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9081A-35A8-A44E-957D-8E16AAB5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07" y="249382"/>
            <a:ext cx="3663537" cy="2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A48441-EC1C-5840-BEF8-E77E4516F975}"/>
              </a:ext>
            </a:extLst>
          </p:cNvPr>
          <p:cNvSpPr txBox="1"/>
          <p:nvPr/>
        </p:nvSpPr>
        <p:spPr>
          <a:xfrm>
            <a:off x="4127899" y="6323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WRF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C0F44-8AE4-2C4D-8934-D0072BE91F7A}"/>
              </a:ext>
            </a:extLst>
          </p:cNvPr>
          <p:cNvSpPr/>
          <p:nvPr/>
        </p:nvSpPr>
        <p:spPr>
          <a:xfrm>
            <a:off x="122349" y="467988"/>
            <a:ext cx="3981909" cy="181588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Numerical weather prediction and atmospheric simulation system designed for research and operational applications.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Supported as a common tool for the university/research and operational communities (&gt; 40,000 users worldwide).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7FEFB-B406-1546-A374-8B0CFC14FD04}"/>
              </a:ext>
            </a:extLst>
          </p:cNvPr>
          <p:cNvSpPr/>
          <p:nvPr/>
        </p:nvSpPr>
        <p:spPr>
          <a:xfrm>
            <a:off x="183914" y="2975854"/>
            <a:ext cx="9057068" cy="2844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Microphysics schemes ranging from simplified physics to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sophisticated mixed-phase physics.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Cumulus parameterizations: Adjustment and mass-flux schemes.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Surface physics: Multi-layer land surface models ranging from simple thermal model to full vegetation and soil moisture models. (incl. Noah, RUC, CLM-4)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Boundary Layer: Turbulent kinetic energy prediction or non-local K schemes.</a:t>
            </a:r>
          </a:p>
          <a:p>
            <a:pPr marL="2857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Radiation: LW and SW schemes with multiple spectral bands, also simple SW scheme. Cloud effects and surface fluxes included.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9081A-35A8-A44E-957D-8E16AAB5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07" y="249382"/>
            <a:ext cx="3663537" cy="2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A48441-EC1C-5840-BEF8-E77E4516F975}"/>
              </a:ext>
            </a:extLst>
          </p:cNvPr>
          <p:cNvSpPr txBox="1"/>
          <p:nvPr/>
        </p:nvSpPr>
        <p:spPr>
          <a:xfrm>
            <a:off x="3619184" y="-2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WRF-</a:t>
            </a:r>
            <a:r>
              <a:rPr lang="en-US" dirty="0" err="1"/>
              <a:t>Chem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9C139D-8B2B-5145-B69A-1C10E7603E7F}"/>
              </a:ext>
            </a:extLst>
          </p:cNvPr>
          <p:cNvSpPr/>
          <p:nvPr/>
        </p:nvSpPr>
        <p:spPr>
          <a:xfrm>
            <a:off x="115909" y="2624743"/>
            <a:ext cx="9028091" cy="447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  <a:p>
            <a:pPr marL="114300" indent="-1143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Chemistry is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embedded within WRF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Consistent: all transport done by meteorological model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Same vertical and horizontal coordinates (no interpolation), No interpolation in time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Same physics parameterization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subgrid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scale transport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Capability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feedback from chemistry to meteorology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Dry deposition,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the soil/vegetation scheme.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Wet deposition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microphysics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Aqueous phase chemistry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some of the microphysics and aerosol schemes. 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Four choices for photolysis schemes (incl. TUV)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hydrometeors, aerosols, and convective clouds</a:t>
            </a:r>
          </a:p>
          <a:p>
            <a:pPr marL="114300" indent="-107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Biogenic, fire, sea salt, dust, volcanic emissions, and lightning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NOx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meteorology</a:t>
            </a:r>
          </a:p>
          <a:p>
            <a:pPr marL="6350">
              <a:lnSpc>
                <a:spcPct val="11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 algn="r">
              <a:lnSpc>
                <a:spcPct val="11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Some inconsistencies between land model and biogenic and fire emissions </a:t>
            </a:r>
          </a:p>
          <a:p>
            <a:pPr marL="6350">
              <a:lnSpc>
                <a:spcPct val="110000"/>
              </a:lnSpc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		   - No Stratospheric Chemistry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30853-C4BB-FE4D-B72F-1915CCD56532}"/>
              </a:ext>
            </a:extLst>
          </p:cNvPr>
          <p:cNvSpPr/>
          <p:nvPr/>
        </p:nvSpPr>
        <p:spPr>
          <a:xfrm>
            <a:off x="122349" y="467988"/>
            <a:ext cx="3981909" cy="172354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 quality and chemistry-climate from regional to cloud resolving scales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Ideally suited to study feedbacks between chemistry and meteorology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Ideally suited to study air quality at urban to regional scales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84DD078-2C9A-0548-8683-83ADD311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440" y="429490"/>
            <a:ext cx="4062678" cy="23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399054-7CA8-0640-8210-0394DCA03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3769" y="2929506"/>
            <a:ext cx="3806975" cy="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BA61E-4A21-7F4A-A305-DEB95C56251D}"/>
              </a:ext>
            </a:extLst>
          </p:cNvPr>
          <p:cNvSpPr txBox="1"/>
          <p:nvPr/>
        </p:nvSpPr>
        <p:spPr>
          <a:xfrm>
            <a:off x="5379064" y="2687996"/>
            <a:ext cx="2783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JJA Daily 8-hour maximum ozone</a:t>
            </a:r>
          </a:p>
        </p:txBody>
      </p:sp>
    </p:spTree>
    <p:extLst>
      <p:ext uri="{BB962C8B-B14F-4D97-AF65-F5344CB8AC3E}">
        <p14:creationId xmlns:p14="http://schemas.microsoft.com/office/powerpoint/2010/main" val="311428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8F7797-34CF-1146-83D0-D91C828B4CE7}"/>
              </a:ext>
            </a:extLst>
          </p:cNvPr>
          <p:cNvSpPr/>
          <p:nvPr/>
        </p:nvSpPr>
        <p:spPr>
          <a:xfrm>
            <a:off x="0" y="579617"/>
            <a:ext cx="914400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WRF-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Kinetic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PreProcessor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(KPP) reads chemical reactions and rate constants from ASCII input files and automatically generates code for chemistry integration using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Rosenbrock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solver (Solver is accurate and conserves mass of trace gases)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KPP is applied to gas-phase chemistry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KPP inputs for MOZART chemistry options come directly from the Chemistry Café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Aerosol and aqueous chemistry computed subsequently to gas chemistry</a:t>
            </a:r>
          </a:p>
          <a:p>
            <a:pPr marL="171450" indent="-1714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Also a few non-KPP gas phase scheme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Regional Acid Deposition Model, 2nd generation (RADM2)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Regional Atmospheric Chemistry Mechanism (RACM)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Mainz Isoprene Mechanism (RACM-MIM)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Earth System Research Laboratory (RACM-ESRL, RACM-MIM)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Carbon-Bond Mechanism version Z (CBM-Z)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Carbon-Bond Mechanism (CB05)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Model of Ozone and Related Chemical Tracers (MOZART-V4, -T1)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Statewide Air Pollution Research Center (SAPRC99)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Common Reactive Intermediates gas-phase Mechanism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CRIMech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30188" indent="-1158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Tracer Options (in both WRF and WRF-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8E534-9631-614C-A60F-0E7D561A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6" t="4882" r="24286" b="20060"/>
          <a:stretch/>
        </p:blipFill>
        <p:spPr>
          <a:xfrm>
            <a:off x="5731098" y="2727606"/>
            <a:ext cx="3412902" cy="32510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A7642F-F42C-D44C-9DF3-13951B04767C}"/>
              </a:ext>
            </a:extLst>
          </p:cNvPr>
          <p:cNvSpPr/>
          <p:nvPr/>
        </p:nvSpPr>
        <p:spPr>
          <a:xfrm>
            <a:off x="122350" y="3940266"/>
            <a:ext cx="7250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D9BDD-FC57-6F41-AA60-56D0A490EBAF}"/>
              </a:ext>
            </a:extLst>
          </p:cNvPr>
          <p:cNvSpPr/>
          <p:nvPr/>
        </p:nvSpPr>
        <p:spPr>
          <a:xfrm>
            <a:off x="2402952" y="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Gas Phase Chemistry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24523-345B-DE4F-BE3C-60DC5E7DCCFC}"/>
              </a:ext>
            </a:extLst>
          </p:cNvPr>
          <p:cNvSpPr txBox="1"/>
          <p:nvPr/>
        </p:nvSpPr>
        <p:spPr>
          <a:xfrm>
            <a:off x="0" y="6367728"/>
            <a:ext cx="4229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                                                                               )</a:t>
            </a:r>
          </a:p>
        </p:txBody>
      </p:sp>
    </p:spTree>
    <p:extLst>
      <p:ext uri="{BB962C8B-B14F-4D97-AF65-F5344CB8AC3E}">
        <p14:creationId xmlns:p14="http://schemas.microsoft.com/office/powerpoint/2010/main" val="415813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1B05A-8934-4F4B-BC06-8D8406946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505" y="3508228"/>
            <a:ext cx="4855631" cy="3349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32FD8-8612-7D47-BC1E-209A34581AD7}"/>
              </a:ext>
            </a:extLst>
          </p:cNvPr>
          <p:cNvSpPr/>
          <p:nvPr/>
        </p:nvSpPr>
        <p:spPr>
          <a:xfrm>
            <a:off x="3375309" y="0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Aerosol Options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B46F3-6543-9D49-BAF5-929FFD65D797}"/>
              </a:ext>
            </a:extLst>
          </p:cNvPr>
          <p:cNvSpPr/>
          <p:nvPr/>
        </p:nvSpPr>
        <p:spPr>
          <a:xfrm>
            <a:off x="6796960" y="6300143"/>
            <a:ext cx="227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KPP for aerosols</a:t>
            </a:r>
            <a:endParaRPr lang="en-US" sz="1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311E92-93B1-D742-81A9-3322543FD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929191"/>
              </p:ext>
            </p:extLst>
          </p:nvPr>
        </p:nvGraphicFramePr>
        <p:xfrm>
          <a:off x="415224" y="526405"/>
          <a:ext cx="8296140" cy="2804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92686">
                  <a:extLst>
                    <a:ext uri="{9D8B030D-6E8A-4147-A177-3AD203B41FA5}">
                      <a16:colId xmlns:a16="http://schemas.microsoft.com/office/drawing/2014/main" val="1518679441"/>
                    </a:ext>
                  </a:extLst>
                </a:gridCol>
                <a:gridCol w="1088265">
                  <a:extLst>
                    <a:ext uri="{9D8B030D-6E8A-4147-A177-3AD203B41FA5}">
                      <a16:colId xmlns:a16="http://schemas.microsoft.com/office/drawing/2014/main" val="3860171746"/>
                    </a:ext>
                  </a:extLst>
                </a:gridCol>
                <a:gridCol w="5615189">
                  <a:extLst>
                    <a:ext uri="{9D8B030D-6E8A-4147-A177-3AD203B41FA5}">
                      <a16:colId xmlns:a16="http://schemas.microsoft.com/office/drawing/2014/main" val="1342340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GOCART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size information for sulfate, BC, OC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information for dust and sea salt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secondary organic aerosol (SOA), no nitrate aerosols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891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log-normal modes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Inorganic, organic aerosols, SOA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635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or 7 log-normal modes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Inorganic, organic aerosols, SOA, sea salt, BC, mineral dust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sectional (bin) scheme for volcanic ash aerosol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09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MOSAIC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or 8 bins</a:t>
                      </a:r>
                      <a:b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Inorganic, organic aerosols, SOA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41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69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46B12-A421-5B49-AA79-6F7D172B84A4}"/>
              </a:ext>
            </a:extLst>
          </p:cNvPr>
          <p:cNvSpPr txBox="1"/>
          <p:nvPr/>
        </p:nvSpPr>
        <p:spPr>
          <a:xfrm>
            <a:off x="3509594" y="57955"/>
            <a:ext cx="21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Registry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B9665C-F7AB-EB44-BE9B-41077FC7FD2D}"/>
              </a:ext>
            </a:extLst>
          </p:cNvPr>
          <p:cNvSpPr/>
          <p:nvPr/>
        </p:nvSpPr>
        <p:spPr>
          <a:xfrm>
            <a:off x="64394" y="602455"/>
            <a:ext cx="9015211" cy="625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Text based file(s) for preprocessor (real), WRF and WRF-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Used with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cpp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auto generate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Controls/defines Variables (I/O,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nesting), Communications,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namelist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Types of entry: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Dimensions that are used to define arrays in the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State variables and arrays in the domain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variables and arrays in solve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Derived types that are subtypes of the domain structure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registry.chem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#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Scalars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state   real   so2 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ikjftb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 1    -   i0{12}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rhusdf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=(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bdy_interp:dt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)  "so2"  "SO2 mixing ratio"  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ppmv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state   real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sulf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ikjftb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 1    -   i0{12}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rhusdf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=(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bdy_interp:dt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)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sulf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 "SULF mixing ratio" 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ppmv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state   real   no2 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ikjftb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 1    -   i0{12}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rhusdf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=(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bdy_interp:dt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)  "no2"  "NO2 mixing ratio"  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ppmv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state   real   no  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ikjftb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 1    -   i0{12}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rhusdf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=(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bdy_interp:dt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)  "no"   "NO mixing ratio"   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ppmv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state   real   o3  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ikjftb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chem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    1    -   i0{12}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rhusdf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=(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bdy_interp:dt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)  "o3"   "O3 mixing ratio"     "</a:t>
            </a:r>
            <a:r>
              <a:rPr lang="en-US" sz="1000" dirty="0" err="1">
                <a:latin typeface="Courier" pitchFamily="2" charset="0"/>
                <a:cs typeface="Arial" panose="020B0604020202020204" pitchFamily="34" charset="0"/>
              </a:rPr>
              <a:t>ppmv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"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#</a:t>
            </a:r>
            <a:r>
              <a:rPr lang="en-US" sz="1050" dirty="0">
                <a:latin typeface="Courier" pitchFamily="2" charset="0"/>
                <a:cs typeface="Arial" panose="020B0604020202020204" pitchFamily="34" charset="0"/>
              </a:rPr>
              <a:t>package mozart_mosaic_4bin_vbs0_kpp    </a:t>
            </a:r>
            <a:r>
              <a:rPr lang="en-US" sz="1050" dirty="0" err="1">
                <a:latin typeface="Courier" pitchFamily="2" charset="0"/>
                <a:cs typeface="Arial" panose="020B0604020202020204" pitchFamily="34" charset="0"/>
              </a:rPr>
              <a:t>chem_opt</a:t>
            </a:r>
            <a:r>
              <a:rPr lang="en-US" sz="1050" dirty="0">
                <a:latin typeface="Courier" pitchFamily="2" charset="0"/>
                <a:cs typeface="Arial" panose="020B0604020202020204" pitchFamily="34" charset="0"/>
              </a:rPr>
              <a:t>==201   -       </a:t>
            </a:r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chem:o3,o1d_cb4,o,no,no2,no3,n2o5,hno3,hno4,so2,ho,ho2,h2o2,sulf,co,hcho,ch3ooh,ch3o2,ch4,h2,eo2,ch3cooh,c2h4,n2o,ch3oh,aco3,acet,mgly,paa,gly,c3h6ooh,pan,mpan,macr,mvk,c3h6,etooh,prooh,acetp,xooh,onitr,isooh,acetol,glyald,mek,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eto2,open,alkooh,mekooh,tolooh,terpooh,ald,mco3,c2h5oh,eo,c2h6,c3h8,pro2,po2,aceto2,bigene,bigalk,eneo2,alko2,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isopr,iso2,mvko2,mvkooh,hydrald,xo2,c10h16,terpo2,tol,cres,to2,xoh,onit,isopn,dms,nh3,nume,den,voca,vocbb,smpa,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smpbb,biog1_c,biog1_o,meko2,so4_a01,no3_a01,cl_a01,nh4_a01,na_a01,oin_a01,oc_a01,bc_a01,hysw_a01,water_a01,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smpa_a01,smpbb_a01,biog1_c_a01,biog1_o_a01,num_a01,so4_a02,no3_a02,cl_a02,nh4_a02,na_a02,oin_a02,oc_a02,bc_a02,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hysw_a02,water_a02,smpa_a02,smpbb_a02,biog1_c_a02,biog1_o_a02,num_a02,so4_a03,no3_a03,cl_a03,nh4_a03,na_a03,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oin_a03,oc_a03,bc_a03,hysw_a03,water_a03,smpa_a03,smpbb_a03,biog1_c_a03,biog1_o_a03,num_a03,so4_a04,</a:t>
            </a:r>
          </a:p>
          <a:p>
            <a:r>
              <a:rPr lang="en-US" sz="1000" dirty="0">
                <a:latin typeface="Courier" pitchFamily="2" charset="0"/>
                <a:cs typeface="Arial" panose="020B0604020202020204" pitchFamily="34" charset="0"/>
              </a:rPr>
              <a:t>no3_a04,cl_a04,nh4_a04,na_a04,oin_a04,oc_a04,bc_a04,hysw_a04,water_a04,smpa_a04,smpbb_a04,biog1_c_a04,biog1_o_a04,num_a04,ca_a01,ca_a02,ca_a03,ca_a04,co3_a01,co3_a02,co3_a03,co3_a04</a:t>
            </a:r>
          </a:p>
          <a:p>
            <a:endParaRPr lang="en-US" sz="800" dirty="0">
              <a:latin typeface="Couri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3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E256D1-06B1-6846-9BDA-55C6C7839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26"/>
          <a:stretch/>
        </p:blipFill>
        <p:spPr>
          <a:xfrm>
            <a:off x="438506" y="2119745"/>
            <a:ext cx="8343187" cy="4738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48441-EC1C-5840-BEF8-E77E4516F975}"/>
              </a:ext>
            </a:extLst>
          </p:cNvPr>
          <p:cNvSpPr txBox="1"/>
          <p:nvPr/>
        </p:nvSpPr>
        <p:spPr>
          <a:xfrm>
            <a:off x="0" y="-4465"/>
            <a:ext cx="890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WRF Preprocessing System (WPS)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129D0B6A-34BD-EB4B-82A4-C017B9E8B9A7}"/>
              </a:ext>
            </a:extLst>
          </p:cNvPr>
          <p:cNvSpPr/>
          <p:nvPr/>
        </p:nvSpPr>
        <p:spPr bwMode="auto">
          <a:xfrm>
            <a:off x="564112" y="3115301"/>
            <a:ext cx="1836389" cy="1318154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889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ECB56E-2541-3141-BF30-FB7FCAF75E46}"/>
              </a:ext>
            </a:extLst>
          </p:cNvPr>
          <p:cNvSpPr/>
          <p:nvPr/>
        </p:nvSpPr>
        <p:spPr>
          <a:xfrm>
            <a:off x="0" y="457200"/>
            <a:ext cx="90989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Defines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Interpolates time-invariant terrestrial data to coarse and nested grids (e.g., terrain height and soil type)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Interpolates time-varying meteorological fields from another model (e.g. GFS, ECMWF) onto coarse grid</a:t>
            </a:r>
          </a:p>
        </p:txBody>
      </p:sp>
    </p:spTree>
    <p:extLst>
      <p:ext uri="{BB962C8B-B14F-4D97-AF65-F5344CB8AC3E}">
        <p14:creationId xmlns:p14="http://schemas.microsoft.com/office/powerpoint/2010/main" val="273657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FBAD-A019-1B4D-8E28-9F78F386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23220"/>
          </a:xfr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ACOM WRF-</a:t>
            </a:r>
            <a:r>
              <a:rPr lang="en-US" sz="28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Chem</a:t>
            </a:r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Pre-Processing Tools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43EE6D-7F5E-384E-B911-2DEF10DB8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532177"/>
              </p:ext>
            </p:extLst>
          </p:nvPr>
        </p:nvGraphicFramePr>
        <p:xfrm>
          <a:off x="336997" y="646483"/>
          <a:ext cx="8470006" cy="40280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67160">
                  <a:extLst>
                    <a:ext uri="{9D8B030D-6E8A-4147-A177-3AD203B41FA5}">
                      <a16:colId xmlns:a16="http://schemas.microsoft.com/office/drawing/2014/main" val="3315429420"/>
                    </a:ext>
                  </a:extLst>
                </a:gridCol>
                <a:gridCol w="6802846">
                  <a:extLst>
                    <a:ext uri="{9D8B030D-6E8A-4147-A177-3AD203B41FA5}">
                      <a16:colId xmlns:a16="http://schemas.microsoft.com/office/drawing/2014/main" val="487080137"/>
                    </a:ext>
                  </a:extLst>
                </a:gridCol>
              </a:tblGrid>
              <a:tr h="2640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8218898"/>
                  </a:ext>
                </a:extLst>
              </a:tr>
              <a:tr h="711725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mozbc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time-space varying lateral boundary and initial conditions from a global chemistry model (MOZART-4 and WACCM, available 2007-present; also adapted for RACM and can be modified for other global models)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14572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Sets chemical upper boundary conditions from climatology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129834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bio_emiss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static inputs for online biogenic emissions with MEGAN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263640"/>
                  </a:ext>
                </a:extLst>
              </a:tr>
              <a:tr h="711725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fire_emiss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fire emission inputs for WRF-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when running with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plumerise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also for fire emission inputs for MOZART-4 and CAM-Chem. Fire emission inventory is based on FINN (available 2002-present)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097377"/>
                  </a:ext>
                </a:extLst>
              </a:tr>
              <a:tr h="504138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anthro_emiss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anthropogenic emissions files from global emission inventories (to be released soon: option to use regional SMOKE output)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816965"/>
                  </a:ext>
                </a:extLst>
              </a:tr>
              <a:tr h="370444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aircraft_emiss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WRF-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ready aircraft emissions files from a global inventory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714894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exo_coldens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overhead O3 and O2 columns for photolysis calculations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199829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season_wesley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Creates input files to consider seasonality in Wesley dry deposition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7947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236591-A6C8-7F49-9A89-6C4A6D2CCC88}"/>
              </a:ext>
            </a:extLst>
          </p:cNvPr>
          <p:cNvSpPr txBox="1"/>
          <p:nvPr/>
        </p:nvSpPr>
        <p:spPr>
          <a:xfrm>
            <a:off x="336997" y="5082816"/>
            <a:ext cx="44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NCAR/ACOM User Forum/Help Desk: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9B1DB-7CE5-3D49-A428-84E461089AA8}"/>
              </a:ext>
            </a:extLst>
          </p:cNvPr>
          <p:cNvSpPr/>
          <p:nvPr/>
        </p:nvSpPr>
        <p:spPr>
          <a:xfrm>
            <a:off x="251137" y="5467018"/>
            <a:ext cx="5512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https://www2.acom.ucar.edu/</a:t>
            </a:r>
            <a:r>
              <a:rPr lang="en-US" sz="1400" dirty="0" err="1"/>
              <a:t>wrf-chem</a:t>
            </a:r>
            <a:r>
              <a:rPr lang="en-US" sz="1400" dirty="0"/>
              <a:t>/discussion-forum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CD301FE5-4702-C540-816F-076A91CF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/>
          <a:stretch>
            <a:fillRect/>
          </a:stretch>
        </p:blipFill>
        <p:spPr bwMode="auto">
          <a:xfrm>
            <a:off x="6317673" y="4813593"/>
            <a:ext cx="2655336" cy="20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5115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1892</TotalTime>
  <Words>2343</Words>
  <Application>Microsoft Macintosh PowerPoint</Application>
  <PresentationFormat>On-screen Show (4:3)</PresentationFormat>
  <Paragraphs>372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Courier</vt:lpstr>
      <vt:lpstr>Times</vt:lpstr>
      <vt:lpstr>Verdana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ACOM WRF-Chem Pre-Processing Tools </vt:lpstr>
      <vt:lpstr>PowerPoint Presentation</vt:lpstr>
      <vt:lpstr>PowerPoint Presentation</vt:lpstr>
      <vt:lpstr>PowerPoint Presentation</vt:lpstr>
      <vt:lpstr>Recent Applications at NCAR/ACOM</vt:lpstr>
      <vt:lpstr>PowerPoint Presentation</vt:lpstr>
      <vt:lpstr>Extras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Pfister</dc:creator>
  <cp:lastModifiedBy>Gabriele Pfister</cp:lastModifiedBy>
  <cp:revision>99</cp:revision>
  <dcterms:created xsi:type="dcterms:W3CDTF">2018-07-26T15:39:05Z</dcterms:created>
  <dcterms:modified xsi:type="dcterms:W3CDTF">2018-07-30T18:00:04Z</dcterms:modified>
</cp:coreProperties>
</file>