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41" r:id="rId2"/>
    <p:sldId id="344" r:id="rId3"/>
    <p:sldId id="358" r:id="rId4"/>
    <p:sldId id="279" r:id="rId5"/>
    <p:sldId id="318" r:id="rId6"/>
    <p:sldId id="361" r:id="rId7"/>
    <p:sldId id="343" r:id="rId8"/>
    <p:sldId id="280" r:id="rId9"/>
    <p:sldId id="362" r:id="rId10"/>
    <p:sldId id="353" r:id="rId11"/>
    <p:sldId id="267" r:id="rId12"/>
    <p:sldId id="357" r:id="rId13"/>
    <p:sldId id="360" r:id="rId14"/>
    <p:sldId id="359" r:id="rId15"/>
    <p:sldId id="363" r:id="rId16"/>
    <p:sldId id="355" r:id="rId17"/>
    <p:sldId id="346" r:id="rId18"/>
    <p:sldId id="347" r:id="rId19"/>
    <p:sldId id="348" r:id="rId20"/>
    <p:sldId id="354" r:id="rId21"/>
    <p:sldId id="356" r:id="rId22"/>
    <p:sldId id="26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7D2EBD"/>
    <a:srgbClr val="B3A2C7"/>
    <a:srgbClr val="A68BB2"/>
    <a:srgbClr val="2753B4"/>
    <a:srgbClr val="42A4FF"/>
    <a:srgbClr val="3FE7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24"/>
    <p:restoredTop sz="93049"/>
  </p:normalViewPr>
  <p:slideViewPr>
    <p:cSldViewPr snapToGrid="0" snapToObjects="1">
      <p:cViewPr varScale="1">
        <p:scale>
          <a:sx n="107" d="100"/>
          <a:sy n="107" d="100"/>
        </p:scale>
        <p:origin x="1904" y="176"/>
      </p:cViewPr>
      <p:guideLst>
        <p:guide orient="horz" pos="2160"/>
        <p:guide pos="2880"/>
      </p:guideLst>
    </p:cSldViewPr>
  </p:slideViewPr>
  <p:outlineViewPr>
    <p:cViewPr>
      <p:scale>
        <a:sx n="33" d="100"/>
        <a:sy n="33" d="100"/>
      </p:scale>
      <p:origin x="0" y="-67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C51A7F-A2EF-6A41-B431-C739DC7EDB9E}" type="doc">
      <dgm:prSet loTypeId="urn:microsoft.com/office/officeart/2005/8/layout/process1" loCatId="" qsTypeId="urn:microsoft.com/office/officeart/2005/8/quickstyle/simple1" qsCatId="simple" csTypeId="urn:microsoft.com/office/officeart/2005/8/colors/colorful1" csCatId="colorful" phldr="1"/>
      <dgm:spPr/>
    </dgm:pt>
    <dgm:pt modelId="{86081C84-09A3-D347-BEDB-79FC106EE547}">
      <dgm:prSet phldrT="[Text]" custT="1"/>
      <dgm:spPr/>
      <dgm:t>
        <a:bodyPr/>
        <a:lstStyle/>
        <a:p>
          <a:r>
            <a:rPr lang="en-US" sz="2000" dirty="0">
              <a:latin typeface="Verdana" charset="0"/>
              <a:ea typeface="Verdana" charset="0"/>
              <a:cs typeface="Verdana" charset="0"/>
            </a:rPr>
            <a:t>Create accepted ensemble</a:t>
          </a:r>
        </a:p>
      </dgm:t>
    </dgm:pt>
    <dgm:pt modelId="{C7EF129F-A0AC-BF46-96AB-B68EE6CEF881}" type="parTrans" cxnId="{5979EAC5-DC13-8B4B-B928-4280A34B1BEE}">
      <dgm:prSet/>
      <dgm:spPr/>
      <dgm:t>
        <a:bodyPr/>
        <a:lstStyle/>
        <a:p>
          <a:endParaRPr lang="en-US">
            <a:latin typeface="Verdana" charset="0"/>
            <a:ea typeface="Verdana" charset="0"/>
            <a:cs typeface="Verdana" charset="0"/>
          </a:endParaRPr>
        </a:p>
      </dgm:t>
    </dgm:pt>
    <dgm:pt modelId="{34191BA5-8A8F-EF4B-96A9-7776A5CDB3B9}" type="sibTrans" cxnId="{5979EAC5-DC13-8B4B-B928-4280A34B1BEE}">
      <dgm:prSet/>
      <dgm:spPr/>
      <dgm:t>
        <a:bodyPr/>
        <a:lstStyle/>
        <a:p>
          <a:endParaRPr lang="en-US">
            <a:latin typeface="Verdana" charset="0"/>
            <a:ea typeface="Verdana" charset="0"/>
            <a:cs typeface="Verdana" charset="0"/>
          </a:endParaRPr>
        </a:p>
      </dgm:t>
    </dgm:pt>
    <dgm:pt modelId="{63BD6C32-B3BB-4F4D-9563-F625952CD679}">
      <dgm:prSet phldrT="[Text]" custT="1"/>
      <dgm:spPr/>
      <dgm:t>
        <a:bodyPr/>
        <a:lstStyle/>
        <a:p>
          <a:r>
            <a:rPr lang="en-US" sz="1900" dirty="0">
              <a:latin typeface="Verdana" charset="0"/>
              <a:ea typeface="Verdana" charset="0"/>
              <a:cs typeface="Verdana" charset="0"/>
            </a:rPr>
            <a:t>Statistically quantify variability</a:t>
          </a:r>
        </a:p>
      </dgm:t>
    </dgm:pt>
    <dgm:pt modelId="{F491AA41-3F3C-F240-BBF7-D3C88D72DD8F}" type="parTrans" cxnId="{9E603134-0B59-834B-A2AB-048D26BD41BA}">
      <dgm:prSet/>
      <dgm:spPr/>
      <dgm:t>
        <a:bodyPr/>
        <a:lstStyle/>
        <a:p>
          <a:endParaRPr lang="en-US">
            <a:latin typeface="Verdana" charset="0"/>
            <a:ea typeface="Verdana" charset="0"/>
            <a:cs typeface="Verdana" charset="0"/>
          </a:endParaRPr>
        </a:p>
      </dgm:t>
    </dgm:pt>
    <dgm:pt modelId="{DD14264A-C2FD-E245-8C4C-E78DD6B0D392}" type="sibTrans" cxnId="{9E603134-0B59-834B-A2AB-048D26BD41BA}">
      <dgm:prSet/>
      <dgm:spPr/>
      <dgm:t>
        <a:bodyPr/>
        <a:lstStyle/>
        <a:p>
          <a:endParaRPr lang="en-US">
            <a:latin typeface="Verdana" charset="0"/>
            <a:ea typeface="Verdana" charset="0"/>
            <a:cs typeface="Verdana" charset="0"/>
          </a:endParaRPr>
        </a:p>
      </dgm:t>
    </dgm:pt>
    <dgm:pt modelId="{44E196CB-31EE-6A42-9DF8-D9C0D2ABEE88}">
      <dgm:prSet phldrT="[Text]" custT="1"/>
      <dgm:spPr/>
      <dgm:t>
        <a:bodyPr/>
        <a:lstStyle/>
        <a:p>
          <a:r>
            <a:rPr lang="en-US" sz="2000" dirty="0">
              <a:latin typeface="Verdana" charset="0"/>
              <a:ea typeface="Verdana" charset="0"/>
              <a:cs typeface="Verdana" charset="0"/>
            </a:rPr>
            <a:t>Create "new" runs</a:t>
          </a:r>
        </a:p>
      </dgm:t>
    </dgm:pt>
    <dgm:pt modelId="{F5995EDE-19B3-E04A-AE60-810D7238C1F0}" type="parTrans" cxnId="{5F3CE0EA-103A-4F4B-AD97-D8851185DFB5}">
      <dgm:prSet/>
      <dgm:spPr/>
      <dgm:t>
        <a:bodyPr/>
        <a:lstStyle/>
        <a:p>
          <a:endParaRPr lang="en-US">
            <a:latin typeface="Verdana" charset="0"/>
            <a:ea typeface="Verdana" charset="0"/>
            <a:cs typeface="Verdana" charset="0"/>
          </a:endParaRPr>
        </a:p>
      </dgm:t>
    </dgm:pt>
    <dgm:pt modelId="{86415C46-F52F-BD4E-88FD-A05CC6D9D97C}" type="sibTrans" cxnId="{5F3CE0EA-103A-4F4B-AD97-D8851185DFB5}">
      <dgm:prSet/>
      <dgm:spPr/>
      <dgm:t>
        <a:bodyPr/>
        <a:lstStyle/>
        <a:p>
          <a:endParaRPr lang="en-US">
            <a:latin typeface="Verdana" charset="0"/>
            <a:ea typeface="Verdana" charset="0"/>
            <a:cs typeface="Verdana" charset="0"/>
          </a:endParaRPr>
        </a:p>
      </dgm:t>
    </dgm:pt>
    <dgm:pt modelId="{417AA47C-A8F5-B548-94A2-007D36D9E1B0}">
      <dgm:prSet phldrT="[Text]" custT="1"/>
      <dgm:spPr/>
      <dgm:t>
        <a:bodyPr/>
        <a:lstStyle/>
        <a:p>
          <a:r>
            <a:rPr lang="en-US" sz="2000" dirty="0">
              <a:latin typeface="Verdana" charset="0"/>
              <a:ea typeface="Verdana" charset="0"/>
              <a:cs typeface="Verdana" charset="0"/>
            </a:rPr>
            <a:t>Evaluate: PASS or FAIL</a:t>
          </a:r>
        </a:p>
      </dgm:t>
    </dgm:pt>
    <dgm:pt modelId="{8A0E3767-543C-D340-9B55-3AF4A5EEA333}" type="parTrans" cxnId="{A8ABB3C7-30CF-1744-8121-7D43A0A2B502}">
      <dgm:prSet/>
      <dgm:spPr/>
      <dgm:t>
        <a:bodyPr/>
        <a:lstStyle/>
        <a:p>
          <a:endParaRPr lang="en-US">
            <a:latin typeface="Verdana" charset="0"/>
            <a:ea typeface="Verdana" charset="0"/>
            <a:cs typeface="Verdana" charset="0"/>
          </a:endParaRPr>
        </a:p>
      </dgm:t>
    </dgm:pt>
    <dgm:pt modelId="{85606AFC-54CA-8D49-B501-9D89AD1625BB}" type="sibTrans" cxnId="{A8ABB3C7-30CF-1744-8121-7D43A0A2B502}">
      <dgm:prSet/>
      <dgm:spPr/>
      <dgm:t>
        <a:bodyPr/>
        <a:lstStyle/>
        <a:p>
          <a:endParaRPr lang="en-US">
            <a:latin typeface="Verdana" charset="0"/>
            <a:ea typeface="Verdana" charset="0"/>
            <a:cs typeface="Verdana" charset="0"/>
          </a:endParaRPr>
        </a:p>
      </dgm:t>
    </dgm:pt>
    <dgm:pt modelId="{C73354A3-810E-674D-B0A6-7C160F9AA605}" type="pres">
      <dgm:prSet presAssocID="{63C51A7F-A2EF-6A41-B431-C739DC7EDB9E}" presName="Name0" presStyleCnt="0">
        <dgm:presLayoutVars>
          <dgm:dir/>
          <dgm:resizeHandles val="exact"/>
        </dgm:presLayoutVars>
      </dgm:prSet>
      <dgm:spPr/>
    </dgm:pt>
    <dgm:pt modelId="{8F74FBA0-43C7-D34E-8D37-CA35DFAA3808}" type="pres">
      <dgm:prSet presAssocID="{86081C84-09A3-D347-BEDB-79FC106EE547}" presName="node" presStyleLbl="node1" presStyleIdx="0" presStyleCnt="4">
        <dgm:presLayoutVars>
          <dgm:bulletEnabled val="1"/>
        </dgm:presLayoutVars>
      </dgm:prSet>
      <dgm:spPr/>
    </dgm:pt>
    <dgm:pt modelId="{943D4C08-4729-6B44-8646-89C50AAFAC8E}" type="pres">
      <dgm:prSet presAssocID="{34191BA5-8A8F-EF4B-96A9-7776A5CDB3B9}" presName="sibTrans" presStyleLbl="sibTrans2D1" presStyleIdx="0" presStyleCnt="3"/>
      <dgm:spPr/>
    </dgm:pt>
    <dgm:pt modelId="{AA1A66D0-EB1A-BA49-9A0A-C36655837E5A}" type="pres">
      <dgm:prSet presAssocID="{34191BA5-8A8F-EF4B-96A9-7776A5CDB3B9}" presName="connectorText" presStyleLbl="sibTrans2D1" presStyleIdx="0" presStyleCnt="3"/>
      <dgm:spPr/>
    </dgm:pt>
    <dgm:pt modelId="{724E8587-4DBA-0944-A179-F82FFFF427B5}" type="pres">
      <dgm:prSet presAssocID="{63BD6C32-B3BB-4F4D-9563-F625952CD679}" presName="node" presStyleLbl="node1" presStyleIdx="1" presStyleCnt="4">
        <dgm:presLayoutVars>
          <dgm:bulletEnabled val="1"/>
        </dgm:presLayoutVars>
      </dgm:prSet>
      <dgm:spPr/>
    </dgm:pt>
    <dgm:pt modelId="{9687EEA5-4171-CF4E-BAE1-16B9D7D9AEDF}" type="pres">
      <dgm:prSet presAssocID="{DD14264A-C2FD-E245-8C4C-E78DD6B0D392}" presName="sibTrans" presStyleLbl="sibTrans2D1" presStyleIdx="1" presStyleCnt="3"/>
      <dgm:spPr/>
    </dgm:pt>
    <dgm:pt modelId="{D3E807CC-FC46-9644-82C5-6335D44848EB}" type="pres">
      <dgm:prSet presAssocID="{DD14264A-C2FD-E245-8C4C-E78DD6B0D392}" presName="connectorText" presStyleLbl="sibTrans2D1" presStyleIdx="1" presStyleCnt="3"/>
      <dgm:spPr/>
    </dgm:pt>
    <dgm:pt modelId="{B5ABEEC5-CAF6-E54B-8DE1-7E17A8F8469C}" type="pres">
      <dgm:prSet presAssocID="{44E196CB-31EE-6A42-9DF8-D9C0D2ABEE88}" presName="node" presStyleLbl="node1" presStyleIdx="2" presStyleCnt="4">
        <dgm:presLayoutVars>
          <dgm:bulletEnabled val="1"/>
        </dgm:presLayoutVars>
      </dgm:prSet>
      <dgm:spPr/>
    </dgm:pt>
    <dgm:pt modelId="{CC77F5D4-DD9B-C549-B8D3-42D25D824823}" type="pres">
      <dgm:prSet presAssocID="{86415C46-F52F-BD4E-88FD-A05CC6D9D97C}" presName="sibTrans" presStyleLbl="sibTrans2D1" presStyleIdx="2" presStyleCnt="3"/>
      <dgm:spPr/>
    </dgm:pt>
    <dgm:pt modelId="{8DA2FE98-20AB-494B-B985-8A36FB6D7DC1}" type="pres">
      <dgm:prSet presAssocID="{86415C46-F52F-BD4E-88FD-A05CC6D9D97C}" presName="connectorText" presStyleLbl="sibTrans2D1" presStyleIdx="2" presStyleCnt="3"/>
      <dgm:spPr/>
    </dgm:pt>
    <dgm:pt modelId="{8D06712F-92DD-4449-AE8B-EFF544427DDB}" type="pres">
      <dgm:prSet presAssocID="{417AA47C-A8F5-B548-94A2-007D36D9E1B0}" presName="node" presStyleLbl="node1" presStyleIdx="3" presStyleCnt="4">
        <dgm:presLayoutVars>
          <dgm:bulletEnabled val="1"/>
        </dgm:presLayoutVars>
      </dgm:prSet>
      <dgm:spPr/>
    </dgm:pt>
  </dgm:ptLst>
  <dgm:cxnLst>
    <dgm:cxn modelId="{2646FA11-E615-9C42-B61C-A15FD8C9784F}" type="presOf" srcId="{86415C46-F52F-BD4E-88FD-A05CC6D9D97C}" destId="{CC77F5D4-DD9B-C549-B8D3-42D25D824823}" srcOrd="0" destOrd="0" presId="urn:microsoft.com/office/officeart/2005/8/layout/process1"/>
    <dgm:cxn modelId="{45B29424-3ACA-6C43-A897-483D85A7060A}" type="presOf" srcId="{86415C46-F52F-BD4E-88FD-A05CC6D9D97C}" destId="{8DA2FE98-20AB-494B-B985-8A36FB6D7DC1}" srcOrd="1" destOrd="0" presId="urn:microsoft.com/office/officeart/2005/8/layout/process1"/>
    <dgm:cxn modelId="{9E603134-0B59-834B-A2AB-048D26BD41BA}" srcId="{63C51A7F-A2EF-6A41-B431-C739DC7EDB9E}" destId="{63BD6C32-B3BB-4F4D-9563-F625952CD679}" srcOrd="1" destOrd="0" parTransId="{F491AA41-3F3C-F240-BBF7-D3C88D72DD8F}" sibTransId="{DD14264A-C2FD-E245-8C4C-E78DD6B0D392}"/>
    <dgm:cxn modelId="{84737736-526A-1940-9635-B060D78DDC19}" type="presOf" srcId="{DD14264A-C2FD-E245-8C4C-E78DD6B0D392}" destId="{D3E807CC-FC46-9644-82C5-6335D44848EB}" srcOrd="1" destOrd="0" presId="urn:microsoft.com/office/officeart/2005/8/layout/process1"/>
    <dgm:cxn modelId="{2B777950-50AD-1745-93A8-800D49A68EE9}" type="presOf" srcId="{34191BA5-8A8F-EF4B-96A9-7776A5CDB3B9}" destId="{943D4C08-4729-6B44-8646-89C50AAFAC8E}" srcOrd="0" destOrd="0" presId="urn:microsoft.com/office/officeart/2005/8/layout/process1"/>
    <dgm:cxn modelId="{3F5A0955-15CD-494D-BF86-5BB62AC56CA8}" type="presOf" srcId="{34191BA5-8A8F-EF4B-96A9-7776A5CDB3B9}" destId="{AA1A66D0-EB1A-BA49-9A0A-C36655837E5A}" srcOrd="1" destOrd="0" presId="urn:microsoft.com/office/officeart/2005/8/layout/process1"/>
    <dgm:cxn modelId="{82B8DF96-A629-554D-9F60-C8369B1B320A}" type="presOf" srcId="{417AA47C-A8F5-B548-94A2-007D36D9E1B0}" destId="{8D06712F-92DD-4449-AE8B-EFF544427DDB}" srcOrd="0" destOrd="0" presId="urn:microsoft.com/office/officeart/2005/8/layout/process1"/>
    <dgm:cxn modelId="{4387D3B3-1CBB-2645-924D-D3E4C0DBEDED}" type="presOf" srcId="{63C51A7F-A2EF-6A41-B431-C739DC7EDB9E}" destId="{C73354A3-810E-674D-B0A6-7C160F9AA605}" srcOrd="0" destOrd="0" presId="urn:microsoft.com/office/officeart/2005/8/layout/process1"/>
    <dgm:cxn modelId="{C0300FC5-D69E-DE41-8BBD-3B022ECC049E}" type="presOf" srcId="{DD14264A-C2FD-E245-8C4C-E78DD6B0D392}" destId="{9687EEA5-4171-CF4E-BAE1-16B9D7D9AEDF}" srcOrd="0" destOrd="0" presId="urn:microsoft.com/office/officeart/2005/8/layout/process1"/>
    <dgm:cxn modelId="{5979EAC5-DC13-8B4B-B928-4280A34B1BEE}" srcId="{63C51A7F-A2EF-6A41-B431-C739DC7EDB9E}" destId="{86081C84-09A3-D347-BEDB-79FC106EE547}" srcOrd="0" destOrd="0" parTransId="{C7EF129F-A0AC-BF46-96AB-B68EE6CEF881}" sibTransId="{34191BA5-8A8F-EF4B-96A9-7776A5CDB3B9}"/>
    <dgm:cxn modelId="{A8ABB3C7-30CF-1744-8121-7D43A0A2B502}" srcId="{63C51A7F-A2EF-6A41-B431-C739DC7EDB9E}" destId="{417AA47C-A8F5-B548-94A2-007D36D9E1B0}" srcOrd="3" destOrd="0" parTransId="{8A0E3767-543C-D340-9B55-3AF4A5EEA333}" sibTransId="{85606AFC-54CA-8D49-B501-9D89AD1625BB}"/>
    <dgm:cxn modelId="{C95471CB-DEEA-E64C-B7A0-C7700542344E}" type="presOf" srcId="{44E196CB-31EE-6A42-9DF8-D9C0D2ABEE88}" destId="{B5ABEEC5-CAF6-E54B-8DE1-7E17A8F8469C}" srcOrd="0" destOrd="0" presId="urn:microsoft.com/office/officeart/2005/8/layout/process1"/>
    <dgm:cxn modelId="{5F3CE0EA-103A-4F4B-AD97-D8851185DFB5}" srcId="{63C51A7F-A2EF-6A41-B431-C739DC7EDB9E}" destId="{44E196CB-31EE-6A42-9DF8-D9C0D2ABEE88}" srcOrd="2" destOrd="0" parTransId="{F5995EDE-19B3-E04A-AE60-810D7238C1F0}" sibTransId="{86415C46-F52F-BD4E-88FD-A05CC6D9D97C}"/>
    <dgm:cxn modelId="{1B0E10EF-54B5-4F47-BA12-B6CF31366BDB}" type="presOf" srcId="{63BD6C32-B3BB-4F4D-9563-F625952CD679}" destId="{724E8587-4DBA-0944-A179-F82FFFF427B5}" srcOrd="0" destOrd="0" presId="urn:microsoft.com/office/officeart/2005/8/layout/process1"/>
    <dgm:cxn modelId="{CF22CBFB-1627-B841-9785-B88BB7C397F7}" type="presOf" srcId="{86081C84-09A3-D347-BEDB-79FC106EE547}" destId="{8F74FBA0-43C7-D34E-8D37-CA35DFAA3808}" srcOrd="0" destOrd="0" presId="urn:microsoft.com/office/officeart/2005/8/layout/process1"/>
    <dgm:cxn modelId="{2A96C1C0-772C-3945-8A12-D8B729A17052}" type="presParOf" srcId="{C73354A3-810E-674D-B0A6-7C160F9AA605}" destId="{8F74FBA0-43C7-D34E-8D37-CA35DFAA3808}" srcOrd="0" destOrd="0" presId="urn:microsoft.com/office/officeart/2005/8/layout/process1"/>
    <dgm:cxn modelId="{F27FCB66-4655-994B-826A-4CD746C20C22}" type="presParOf" srcId="{C73354A3-810E-674D-B0A6-7C160F9AA605}" destId="{943D4C08-4729-6B44-8646-89C50AAFAC8E}" srcOrd="1" destOrd="0" presId="urn:microsoft.com/office/officeart/2005/8/layout/process1"/>
    <dgm:cxn modelId="{0DA7AF86-9266-8747-91A6-7DAD50D3DACE}" type="presParOf" srcId="{943D4C08-4729-6B44-8646-89C50AAFAC8E}" destId="{AA1A66D0-EB1A-BA49-9A0A-C36655837E5A}" srcOrd="0" destOrd="0" presId="urn:microsoft.com/office/officeart/2005/8/layout/process1"/>
    <dgm:cxn modelId="{E9C05F6C-7A69-544B-9ED7-64F5742633D5}" type="presParOf" srcId="{C73354A3-810E-674D-B0A6-7C160F9AA605}" destId="{724E8587-4DBA-0944-A179-F82FFFF427B5}" srcOrd="2" destOrd="0" presId="urn:microsoft.com/office/officeart/2005/8/layout/process1"/>
    <dgm:cxn modelId="{88186084-6830-4344-BE99-46DB59B4F665}" type="presParOf" srcId="{C73354A3-810E-674D-B0A6-7C160F9AA605}" destId="{9687EEA5-4171-CF4E-BAE1-16B9D7D9AEDF}" srcOrd="3" destOrd="0" presId="urn:microsoft.com/office/officeart/2005/8/layout/process1"/>
    <dgm:cxn modelId="{C1321923-949D-1343-B8D4-8E9E595449E9}" type="presParOf" srcId="{9687EEA5-4171-CF4E-BAE1-16B9D7D9AEDF}" destId="{D3E807CC-FC46-9644-82C5-6335D44848EB}" srcOrd="0" destOrd="0" presId="urn:microsoft.com/office/officeart/2005/8/layout/process1"/>
    <dgm:cxn modelId="{282BE5F8-8D02-4244-8A31-4AEAF4C4FEA8}" type="presParOf" srcId="{C73354A3-810E-674D-B0A6-7C160F9AA605}" destId="{B5ABEEC5-CAF6-E54B-8DE1-7E17A8F8469C}" srcOrd="4" destOrd="0" presId="urn:microsoft.com/office/officeart/2005/8/layout/process1"/>
    <dgm:cxn modelId="{A2CBC8F6-0D7D-8641-92C7-732D066DA7F8}" type="presParOf" srcId="{C73354A3-810E-674D-B0A6-7C160F9AA605}" destId="{CC77F5D4-DD9B-C549-B8D3-42D25D824823}" srcOrd="5" destOrd="0" presId="urn:microsoft.com/office/officeart/2005/8/layout/process1"/>
    <dgm:cxn modelId="{5A9EFD9F-4BFC-FE45-8D7B-D64F5463B543}" type="presParOf" srcId="{CC77F5D4-DD9B-C549-B8D3-42D25D824823}" destId="{8DA2FE98-20AB-494B-B985-8A36FB6D7DC1}" srcOrd="0" destOrd="0" presId="urn:microsoft.com/office/officeart/2005/8/layout/process1"/>
    <dgm:cxn modelId="{4BB6B46E-AF89-CE41-8A58-8608622D087F}" type="presParOf" srcId="{C73354A3-810E-674D-B0A6-7C160F9AA605}" destId="{8D06712F-92DD-4449-AE8B-EFF544427DDB}"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74FBA0-43C7-D34E-8D37-CA35DFAA3808}">
      <dsp:nvSpPr>
        <dsp:cNvPr id="0" name=""/>
        <dsp:cNvSpPr/>
      </dsp:nvSpPr>
      <dsp:spPr>
        <a:xfrm>
          <a:off x="3842" y="1207701"/>
          <a:ext cx="1680213" cy="1055384"/>
        </a:xfrm>
        <a:prstGeom prst="roundRect">
          <a:avLst>
            <a:gd name="adj" fmla="val 10000"/>
          </a:avLst>
        </a:prstGeom>
        <a:solidFill>
          <a:schemeClr val="accent2">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Verdana" charset="0"/>
              <a:ea typeface="Verdana" charset="0"/>
              <a:cs typeface="Verdana" charset="0"/>
            </a:rPr>
            <a:t>Create accepted ensemble</a:t>
          </a:r>
        </a:p>
      </dsp:txBody>
      <dsp:txXfrm>
        <a:off x="34753" y="1238612"/>
        <a:ext cx="1618391" cy="993562"/>
      </dsp:txXfrm>
    </dsp:sp>
    <dsp:sp modelId="{943D4C08-4729-6B44-8646-89C50AAFAC8E}">
      <dsp:nvSpPr>
        <dsp:cNvPr id="0" name=""/>
        <dsp:cNvSpPr/>
      </dsp:nvSpPr>
      <dsp:spPr>
        <a:xfrm>
          <a:off x="1852077" y="1527047"/>
          <a:ext cx="356205" cy="41669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latin typeface="Verdana" charset="0"/>
            <a:ea typeface="Verdana" charset="0"/>
            <a:cs typeface="Verdana" charset="0"/>
          </a:endParaRPr>
        </a:p>
      </dsp:txBody>
      <dsp:txXfrm>
        <a:off x="1852077" y="1610385"/>
        <a:ext cx="249344" cy="250016"/>
      </dsp:txXfrm>
    </dsp:sp>
    <dsp:sp modelId="{724E8587-4DBA-0944-A179-F82FFFF427B5}">
      <dsp:nvSpPr>
        <dsp:cNvPr id="0" name=""/>
        <dsp:cNvSpPr/>
      </dsp:nvSpPr>
      <dsp:spPr>
        <a:xfrm>
          <a:off x="2356141" y="1207701"/>
          <a:ext cx="1680213" cy="1055384"/>
        </a:xfrm>
        <a:prstGeom prst="roundRect">
          <a:avLst>
            <a:gd name="adj" fmla="val 10000"/>
          </a:avLst>
        </a:prstGeom>
        <a:solidFill>
          <a:schemeClr val="accent3">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Verdana" charset="0"/>
              <a:ea typeface="Verdana" charset="0"/>
              <a:cs typeface="Verdana" charset="0"/>
            </a:rPr>
            <a:t>Statistically quantify variability</a:t>
          </a:r>
        </a:p>
      </dsp:txBody>
      <dsp:txXfrm>
        <a:off x="2387052" y="1238612"/>
        <a:ext cx="1618391" cy="993562"/>
      </dsp:txXfrm>
    </dsp:sp>
    <dsp:sp modelId="{9687EEA5-4171-CF4E-BAE1-16B9D7D9AEDF}">
      <dsp:nvSpPr>
        <dsp:cNvPr id="0" name=""/>
        <dsp:cNvSpPr/>
      </dsp:nvSpPr>
      <dsp:spPr>
        <a:xfrm>
          <a:off x="4204376" y="1527047"/>
          <a:ext cx="356205" cy="41669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latin typeface="Verdana" charset="0"/>
            <a:ea typeface="Verdana" charset="0"/>
            <a:cs typeface="Verdana" charset="0"/>
          </a:endParaRPr>
        </a:p>
      </dsp:txBody>
      <dsp:txXfrm>
        <a:off x="4204376" y="1610385"/>
        <a:ext cx="249344" cy="250016"/>
      </dsp:txXfrm>
    </dsp:sp>
    <dsp:sp modelId="{B5ABEEC5-CAF6-E54B-8DE1-7E17A8F8469C}">
      <dsp:nvSpPr>
        <dsp:cNvPr id="0" name=""/>
        <dsp:cNvSpPr/>
      </dsp:nvSpPr>
      <dsp:spPr>
        <a:xfrm>
          <a:off x="4708440" y="1207701"/>
          <a:ext cx="1680213" cy="1055384"/>
        </a:xfrm>
        <a:prstGeom prst="roundRect">
          <a:avLst>
            <a:gd name="adj" fmla="val 10000"/>
          </a:avLst>
        </a:prstGeom>
        <a:solidFill>
          <a:schemeClr val="accent4">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Verdana" charset="0"/>
              <a:ea typeface="Verdana" charset="0"/>
              <a:cs typeface="Verdana" charset="0"/>
            </a:rPr>
            <a:t>Create "new" runs</a:t>
          </a:r>
        </a:p>
      </dsp:txBody>
      <dsp:txXfrm>
        <a:off x="4739351" y="1238612"/>
        <a:ext cx="1618391" cy="993562"/>
      </dsp:txXfrm>
    </dsp:sp>
    <dsp:sp modelId="{CC77F5D4-DD9B-C549-B8D3-42D25D824823}">
      <dsp:nvSpPr>
        <dsp:cNvPr id="0" name=""/>
        <dsp:cNvSpPr/>
      </dsp:nvSpPr>
      <dsp:spPr>
        <a:xfrm>
          <a:off x="6556675" y="1527047"/>
          <a:ext cx="356205" cy="41669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a:latin typeface="Verdana" charset="0"/>
            <a:ea typeface="Verdana" charset="0"/>
            <a:cs typeface="Verdana" charset="0"/>
          </a:endParaRPr>
        </a:p>
      </dsp:txBody>
      <dsp:txXfrm>
        <a:off x="6556675" y="1610385"/>
        <a:ext cx="249344" cy="250016"/>
      </dsp:txXfrm>
    </dsp:sp>
    <dsp:sp modelId="{8D06712F-92DD-4449-AE8B-EFF544427DDB}">
      <dsp:nvSpPr>
        <dsp:cNvPr id="0" name=""/>
        <dsp:cNvSpPr/>
      </dsp:nvSpPr>
      <dsp:spPr>
        <a:xfrm>
          <a:off x="7060739" y="1207701"/>
          <a:ext cx="1680213" cy="1055384"/>
        </a:xfrm>
        <a:prstGeom prst="roundRect">
          <a:avLst>
            <a:gd name="adj" fmla="val 10000"/>
          </a:avLst>
        </a:prstGeom>
        <a:solidFill>
          <a:schemeClr val="accent5">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Verdana" charset="0"/>
              <a:ea typeface="Verdana" charset="0"/>
              <a:cs typeface="Verdana" charset="0"/>
            </a:rPr>
            <a:t>Evaluate: PASS or FAIL</a:t>
          </a:r>
        </a:p>
      </dsp:txBody>
      <dsp:txXfrm>
        <a:off x="7091650" y="1238612"/>
        <a:ext cx="1618391" cy="9935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2FC28A-0E5E-9D48-A50C-52297B84ECC8}" type="datetimeFigureOut">
              <a:rPr lang="en-US" smtClean="0"/>
              <a:t>7/25/18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CF73AC-6277-2F4A-9150-16F349D17437}" type="slidenum">
              <a:rPr lang="en-US" smtClean="0"/>
              <a:t>‹#›</a:t>
            </a:fld>
            <a:endParaRPr lang="en-US"/>
          </a:p>
        </p:txBody>
      </p:sp>
    </p:spTree>
    <p:extLst>
      <p:ext uri="{BB962C8B-B14F-4D97-AF65-F5344CB8AC3E}">
        <p14:creationId xmlns:p14="http://schemas.microsoft.com/office/powerpoint/2010/main" val="17336008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grid, same decomposition and processors –each component has its own data structures and its own decomposition - Swap out data/prognostic need a general coupling interface</a:t>
            </a:r>
          </a:p>
          <a:p>
            <a:r>
              <a:rPr lang="en-US" baseline="0" dirty="0"/>
              <a:t>The internals of the components do not know anything about coupling data structures. </a:t>
            </a:r>
          </a:p>
          <a:p>
            <a:r>
              <a:rPr lang="en-US" baseline="0" dirty="0"/>
              <a:t>An application program interface layer (in green) permits components to translate their data to coupler data structures and vice versa. This API is often referred to as an  coupling cap.</a:t>
            </a:r>
          </a:p>
          <a:p>
            <a:r>
              <a:rPr lang="en-US" baseline="0" dirty="0"/>
              <a:t>The API is the key thing that enables modularity – the driver mediator has no idea what type of components is being used – and therefore data and prognostic components can be swapped easily at compile time.</a:t>
            </a:r>
          </a:p>
          <a:p>
            <a:r>
              <a:rPr lang="en-US" baseline="0" dirty="0"/>
              <a:t>This is a key feature feature that enables feedbacks to be activated and deactivated.</a:t>
            </a:r>
          </a:p>
          <a:p>
            <a:endParaRPr lang="en-US" dirty="0"/>
          </a:p>
        </p:txBody>
      </p:sp>
      <p:sp>
        <p:nvSpPr>
          <p:cNvPr id="4" name="Slide Number Placeholder 3"/>
          <p:cNvSpPr>
            <a:spLocks noGrp="1"/>
          </p:cNvSpPr>
          <p:nvPr>
            <p:ph type="sldNum" sz="quarter" idx="10"/>
          </p:nvPr>
        </p:nvSpPr>
        <p:spPr/>
        <p:txBody>
          <a:bodyPr/>
          <a:lstStyle/>
          <a:p>
            <a:fld id="{CC6F66F6-C2BB-5A41-96B3-8AF0EE9338B8}" type="slidenum">
              <a:rPr lang="en-US" smtClean="0"/>
              <a:t>4</a:t>
            </a:fld>
            <a:endParaRPr lang="en-US"/>
          </a:p>
        </p:txBody>
      </p:sp>
    </p:spTree>
    <p:extLst>
      <p:ext uri="{BB962C8B-B14F-4D97-AF65-F5344CB8AC3E}">
        <p14:creationId xmlns:p14="http://schemas.microsoft.com/office/powerpoint/2010/main" val="999801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its an open system, people </a:t>
            </a:r>
          </a:p>
        </p:txBody>
      </p:sp>
      <p:sp>
        <p:nvSpPr>
          <p:cNvPr id="4" name="Slide Number Placeholder 3"/>
          <p:cNvSpPr>
            <a:spLocks noGrp="1"/>
          </p:cNvSpPr>
          <p:nvPr>
            <p:ph type="sldNum" sz="quarter" idx="10"/>
          </p:nvPr>
        </p:nvSpPr>
        <p:spPr/>
        <p:txBody>
          <a:bodyPr/>
          <a:lstStyle/>
          <a:p>
            <a:fld id="{EFCF73AC-6277-2F4A-9150-16F349D17437}" type="slidenum">
              <a:rPr lang="en-US" smtClean="0"/>
              <a:t>5</a:t>
            </a:fld>
            <a:endParaRPr lang="en-US"/>
          </a:p>
        </p:txBody>
      </p:sp>
    </p:spTree>
    <p:extLst>
      <p:ext uri="{BB962C8B-B14F-4D97-AF65-F5344CB8AC3E}">
        <p14:creationId xmlns:p14="http://schemas.microsoft.com/office/powerpoint/2010/main" val="730499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feedbacks important? If</a:t>
            </a:r>
            <a:r>
              <a:rPr lang="en-US" baseline="0" dirty="0"/>
              <a:t> trying to improve CAM, then need to make sure that only change atmosphere and not how ocean is responding to atmosphere. Ocean stays fixed and can study just want is going on in the atmosphere.</a:t>
            </a:r>
            <a:endParaRPr lang="en-US" dirty="0"/>
          </a:p>
          <a:p>
            <a:endParaRPr lang="en-US" dirty="0"/>
          </a:p>
        </p:txBody>
      </p:sp>
      <p:sp>
        <p:nvSpPr>
          <p:cNvPr id="4" name="Slide Number Placeholder 3"/>
          <p:cNvSpPr>
            <a:spLocks noGrp="1"/>
          </p:cNvSpPr>
          <p:nvPr>
            <p:ph type="sldNum" sz="quarter" idx="10"/>
          </p:nvPr>
        </p:nvSpPr>
        <p:spPr/>
        <p:txBody>
          <a:bodyPr/>
          <a:lstStyle/>
          <a:p>
            <a:fld id="{8E454DFB-D7D1-654A-94C2-F56B6CC0355B}" type="slidenum">
              <a:rPr lang="en-US" smtClean="0"/>
              <a:t>7</a:t>
            </a:fld>
            <a:endParaRPr lang="en-US"/>
          </a:p>
        </p:txBody>
      </p:sp>
    </p:spTree>
    <p:extLst>
      <p:ext uri="{BB962C8B-B14F-4D97-AF65-F5344CB8AC3E}">
        <p14:creationId xmlns:p14="http://schemas.microsoft.com/office/powerpoint/2010/main" val="1887343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7 CESM components exchange data via communication with a driver/mediator</a:t>
            </a:r>
            <a:r>
              <a:rPr lang="en-US" baseline="0" dirty="0"/>
              <a:t> that is based on the MCT (modeling coupling toolkit) </a:t>
            </a:r>
          </a:p>
          <a:p>
            <a:r>
              <a:rPr lang="en-US" baseline="0" dirty="0"/>
              <a:t>The internals of the components do not know anything about MCT data structures. </a:t>
            </a:r>
          </a:p>
          <a:p>
            <a:r>
              <a:rPr lang="en-US" baseline="0" dirty="0"/>
              <a:t>An application program interface layer (in green) permits components to translate their data to MCT data and vice versa.</a:t>
            </a:r>
          </a:p>
          <a:p>
            <a:r>
              <a:rPr lang="en-US" baseline="0" dirty="0"/>
              <a:t>This API is often referred to as an MCT coupling cap.</a:t>
            </a:r>
          </a:p>
          <a:p>
            <a:r>
              <a:rPr lang="en-US" baseline="0" dirty="0"/>
              <a:t>The API is the key thing that enables modularity – the driver mediator has no idea what type of components is being used – and therefore data and prognostic components can be swapped easily at compile time.</a:t>
            </a:r>
          </a:p>
          <a:p>
            <a:r>
              <a:rPr lang="en-US" baseline="0" dirty="0"/>
              <a:t>This is a key feature feature that enables feedbacks to be activated and deactivated.</a:t>
            </a:r>
          </a:p>
          <a:p>
            <a:endParaRPr lang="en-US" dirty="0"/>
          </a:p>
        </p:txBody>
      </p:sp>
      <p:sp>
        <p:nvSpPr>
          <p:cNvPr id="4" name="Slide Number Placeholder 3"/>
          <p:cNvSpPr>
            <a:spLocks noGrp="1"/>
          </p:cNvSpPr>
          <p:nvPr>
            <p:ph type="sldNum" sz="quarter" idx="10"/>
          </p:nvPr>
        </p:nvSpPr>
        <p:spPr/>
        <p:txBody>
          <a:bodyPr/>
          <a:lstStyle/>
          <a:p>
            <a:fld id="{CC6F66F6-C2BB-5A41-96B3-8AF0EE9338B8}" type="slidenum">
              <a:rPr lang="en-US" smtClean="0"/>
              <a:t>8</a:t>
            </a:fld>
            <a:endParaRPr lang="en-US"/>
          </a:p>
        </p:txBody>
      </p:sp>
    </p:spTree>
    <p:extLst>
      <p:ext uri="{BB962C8B-B14F-4D97-AF65-F5344CB8AC3E}">
        <p14:creationId xmlns:p14="http://schemas.microsoft.com/office/powerpoint/2010/main" val="3072778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7 CESM components exchange data via communication with a driver/mediator</a:t>
            </a:r>
            <a:r>
              <a:rPr lang="en-US" baseline="0" dirty="0"/>
              <a:t> that is based on the MCT (modeling coupling toolkit) </a:t>
            </a:r>
          </a:p>
          <a:p>
            <a:r>
              <a:rPr lang="en-US" baseline="0" dirty="0"/>
              <a:t>The internals of the components do not know anything about MCT data structures. </a:t>
            </a:r>
          </a:p>
          <a:p>
            <a:r>
              <a:rPr lang="en-US" baseline="0" dirty="0"/>
              <a:t>An application program interface layer (in green) permits components to translate their data to MCT data and vice versa.</a:t>
            </a:r>
          </a:p>
          <a:p>
            <a:r>
              <a:rPr lang="en-US" baseline="0" dirty="0"/>
              <a:t>This API is often referred to as an MCT coupling cap.</a:t>
            </a:r>
          </a:p>
          <a:p>
            <a:r>
              <a:rPr lang="en-US" baseline="0" dirty="0"/>
              <a:t>The API is the key thing that enables modularity – the driver mediator has no idea what type of components is being used – and therefore data and prognostic components can be swapped easily at compile time.</a:t>
            </a:r>
          </a:p>
          <a:p>
            <a:r>
              <a:rPr lang="en-US" baseline="0" dirty="0"/>
              <a:t>This is a key feature feature that enables feedbacks to be activated and deactivated.</a:t>
            </a:r>
          </a:p>
          <a:p>
            <a:endParaRPr lang="en-US" dirty="0"/>
          </a:p>
        </p:txBody>
      </p:sp>
      <p:sp>
        <p:nvSpPr>
          <p:cNvPr id="4" name="Slide Number Placeholder 3"/>
          <p:cNvSpPr>
            <a:spLocks noGrp="1"/>
          </p:cNvSpPr>
          <p:nvPr>
            <p:ph type="sldNum" sz="quarter" idx="10"/>
          </p:nvPr>
        </p:nvSpPr>
        <p:spPr/>
        <p:txBody>
          <a:bodyPr/>
          <a:lstStyle/>
          <a:p>
            <a:fld id="{CC6F66F6-C2BB-5A41-96B3-8AF0EE9338B8}" type="slidenum">
              <a:rPr lang="en-US" smtClean="0"/>
              <a:t>9</a:t>
            </a:fld>
            <a:endParaRPr lang="en-US"/>
          </a:p>
        </p:txBody>
      </p:sp>
    </p:spTree>
    <p:extLst>
      <p:ext uri="{BB962C8B-B14F-4D97-AF65-F5344CB8AC3E}">
        <p14:creationId xmlns:p14="http://schemas.microsoft.com/office/powerpoint/2010/main" val="2357836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run the active land with and without</a:t>
            </a:r>
            <a:r>
              <a:rPr lang="en-US" baseline="0" dirty="0"/>
              <a:t> a carbon/nitrogen cycle. You can run the atmosphere with and without atmospheric chemistry. You can run the ocean with and without biogeochemistry component.</a:t>
            </a:r>
            <a:endParaRPr lang="en-US" dirty="0"/>
          </a:p>
        </p:txBody>
      </p:sp>
      <p:sp>
        <p:nvSpPr>
          <p:cNvPr id="4" name="Slide Number Placeholder 3"/>
          <p:cNvSpPr>
            <a:spLocks noGrp="1"/>
          </p:cNvSpPr>
          <p:nvPr>
            <p:ph type="sldNum" sz="quarter" idx="10"/>
          </p:nvPr>
        </p:nvSpPr>
        <p:spPr/>
        <p:txBody>
          <a:bodyPr/>
          <a:lstStyle/>
          <a:p>
            <a:fld id="{8E454DFB-D7D1-654A-94C2-F56B6CC0355B}" type="slidenum">
              <a:rPr lang="en-US" smtClean="0"/>
              <a:t>11</a:t>
            </a:fld>
            <a:endParaRPr lang="en-US"/>
          </a:p>
        </p:txBody>
      </p:sp>
    </p:spTree>
    <p:extLst>
      <p:ext uri="{BB962C8B-B14F-4D97-AF65-F5344CB8AC3E}">
        <p14:creationId xmlns:p14="http://schemas.microsoft.com/office/powerpoint/2010/main" val="168134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run the active land with and without</a:t>
            </a:r>
            <a:r>
              <a:rPr lang="en-US" baseline="0" dirty="0"/>
              <a:t> a carbon/nitrogen cycle. You can run the atmosphere with and without atmospheric chemistry. You can run the ocean with and without biogeochemistry component.</a:t>
            </a:r>
            <a:endParaRPr lang="en-US" dirty="0"/>
          </a:p>
        </p:txBody>
      </p:sp>
      <p:sp>
        <p:nvSpPr>
          <p:cNvPr id="4" name="Slide Number Placeholder 3"/>
          <p:cNvSpPr>
            <a:spLocks noGrp="1"/>
          </p:cNvSpPr>
          <p:nvPr>
            <p:ph type="sldNum" sz="quarter" idx="10"/>
          </p:nvPr>
        </p:nvSpPr>
        <p:spPr/>
        <p:txBody>
          <a:bodyPr/>
          <a:lstStyle/>
          <a:p>
            <a:fld id="{8E454DFB-D7D1-654A-94C2-F56B6CC0355B}" type="slidenum">
              <a:rPr lang="en-US" smtClean="0"/>
              <a:t>12</a:t>
            </a:fld>
            <a:endParaRPr lang="en-US"/>
          </a:p>
        </p:txBody>
      </p:sp>
    </p:spTree>
    <p:extLst>
      <p:ext uri="{BB962C8B-B14F-4D97-AF65-F5344CB8AC3E}">
        <p14:creationId xmlns:p14="http://schemas.microsoft.com/office/powerpoint/2010/main" val="1130832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1" dirty="0">
              <a:latin typeface="Verdana" charset="0"/>
              <a:ea typeface="Verdana" charset="0"/>
              <a:cs typeface="Verdana" charset="0"/>
            </a:endParaRPr>
          </a:p>
          <a:p>
            <a:endParaRPr lang="en-US" dirty="0"/>
          </a:p>
        </p:txBody>
      </p:sp>
      <p:sp>
        <p:nvSpPr>
          <p:cNvPr id="4" name="Slide Number Placeholder 3"/>
          <p:cNvSpPr>
            <a:spLocks noGrp="1"/>
          </p:cNvSpPr>
          <p:nvPr>
            <p:ph type="sldNum" sz="quarter" idx="10"/>
          </p:nvPr>
        </p:nvSpPr>
        <p:spPr/>
        <p:txBody>
          <a:bodyPr/>
          <a:lstStyle/>
          <a:p>
            <a:fld id="{2DA89E66-3D76-9A44-9446-07F13921E17A}" type="slidenum">
              <a:rPr lang="en-US" smtClean="0"/>
              <a:t>21</a:t>
            </a:fld>
            <a:endParaRPr lang="en-US"/>
          </a:p>
        </p:txBody>
      </p:sp>
    </p:spTree>
    <p:extLst>
      <p:ext uri="{BB962C8B-B14F-4D97-AF65-F5344CB8AC3E}">
        <p14:creationId xmlns:p14="http://schemas.microsoft.com/office/powerpoint/2010/main" val="527059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new approach is that</a:t>
            </a:r>
            <a:r>
              <a:rPr lang="en-US" baseline="0" dirty="0"/>
              <a:t> the climate system model has some natural variability that we are going to represent quantitatively using an ensemble of runs  and use that as our baseline for accepted variability</a:t>
            </a:r>
          </a:p>
          <a:p>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Complete software suite</a:t>
            </a:r>
            <a:r>
              <a:rPr lang="en-US" baseline="0" dirty="0"/>
              <a:t> for end users, computationally very efficient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0" i="1" dirty="0">
              <a:latin typeface="Verdana" charset="0"/>
              <a:ea typeface="Verdana" charset="0"/>
              <a:cs typeface="Verdana"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1" dirty="0">
                <a:latin typeface="Verdana" charset="0"/>
                <a:ea typeface="Verdana" charset="0"/>
                <a:cs typeface="Verdana" charset="0"/>
              </a:rPr>
              <a:t>Bit-for-bit </a:t>
            </a:r>
            <a:r>
              <a:rPr lang="en-US" sz="1200" b="0" i="0" baseline="0" dirty="0">
                <a:latin typeface="+mn-lt"/>
                <a:ea typeface="+mn-ea"/>
                <a:cs typeface="+mn-cs"/>
              </a:rPr>
              <a:t> is t</a:t>
            </a:r>
            <a:r>
              <a:rPr lang="en-US" dirty="0"/>
              <a:t>oo restrictive – need to be able to optimize</a:t>
            </a:r>
            <a:r>
              <a:rPr lang="en-US" baseline="0" dirty="0"/>
              <a:t> code, new hardware technologies, more aggressive compiler options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Easy, automated:  the end user does not need to do much of this</a:t>
            </a:r>
            <a:endParaRPr lang="en-US" dirty="0"/>
          </a:p>
          <a:p>
            <a:endParaRPr lang="en-US" baseline="0" dirty="0"/>
          </a:p>
          <a:p>
            <a:pPr marL="0" marR="0" lvl="1" indent="0" algn="l" defTabSz="457200" rtl="0" eaLnBrk="1" fontAlgn="auto" latinLnBrk="0" hangingPunct="1">
              <a:lnSpc>
                <a:spcPct val="100000"/>
              </a:lnSpc>
              <a:spcBef>
                <a:spcPts val="0"/>
              </a:spcBef>
              <a:spcAft>
                <a:spcPts val="0"/>
              </a:spcAft>
              <a:buClrTx/>
              <a:buSzTx/>
              <a:buFontTx/>
              <a:buNone/>
              <a:tabLst/>
              <a:defRPr/>
            </a:pPr>
            <a:r>
              <a:rPr lang="en-US" sz="2000" dirty="0">
                <a:latin typeface="Verdana" charset="0"/>
                <a:ea typeface="Verdana" charset="0"/>
                <a:cs typeface="Verdana" charset="0"/>
              </a:rPr>
              <a:t>climate-modeling expertise is </a:t>
            </a:r>
            <a:r>
              <a:rPr lang="en-US" sz="2000" i="1" dirty="0">
                <a:latin typeface="Verdana" charset="0"/>
                <a:ea typeface="Verdana" charset="0"/>
                <a:cs typeface="Verdana" charset="0"/>
              </a:rPr>
              <a:t>not</a:t>
            </a:r>
            <a:r>
              <a:rPr lang="en-US" sz="2000" dirty="0">
                <a:latin typeface="Verdana" charset="0"/>
                <a:ea typeface="Verdana" charset="0"/>
                <a:cs typeface="Verdana" charset="0"/>
              </a:rPr>
              <a:t> required!</a:t>
            </a:r>
          </a:p>
          <a:p>
            <a:endParaRPr lang="en-US" dirty="0"/>
          </a:p>
          <a:p>
            <a:pPr marL="342900" lvl="1" indent="-342900">
              <a:lnSpc>
                <a:spcPct val="150000"/>
              </a:lnSpc>
              <a:buFont typeface="Arial"/>
              <a:buChar char="•"/>
            </a:pPr>
            <a:r>
              <a:rPr lang="en-US" sz="2600" dirty="0">
                <a:solidFill>
                  <a:srgbClr val="C00000"/>
                </a:solidFill>
              </a:rPr>
              <a:t>option when bit-for-bit reproducibility is not possible:</a:t>
            </a:r>
          </a:p>
          <a:p>
            <a:pPr marL="742950" lvl="2" indent="-342900">
              <a:lnSpc>
                <a:spcPct val="150000"/>
              </a:lnSpc>
            </a:pPr>
            <a:r>
              <a:rPr lang="en-US" sz="2200" dirty="0"/>
              <a:t>new algorithms, solvers, compiler options, hardware technologies</a:t>
            </a:r>
          </a:p>
          <a:p>
            <a:endParaRPr lang="en-US" dirty="0"/>
          </a:p>
          <a:p>
            <a:endParaRPr lang="en-US"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2DA89E66-3D76-9A44-9446-07F13921E17A}" type="slidenum">
              <a:rPr lang="en-US" smtClean="0"/>
              <a:t>22</a:t>
            </a:fld>
            <a:endParaRPr lang="en-US"/>
          </a:p>
        </p:txBody>
      </p:sp>
    </p:spTree>
    <p:extLst>
      <p:ext uri="{BB962C8B-B14F-4D97-AF65-F5344CB8AC3E}">
        <p14:creationId xmlns:p14="http://schemas.microsoft.com/office/powerpoint/2010/main" val="2534370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7/25/18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7/25/18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7/25/18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7/25/18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7/25/18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7/25/18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7/25/18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7/25/18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834" y="1443790"/>
            <a:ext cx="6498158" cy="2791665"/>
          </a:xfrm>
        </p:spPr>
        <p:txBody>
          <a:bodyPr/>
          <a:lstStyle/>
          <a:p>
            <a:br>
              <a:rPr lang="en-US" sz="2800" dirty="0"/>
            </a:br>
            <a:br>
              <a:rPr lang="en-US" sz="2800" dirty="0"/>
            </a:br>
            <a:br>
              <a:rPr lang="en-US" sz="2800" dirty="0"/>
            </a:br>
            <a:br>
              <a:rPr lang="en-US" sz="2800" dirty="0"/>
            </a:br>
            <a:r>
              <a:rPr lang="en-US" sz="2800" dirty="0"/>
              <a:t>Facilitating coupled model development for both climate and weather via CIME </a:t>
            </a:r>
            <a:br>
              <a:rPr lang="en-US" sz="2800" dirty="0"/>
            </a:br>
            <a:r>
              <a:rPr lang="en-US" sz="2800" dirty="0"/>
              <a:t>(</a:t>
            </a:r>
            <a:r>
              <a:rPr lang="en-US" sz="2000" dirty="0"/>
              <a:t>Common Infrastructure for Modeling the Earth)</a:t>
            </a:r>
            <a:br>
              <a:rPr lang="en-US" sz="2000" dirty="0"/>
            </a:br>
            <a:endParaRPr lang="en-US" dirty="0"/>
          </a:p>
        </p:txBody>
      </p:sp>
      <p:sp>
        <p:nvSpPr>
          <p:cNvPr id="3" name="Subtitle 2"/>
          <p:cNvSpPr>
            <a:spLocks noGrp="1"/>
          </p:cNvSpPr>
          <p:nvPr>
            <p:ph type="subTitle" idx="1"/>
          </p:nvPr>
        </p:nvSpPr>
        <p:spPr>
          <a:xfrm>
            <a:off x="1322921" y="4673973"/>
            <a:ext cx="6498159" cy="916641"/>
          </a:xfrm>
        </p:spPr>
        <p:txBody>
          <a:bodyPr>
            <a:normAutofit/>
          </a:bodyPr>
          <a:lstStyle/>
          <a:p>
            <a:r>
              <a:rPr lang="en-US" dirty="0"/>
              <a:t>Mariana Vertenstein (CGD)</a:t>
            </a:r>
          </a:p>
          <a:p>
            <a:endParaRPr lang="en-US" dirty="0"/>
          </a:p>
          <a:p>
            <a:endParaRPr lang="en-US" dirty="0"/>
          </a:p>
          <a:p>
            <a:endParaRPr lang="en-US" dirty="0"/>
          </a:p>
        </p:txBody>
      </p:sp>
      <p:grpSp>
        <p:nvGrpSpPr>
          <p:cNvPr id="7" name="Group 6"/>
          <p:cNvGrpSpPr/>
          <p:nvPr/>
        </p:nvGrpSpPr>
        <p:grpSpPr>
          <a:xfrm>
            <a:off x="6233884" y="5875100"/>
            <a:ext cx="2599358" cy="868680"/>
            <a:chOff x="6233884" y="5875100"/>
            <a:chExt cx="2599358" cy="868680"/>
          </a:xfrm>
        </p:grpSpPr>
        <p:pic>
          <p:nvPicPr>
            <p:cNvPr id="4" name="Picture 3"/>
            <p:cNvPicPr>
              <a:picLocks noChangeAspect="1"/>
            </p:cNvPicPr>
            <p:nvPr/>
          </p:nvPicPr>
          <p:blipFill>
            <a:blip r:embed="rId2"/>
            <a:stretch>
              <a:fillRect/>
            </a:stretch>
          </p:blipFill>
          <p:spPr>
            <a:xfrm>
              <a:off x="7977927" y="5875100"/>
              <a:ext cx="855315" cy="868680"/>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33884" y="6131571"/>
              <a:ext cx="1400845" cy="4409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grpSp>
    </p:spTree>
    <p:extLst>
      <p:ext uri="{BB962C8B-B14F-4D97-AF65-F5344CB8AC3E}">
        <p14:creationId xmlns:p14="http://schemas.microsoft.com/office/powerpoint/2010/main" val="194040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9069F51-E12D-E646-B44B-B9793FF9448E}"/>
              </a:ext>
            </a:extLst>
          </p:cNvPr>
          <p:cNvSpPr>
            <a:spLocks noGrp="1"/>
          </p:cNvSpPr>
          <p:nvPr>
            <p:ph type="title"/>
          </p:nvPr>
        </p:nvSpPr>
        <p:spPr>
          <a:xfrm>
            <a:off x="642581" y="2188302"/>
            <a:ext cx="8042276" cy="1336956"/>
          </a:xfrm>
        </p:spPr>
        <p:txBody>
          <a:bodyPr/>
          <a:lstStyle/>
          <a:p>
            <a:r>
              <a:rPr lang="en-US" dirty="0"/>
              <a:t>CIME Case Control System</a:t>
            </a:r>
          </a:p>
        </p:txBody>
      </p:sp>
    </p:spTree>
    <p:extLst>
      <p:ext uri="{BB962C8B-B14F-4D97-AF65-F5344CB8AC3E}">
        <p14:creationId xmlns:p14="http://schemas.microsoft.com/office/powerpoint/2010/main" val="3995124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4365" y="1130496"/>
            <a:ext cx="7823763" cy="5643527"/>
          </a:xfrm>
        </p:spPr>
        <p:txBody>
          <a:bodyPr>
            <a:normAutofit/>
          </a:bodyPr>
          <a:lstStyle/>
          <a:p>
            <a:r>
              <a:rPr lang="en-US" sz="2000" dirty="0"/>
              <a:t>Complexity in CESM continues to grow rapidly </a:t>
            </a:r>
          </a:p>
          <a:p>
            <a:pPr lvl="1"/>
            <a:r>
              <a:rPr lang="en-US" sz="1900" i="1" dirty="0">
                <a:solidFill>
                  <a:srgbClr val="FF0000"/>
                </a:solidFill>
              </a:rPr>
              <a:t>currently support hundreds of out-of-the box experimental configurations and tests. </a:t>
            </a:r>
            <a:r>
              <a:rPr lang="en-US" sz="1900" dirty="0"/>
              <a:t>Creating a new experiment is very complex – no single user can know the entire details of all components!</a:t>
            </a:r>
            <a:endParaRPr lang="en-US" sz="2000" dirty="0"/>
          </a:p>
          <a:p>
            <a:r>
              <a:rPr lang="en-US" sz="2000" dirty="0"/>
              <a:t>CIME Case Control System is a python based object-oriented package </a:t>
            </a:r>
          </a:p>
          <a:p>
            <a:pPr lvl="1"/>
            <a:r>
              <a:rPr lang="en-US" sz="1800" dirty="0"/>
              <a:t>Lets users easily create customized experiments (using only 4 commands) with desired target feedbacks, component resolutions and component configurations.</a:t>
            </a:r>
          </a:p>
          <a:p>
            <a:pPr lvl="1"/>
            <a:r>
              <a:rPr lang="en-US" sz="1900" i="1" dirty="0">
                <a:solidFill>
                  <a:srgbClr val="FF0000"/>
                </a:solidFill>
              </a:rPr>
              <a:t>Keeps  complexity hidden from users – not dependent on the users having expert knowledge of the entire system.  </a:t>
            </a:r>
          </a:p>
          <a:p>
            <a:pPr lvl="1"/>
            <a:r>
              <a:rPr lang="en-US" sz="1900" dirty="0"/>
              <a:t>Parallel diagnostic packages can be run from case directory</a:t>
            </a:r>
          </a:p>
          <a:p>
            <a:pPr lvl="1"/>
            <a:r>
              <a:rPr lang="en-US" sz="1900" dirty="0"/>
              <a:t>Provenance: experiment can be saved into run database so that it can be duplicated at a later time</a:t>
            </a:r>
          </a:p>
          <a:p>
            <a:pPr lvl="1"/>
            <a:r>
              <a:rPr lang="en-US" sz="1900" dirty="0"/>
              <a:t>Can easily be plugged into CYCL workflow</a:t>
            </a:r>
          </a:p>
          <a:p>
            <a:pPr lvl="1"/>
            <a:endParaRPr lang="en-US" sz="1900" dirty="0"/>
          </a:p>
          <a:p>
            <a:pPr lvl="1"/>
            <a:endParaRPr lang="en-US" sz="1800" i="1" dirty="0">
              <a:solidFill>
                <a:srgbClr val="FF0000"/>
              </a:solidFill>
            </a:endParaRPr>
          </a:p>
          <a:p>
            <a:endParaRPr lang="en-US" i="1" dirty="0">
              <a:solidFill>
                <a:srgbClr val="FF0000"/>
              </a:solidFill>
            </a:endParaRPr>
          </a:p>
          <a:p>
            <a:endParaRPr lang="en-US" dirty="0"/>
          </a:p>
          <a:p>
            <a:endParaRPr lang="en-US" dirty="0"/>
          </a:p>
          <a:p>
            <a:endParaRPr lang="en-US" dirty="0"/>
          </a:p>
          <a:p>
            <a:pPr marL="0" indent="0">
              <a:buNone/>
            </a:pPr>
            <a:endParaRPr lang="en-US" sz="900" dirty="0"/>
          </a:p>
          <a:p>
            <a:endParaRPr lang="en-US" dirty="0"/>
          </a:p>
        </p:txBody>
      </p:sp>
      <p:pic>
        <p:nvPicPr>
          <p:cNvPr id="4" name="Picture 3" descr="crazyscientist.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357" y="1718947"/>
            <a:ext cx="977653" cy="910516"/>
          </a:xfrm>
          <a:prstGeom prst="rect">
            <a:avLst/>
          </a:prstGeom>
        </p:spPr>
      </p:pic>
      <p:pic>
        <p:nvPicPr>
          <p:cNvPr id="5" name="Picture 4" descr="greatjob.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357" y="4020140"/>
            <a:ext cx="836008" cy="989360"/>
          </a:xfrm>
          <a:prstGeom prst="rect">
            <a:avLst/>
          </a:prstGeom>
        </p:spPr>
      </p:pic>
      <p:sp>
        <p:nvSpPr>
          <p:cNvPr id="6" name="Title 1">
            <a:extLst>
              <a:ext uri="{FF2B5EF4-FFF2-40B4-BE49-F238E27FC236}">
                <a16:creationId xmlns:a16="http://schemas.microsoft.com/office/drawing/2014/main" id="{873EC119-E5A6-6449-B26C-798414FF0DE3}"/>
              </a:ext>
            </a:extLst>
          </p:cNvPr>
          <p:cNvSpPr txBox="1">
            <a:spLocks/>
          </p:cNvSpPr>
          <p:nvPr/>
        </p:nvSpPr>
        <p:spPr>
          <a:xfrm>
            <a:off x="549275" y="107576"/>
            <a:ext cx="8042276" cy="713518"/>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en-US" dirty="0"/>
              <a:t>CIME Case Control System</a:t>
            </a:r>
          </a:p>
        </p:txBody>
      </p:sp>
    </p:spTree>
    <p:extLst>
      <p:ext uri="{BB962C8B-B14F-4D97-AF65-F5344CB8AC3E}">
        <p14:creationId xmlns:p14="http://schemas.microsoft.com/office/powerpoint/2010/main" val="3955011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9199" y="1360614"/>
            <a:ext cx="7823763" cy="5191132"/>
          </a:xfrm>
        </p:spPr>
        <p:txBody>
          <a:bodyPr>
            <a:normAutofit/>
          </a:bodyPr>
          <a:lstStyle/>
          <a:p>
            <a:r>
              <a:rPr lang="en-US" dirty="0"/>
              <a:t>Case Control System is accompanied by an extensible and robust regression testing framework that is utilized by all CESM components</a:t>
            </a:r>
          </a:p>
          <a:p>
            <a:r>
              <a:rPr lang="en-US" dirty="0"/>
              <a:t>All prognostic components leverage the testing framework – component specific tests are specified by component itself - not centralized</a:t>
            </a:r>
          </a:p>
          <a:p>
            <a:r>
              <a:rPr lang="en-US" dirty="0"/>
              <a:t>Can run hundreds of tests with different resolutions, feedbacks, science complexity, with one command</a:t>
            </a:r>
          </a:p>
          <a:p>
            <a:endParaRPr lang="en-US" dirty="0"/>
          </a:p>
          <a:p>
            <a:pPr marL="0" indent="0">
              <a:buNone/>
            </a:pPr>
            <a:endParaRPr lang="en-US" sz="900" dirty="0"/>
          </a:p>
          <a:p>
            <a:endParaRPr lang="en-US" dirty="0"/>
          </a:p>
        </p:txBody>
      </p:sp>
      <p:sp>
        <p:nvSpPr>
          <p:cNvPr id="6" name="Title 1">
            <a:extLst>
              <a:ext uri="{FF2B5EF4-FFF2-40B4-BE49-F238E27FC236}">
                <a16:creationId xmlns:a16="http://schemas.microsoft.com/office/drawing/2014/main" id="{873EC119-E5A6-6449-B26C-798414FF0DE3}"/>
              </a:ext>
            </a:extLst>
          </p:cNvPr>
          <p:cNvSpPr txBox="1">
            <a:spLocks/>
          </p:cNvSpPr>
          <p:nvPr/>
        </p:nvSpPr>
        <p:spPr>
          <a:xfrm>
            <a:off x="539943" y="434147"/>
            <a:ext cx="8042276" cy="713518"/>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endParaRPr lang="en-US" dirty="0"/>
          </a:p>
          <a:p>
            <a:endParaRPr lang="en-US" dirty="0"/>
          </a:p>
          <a:p>
            <a:r>
              <a:rPr lang="en-US" sz="3600" dirty="0"/>
              <a:t>CIME Regression and Unit Testing</a:t>
            </a:r>
          </a:p>
        </p:txBody>
      </p:sp>
    </p:spTree>
    <p:extLst>
      <p:ext uri="{BB962C8B-B14F-4D97-AF65-F5344CB8AC3E}">
        <p14:creationId xmlns:p14="http://schemas.microsoft.com/office/powerpoint/2010/main" val="3337965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F8DF0-1C06-4E40-AEDE-21A73907ACA3}"/>
              </a:ext>
            </a:extLst>
          </p:cNvPr>
          <p:cNvSpPr>
            <a:spLocks noGrp="1"/>
          </p:cNvSpPr>
          <p:nvPr>
            <p:ph type="title"/>
          </p:nvPr>
        </p:nvSpPr>
        <p:spPr>
          <a:xfrm>
            <a:off x="586598" y="970384"/>
            <a:ext cx="8042276" cy="2368262"/>
          </a:xfrm>
        </p:spPr>
        <p:txBody>
          <a:bodyPr/>
          <a:lstStyle/>
          <a:p>
            <a:r>
              <a:rPr lang="en-US" dirty="0"/>
              <a:t>Next Steps in CIME Development for Forecasting</a:t>
            </a:r>
            <a:br>
              <a:rPr lang="en-US" dirty="0"/>
            </a:br>
            <a:r>
              <a:rPr lang="en-US" dirty="0"/>
              <a:t>Needs</a:t>
            </a:r>
          </a:p>
        </p:txBody>
      </p:sp>
    </p:spTree>
    <p:extLst>
      <p:ext uri="{BB962C8B-B14F-4D97-AF65-F5344CB8AC3E}">
        <p14:creationId xmlns:p14="http://schemas.microsoft.com/office/powerpoint/2010/main" val="1977198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6BD3-5782-8542-92DD-131C90E64CF4}"/>
              </a:ext>
            </a:extLst>
          </p:cNvPr>
          <p:cNvSpPr>
            <a:spLocks noGrp="1"/>
          </p:cNvSpPr>
          <p:nvPr>
            <p:ph type="title"/>
          </p:nvPr>
        </p:nvSpPr>
        <p:spPr>
          <a:xfrm>
            <a:off x="549275" y="107576"/>
            <a:ext cx="8042276" cy="816155"/>
          </a:xfrm>
        </p:spPr>
        <p:txBody>
          <a:bodyPr/>
          <a:lstStyle/>
          <a:p>
            <a:r>
              <a:rPr lang="en-US" sz="4000" dirty="0"/>
              <a:t>New Features planned for CIME</a:t>
            </a:r>
          </a:p>
        </p:txBody>
      </p:sp>
      <p:sp>
        <p:nvSpPr>
          <p:cNvPr id="3" name="Content Placeholder 2">
            <a:extLst>
              <a:ext uri="{FF2B5EF4-FFF2-40B4-BE49-F238E27FC236}">
                <a16:creationId xmlns:a16="http://schemas.microsoft.com/office/drawing/2014/main" id="{45BC5233-A021-4A48-9030-5FA871A9B4F9}"/>
              </a:ext>
            </a:extLst>
          </p:cNvPr>
          <p:cNvSpPr>
            <a:spLocks noGrp="1"/>
          </p:cNvSpPr>
          <p:nvPr>
            <p:ph idx="1"/>
          </p:nvPr>
        </p:nvSpPr>
        <p:spPr>
          <a:xfrm>
            <a:off x="623919" y="1105679"/>
            <a:ext cx="8042276" cy="5304452"/>
          </a:xfrm>
        </p:spPr>
        <p:txBody>
          <a:bodyPr>
            <a:normAutofit/>
          </a:bodyPr>
          <a:lstStyle/>
          <a:p>
            <a:r>
              <a:rPr lang="en-US" dirty="0"/>
              <a:t>Addition of new capabilities in the case control system to accommodate forecast capability and not just climate capability </a:t>
            </a:r>
          </a:p>
          <a:p>
            <a:r>
              <a:rPr lang="en-US" dirty="0"/>
              <a:t>Migration of coupling framework to ESMF/NUOPC </a:t>
            </a:r>
          </a:p>
          <a:p>
            <a:pPr lvl="1"/>
            <a:r>
              <a:rPr lang="en-US" dirty="0"/>
              <a:t>Will bring in run-time </a:t>
            </a:r>
            <a:r>
              <a:rPr lang="en-US" dirty="0" err="1"/>
              <a:t>regridding</a:t>
            </a:r>
            <a:r>
              <a:rPr lang="en-US" dirty="0"/>
              <a:t> and run-time sequencing of components</a:t>
            </a:r>
          </a:p>
          <a:p>
            <a:pPr lvl="1"/>
            <a:r>
              <a:rPr lang="en-US" dirty="0"/>
              <a:t>ESMF/NUOPC is becoming the de-facto coupling standard – this will lead to enhanced interoperability of the system</a:t>
            </a:r>
          </a:p>
          <a:p>
            <a:pPr lvl="1"/>
            <a:r>
              <a:rPr lang="en-US" dirty="0"/>
              <a:t>Working jointly with NOAA to accomplish this</a:t>
            </a:r>
          </a:p>
          <a:p>
            <a:pPr lvl="1"/>
            <a:r>
              <a:rPr lang="en-US" dirty="0"/>
              <a:t>Coupling infrastructure will be that used by EMC/UFS</a:t>
            </a:r>
          </a:p>
          <a:p>
            <a:endParaRPr lang="en-US" dirty="0"/>
          </a:p>
        </p:txBody>
      </p:sp>
    </p:spTree>
    <p:extLst>
      <p:ext uri="{BB962C8B-B14F-4D97-AF65-F5344CB8AC3E}">
        <p14:creationId xmlns:p14="http://schemas.microsoft.com/office/powerpoint/2010/main" val="3912773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B301-76DC-EC43-B4EA-3093B9C3AED5}"/>
              </a:ext>
            </a:extLst>
          </p:cNvPr>
          <p:cNvSpPr>
            <a:spLocks noGrp="1"/>
          </p:cNvSpPr>
          <p:nvPr>
            <p:ph type="title"/>
          </p:nvPr>
        </p:nvSpPr>
        <p:spPr>
          <a:xfrm>
            <a:off x="636360" y="745724"/>
            <a:ext cx="8042276" cy="3241711"/>
          </a:xfrm>
        </p:spPr>
        <p:txBody>
          <a:bodyPr/>
          <a:lstStyle/>
          <a:p>
            <a:br>
              <a:rPr lang="en-US" dirty="0"/>
            </a:br>
            <a:br>
              <a:rPr lang="en-US" dirty="0"/>
            </a:br>
            <a:r>
              <a:rPr lang="en-US" dirty="0"/>
              <a:t>Thank you</a:t>
            </a:r>
            <a:br>
              <a:rPr lang="en-US" dirty="0"/>
            </a:br>
            <a:br>
              <a:rPr lang="en-US" dirty="0"/>
            </a:br>
            <a:r>
              <a:rPr lang="en-US" dirty="0"/>
              <a:t>Questions?</a:t>
            </a:r>
            <a:br>
              <a:rPr lang="en-US" dirty="0"/>
            </a:br>
            <a:endParaRPr lang="en-US" dirty="0"/>
          </a:p>
        </p:txBody>
      </p:sp>
    </p:spTree>
    <p:extLst>
      <p:ext uri="{BB962C8B-B14F-4D97-AF65-F5344CB8AC3E}">
        <p14:creationId xmlns:p14="http://schemas.microsoft.com/office/powerpoint/2010/main" val="1800470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F8DF0-1C06-4E40-AEDE-21A73907ACA3}"/>
              </a:ext>
            </a:extLst>
          </p:cNvPr>
          <p:cNvSpPr>
            <a:spLocks noGrp="1"/>
          </p:cNvSpPr>
          <p:nvPr>
            <p:ph type="title"/>
          </p:nvPr>
        </p:nvSpPr>
        <p:spPr>
          <a:xfrm>
            <a:off x="586598" y="2001690"/>
            <a:ext cx="8042276" cy="1336956"/>
          </a:xfrm>
        </p:spPr>
        <p:txBody>
          <a:bodyPr/>
          <a:lstStyle/>
          <a:p>
            <a:r>
              <a:rPr lang="en-US" dirty="0"/>
              <a:t>CIME Governance and Development</a:t>
            </a:r>
          </a:p>
        </p:txBody>
      </p:sp>
    </p:spTree>
    <p:extLst>
      <p:ext uri="{BB962C8B-B14F-4D97-AF65-F5344CB8AC3E}">
        <p14:creationId xmlns:p14="http://schemas.microsoft.com/office/powerpoint/2010/main" val="1196374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A1D17-E750-A949-9B61-DEB68977A31D}"/>
              </a:ext>
            </a:extLst>
          </p:cNvPr>
          <p:cNvSpPr>
            <a:spLocks noGrp="1"/>
          </p:cNvSpPr>
          <p:nvPr>
            <p:ph type="title"/>
          </p:nvPr>
        </p:nvSpPr>
        <p:spPr/>
        <p:txBody>
          <a:bodyPr/>
          <a:lstStyle/>
          <a:p>
            <a:r>
              <a:rPr lang="en-US" dirty="0"/>
              <a:t>How is CIME developed?</a:t>
            </a:r>
          </a:p>
        </p:txBody>
      </p:sp>
      <p:sp>
        <p:nvSpPr>
          <p:cNvPr id="3" name="Content Placeholder 2">
            <a:extLst>
              <a:ext uri="{FF2B5EF4-FFF2-40B4-BE49-F238E27FC236}">
                <a16:creationId xmlns:a16="http://schemas.microsoft.com/office/drawing/2014/main" id="{189DAA15-13DB-1E4E-A62B-B0B056F3B3C2}"/>
              </a:ext>
            </a:extLst>
          </p:cNvPr>
          <p:cNvSpPr>
            <a:spLocks noGrp="1"/>
          </p:cNvSpPr>
          <p:nvPr>
            <p:ph idx="1"/>
          </p:nvPr>
        </p:nvSpPr>
        <p:spPr>
          <a:xfrm>
            <a:off x="549275" y="1600200"/>
            <a:ext cx="8042276" cy="4919869"/>
          </a:xfrm>
        </p:spPr>
        <p:txBody>
          <a:bodyPr>
            <a:normAutofit/>
          </a:bodyPr>
          <a:lstStyle/>
          <a:p>
            <a:r>
              <a:rPr lang="en-US" dirty="0"/>
              <a:t>Open joint collaboration on public GitHub repository between DOE/NCAR software developers without any formal governance</a:t>
            </a:r>
          </a:p>
          <a:p>
            <a:r>
              <a:rPr lang="en-US" dirty="0"/>
              <a:t>CIME is developed and tested stand-alone</a:t>
            </a:r>
          </a:p>
          <a:p>
            <a:pPr lvl="1"/>
            <a:r>
              <a:rPr lang="en-US" dirty="0"/>
              <a:t>CIME stand-alone continuous integration (Travis CI)</a:t>
            </a:r>
          </a:p>
          <a:p>
            <a:pPr lvl="1"/>
            <a:r>
              <a:rPr lang="en-US" dirty="0"/>
              <a:t>CIME stand-alone regression tests and unit tests (required for pull requests)</a:t>
            </a:r>
          </a:p>
          <a:p>
            <a:pPr lvl="1"/>
            <a:r>
              <a:rPr lang="en-US" dirty="0"/>
              <a:t>Prognostic component regression tests use CIME testing framework as well</a:t>
            </a:r>
          </a:p>
        </p:txBody>
      </p:sp>
    </p:spTree>
    <p:extLst>
      <p:ext uri="{BB962C8B-B14F-4D97-AF65-F5344CB8AC3E}">
        <p14:creationId xmlns:p14="http://schemas.microsoft.com/office/powerpoint/2010/main" val="1457676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A7FA6-D851-CF40-9250-74540A030039}"/>
              </a:ext>
            </a:extLst>
          </p:cNvPr>
          <p:cNvSpPr>
            <a:spLocks noGrp="1"/>
          </p:cNvSpPr>
          <p:nvPr>
            <p:ph type="title"/>
          </p:nvPr>
        </p:nvSpPr>
        <p:spPr/>
        <p:txBody>
          <a:bodyPr/>
          <a:lstStyle/>
          <a:p>
            <a:r>
              <a:rPr lang="en-US" dirty="0"/>
              <a:t>Why does this work (1)</a:t>
            </a:r>
          </a:p>
        </p:txBody>
      </p:sp>
      <p:sp>
        <p:nvSpPr>
          <p:cNvPr id="3" name="Content Placeholder 2">
            <a:extLst>
              <a:ext uri="{FF2B5EF4-FFF2-40B4-BE49-F238E27FC236}">
                <a16:creationId xmlns:a16="http://schemas.microsoft.com/office/drawing/2014/main" id="{90B35116-B8EC-AD4D-88BC-ABDD69D779A8}"/>
              </a:ext>
            </a:extLst>
          </p:cNvPr>
          <p:cNvSpPr>
            <a:spLocks noGrp="1"/>
          </p:cNvSpPr>
          <p:nvPr>
            <p:ph idx="1"/>
          </p:nvPr>
        </p:nvSpPr>
        <p:spPr/>
        <p:txBody>
          <a:bodyPr>
            <a:normAutofit/>
          </a:bodyPr>
          <a:lstStyle/>
          <a:p>
            <a:r>
              <a:rPr lang="en-US" dirty="0"/>
              <a:t>CIME infrastructure has been set up to permit this joint open collaboration </a:t>
            </a:r>
          </a:p>
          <a:p>
            <a:pPr lvl="1"/>
            <a:r>
              <a:rPr lang="en-US" dirty="0"/>
              <a:t>Modular object-oriented python (and </a:t>
            </a:r>
            <a:r>
              <a:rPr lang="en-US" dirty="0" err="1"/>
              <a:t>fortran</a:t>
            </a:r>
            <a:r>
              <a:rPr lang="en-US" dirty="0"/>
              <a:t>) code reuse between efforts</a:t>
            </a:r>
          </a:p>
          <a:p>
            <a:pPr lvl="1"/>
            <a:r>
              <a:rPr lang="en-US" dirty="0"/>
              <a:t>Shared code whenever possible  </a:t>
            </a:r>
          </a:p>
          <a:p>
            <a:pPr lvl="1"/>
            <a:r>
              <a:rPr lang="en-US" dirty="0"/>
              <a:t>Separation when necessary</a:t>
            </a:r>
          </a:p>
          <a:p>
            <a:pPr lvl="2"/>
            <a:r>
              <a:rPr lang="en-US" dirty="0"/>
              <a:t>machines, compilers have are implemented in separate locations in CIME – but use the same underlying code</a:t>
            </a:r>
          </a:p>
        </p:txBody>
      </p:sp>
    </p:spTree>
    <p:extLst>
      <p:ext uri="{BB962C8B-B14F-4D97-AF65-F5344CB8AC3E}">
        <p14:creationId xmlns:p14="http://schemas.microsoft.com/office/powerpoint/2010/main" val="3363389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0C4A-6C53-7446-9E9B-58A008D58C4C}"/>
              </a:ext>
            </a:extLst>
          </p:cNvPr>
          <p:cNvSpPr>
            <a:spLocks noGrp="1"/>
          </p:cNvSpPr>
          <p:nvPr>
            <p:ph type="title"/>
          </p:nvPr>
        </p:nvSpPr>
        <p:spPr/>
        <p:txBody>
          <a:bodyPr/>
          <a:lstStyle/>
          <a:p>
            <a:r>
              <a:rPr lang="en-US" dirty="0"/>
              <a:t>Why does this work (2)</a:t>
            </a:r>
          </a:p>
        </p:txBody>
      </p:sp>
      <p:sp>
        <p:nvSpPr>
          <p:cNvPr id="3" name="Content Placeholder 2">
            <a:extLst>
              <a:ext uri="{FF2B5EF4-FFF2-40B4-BE49-F238E27FC236}">
                <a16:creationId xmlns:a16="http://schemas.microsoft.com/office/drawing/2014/main" id="{28321B68-DAD7-C249-8B60-0806DFACBD74}"/>
              </a:ext>
            </a:extLst>
          </p:cNvPr>
          <p:cNvSpPr>
            <a:spLocks noGrp="1"/>
          </p:cNvSpPr>
          <p:nvPr>
            <p:ph idx="1"/>
          </p:nvPr>
        </p:nvSpPr>
        <p:spPr/>
        <p:txBody>
          <a:bodyPr>
            <a:normAutofit/>
          </a:bodyPr>
          <a:lstStyle/>
          <a:p>
            <a:r>
              <a:rPr lang="en-US" dirty="0"/>
              <a:t>GitHub is a transformative way to collaborate</a:t>
            </a:r>
          </a:p>
          <a:p>
            <a:r>
              <a:rPr lang="en-US" dirty="0"/>
              <a:t>Issues are raised in GitHub and resolved collaboratively</a:t>
            </a:r>
          </a:p>
          <a:p>
            <a:r>
              <a:rPr lang="en-US" dirty="0"/>
              <a:t>Pull requests (PRs) are reviewed by both groups and the implementations must satisfy both groups in order for the PR to be accepted</a:t>
            </a:r>
          </a:p>
          <a:p>
            <a:pPr lvl="1"/>
            <a:r>
              <a:rPr lang="en-US" dirty="0"/>
              <a:t>In practice, GitHub this process easy and transparent</a:t>
            </a:r>
          </a:p>
          <a:p>
            <a:r>
              <a:rPr lang="en-US" dirty="0"/>
              <a:t>Documentation has been created via sphinx/</a:t>
            </a:r>
            <a:r>
              <a:rPr lang="en-US" dirty="0" err="1"/>
              <a:t>rst</a:t>
            </a:r>
            <a:r>
              <a:rPr lang="en-US" dirty="0"/>
              <a:t> and has been jointly developed and updated</a:t>
            </a:r>
          </a:p>
        </p:txBody>
      </p:sp>
    </p:spTree>
    <p:extLst>
      <p:ext uri="{BB962C8B-B14F-4D97-AF65-F5344CB8AC3E}">
        <p14:creationId xmlns:p14="http://schemas.microsoft.com/office/powerpoint/2010/main" val="2771764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57C25-1AA2-8D43-BC3F-BC18BA0BF522}"/>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5504A567-C7D0-754F-84DB-A6151ABAEC92}"/>
              </a:ext>
            </a:extLst>
          </p:cNvPr>
          <p:cNvSpPr>
            <a:spLocks noGrp="1"/>
          </p:cNvSpPr>
          <p:nvPr>
            <p:ph idx="1"/>
          </p:nvPr>
        </p:nvSpPr>
        <p:spPr>
          <a:xfrm>
            <a:off x="549275" y="1545771"/>
            <a:ext cx="8042276" cy="4640897"/>
          </a:xfrm>
        </p:spPr>
        <p:txBody>
          <a:bodyPr>
            <a:normAutofit fontScale="92500" lnSpcReduction="20000"/>
          </a:bodyPr>
          <a:lstStyle/>
          <a:p>
            <a:pPr marL="457200" indent="-457200">
              <a:buFont typeface="+mj-lt"/>
              <a:buAutoNum type="arabicPeriod"/>
            </a:pPr>
            <a:r>
              <a:rPr lang="en-US" dirty="0"/>
              <a:t>What is a big challenge for coupled earth system modeling?</a:t>
            </a:r>
          </a:p>
          <a:p>
            <a:pPr marL="457200" indent="-457200">
              <a:buFont typeface="+mj-lt"/>
              <a:buAutoNum type="arabicPeriod"/>
            </a:pPr>
            <a:r>
              <a:rPr lang="en-US" dirty="0"/>
              <a:t>What is CIME and what is it comprised of?</a:t>
            </a:r>
          </a:p>
          <a:p>
            <a:pPr marL="457200" indent="-457200">
              <a:buFont typeface="+mj-lt"/>
              <a:buAutoNum type="arabicPeriod"/>
            </a:pPr>
            <a:r>
              <a:rPr lang="en-US" dirty="0"/>
              <a:t>How does CIME address challenges of coupled earth system modeling?</a:t>
            </a:r>
          </a:p>
          <a:p>
            <a:pPr lvl="1"/>
            <a:r>
              <a:rPr lang="en-US" dirty="0"/>
              <a:t>Flexible coupling infrastructure</a:t>
            </a:r>
          </a:p>
          <a:p>
            <a:pPr lvl="1"/>
            <a:r>
              <a:rPr lang="en-US" dirty="0"/>
              <a:t>User-friendly case-control system</a:t>
            </a:r>
          </a:p>
          <a:p>
            <a:pPr lvl="1"/>
            <a:r>
              <a:rPr lang="en-US" dirty="0"/>
              <a:t>User-friendly regression testing, unit testing, porting and verification utilities</a:t>
            </a:r>
          </a:p>
          <a:p>
            <a:pPr marL="457200" indent="-457200">
              <a:buFont typeface="+mj-lt"/>
              <a:buAutoNum type="arabicPeriod"/>
            </a:pPr>
            <a:r>
              <a:rPr lang="en-US" dirty="0"/>
              <a:t>What are next steps for CIME to address forecast needs?</a:t>
            </a:r>
          </a:p>
          <a:p>
            <a:pPr marL="457200" indent="-457200">
              <a:buFont typeface="+mj-lt"/>
              <a:buAutoNum type="arabicPeriod"/>
            </a:pPr>
            <a:r>
              <a:rPr lang="en-US" dirty="0"/>
              <a:t>How are different parts of CIME collaboratively developed and prioritized?</a:t>
            </a:r>
          </a:p>
        </p:txBody>
      </p:sp>
    </p:spTree>
    <p:extLst>
      <p:ext uri="{BB962C8B-B14F-4D97-AF65-F5344CB8AC3E}">
        <p14:creationId xmlns:p14="http://schemas.microsoft.com/office/powerpoint/2010/main" val="3950125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F8DF0-1C06-4E40-AEDE-21A73907ACA3}"/>
              </a:ext>
            </a:extLst>
          </p:cNvPr>
          <p:cNvSpPr>
            <a:spLocks noGrp="1"/>
          </p:cNvSpPr>
          <p:nvPr>
            <p:ph type="title"/>
          </p:nvPr>
        </p:nvSpPr>
        <p:spPr>
          <a:xfrm>
            <a:off x="586598" y="2001690"/>
            <a:ext cx="8042276" cy="1336956"/>
          </a:xfrm>
        </p:spPr>
        <p:txBody>
          <a:bodyPr/>
          <a:lstStyle/>
          <a:p>
            <a:r>
              <a:rPr lang="en-US" dirty="0"/>
              <a:t>CIME Tool for Verification and Porting</a:t>
            </a:r>
          </a:p>
        </p:txBody>
      </p:sp>
    </p:spTree>
    <p:extLst>
      <p:ext uri="{BB962C8B-B14F-4D97-AF65-F5344CB8AC3E}">
        <p14:creationId xmlns:p14="http://schemas.microsoft.com/office/powerpoint/2010/main" val="1721336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Content Placeholder 2"/>
          <p:cNvSpPr txBox="1">
            <a:spLocks/>
          </p:cNvSpPr>
          <p:nvPr/>
        </p:nvSpPr>
        <p:spPr bwMode="auto">
          <a:xfrm>
            <a:off x="87086" y="5179180"/>
            <a:ext cx="8969315" cy="4631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b="1">
                <a:solidFill>
                  <a:schemeClr val="tx1"/>
                </a:solidFill>
                <a:latin typeface="Calibri" pitchFamily="34" charset="0"/>
                <a:ea typeface="+mn-ea"/>
                <a:cs typeface="+mn-cs"/>
              </a:defRPr>
            </a:lvl1pPr>
            <a:lvl2pPr marL="742950" indent="-285750" algn="l" rtl="0" fontAlgn="base">
              <a:spcBef>
                <a:spcPct val="20000"/>
              </a:spcBef>
              <a:spcAft>
                <a:spcPct val="0"/>
              </a:spcAft>
              <a:buChar char="–"/>
              <a:defRPr sz="2800">
                <a:solidFill>
                  <a:schemeClr val="tx1"/>
                </a:solidFill>
                <a:latin typeface="Calibri" pitchFamily="34" charset="0"/>
              </a:defRPr>
            </a:lvl2pPr>
            <a:lvl3pPr marL="1143000" indent="-228600" algn="l" rtl="0" fontAlgn="base">
              <a:spcBef>
                <a:spcPct val="20000"/>
              </a:spcBef>
              <a:spcAft>
                <a:spcPct val="0"/>
              </a:spcAft>
              <a:buChar char="•"/>
              <a:defRPr sz="2400">
                <a:solidFill>
                  <a:schemeClr val="tx1"/>
                </a:solidFill>
                <a:latin typeface="Calibri" pitchFamily="34" charset="0"/>
              </a:defRPr>
            </a:lvl3pPr>
            <a:lvl4pPr marL="1600200" indent="-228600" algn="l" rtl="0" fontAlgn="base">
              <a:spcBef>
                <a:spcPct val="20000"/>
              </a:spcBef>
              <a:spcAft>
                <a:spcPct val="0"/>
              </a:spcAft>
              <a:buChar char="–"/>
              <a:defRPr sz="2000">
                <a:solidFill>
                  <a:schemeClr val="tx1"/>
                </a:solidFill>
                <a:latin typeface="Calibri" pitchFamily="34" charset="0"/>
              </a:defRPr>
            </a:lvl4pPr>
            <a:lvl5pPr marL="2057400" indent="-228600" algn="l" rtl="0" fontAlgn="base">
              <a:spcBef>
                <a:spcPct val="20000"/>
              </a:spcBef>
              <a:spcAft>
                <a:spcPct val="0"/>
              </a:spcAft>
              <a:buChar char="»"/>
              <a:defRPr sz="20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nSpc>
                <a:spcPct val="110000"/>
              </a:lnSpc>
              <a:buFontTx/>
              <a:buNone/>
            </a:pPr>
            <a:r>
              <a:rPr lang="en-US" sz="2200" b="0" dirty="0">
                <a:latin typeface="Verdana" charset="0"/>
                <a:ea typeface="Verdana" charset="0"/>
                <a:cs typeface="Verdana" charset="0"/>
              </a:rPr>
              <a:t>                      Is     </a:t>
            </a:r>
            <a:r>
              <a:rPr lang="en-US" sz="2200" b="0" i="1" dirty="0">
                <a:latin typeface="Verdana" charset="0"/>
                <a:ea typeface="Verdana" charset="0"/>
                <a:cs typeface="Verdana" charset="0"/>
              </a:rPr>
              <a:t>statistically distinguishable </a:t>
            </a:r>
            <a:r>
              <a:rPr lang="en-US" sz="2200" b="0" dirty="0">
                <a:latin typeface="Verdana" charset="0"/>
                <a:ea typeface="Verdana" charset="0"/>
                <a:cs typeface="Verdana" charset="0"/>
              </a:rPr>
              <a:t>from     ?  </a:t>
            </a:r>
          </a:p>
        </p:txBody>
      </p:sp>
      <p:sp>
        <p:nvSpPr>
          <p:cNvPr id="26" name="Content Placeholder 2"/>
          <p:cNvSpPr txBox="1">
            <a:spLocks/>
          </p:cNvSpPr>
          <p:nvPr/>
        </p:nvSpPr>
        <p:spPr bwMode="auto">
          <a:xfrm>
            <a:off x="251544" y="3920404"/>
            <a:ext cx="8710912" cy="4631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b="1">
                <a:solidFill>
                  <a:schemeClr val="tx1"/>
                </a:solidFill>
                <a:latin typeface="Calibri" pitchFamily="34" charset="0"/>
                <a:ea typeface="+mn-ea"/>
                <a:cs typeface="+mn-cs"/>
              </a:defRPr>
            </a:lvl1pPr>
            <a:lvl2pPr marL="742950" indent="-285750" algn="l" rtl="0" fontAlgn="base">
              <a:spcBef>
                <a:spcPct val="20000"/>
              </a:spcBef>
              <a:spcAft>
                <a:spcPct val="0"/>
              </a:spcAft>
              <a:buChar char="–"/>
              <a:defRPr sz="2800">
                <a:solidFill>
                  <a:schemeClr val="tx1"/>
                </a:solidFill>
                <a:latin typeface="Calibri" pitchFamily="34" charset="0"/>
              </a:defRPr>
            </a:lvl2pPr>
            <a:lvl3pPr marL="1143000" indent="-228600" algn="l" rtl="0" fontAlgn="base">
              <a:spcBef>
                <a:spcPct val="20000"/>
              </a:spcBef>
              <a:spcAft>
                <a:spcPct val="0"/>
              </a:spcAft>
              <a:buChar char="•"/>
              <a:defRPr sz="2400">
                <a:solidFill>
                  <a:schemeClr val="tx1"/>
                </a:solidFill>
                <a:latin typeface="Calibri" pitchFamily="34" charset="0"/>
              </a:defRPr>
            </a:lvl3pPr>
            <a:lvl4pPr marL="1600200" indent="-228600" algn="l" rtl="0" fontAlgn="base">
              <a:spcBef>
                <a:spcPct val="20000"/>
              </a:spcBef>
              <a:spcAft>
                <a:spcPct val="0"/>
              </a:spcAft>
              <a:buChar char="–"/>
              <a:defRPr sz="2000">
                <a:solidFill>
                  <a:schemeClr val="tx1"/>
                </a:solidFill>
                <a:latin typeface="Calibri" pitchFamily="34" charset="0"/>
              </a:defRPr>
            </a:lvl4pPr>
            <a:lvl5pPr marL="2057400" indent="-228600" algn="l" rtl="0" fontAlgn="base">
              <a:spcBef>
                <a:spcPct val="20000"/>
              </a:spcBef>
              <a:spcAft>
                <a:spcPct val="0"/>
              </a:spcAft>
              <a:buChar char="»"/>
              <a:defRPr sz="20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nSpc>
                <a:spcPct val="110000"/>
              </a:lnSpc>
              <a:buFontTx/>
              <a:buNone/>
            </a:pPr>
            <a:r>
              <a:rPr lang="en-US" sz="2400" b="0" dirty="0">
                <a:solidFill>
                  <a:srgbClr val="C00000"/>
                </a:solidFill>
                <a:latin typeface="Verdana" charset="0"/>
                <a:ea typeface="Verdana" charset="0"/>
                <a:cs typeface="Verdana" charset="0"/>
              </a:rPr>
              <a:t>Big question: </a:t>
            </a:r>
            <a:r>
              <a:rPr lang="en-US" sz="2200" b="0" dirty="0">
                <a:latin typeface="Verdana" charset="0"/>
                <a:ea typeface="Verdana" charset="0"/>
                <a:cs typeface="Verdana" charset="0"/>
              </a:rPr>
              <a:t>If             , is the new result correct?  </a:t>
            </a:r>
          </a:p>
        </p:txBody>
      </p:sp>
      <p:sp>
        <p:nvSpPr>
          <p:cNvPr id="16" name="Explosion 1 15"/>
          <p:cNvSpPr/>
          <p:nvPr/>
        </p:nvSpPr>
        <p:spPr>
          <a:xfrm>
            <a:off x="2528030" y="1137672"/>
            <a:ext cx="5185410" cy="2673872"/>
          </a:xfrm>
          <a:prstGeom prst="irregularSeal1">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 name="Group 8"/>
          <p:cNvGrpSpPr/>
          <p:nvPr/>
        </p:nvGrpSpPr>
        <p:grpSpPr>
          <a:xfrm>
            <a:off x="2848615" y="3853977"/>
            <a:ext cx="1143000" cy="445476"/>
            <a:chOff x="1905000" y="3746302"/>
            <a:chExt cx="1143000" cy="520898"/>
          </a:xfrm>
        </p:grpSpPr>
        <p:sp>
          <p:nvSpPr>
            <p:cNvPr id="10" name="Rectangle 9"/>
            <p:cNvSpPr/>
            <p:nvPr/>
          </p:nvSpPr>
          <p:spPr>
            <a:xfrm>
              <a:off x="2286000" y="3746302"/>
              <a:ext cx="653697" cy="359264"/>
            </a:xfrm>
            <a:prstGeom prst="rect">
              <a:avLst/>
            </a:prstGeom>
          </p:spPr>
          <p:txBody>
            <a:bodyPr wrap="square">
              <a:spAutoFit/>
            </a:bodyPr>
            <a:lstStyle/>
            <a:p>
              <a:r>
                <a:rPr lang="en-US" sz="2800" dirty="0"/>
                <a:t>≠</a:t>
              </a:r>
            </a:p>
          </p:txBody>
        </p:sp>
        <p:pic>
          <p:nvPicPr>
            <p:cNvPr id="11" name="Picture 10" descr="X-tild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7000" y="3835400"/>
              <a:ext cx="381000" cy="431800"/>
            </a:xfrm>
            <a:prstGeom prst="rect">
              <a:avLst/>
            </a:prstGeom>
          </p:spPr>
        </p:pic>
        <p:pic>
          <p:nvPicPr>
            <p:cNvPr id="12" name="Picture 11" descr="X"/>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5000" y="3949700"/>
              <a:ext cx="381000" cy="317500"/>
            </a:xfrm>
            <a:prstGeom prst="rect">
              <a:avLst/>
            </a:prstGeom>
          </p:spPr>
        </p:pic>
      </p:grpSp>
      <p:sp>
        <p:nvSpPr>
          <p:cNvPr id="14" name="TextBox 13"/>
          <p:cNvSpPr txBox="1"/>
          <p:nvPr/>
        </p:nvSpPr>
        <p:spPr>
          <a:xfrm>
            <a:off x="163946" y="2008754"/>
            <a:ext cx="1333082" cy="830997"/>
          </a:xfrm>
          <a:prstGeom prst="rect">
            <a:avLst/>
          </a:prstGeom>
          <a:noFill/>
        </p:spPr>
        <p:txBody>
          <a:bodyPr wrap="square" rtlCol="0">
            <a:spAutoFit/>
          </a:bodyPr>
          <a:lstStyle/>
          <a:p>
            <a:pPr algn="ctr"/>
            <a:r>
              <a:rPr lang="en-US" sz="2400" dirty="0">
                <a:latin typeface="Verdana" charset="0"/>
                <a:ea typeface="Verdana" charset="0"/>
                <a:cs typeface="Verdana" charset="0"/>
              </a:rPr>
              <a:t>CESM </a:t>
            </a:r>
          </a:p>
          <a:p>
            <a:pPr algn="ctr"/>
            <a:r>
              <a:rPr lang="en-US" sz="2400" dirty="0">
                <a:latin typeface="Verdana" charset="0"/>
                <a:ea typeface="Verdana" charset="0"/>
                <a:cs typeface="Verdana" charset="0"/>
              </a:rPr>
              <a:t>Data</a:t>
            </a:r>
          </a:p>
        </p:txBody>
      </p:sp>
      <p:pic>
        <p:nvPicPr>
          <p:cNvPr id="15" name="Picture 14" descr="X"/>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34197" y="2140719"/>
            <a:ext cx="622055" cy="518379"/>
          </a:xfrm>
          <a:prstGeom prst="rect">
            <a:avLst/>
          </a:prstGeom>
          <a:noFill/>
          <a:ln>
            <a:noFill/>
          </a:ln>
        </p:spPr>
      </p:pic>
      <p:pic>
        <p:nvPicPr>
          <p:cNvPr id="17" name="Picture 16" descr="X-tild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5514" y="2034985"/>
            <a:ext cx="621286" cy="704124"/>
          </a:xfrm>
          <a:prstGeom prst="rect">
            <a:avLst/>
          </a:prstGeom>
        </p:spPr>
      </p:pic>
      <p:sp>
        <p:nvSpPr>
          <p:cNvPr id="18" name="Right Arrow 17"/>
          <p:cNvSpPr/>
          <p:nvPr/>
        </p:nvSpPr>
        <p:spPr>
          <a:xfrm>
            <a:off x="2031451" y="2169159"/>
            <a:ext cx="591704" cy="484632"/>
          </a:xfrm>
          <a:prstGeom prst="rightArrow">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Arrow 18"/>
          <p:cNvSpPr/>
          <p:nvPr/>
        </p:nvSpPr>
        <p:spPr>
          <a:xfrm>
            <a:off x="7493551" y="2157592"/>
            <a:ext cx="591704" cy="484632"/>
          </a:xfrm>
          <a:prstGeom prst="rightArrow">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Content Placeholder 1"/>
          <p:cNvSpPr txBox="1">
            <a:spLocks/>
          </p:cNvSpPr>
          <p:nvPr/>
        </p:nvSpPr>
        <p:spPr bwMode="auto">
          <a:xfrm>
            <a:off x="3223478" y="1818947"/>
            <a:ext cx="3683000" cy="121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b="1">
                <a:solidFill>
                  <a:schemeClr val="tx1"/>
                </a:solidFill>
                <a:latin typeface="Calibri" pitchFamily="34" charset="0"/>
                <a:ea typeface="+mn-ea"/>
                <a:cs typeface="+mn-cs"/>
              </a:defRPr>
            </a:lvl1pPr>
            <a:lvl2pPr marL="742950" indent="-285750" algn="l" rtl="0" fontAlgn="base">
              <a:spcBef>
                <a:spcPct val="20000"/>
              </a:spcBef>
              <a:spcAft>
                <a:spcPct val="0"/>
              </a:spcAft>
              <a:buChar char="–"/>
              <a:defRPr sz="2800">
                <a:solidFill>
                  <a:schemeClr val="tx1"/>
                </a:solidFill>
                <a:latin typeface="Calibri" pitchFamily="34" charset="0"/>
              </a:defRPr>
            </a:lvl2pPr>
            <a:lvl3pPr marL="1143000" indent="-228600" algn="l" rtl="0" fontAlgn="base">
              <a:spcBef>
                <a:spcPct val="20000"/>
              </a:spcBef>
              <a:spcAft>
                <a:spcPct val="0"/>
              </a:spcAft>
              <a:buChar char="•"/>
              <a:defRPr sz="2400">
                <a:solidFill>
                  <a:schemeClr val="tx1"/>
                </a:solidFill>
                <a:latin typeface="Calibri" pitchFamily="34" charset="0"/>
              </a:defRPr>
            </a:lvl3pPr>
            <a:lvl4pPr marL="1600200" indent="-228600" algn="l" rtl="0" fontAlgn="base">
              <a:spcBef>
                <a:spcPct val="20000"/>
              </a:spcBef>
              <a:spcAft>
                <a:spcPct val="0"/>
              </a:spcAft>
              <a:buChar char="–"/>
              <a:defRPr sz="2000">
                <a:solidFill>
                  <a:schemeClr val="tx1"/>
                </a:solidFill>
                <a:latin typeface="Calibri" pitchFamily="34" charset="0"/>
              </a:defRPr>
            </a:lvl4pPr>
            <a:lvl5pPr marL="2057400" indent="-228600" algn="l" rtl="0" fontAlgn="base">
              <a:spcBef>
                <a:spcPct val="20000"/>
              </a:spcBef>
              <a:spcAft>
                <a:spcPct val="0"/>
              </a:spcAft>
              <a:buChar char="»"/>
              <a:defRPr sz="20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sz="2000" b="0" dirty="0">
                <a:latin typeface="Verdana" charset="0"/>
                <a:ea typeface="Verdana" charset="0"/>
                <a:cs typeface="Verdana" charset="0"/>
              </a:rPr>
              <a:t>Changes to hardware </a:t>
            </a:r>
          </a:p>
          <a:p>
            <a:pPr marL="0" indent="0" algn="ctr">
              <a:buFontTx/>
              <a:buNone/>
            </a:pPr>
            <a:r>
              <a:rPr lang="en-US" sz="2000" b="0" dirty="0">
                <a:latin typeface="Verdana" charset="0"/>
                <a:ea typeface="Verdana" charset="0"/>
                <a:cs typeface="Verdana" charset="0"/>
              </a:rPr>
              <a:t>or software environment </a:t>
            </a:r>
          </a:p>
          <a:p>
            <a:pPr marL="0" indent="0" algn="ctr">
              <a:buFontTx/>
              <a:buNone/>
            </a:pPr>
            <a:r>
              <a:rPr lang="en-US" sz="2000" b="0" dirty="0">
                <a:latin typeface="Verdana" charset="0"/>
                <a:ea typeface="Verdana" charset="0"/>
                <a:cs typeface="Verdana" charset="0"/>
              </a:rPr>
              <a:t>or CESM code</a:t>
            </a:r>
          </a:p>
        </p:txBody>
      </p:sp>
      <p:sp>
        <p:nvSpPr>
          <p:cNvPr id="23" name="Title 1"/>
          <p:cNvSpPr>
            <a:spLocks noGrp="1"/>
          </p:cNvSpPr>
          <p:nvPr>
            <p:ph type="title"/>
          </p:nvPr>
        </p:nvSpPr>
        <p:spPr>
          <a:xfrm>
            <a:off x="457200" y="187883"/>
            <a:ext cx="8229600" cy="910591"/>
          </a:xfrm>
        </p:spPr>
        <p:txBody>
          <a:bodyPr/>
          <a:lstStyle/>
          <a:p>
            <a:r>
              <a:rPr lang="en-US" sz="3200" dirty="0">
                <a:solidFill>
                  <a:srgbClr val="0070C0"/>
                </a:solidFill>
              </a:rPr>
              <a:t>CESM Ensemble Consistency Test (ECT)</a:t>
            </a:r>
          </a:p>
        </p:txBody>
      </p:sp>
      <p:pic>
        <p:nvPicPr>
          <p:cNvPr id="27" name="Picture 26" descr="X"/>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55207" y="5274795"/>
            <a:ext cx="393039" cy="327532"/>
          </a:xfrm>
          <a:prstGeom prst="rect">
            <a:avLst/>
          </a:prstGeom>
          <a:noFill/>
          <a:ln>
            <a:noFill/>
          </a:ln>
        </p:spPr>
      </p:pic>
      <p:pic>
        <p:nvPicPr>
          <p:cNvPr id="28" name="Picture 27" descr="X-tild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048" y="5141806"/>
            <a:ext cx="415724" cy="471154"/>
          </a:xfrm>
          <a:prstGeom prst="rect">
            <a:avLst/>
          </a:prstGeom>
        </p:spPr>
      </p:pic>
      <p:sp>
        <p:nvSpPr>
          <p:cNvPr id="30" name="TextBox 29"/>
          <p:cNvSpPr txBox="1"/>
          <p:nvPr/>
        </p:nvSpPr>
        <p:spPr>
          <a:xfrm>
            <a:off x="9920177" y="-31898"/>
            <a:ext cx="184731" cy="369332"/>
          </a:xfrm>
          <a:prstGeom prst="rect">
            <a:avLst/>
          </a:prstGeom>
          <a:noFill/>
        </p:spPr>
        <p:txBody>
          <a:bodyPr wrap="none" rtlCol="0">
            <a:spAutoFit/>
          </a:bodyPr>
          <a:lstStyle/>
          <a:p>
            <a:endParaRPr lang="en-US"/>
          </a:p>
        </p:txBody>
      </p:sp>
      <p:sp>
        <p:nvSpPr>
          <p:cNvPr id="2" name="TextBox 1"/>
          <p:cNvSpPr txBox="1"/>
          <p:nvPr/>
        </p:nvSpPr>
        <p:spPr>
          <a:xfrm>
            <a:off x="251544" y="4693935"/>
            <a:ext cx="3434466" cy="461665"/>
          </a:xfrm>
          <a:prstGeom prst="rect">
            <a:avLst/>
          </a:prstGeom>
          <a:noFill/>
        </p:spPr>
        <p:txBody>
          <a:bodyPr wrap="none" rtlCol="0">
            <a:spAutoFit/>
          </a:bodyPr>
          <a:lstStyle/>
          <a:p>
            <a:r>
              <a:rPr lang="en-US" sz="2400" dirty="0">
                <a:solidFill>
                  <a:srgbClr val="C00000"/>
                </a:solidFill>
                <a:latin typeface="Verdana" charset="0"/>
                <a:ea typeface="Verdana" charset="0"/>
                <a:cs typeface="Verdana" charset="0"/>
              </a:rPr>
              <a:t>Alternative question:</a:t>
            </a:r>
          </a:p>
        </p:txBody>
      </p:sp>
    </p:spTree>
    <p:extLst>
      <p:ext uri="{BB962C8B-B14F-4D97-AF65-F5344CB8AC3E}">
        <p14:creationId xmlns:p14="http://schemas.microsoft.com/office/powerpoint/2010/main" val="77669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883"/>
            <a:ext cx="8229600" cy="910591"/>
          </a:xfrm>
        </p:spPr>
        <p:txBody>
          <a:bodyPr/>
          <a:lstStyle/>
          <a:p>
            <a:r>
              <a:rPr lang="en-US" sz="3200" dirty="0">
                <a:solidFill>
                  <a:srgbClr val="0070C0"/>
                </a:solidFill>
              </a:rPr>
              <a:t>CESM Ensemble Consistency Test (ECT)</a:t>
            </a:r>
          </a:p>
        </p:txBody>
      </p:sp>
      <p:sp>
        <p:nvSpPr>
          <p:cNvPr id="6" name="Content Placeholder 2"/>
          <p:cNvSpPr txBox="1">
            <a:spLocks noGrp="1"/>
          </p:cNvSpPr>
          <p:nvPr>
            <p:ph idx="1"/>
          </p:nvPr>
        </p:nvSpPr>
        <p:spPr bwMode="auto">
          <a:xfrm>
            <a:off x="2149270" y="4385609"/>
            <a:ext cx="6728915" cy="15793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342900" indent="-342900" algn="l" rtl="0" fontAlgn="base">
              <a:spcBef>
                <a:spcPct val="20000"/>
              </a:spcBef>
              <a:spcAft>
                <a:spcPct val="0"/>
              </a:spcAft>
              <a:buChar char="•"/>
              <a:defRPr sz="3200" b="1">
                <a:solidFill>
                  <a:schemeClr val="tx1"/>
                </a:solidFill>
                <a:latin typeface="Calibri" pitchFamily="34" charset="0"/>
                <a:ea typeface="+mn-ea"/>
                <a:cs typeface="+mn-cs"/>
              </a:defRPr>
            </a:lvl1pPr>
            <a:lvl2pPr marL="742950" indent="-285750" algn="l" rtl="0" fontAlgn="base">
              <a:spcBef>
                <a:spcPct val="20000"/>
              </a:spcBef>
              <a:spcAft>
                <a:spcPct val="0"/>
              </a:spcAft>
              <a:buChar char="–"/>
              <a:defRPr sz="2800">
                <a:solidFill>
                  <a:schemeClr val="tx1"/>
                </a:solidFill>
                <a:latin typeface="Calibri" pitchFamily="34" charset="0"/>
              </a:defRPr>
            </a:lvl2pPr>
            <a:lvl3pPr marL="1143000" indent="-228600" algn="l" rtl="0" fontAlgn="base">
              <a:spcBef>
                <a:spcPct val="20000"/>
              </a:spcBef>
              <a:spcAft>
                <a:spcPct val="0"/>
              </a:spcAft>
              <a:buChar char="•"/>
              <a:defRPr sz="2400">
                <a:solidFill>
                  <a:schemeClr val="tx1"/>
                </a:solidFill>
                <a:latin typeface="Calibri" pitchFamily="34" charset="0"/>
              </a:defRPr>
            </a:lvl3pPr>
            <a:lvl4pPr marL="1600200" indent="-228600" algn="l" rtl="0" fontAlgn="base">
              <a:spcBef>
                <a:spcPct val="20000"/>
              </a:spcBef>
              <a:spcAft>
                <a:spcPct val="0"/>
              </a:spcAft>
              <a:buChar char="–"/>
              <a:defRPr sz="2000">
                <a:solidFill>
                  <a:schemeClr val="tx1"/>
                </a:solidFill>
                <a:latin typeface="Calibri" pitchFamily="34" charset="0"/>
              </a:defRPr>
            </a:lvl4pPr>
            <a:lvl5pPr marL="2057400" indent="-228600" algn="l" rtl="0" fontAlgn="base">
              <a:spcBef>
                <a:spcPct val="20000"/>
              </a:spcBef>
              <a:spcAft>
                <a:spcPct val="0"/>
              </a:spcAft>
              <a:buChar char="»"/>
              <a:defRPr sz="20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lvl="1" indent="0">
              <a:buNone/>
            </a:pPr>
            <a:r>
              <a:rPr lang="en-US" sz="2000" b="1" dirty="0">
                <a:solidFill>
                  <a:schemeClr val="accent4">
                    <a:lumMod val="75000"/>
                  </a:schemeClr>
                </a:solidFill>
                <a:latin typeface="Verdana" charset="0"/>
                <a:ea typeface="Verdana" charset="0"/>
                <a:cs typeface="Verdana" charset="0"/>
              </a:rPr>
              <a:t>Highlights:</a:t>
            </a:r>
            <a:endParaRPr lang="en-US" sz="2000" dirty="0">
              <a:latin typeface="Verdana" charset="0"/>
              <a:ea typeface="Verdana" charset="0"/>
              <a:cs typeface="Verdana" charset="0"/>
            </a:endParaRPr>
          </a:p>
          <a:p>
            <a:pPr marL="342900" lvl="1" indent="-342900">
              <a:buFont typeface="Arial"/>
              <a:buChar char="•"/>
            </a:pPr>
            <a:r>
              <a:rPr lang="en-US" sz="2000" dirty="0">
                <a:latin typeface="Verdana" charset="0"/>
                <a:ea typeface="Verdana" charset="0"/>
                <a:cs typeface="Verdana" charset="0"/>
              </a:rPr>
              <a:t>enables “letting go” of bit-for-bit reproducibility </a:t>
            </a:r>
          </a:p>
          <a:p>
            <a:pPr marL="342900" lvl="1" indent="-342900">
              <a:buFont typeface="Arial"/>
              <a:buChar char="•"/>
            </a:pPr>
            <a:r>
              <a:rPr lang="en-US" sz="2000" dirty="0">
                <a:latin typeface="Verdana" charset="0"/>
                <a:ea typeface="Verdana" charset="0"/>
                <a:cs typeface="Verdana" charset="0"/>
              </a:rPr>
              <a:t>objective, user-friendly 9 time-step test</a:t>
            </a:r>
          </a:p>
          <a:p>
            <a:pPr marL="342900" lvl="1" indent="-342900">
              <a:buFont typeface="Arial"/>
              <a:buChar char="•"/>
            </a:pPr>
            <a:r>
              <a:rPr lang="en-US" sz="2000" dirty="0">
                <a:latin typeface="Verdana" charset="0"/>
                <a:ea typeface="Verdana" charset="0"/>
                <a:cs typeface="Verdana" charset="0"/>
              </a:rPr>
              <a:t>rapid feedback for model developers 	</a:t>
            </a:r>
            <a:endParaRPr lang="en-US" sz="2000" dirty="0">
              <a:solidFill>
                <a:srgbClr val="000000"/>
              </a:solidFill>
              <a:latin typeface="Verdana" charset="0"/>
              <a:ea typeface="Verdana" charset="0"/>
              <a:cs typeface="Verdana" charset="0"/>
            </a:endParaRPr>
          </a:p>
          <a:p>
            <a:pPr marL="342900" lvl="1" indent="-342900">
              <a:buFont typeface="Arial"/>
              <a:buChar char="•"/>
            </a:pPr>
            <a:endParaRPr lang="en-US" sz="2400" dirty="0">
              <a:latin typeface="Verdana" charset="0"/>
              <a:ea typeface="Verdana" charset="0"/>
              <a:cs typeface="Verdana" charset="0"/>
            </a:endParaRPr>
          </a:p>
          <a:p>
            <a:pPr marL="342900" lvl="1" indent="-342900">
              <a:buFont typeface="Arial"/>
              <a:buChar char="•"/>
            </a:pPr>
            <a:endParaRPr lang="en-US" sz="2400" dirty="0">
              <a:latin typeface="+mn-lt"/>
            </a:endParaRPr>
          </a:p>
          <a:p>
            <a:endParaRPr lang="en-US" sz="2800" b="0" dirty="0"/>
          </a:p>
          <a:p>
            <a:pPr marL="0" indent="0">
              <a:buFontTx/>
              <a:buNone/>
            </a:pPr>
            <a:endParaRPr lang="en-US" sz="2800" b="0" dirty="0"/>
          </a:p>
        </p:txBody>
      </p:sp>
      <p:graphicFrame>
        <p:nvGraphicFramePr>
          <p:cNvPr id="7" name="Diagram 6"/>
          <p:cNvGraphicFramePr/>
          <p:nvPr>
            <p:extLst/>
          </p:nvPr>
        </p:nvGraphicFramePr>
        <p:xfrm>
          <a:off x="265472" y="898858"/>
          <a:ext cx="8744796" cy="34707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333706" y="3460427"/>
            <a:ext cx="1941109" cy="646331"/>
          </a:xfrm>
          <a:prstGeom prst="rect">
            <a:avLst/>
          </a:prstGeom>
          <a:noFill/>
        </p:spPr>
        <p:txBody>
          <a:bodyPr wrap="none" rtlCol="0">
            <a:spAutoFit/>
          </a:bodyPr>
          <a:lstStyle/>
          <a:p>
            <a:pPr algn="ctr"/>
            <a:r>
              <a:rPr lang="en-US" dirty="0">
                <a:solidFill>
                  <a:srgbClr val="0070C0"/>
                </a:solidFill>
                <a:latin typeface="Verdana" charset="0"/>
                <a:ea typeface="Verdana" charset="0"/>
                <a:cs typeface="Verdana" charset="0"/>
              </a:rPr>
              <a:t>CESM-software</a:t>
            </a:r>
          </a:p>
          <a:p>
            <a:pPr algn="ctr"/>
            <a:r>
              <a:rPr lang="en-US" dirty="0">
                <a:solidFill>
                  <a:srgbClr val="0070C0"/>
                </a:solidFill>
                <a:latin typeface="Verdana" charset="0"/>
                <a:ea typeface="Verdana" charset="0"/>
                <a:cs typeface="Verdana" charset="0"/>
              </a:rPr>
              <a:t>engineers</a:t>
            </a:r>
          </a:p>
        </p:txBody>
      </p:sp>
      <p:sp>
        <p:nvSpPr>
          <p:cNvPr id="9" name="Left Brace 8"/>
          <p:cNvSpPr/>
          <p:nvPr/>
        </p:nvSpPr>
        <p:spPr>
          <a:xfrm rot="16200000">
            <a:off x="2193466" y="2339698"/>
            <a:ext cx="210103" cy="1999429"/>
          </a:xfrm>
          <a:prstGeom prst="leftBrace">
            <a:avLst/>
          </a:prstGeom>
          <a:ln>
            <a:solidFill>
              <a:srgbClr val="0070C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00B0F0"/>
              </a:solidFill>
            </a:endParaRPr>
          </a:p>
        </p:txBody>
      </p:sp>
      <p:sp>
        <p:nvSpPr>
          <p:cNvPr id="10" name="TextBox 9"/>
          <p:cNvSpPr txBox="1"/>
          <p:nvPr/>
        </p:nvSpPr>
        <p:spPr>
          <a:xfrm>
            <a:off x="5257179" y="3518895"/>
            <a:ext cx="1449436" cy="369332"/>
          </a:xfrm>
          <a:prstGeom prst="rect">
            <a:avLst/>
          </a:prstGeom>
          <a:noFill/>
        </p:spPr>
        <p:txBody>
          <a:bodyPr wrap="none" rtlCol="0">
            <a:spAutoFit/>
          </a:bodyPr>
          <a:lstStyle/>
          <a:p>
            <a:pPr algn="ctr"/>
            <a:r>
              <a:rPr lang="en-US" dirty="0">
                <a:solidFill>
                  <a:srgbClr val="0070C0"/>
                </a:solidFill>
                <a:latin typeface="Verdana" charset="0"/>
                <a:ea typeface="Verdana" charset="0"/>
                <a:cs typeface="Verdana" charset="0"/>
              </a:rPr>
              <a:t>CESM-user</a:t>
            </a:r>
          </a:p>
        </p:txBody>
      </p:sp>
      <p:sp>
        <p:nvSpPr>
          <p:cNvPr id="11" name="Left Brace 10"/>
          <p:cNvSpPr/>
          <p:nvPr/>
        </p:nvSpPr>
        <p:spPr>
          <a:xfrm rot="16200000">
            <a:off x="5719236" y="2945645"/>
            <a:ext cx="206337" cy="932629"/>
          </a:xfrm>
          <a:prstGeom prst="leftBrace">
            <a:avLst/>
          </a:prstGeom>
          <a:ln>
            <a:solidFill>
              <a:srgbClr val="0070C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00B0F0"/>
              </a:solidFill>
            </a:endParaRPr>
          </a:p>
        </p:txBody>
      </p:sp>
      <p:sp>
        <p:nvSpPr>
          <p:cNvPr id="3" name="TextBox 2"/>
          <p:cNvSpPr txBox="1"/>
          <p:nvPr/>
        </p:nvSpPr>
        <p:spPr>
          <a:xfrm>
            <a:off x="457200" y="1057293"/>
            <a:ext cx="7786944" cy="707886"/>
          </a:xfrm>
          <a:prstGeom prst="rect">
            <a:avLst/>
          </a:prstGeom>
          <a:noFill/>
        </p:spPr>
        <p:txBody>
          <a:bodyPr wrap="square" rtlCol="0">
            <a:spAutoFit/>
          </a:bodyPr>
          <a:lstStyle/>
          <a:p>
            <a:pPr marL="0" lvl="1"/>
            <a:r>
              <a:rPr lang="en-US" sz="2000" b="1" dirty="0">
                <a:solidFill>
                  <a:schemeClr val="accent4"/>
                </a:solidFill>
                <a:latin typeface="Verdana" charset="0"/>
                <a:ea typeface="Verdana" charset="0"/>
                <a:cs typeface="Verdana" charset="0"/>
              </a:rPr>
              <a:t>Approach:  </a:t>
            </a:r>
            <a:r>
              <a:rPr lang="en-US" sz="2000" dirty="0">
                <a:latin typeface="Verdana" charset="0"/>
                <a:ea typeface="Verdana" charset="0"/>
                <a:cs typeface="Verdana" charset="0"/>
              </a:rPr>
              <a:t>Evaluate new data in the context of an 			              “accepted”	 </a:t>
            </a:r>
            <a:r>
              <a:rPr lang="en-US" sz="2000" i="1" dirty="0">
                <a:solidFill>
                  <a:srgbClr val="0070C0"/>
                </a:solidFill>
                <a:latin typeface="Verdana" charset="0"/>
                <a:ea typeface="Verdana" charset="0"/>
                <a:cs typeface="Verdana" charset="0"/>
              </a:rPr>
              <a:t>ensemble</a:t>
            </a:r>
            <a:r>
              <a:rPr lang="en-US" sz="2000" dirty="0">
                <a:solidFill>
                  <a:srgbClr val="0070C0"/>
                </a:solidFill>
                <a:latin typeface="Verdana" charset="0"/>
                <a:ea typeface="Verdana" charset="0"/>
                <a:cs typeface="Verdana" charset="0"/>
              </a:rPr>
              <a:t> </a:t>
            </a:r>
            <a:r>
              <a:rPr lang="en-US" sz="2000" dirty="0">
                <a:latin typeface="Verdana" charset="0"/>
                <a:ea typeface="Verdana" charset="0"/>
                <a:cs typeface="Verdana" charset="0"/>
              </a:rPr>
              <a:t>of CESM runs</a:t>
            </a:r>
            <a:endParaRPr lang="en-US" sz="2000" b="1" dirty="0">
              <a:latin typeface="Verdana" charset="0"/>
              <a:ea typeface="Verdana" charset="0"/>
              <a:cs typeface="Verdana" charset="0"/>
            </a:endParaRPr>
          </a:p>
        </p:txBody>
      </p:sp>
      <p:pic>
        <p:nvPicPr>
          <p:cNvPr id="12" name="Picture 11" descr="software-quality-assurance-250x250.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66819" y="4759436"/>
            <a:ext cx="1120935" cy="1064887"/>
          </a:xfrm>
          <a:prstGeom prst="rect">
            <a:avLst/>
          </a:prstGeom>
        </p:spPr>
      </p:pic>
    </p:spTree>
    <p:extLst>
      <p:ext uri="{BB962C8B-B14F-4D97-AF65-F5344CB8AC3E}">
        <p14:creationId xmlns:p14="http://schemas.microsoft.com/office/powerpoint/2010/main" val="144247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1FB51-8E71-D845-B340-44B1D096430F}"/>
              </a:ext>
            </a:extLst>
          </p:cNvPr>
          <p:cNvSpPr>
            <a:spLocks noGrp="1"/>
          </p:cNvSpPr>
          <p:nvPr>
            <p:ph type="title"/>
          </p:nvPr>
        </p:nvSpPr>
        <p:spPr>
          <a:xfrm>
            <a:off x="549275" y="107576"/>
            <a:ext cx="8042276" cy="1282126"/>
          </a:xfrm>
        </p:spPr>
        <p:txBody>
          <a:bodyPr/>
          <a:lstStyle/>
          <a:p>
            <a:r>
              <a:rPr lang="en-US" sz="4000" dirty="0"/>
              <a:t>What is a coupled model and associated complexities?</a:t>
            </a:r>
          </a:p>
        </p:txBody>
      </p:sp>
      <p:sp>
        <p:nvSpPr>
          <p:cNvPr id="3" name="Content Placeholder 2">
            <a:extLst>
              <a:ext uri="{FF2B5EF4-FFF2-40B4-BE49-F238E27FC236}">
                <a16:creationId xmlns:a16="http://schemas.microsoft.com/office/drawing/2014/main" id="{DB248713-D43A-2F41-877D-DA898A4ACB4D}"/>
              </a:ext>
            </a:extLst>
          </p:cNvPr>
          <p:cNvSpPr>
            <a:spLocks noGrp="1"/>
          </p:cNvSpPr>
          <p:nvPr>
            <p:ph idx="1"/>
          </p:nvPr>
        </p:nvSpPr>
        <p:spPr>
          <a:xfrm>
            <a:off x="549275" y="1389702"/>
            <a:ext cx="8042276" cy="5332373"/>
          </a:xfrm>
        </p:spPr>
        <p:txBody>
          <a:bodyPr/>
          <a:lstStyle/>
          <a:p>
            <a:r>
              <a:rPr lang="en-US" dirty="0"/>
              <a:t>A set of fully independent component models representing different parts of the earth system each at different time scales, potentially different  resolutions and different processor layouts</a:t>
            </a:r>
          </a:p>
          <a:p>
            <a:r>
              <a:rPr lang="en-US" dirty="0"/>
              <a:t>In order to provide dynamic feedbacks, the component models periodically exchange state and flux information via a coupling framework</a:t>
            </a:r>
          </a:p>
          <a:p>
            <a:r>
              <a:rPr lang="en-US" dirty="0"/>
              <a:t>Managing a coupled model requires managing complexity of configuring, building and running a variety of component models, resolutions and processor layouts</a:t>
            </a:r>
          </a:p>
          <a:p>
            <a:r>
              <a:rPr lang="en-US" dirty="0">
                <a:solidFill>
                  <a:srgbClr val="FF0000"/>
                </a:solidFill>
              </a:rPr>
              <a:t>CIME was developed to address these challenges!</a:t>
            </a:r>
          </a:p>
          <a:p>
            <a:endParaRPr lang="en-US" dirty="0"/>
          </a:p>
          <a:p>
            <a:endParaRPr lang="en-US" dirty="0"/>
          </a:p>
          <a:p>
            <a:endParaRPr lang="en-US" dirty="0"/>
          </a:p>
        </p:txBody>
      </p:sp>
    </p:spTree>
    <p:extLst>
      <p:ext uri="{BB962C8B-B14F-4D97-AF65-F5344CB8AC3E}">
        <p14:creationId xmlns:p14="http://schemas.microsoft.com/office/powerpoint/2010/main" val="389377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p:nvPr/>
        </p:nvSpPr>
        <p:spPr>
          <a:xfrm>
            <a:off x="0" y="0"/>
            <a:ext cx="9144000" cy="461665"/>
          </a:xfrm>
          <a:prstGeom prst="rect">
            <a:avLst/>
          </a:prstGeom>
          <a:noFill/>
        </p:spPr>
        <p:txBody>
          <a:bodyPr wrap="square" rtlCol="0">
            <a:spAutoFit/>
          </a:bodyPr>
          <a:lstStyle/>
          <a:p>
            <a:pPr algn="ctr"/>
            <a:r>
              <a:rPr lang="en-US" sz="2400" dirty="0">
                <a:solidFill>
                  <a:schemeClr val="bg1"/>
                </a:solidFill>
                <a:latin typeface="Arial"/>
                <a:cs typeface="Arial"/>
              </a:rPr>
              <a:t> </a:t>
            </a:r>
            <a:endParaRPr lang="en-US" sz="2400" dirty="0">
              <a:latin typeface="Arial"/>
              <a:cs typeface="Arial"/>
            </a:endParaRPr>
          </a:p>
        </p:txBody>
      </p:sp>
      <p:sp>
        <p:nvSpPr>
          <p:cNvPr id="3" name="TextBox 2"/>
          <p:cNvSpPr txBox="1"/>
          <p:nvPr/>
        </p:nvSpPr>
        <p:spPr>
          <a:xfrm>
            <a:off x="769257" y="6741886"/>
            <a:ext cx="184666" cy="369332"/>
          </a:xfrm>
          <a:prstGeom prst="rect">
            <a:avLst/>
          </a:prstGeom>
          <a:noFill/>
        </p:spPr>
        <p:txBody>
          <a:bodyPr wrap="none" rtlCol="0">
            <a:spAutoFit/>
          </a:bodyPr>
          <a:lstStyle/>
          <a:p>
            <a:endParaRPr lang="en-US" dirty="0"/>
          </a:p>
        </p:txBody>
      </p:sp>
      <p:grpSp>
        <p:nvGrpSpPr>
          <p:cNvPr id="91" name="Group 90"/>
          <p:cNvGrpSpPr/>
          <p:nvPr/>
        </p:nvGrpSpPr>
        <p:grpSpPr>
          <a:xfrm>
            <a:off x="661115" y="698535"/>
            <a:ext cx="7707633" cy="2838340"/>
            <a:chOff x="1043029" y="1287097"/>
            <a:chExt cx="7432312" cy="2457902"/>
          </a:xfrm>
          <a:solidFill>
            <a:srgbClr val="0000FF"/>
          </a:solidFill>
        </p:grpSpPr>
        <p:sp>
          <p:nvSpPr>
            <p:cNvPr id="9" name="Oval 8"/>
            <p:cNvSpPr>
              <a:spLocks noChangeAspect="1"/>
            </p:cNvSpPr>
            <p:nvPr/>
          </p:nvSpPr>
          <p:spPr>
            <a:xfrm>
              <a:off x="3687897" y="2366139"/>
              <a:ext cx="2048880" cy="1068981"/>
            </a:xfrm>
            <a:prstGeom prst="ellipse">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p:nvSpPr>
          <p:spPr>
            <a:xfrm>
              <a:off x="4101996" y="2473649"/>
              <a:ext cx="1190408" cy="559700"/>
            </a:xfrm>
            <a:prstGeom prst="rect">
              <a:avLst/>
            </a:prstGeom>
            <a:solidFill>
              <a:srgbClr val="008000"/>
            </a:solidFill>
          </p:spPr>
          <p:txBody>
            <a:bodyPr wrap="square" rtlCol="0">
              <a:spAutoFit/>
            </a:bodyPr>
            <a:lstStyle/>
            <a:p>
              <a:pPr algn="ctr"/>
              <a:r>
                <a:rPr lang="en-US" b="1" dirty="0">
                  <a:solidFill>
                    <a:srgbClr val="FFFFFF"/>
                  </a:solidFill>
                </a:rPr>
                <a:t>Driver/</a:t>
              </a:r>
            </a:p>
            <a:p>
              <a:pPr algn="ctr"/>
              <a:r>
                <a:rPr lang="en-US" b="1" dirty="0">
                  <a:solidFill>
                    <a:srgbClr val="FFFFFF"/>
                  </a:solidFill>
                </a:rPr>
                <a:t>Mediator</a:t>
              </a:r>
            </a:p>
          </p:txBody>
        </p:sp>
        <p:cxnSp>
          <p:nvCxnSpPr>
            <p:cNvPr id="70" name="Straight Arrow Connector 69"/>
            <p:cNvCxnSpPr/>
            <p:nvPr/>
          </p:nvCxnSpPr>
          <p:spPr>
            <a:xfrm flipV="1">
              <a:off x="3064933" y="3162150"/>
              <a:ext cx="737270" cy="118390"/>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2585408" y="1287097"/>
              <a:ext cx="2295144" cy="688899"/>
            </a:xfrm>
            <a:prstGeom prst="rect">
              <a:avLst/>
            </a:prstGeom>
            <a:grpFill/>
          </p:spPr>
          <p:txBody>
            <a:bodyPr wrap="square" rtlCol="0">
              <a:spAutoFit/>
            </a:bodyPr>
            <a:lstStyle/>
            <a:p>
              <a:endParaRPr lang="en-US" sz="1600" dirty="0"/>
            </a:p>
          </p:txBody>
        </p:sp>
        <p:sp>
          <p:nvSpPr>
            <p:cNvPr id="59" name="TextBox 58"/>
            <p:cNvSpPr txBox="1"/>
            <p:nvPr/>
          </p:nvSpPr>
          <p:spPr>
            <a:xfrm>
              <a:off x="5100024" y="1316426"/>
              <a:ext cx="2062197" cy="612648"/>
            </a:xfrm>
            <a:prstGeom prst="rect">
              <a:avLst/>
            </a:prstGeom>
            <a:grpFill/>
          </p:spPr>
          <p:txBody>
            <a:bodyPr wrap="square" rtlCol="0">
              <a:spAutoFit/>
            </a:bodyPr>
            <a:lstStyle/>
            <a:p>
              <a:endParaRPr lang="en-US" sz="1600" dirty="0"/>
            </a:p>
          </p:txBody>
        </p:sp>
        <p:sp>
          <p:nvSpPr>
            <p:cNvPr id="62" name="TextBox 61"/>
            <p:cNvSpPr txBox="1"/>
            <p:nvPr/>
          </p:nvSpPr>
          <p:spPr>
            <a:xfrm>
              <a:off x="6738319" y="2753054"/>
              <a:ext cx="1737022" cy="760165"/>
            </a:xfrm>
            <a:prstGeom prst="rect">
              <a:avLst/>
            </a:prstGeom>
            <a:grpFill/>
          </p:spPr>
          <p:txBody>
            <a:bodyPr wrap="square" rtlCol="0">
              <a:spAutoFit/>
            </a:bodyPr>
            <a:lstStyle/>
            <a:p>
              <a:endParaRPr lang="en-US" sz="1600" dirty="0"/>
            </a:p>
          </p:txBody>
        </p:sp>
        <p:grpSp>
          <p:nvGrpSpPr>
            <p:cNvPr id="67" name="Group 66"/>
            <p:cNvGrpSpPr/>
            <p:nvPr/>
          </p:nvGrpSpPr>
          <p:grpSpPr>
            <a:xfrm>
              <a:off x="1043029" y="2959713"/>
              <a:ext cx="1929384" cy="688899"/>
              <a:chOff x="1932983" y="2025291"/>
              <a:chExt cx="1929384" cy="688899"/>
            </a:xfrm>
            <a:grpFill/>
          </p:grpSpPr>
          <p:sp>
            <p:nvSpPr>
              <p:cNvPr id="68" name="TextBox 67"/>
              <p:cNvSpPr txBox="1"/>
              <p:nvPr/>
            </p:nvSpPr>
            <p:spPr>
              <a:xfrm>
                <a:off x="1932983" y="2025291"/>
                <a:ext cx="1929384" cy="688899"/>
              </a:xfrm>
              <a:prstGeom prst="rect">
                <a:avLst/>
              </a:prstGeom>
              <a:grpFill/>
            </p:spPr>
            <p:txBody>
              <a:bodyPr wrap="square" rtlCol="0">
                <a:spAutoFit/>
              </a:bodyPr>
              <a:lstStyle/>
              <a:p>
                <a:endParaRPr lang="en-US" sz="1600" dirty="0"/>
              </a:p>
            </p:txBody>
          </p:sp>
          <p:sp>
            <p:nvSpPr>
              <p:cNvPr id="69" name="TextBox 68"/>
              <p:cNvSpPr txBox="1"/>
              <p:nvPr/>
            </p:nvSpPr>
            <p:spPr>
              <a:xfrm>
                <a:off x="2030954" y="2358807"/>
                <a:ext cx="850021" cy="346481"/>
              </a:xfrm>
              <a:prstGeom prst="rect">
                <a:avLst/>
              </a:prstGeom>
              <a:grpFill/>
            </p:spPr>
            <p:txBody>
              <a:bodyPr wrap="square" rtlCol="0">
                <a:spAutoFit/>
              </a:bodyPr>
              <a:lstStyle/>
              <a:p>
                <a:endParaRPr lang="en-US" sz="2000" dirty="0"/>
              </a:p>
            </p:txBody>
          </p:sp>
        </p:grpSp>
        <p:cxnSp>
          <p:nvCxnSpPr>
            <p:cNvPr id="12" name="Straight Arrow Connector 11"/>
            <p:cNvCxnSpPr/>
            <p:nvPr/>
          </p:nvCxnSpPr>
          <p:spPr>
            <a:xfrm>
              <a:off x="3064933" y="2366140"/>
              <a:ext cx="737270" cy="220134"/>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a:off x="3674533" y="1965932"/>
              <a:ext cx="510966" cy="400208"/>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2" name="Straight Arrow Connector 71"/>
            <p:cNvCxnSpPr/>
            <p:nvPr/>
          </p:nvCxnSpPr>
          <p:spPr>
            <a:xfrm flipV="1">
              <a:off x="3792111" y="3418480"/>
              <a:ext cx="413220" cy="326519"/>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p:nvPr/>
          </p:nvCxnSpPr>
          <p:spPr>
            <a:xfrm flipH="1" flipV="1">
              <a:off x="5399384" y="3280542"/>
              <a:ext cx="544216" cy="357808"/>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8" name="Straight Arrow Connector 77"/>
            <p:cNvCxnSpPr/>
            <p:nvPr/>
          </p:nvCxnSpPr>
          <p:spPr>
            <a:xfrm flipH="1">
              <a:off x="5386151" y="2058011"/>
              <a:ext cx="557449" cy="407608"/>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flipH="1" flipV="1">
              <a:off x="5698743" y="2959713"/>
              <a:ext cx="862311" cy="146012"/>
            </a:xfrm>
            <a:prstGeom prst="straightConnector1">
              <a:avLst/>
            </a:prstGeom>
            <a:grpFill/>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grpSp>
      <p:sp>
        <p:nvSpPr>
          <p:cNvPr id="77" name="TextBox 76"/>
          <p:cNvSpPr txBox="1"/>
          <p:nvPr/>
        </p:nvSpPr>
        <p:spPr>
          <a:xfrm>
            <a:off x="643796" y="1682938"/>
            <a:ext cx="2000856" cy="795528"/>
          </a:xfrm>
          <a:prstGeom prst="rect">
            <a:avLst/>
          </a:prstGeom>
          <a:solidFill>
            <a:srgbClr val="0000FF"/>
          </a:solidFill>
        </p:spPr>
        <p:txBody>
          <a:bodyPr wrap="square" rtlCol="0">
            <a:spAutoFit/>
          </a:bodyPr>
          <a:lstStyle/>
          <a:p>
            <a:endParaRPr lang="en-US" sz="1600" dirty="0"/>
          </a:p>
        </p:txBody>
      </p:sp>
      <p:sp>
        <p:nvSpPr>
          <p:cNvPr id="4" name="TextBox 3"/>
          <p:cNvSpPr txBox="1"/>
          <p:nvPr/>
        </p:nvSpPr>
        <p:spPr>
          <a:xfrm>
            <a:off x="2434585" y="1700595"/>
            <a:ext cx="201985" cy="777871"/>
          </a:xfrm>
          <a:prstGeom prst="rect">
            <a:avLst/>
          </a:prstGeom>
          <a:solidFill>
            <a:srgbClr val="008000"/>
          </a:solidFill>
        </p:spPr>
        <p:txBody>
          <a:bodyPr wrap="square" rtlCol="0">
            <a:spAutoFit/>
          </a:bodyPr>
          <a:lstStyle/>
          <a:p>
            <a:endParaRPr lang="en-US" dirty="0"/>
          </a:p>
        </p:txBody>
      </p:sp>
      <p:sp>
        <p:nvSpPr>
          <p:cNvPr id="94" name="TextBox 93"/>
          <p:cNvSpPr txBox="1"/>
          <p:nvPr/>
        </p:nvSpPr>
        <p:spPr>
          <a:xfrm>
            <a:off x="2459986" y="2643642"/>
            <a:ext cx="201985" cy="777871"/>
          </a:xfrm>
          <a:prstGeom prst="rect">
            <a:avLst/>
          </a:prstGeom>
          <a:solidFill>
            <a:srgbClr val="008000"/>
          </a:solidFill>
        </p:spPr>
        <p:txBody>
          <a:bodyPr wrap="square" rtlCol="0">
            <a:spAutoFit/>
          </a:bodyPr>
          <a:lstStyle/>
          <a:p>
            <a:endParaRPr lang="en-US" dirty="0"/>
          </a:p>
        </p:txBody>
      </p:sp>
      <p:sp>
        <p:nvSpPr>
          <p:cNvPr id="106" name="TextBox 105"/>
          <p:cNvSpPr txBox="1"/>
          <p:nvPr/>
        </p:nvSpPr>
        <p:spPr>
          <a:xfrm>
            <a:off x="5033257" y="3602554"/>
            <a:ext cx="2121091" cy="779077"/>
          </a:xfrm>
          <a:prstGeom prst="rect">
            <a:avLst/>
          </a:prstGeom>
          <a:solidFill>
            <a:srgbClr val="0000FF"/>
          </a:solidFill>
        </p:spPr>
        <p:txBody>
          <a:bodyPr wrap="square" rtlCol="0">
            <a:spAutoFit/>
          </a:bodyPr>
          <a:lstStyle/>
          <a:p>
            <a:endParaRPr lang="en-US" sz="1600" dirty="0"/>
          </a:p>
        </p:txBody>
      </p:sp>
      <p:sp>
        <p:nvSpPr>
          <p:cNvPr id="108" name="TextBox 107"/>
          <p:cNvSpPr txBox="1"/>
          <p:nvPr/>
        </p:nvSpPr>
        <p:spPr>
          <a:xfrm rot="16200000">
            <a:off x="6000732" y="2662641"/>
            <a:ext cx="213706" cy="2093530"/>
          </a:xfrm>
          <a:prstGeom prst="rect">
            <a:avLst/>
          </a:prstGeom>
          <a:solidFill>
            <a:srgbClr val="008000"/>
          </a:solidFill>
        </p:spPr>
        <p:txBody>
          <a:bodyPr wrap="square" rtlCol="0">
            <a:spAutoFit/>
          </a:bodyPr>
          <a:lstStyle/>
          <a:p>
            <a:endParaRPr lang="en-US" dirty="0"/>
          </a:p>
        </p:txBody>
      </p:sp>
      <p:sp>
        <p:nvSpPr>
          <p:cNvPr id="51" name="TextBox 50"/>
          <p:cNvSpPr txBox="1"/>
          <p:nvPr/>
        </p:nvSpPr>
        <p:spPr>
          <a:xfrm>
            <a:off x="2253806" y="3625492"/>
            <a:ext cx="2175077" cy="740664"/>
          </a:xfrm>
          <a:prstGeom prst="rect">
            <a:avLst/>
          </a:prstGeom>
          <a:solidFill>
            <a:srgbClr val="0000FF"/>
          </a:solidFill>
        </p:spPr>
        <p:txBody>
          <a:bodyPr wrap="square" rtlCol="0">
            <a:spAutoFit/>
          </a:bodyPr>
          <a:lstStyle/>
          <a:p>
            <a:endParaRPr lang="en-US" sz="1600" dirty="0"/>
          </a:p>
        </p:txBody>
      </p:sp>
      <p:sp>
        <p:nvSpPr>
          <p:cNvPr id="54" name="TextBox 53"/>
          <p:cNvSpPr txBox="1"/>
          <p:nvPr/>
        </p:nvSpPr>
        <p:spPr>
          <a:xfrm rot="16200000">
            <a:off x="3225490" y="2651109"/>
            <a:ext cx="231709" cy="2175080"/>
          </a:xfrm>
          <a:prstGeom prst="rect">
            <a:avLst/>
          </a:prstGeom>
          <a:solidFill>
            <a:srgbClr val="008000"/>
          </a:solidFill>
        </p:spPr>
        <p:txBody>
          <a:bodyPr wrap="square" rtlCol="0">
            <a:spAutoFit/>
          </a:bodyPr>
          <a:lstStyle/>
          <a:p>
            <a:endParaRPr lang="en-US" dirty="0"/>
          </a:p>
        </p:txBody>
      </p:sp>
      <p:sp>
        <p:nvSpPr>
          <p:cNvPr id="57" name="TextBox 56"/>
          <p:cNvSpPr txBox="1"/>
          <p:nvPr/>
        </p:nvSpPr>
        <p:spPr>
          <a:xfrm>
            <a:off x="6561534" y="2398383"/>
            <a:ext cx="201985" cy="868680"/>
          </a:xfrm>
          <a:prstGeom prst="rect">
            <a:avLst/>
          </a:prstGeom>
          <a:solidFill>
            <a:srgbClr val="008000"/>
          </a:solidFill>
        </p:spPr>
        <p:txBody>
          <a:bodyPr wrap="square" rtlCol="0">
            <a:spAutoFit/>
          </a:bodyPr>
          <a:lstStyle/>
          <a:p>
            <a:endParaRPr lang="en-US" dirty="0"/>
          </a:p>
        </p:txBody>
      </p:sp>
      <p:sp>
        <p:nvSpPr>
          <p:cNvPr id="58" name="TextBox 57"/>
          <p:cNvSpPr txBox="1"/>
          <p:nvPr/>
        </p:nvSpPr>
        <p:spPr>
          <a:xfrm rot="16200000">
            <a:off x="5850653" y="294000"/>
            <a:ext cx="174080" cy="2138591"/>
          </a:xfrm>
          <a:prstGeom prst="rect">
            <a:avLst/>
          </a:prstGeom>
          <a:solidFill>
            <a:srgbClr val="008000"/>
          </a:solidFill>
        </p:spPr>
        <p:txBody>
          <a:bodyPr wrap="square" rtlCol="0">
            <a:spAutoFit/>
          </a:bodyPr>
          <a:lstStyle/>
          <a:p>
            <a:endParaRPr lang="en-US" dirty="0"/>
          </a:p>
        </p:txBody>
      </p:sp>
      <p:sp>
        <p:nvSpPr>
          <p:cNvPr id="60" name="TextBox 59"/>
          <p:cNvSpPr txBox="1"/>
          <p:nvPr/>
        </p:nvSpPr>
        <p:spPr>
          <a:xfrm rot="16200000">
            <a:off x="3363674" y="215775"/>
            <a:ext cx="174079" cy="2380167"/>
          </a:xfrm>
          <a:prstGeom prst="rect">
            <a:avLst/>
          </a:prstGeom>
          <a:solidFill>
            <a:srgbClr val="008000"/>
          </a:solidFill>
        </p:spPr>
        <p:txBody>
          <a:bodyPr wrap="square" rtlCol="0">
            <a:spAutoFit/>
          </a:bodyPr>
          <a:lstStyle/>
          <a:p>
            <a:endParaRPr lang="en-US" dirty="0"/>
          </a:p>
        </p:txBody>
      </p:sp>
      <p:sp>
        <p:nvSpPr>
          <p:cNvPr id="5" name="TextBox 4"/>
          <p:cNvSpPr txBox="1"/>
          <p:nvPr/>
        </p:nvSpPr>
        <p:spPr>
          <a:xfrm>
            <a:off x="6854809" y="2662886"/>
            <a:ext cx="836475" cy="369332"/>
          </a:xfrm>
          <a:prstGeom prst="rect">
            <a:avLst/>
          </a:prstGeom>
          <a:noFill/>
        </p:spPr>
        <p:txBody>
          <a:bodyPr wrap="none" rtlCol="0">
            <a:spAutoFit/>
          </a:bodyPr>
          <a:lstStyle/>
          <a:p>
            <a:r>
              <a:rPr lang="en-US" dirty="0">
                <a:solidFill>
                  <a:srgbClr val="FFFFFF"/>
                </a:solidFill>
              </a:rPr>
              <a:t>sea-ice</a:t>
            </a:r>
          </a:p>
        </p:txBody>
      </p:sp>
      <p:sp>
        <p:nvSpPr>
          <p:cNvPr id="64" name="TextBox 63"/>
          <p:cNvSpPr txBox="1"/>
          <p:nvPr/>
        </p:nvSpPr>
        <p:spPr>
          <a:xfrm>
            <a:off x="5725059" y="3816259"/>
            <a:ext cx="802887" cy="369332"/>
          </a:xfrm>
          <a:prstGeom prst="rect">
            <a:avLst/>
          </a:prstGeom>
          <a:noFill/>
        </p:spPr>
        <p:txBody>
          <a:bodyPr wrap="none" rtlCol="0">
            <a:spAutoFit/>
          </a:bodyPr>
          <a:lstStyle/>
          <a:p>
            <a:r>
              <a:rPr lang="en-US" dirty="0"/>
              <a:t> </a:t>
            </a:r>
            <a:r>
              <a:rPr lang="en-US" dirty="0">
                <a:solidFill>
                  <a:srgbClr val="FFFFFF"/>
                </a:solidFill>
              </a:rPr>
              <a:t>ocean</a:t>
            </a:r>
          </a:p>
        </p:txBody>
      </p:sp>
      <p:sp>
        <p:nvSpPr>
          <p:cNvPr id="65" name="TextBox 64"/>
          <p:cNvSpPr txBox="1"/>
          <p:nvPr/>
        </p:nvSpPr>
        <p:spPr>
          <a:xfrm>
            <a:off x="3028215" y="3816259"/>
            <a:ext cx="609136" cy="369332"/>
          </a:xfrm>
          <a:prstGeom prst="rect">
            <a:avLst/>
          </a:prstGeom>
          <a:noFill/>
        </p:spPr>
        <p:txBody>
          <a:bodyPr wrap="none" rtlCol="0">
            <a:spAutoFit/>
          </a:bodyPr>
          <a:lstStyle/>
          <a:p>
            <a:r>
              <a:rPr lang="en-US" dirty="0"/>
              <a:t> </a:t>
            </a:r>
            <a:r>
              <a:rPr lang="en-US" dirty="0" err="1">
                <a:solidFill>
                  <a:srgbClr val="FFFFFF"/>
                </a:solidFill>
              </a:rPr>
              <a:t>atm</a:t>
            </a:r>
            <a:endParaRPr lang="en-US" dirty="0">
              <a:solidFill>
                <a:srgbClr val="FFFFFF"/>
              </a:solidFill>
            </a:endParaRPr>
          </a:p>
        </p:txBody>
      </p:sp>
      <p:sp>
        <p:nvSpPr>
          <p:cNvPr id="66" name="TextBox 65"/>
          <p:cNvSpPr txBox="1"/>
          <p:nvPr/>
        </p:nvSpPr>
        <p:spPr>
          <a:xfrm>
            <a:off x="1580724" y="2875533"/>
            <a:ext cx="731540" cy="369332"/>
          </a:xfrm>
          <a:prstGeom prst="rect">
            <a:avLst/>
          </a:prstGeom>
          <a:noFill/>
        </p:spPr>
        <p:txBody>
          <a:bodyPr wrap="none" rtlCol="0">
            <a:spAutoFit/>
          </a:bodyPr>
          <a:lstStyle/>
          <a:p>
            <a:r>
              <a:rPr lang="en-US" dirty="0"/>
              <a:t> </a:t>
            </a:r>
            <a:r>
              <a:rPr lang="en-US" dirty="0">
                <a:solidFill>
                  <a:srgbClr val="FFFFFF"/>
                </a:solidFill>
              </a:rPr>
              <a:t>wave</a:t>
            </a:r>
          </a:p>
        </p:txBody>
      </p:sp>
      <p:sp>
        <p:nvSpPr>
          <p:cNvPr id="73" name="TextBox 72"/>
          <p:cNvSpPr txBox="1"/>
          <p:nvPr/>
        </p:nvSpPr>
        <p:spPr>
          <a:xfrm>
            <a:off x="1549827" y="1924468"/>
            <a:ext cx="642949" cy="369332"/>
          </a:xfrm>
          <a:prstGeom prst="rect">
            <a:avLst/>
          </a:prstGeom>
          <a:noFill/>
        </p:spPr>
        <p:txBody>
          <a:bodyPr wrap="none" rtlCol="0">
            <a:spAutoFit/>
          </a:bodyPr>
          <a:lstStyle/>
          <a:p>
            <a:r>
              <a:rPr lang="en-US" dirty="0"/>
              <a:t> </a:t>
            </a:r>
            <a:r>
              <a:rPr lang="en-US" dirty="0">
                <a:solidFill>
                  <a:srgbClr val="FFFFFF"/>
                </a:solidFill>
              </a:rPr>
              <a:t>land</a:t>
            </a:r>
          </a:p>
        </p:txBody>
      </p:sp>
      <p:sp>
        <p:nvSpPr>
          <p:cNvPr id="76" name="TextBox 75"/>
          <p:cNvSpPr txBox="1"/>
          <p:nvPr/>
        </p:nvSpPr>
        <p:spPr>
          <a:xfrm>
            <a:off x="3115951" y="793513"/>
            <a:ext cx="671979" cy="369332"/>
          </a:xfrm>
          <a:prstGeom prst="rect">
            <a:avLst/>
          </a:prstGeom>
          <a:noFill/>
        </p:spPr>
        <p:txBody>
          <a:bodyPr wrap="none" rtlCol="0">
            <a:spAutoFit/>
          </a:bodyPr>
          <a:lstStyle/>
          <a:p>
            <a:r>
              <a:rPr lang="en-US" dirty="0"/>
              <a:t> </a:t>
            </a:r>
            <a:r>
              <a:rPr lang="en-US" dirty="0">
                <a:solidFill>
                  <a:schemeClr val="bg1"/>
                </a:solidFill>
              </a:rPr>
              <a:t>river</a:t>
            </a:r>
          </a:p>
        </p:txBody>
      </p:sp>
      <p:sp>
        <p:nvSpPr>
          <p:cNvPr id="80" name="TextBox 79"/>
          <p:cNvSpPr txBox="1"/>
          <p:nvPr/>
        </p:nvSpPr>
        <p:spPr>
          <a:xfrm>
            <a:off x="5439939" y="798560"/>
            <a:ext cx="960569" cy="369332"/>
          </a:xfrm>
          <a:prstGeom prst="rect">
            <a:avLst/>
          </a:prstGeom>
          <a:noFill/>
        </p:spPr>
        <p:txBody>
          <a:bodyPr wrap="none" rtlCol="0">
            <a:spAutoFit/>
          </a:bodyPr>
          <a:lstStyle/>
          <a:p>
            <a:r>
              <a:rPr lang="en-US" dirty="0"/>
              <a:t> </a:t>
            </a:r>
            <a:r>
              <a:rPr lang="en-US" dirty="0">
                <a:solidFill>
                  <a:srgbClr val="FFFFFF"/>
                </a:solidFill>
              </a:rPr>
              <a:t>land ice</a:t>
            </a:r>
          </a:p>
        </p:txBody>
      </p:sp>
      <p:sp>
        <p:nvSpPr>
          <p:cNvPr id="2" name="TextBox 1">
            <a:extLst>
              <a:ext uri="{FF2B5EF4-FFF2-40B4-BE49-F238E27FC236}">
                <a16:creationId xmlns:a16="http://schemas.microsoft.com/office/drawing/2014/main" id="{B7C5D2D1-8B7A-A64A-969E-665D95B36ED0}"/>
              </a:ext>
            </a:extLst>
          </p:cNvPr>
          <p:cNvSpPr txBox="1"/>
          <p:nvPr/>
        </p:nvSpPr>
        <p:spPr>
          <a:xfrm>
            <a:off x="138355" y="4578856"/>
            <a:ext cx="8854751" cy="2163030"/>
          </a:xfrm>
          <a:prstGeom prst="rect">
            <a:avLst/>
          </a:prstGeom>
          <a:noFill/>
        </p:spPr>
        <p:txBody>
          <a:bodyPr wrap="square" rtlCol="0">
            <a:noAutofit/>
          </a:bodyPr>
          <a:lstStyle/>
          <a:p>
            <a:pPr marL="285750" indent="-285750">
              <a:buFont typeface="Arial" panose="020B0604020202020204" pitchFamily="34" charset="0"/>
              <a:buChar char="•"/>
            </a:pPr>
            <a:r>
              <a:rPr lang="en-US" dirty="0"/>
              <a:t>Components do not exchange data with each other – but only via communication with a mediator</a:t>
            </a:r>
          </a:p>
          <a:p>
            <a:pPr marL="285750" indent="-285750">
              <a:buFont typeface="Arial" panose="020B0604020202020204" pitchFamily="34" charset="0"/>
              <a:buChar char="•"/>
            </a:pPr>
            <a:r>
              <a:rPr lang="en-US" dirty="0"/>
              <a:t>Each component can run on its own grid, decomposition, data structures and processor layout</a:t>
            </a:r>
          </a:p>
          <a:p>
            <a:pPr marL="285750" indent="-285750">
              <a:buFont typeface="Arial" panose="020B0604020202020204" pitchFamily="34" charset="0"/>
              <a:buChar char="•"/>
            </a:pPr>
            <a:r>
              <a:rPr lang="en-US" dirty="0"/>
              <a:t>Driver runs on all Pes and controls the temporal evolution of the system</a:t>
            </a:r>
          </a:p>
          <a:p>
            <a:pPr marL="285750" indent="-285750">
              <a:buFont typeface="Arial" panose="020B0604020202020204" pitchFamily="34" charset="0"/>
              <a:buChar char="•"/>
            </a:pPr>
            <a:r>
              <a:rPr lang="en-US" dirty="0"/>
              <a:t>Mediator does remapping and merging from source -&gt; destination comps </a:t>
            </a:r>
          </a:p>
          <a:p>
            <a:pPr marL="285750" indent="-285750">
              <a:buFont typeface="Arial" panose="020B0604020202020204" pitchFamily="34" charset="0"/>
              <a:buChar char="•"/>
            </a:pPr>
            <a:r>
              <a:rPr lang="en-US" dirty="0">
                <a:solidFill>
                  <a:srgbClr val="FF0000"/>
                </a:solidFill>
              </a:rPr>
              <a:t>Currently Coupling framework is MCT – moving to NUOPC/ESMF</a:t>
            </a:r>
          </a:p>
        </p:txBody>
      </p:sp>
      <p:sp>
        <p:nvSpPr>
          <p:cNvPr id="42" name="Title 1">
            <a:extLst>
              <a:ext uri="{FF2B5EF4-FFF2-40B4-BE49-F238E27FC236}">
                <a16:creationId xmlns:a16="http://schemas.microsoft.com/office/drawing/2014/main" id="{1AE9B1F3-6CCC-844B-A3AA-A22800E5F239}"/>
              </a:ext>
            </a:extLst>
          </p:cNvPr>
          <p:cNvSpPr>
            <a:spLocks noGrp="1"/>
          </p:cNvSpPr>
          <p:nvPr>
            <p:ph type="title"/>
          </p:nvPr>
        </p:nvSpPr>
        <p:spPr>
          <a:xfrm>
            <a:off x="762715" y="58449"/>
            <a:ext cx="7606033" cy="484114"/>
          </a:xfrm>
          <a:noFill/>
        </p:spPr>
        <p:txBody>
          <a:bodyPr/>
          <a:lstStyle/>
          <a:p>
            <a:r>
              <a:rPr lang="en-US" sz="2800" dirty="0"/>
              <a:t>Why do we need a coupling infrastructure? </a:t>
            </a:r>
          </a:p>
        </p:txBody>
      </p:sp>
    </p:spTree>
    <p:extLst>
      <p:ext uri="{BB962C8B-B14F-4D97-AF65-F5344CB8AC3E}">
        <p14:creationId xmlns:p14="http://schemas.microsoft.com/office/powerpoint/2010/main" val="38202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5506" y="637971"/>
            <a:ext cx="4323163" cy="1184871"/>
          </a:xfrm>
          <a:solidFill>
            <a:srgbClr val="7D2EBD"/>
          </a:solidFill>
          <a:ln>
            <a:solidFill>
              <a:srgbClr val="FFFFFF"/>
            </a:solidFill>
          </a:ln>
        </p:spPr>
        <p:txBody>
          <a:bodyPr/>
          <a:lstStyle/>
          <a:p>
            <a:r>
              <a:rPr lang="en-US" sz="1800" i="1" dirty="0">
                <a:solidFill>
                  <a:schemeClr val="bg1"/>
                </a:solidFill>
              </a:rPr>
              <a:t>Case Control System</a:t>
            </a:r>
            <a:br>
              <a:rPr lang="en-US" sz="1800" i="1" dirty="0">
                <a:solidFill>
                  <a:schemeClr val="bg1"/>
                </a:solidFill>
              </a:rPr>
            </a:br>
            <a:r>
              <a:rPr lang="en-US" sz="1800" i="1" dirty="0">
                <a:solidFill>
                  <a:schemeClr val="bg1"/>
                </a:solidFill>
              </a:rPr>
              <a:t>Creating/Building/Running Experiments</a:t>
            </a:r>
            <a:br>
              <a:rPr lang="en-US" sz="1800" i="1" dirty="0">
                <a:solidFill>
                  <a:schemeClr val="bg1"/>
                </a:solidFill>
              </a:rPr>
            </a:br>
            <a:r>
              <a:rPr lang="en-US" sz="1800" i="1" dirty="0">
                <a:solidFill>
                  <a:schemeClr val="bg1"/>
                </a:solidFill>
              </a:rPr>
              <a:t>System Testing</a:t>
            </a:r>
            <a:br>
              <a:rPr lang="en-US" sz="1800" i="1" dirty="0">
                <a:solidFill>
                  <a:schemeClr val="bg1"/>
                </a:solidFill>
              </a:rPr>
            </a:br>
            <a:r>
              <a:rPr lang="en-US" sz="1800" i="1" dirty="0">
                <a:solidFill>
                  <a:schemeClr val="bg1"/>
                </a:solidFill>
              </a:rPr>
              <a:t>Unit Testing</a:t>
            </a:r>
          </a:p>
        </p:txBody>
      </p:sp>
      <p:sp>
        <p:nvSpPr>
          <p:cNvPr id="4" name="Oval 3"/>
          <p:cNvSpPr>
            <a:spLocks noChangeAspect="1"/>
          </p:cNvSpPr>
          <p:nvPr/>
        </p:nvSpPr>
        <p:spPr>
          <a:xfrm>
            <a:off x="3823789" y="2478054"/>
            <a:ext cx="1732146" cy="1732146"/>
          </a:xfrm>
          <a:prstGeom prst="ellipse">
            <a:avLst/>
          </a:prstGeom>
          <a:solidFill>
            <a:srgbClr val="7D2EBD"/>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a:p>
            <a:pPr algn="ctr"/>
            <a:r>
              <a:rPr lang="en-US" sz="1400" dirty="0"/>
              <a:t> </a:t>
            </a:r>
            <a:endParaRPr lang="en-US" dirty="0"/>
          </a:p>
        </p:txBody>
      </p:sp>
      <p:cxnSp>
        <p:nvCxnSpPr>
          <p:cNvPr id="14" name="Straight Arrow Connector 13"/>
          <p:cNvCxnSpPr>
            <a:cxnSpLocks/>
          </p:cNvCxnSpPr>
          <p:nvPr/>
        </p:nvCxnSpPr>
        <p:spPr>
          <a:xfrm>
            <a:off x="5267460" y="4114561"/>
            <a:ext cx="479552" cy="56769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cxnSpLocks/>
          </p:cNvCxnSpPr>
          <p:nvPr/>
        </p:nvCxnSpPr>
        <p:spPr>
          <a:xfrm>
            <a:off x="4744100" y="1873644"/>
            <a:ext cx="0" cy="5591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4" name="Oval 23"/>
          <p:cNvSpPr/>
          <p:nvPr/>
        </p:nvSpPr>
        <p:spPr>
          <a:xfrm>
            <a:off x="6540610" y="5339228"/>
            <a:ext cx="914400" cy="914400"/>
          </a:xfrm>
          <a:prstGeom prst="ellipse">
            <a:avLst/>
          </a:prstGeom>
          <a:solidFill>
            <a:srgbClr val="7D2EBD"/>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PIO</a:t>
            </a:r>
          </a:p>
        </p:txBody>
      </p:sp>
      <p:sp>
        <p:nvSpPr>
          <p:cNvPr id="25" name="Oval 24"/>
          <p:cNvSpPr/>
          <p:nvPr/>
        </p:nvSpPr>
        <p:spPr>
          <a:xfrm>
            <a:off x="2456065" y="4493310"/>
            <a:ext cx="1138881" cy="1061229"/>
          </a:xfrm>
          <a:prstGeom prst="ellipse">
            <a:avLst/>
          </a:prstGeom>
          <a:solidFill>
            <a:srgbClr val="7D2EB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rgbClr val="FFFFFF"/>
                </a:solidFill>
              </a:rPr>
              <a:t>Data Models</a:t>
            </a:r>
          </a:p>
        </p:txBody>
      </p:sp>
      <p:cxnSp>
        <p:nvCxnSpPr>
          <p:cNvPr id="26" name="Straight Arrow Connector 25"/>
          <p:cNvCxnSpPr>
            <a:cxnSpLocks/>
          </p:cNvCxnSpPr>
          <p:nvPr/>
        </p:nvCxnSpPr>
        <p:spPr>
          <a:xfrm flipH="1" flipV="1">
            <a:off x="6064545" y="1928801"/>
            <a:ext cx="880791" cy="1077463"/>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cxnSpLocks/>
            <a:stCxn id="24" idx="1"/>
          </p:cNvCxnSpPr>
          <p:nvPr/>
        </p:nvCxnSpPr>
        <p:spPr>
          <a:xfrm flipH="1" flipV="1">
            <a:off x="6184173" y="5142721"/>
            <a:ext cx="490348" cy="33041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6904520" y="3378096"/>
            <a:ext cx="2053191" cy="646331"/>
          </a:xfrm>
          <a:prstGeom prst="rect">
            <a:avLst/>
          </a:prstGeom>
          <a:solidFill>
            <a:schemeClr val="bg2">
              <a:lumMod val="50000"/>
            </a:schemeClr>
          </a:solidFill>
        </p:spPr>
        <p:txBody>
          <a:bodyPr wrap="none" rtlCol="0">
            <a:spAutoFit/>
          </a:bodyPr>
          <a:lstStyle/>
          <a:p>
            <a:r>
              <a:rPr lang="en-US" dirty="0"/>
              <a:t>Post Processing/</a:t>
            </a:r>
          </a:p>
          <a:p>
            <a:r>
              <a:rPr lang="en-US" dirty="0"/>
              <a:t>Diagnostics</a:t>
            </a:r>
          </a:p>
        </p:txBody>
      </p:sp>
      <p:cxnSp>
        <p:nvCxnSpPr>
          <p:cNvPr id="45" name="Straight Arrow Connector 44"/>
          <p:cNvCxnSpPr>
            <a:cxnSpLocks/>
          </p:cNvCxnSpPr>
          <p:nvPr/>
        </p:nvCxnSpPr>
        <p:spPr>
          <a:xfrm flipH="1" flipV="1">
            <a:off x="5273433" y="1966701"/>
            <a:ext cx="1584586" cy="1748284"/>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6997810" y="2844439"/>
            <a:ext cx="1919086" cy="369332"/>
          </a:xfrm>
          <a:prstGeom prst="rect">
            <a:avLst/>
          </a:prstGeom>
          <a:solidFill>
            <a:schemeClr val="bg2">
              <a:lumMod val="50000"/>
            </a:schemeClr>
          </a:solidFill>
        </p:spPr>
        <p:txBody>
          <a:bodyPr wrap="square" rtlCol="0">
            <a:spAutoFit/>
          </a:bodyPr>
          <a:lstStyle/>
          <a:p>
            <a:pPr algn="ctr"/>
            <a:r>
              <a:rPr lang="en-US" dirty="0" err="1">
                <a:solidFill>
                  <a:srgbClr val="000000"/>
                </a:solidFill>
              </a:rPr>
              <a:t>Cylc</a:t>
            </a:r>
            <a:r>
              <a:rPr lang="en-US" dirty="0">
                <a:solidFill>
                  <a:srgbClr val="000000"/>
                </a:solidFill>
              </a:rPr>
              <a:t> Workflow</a:t>
            </a:r>
          </a:p>
        </p:txBody>
      </p:sp>
      <p:cxnSp>
        <p:nvCxnSpPr>
          <p:cNvPr id="49" name="Straight Arrow Connector 48"/>
          <p:cNvCxnSpPr>
            <a:cxnSpLocks/>
          </p:cNvCxnSpPr>
          <p:nvPr/>
        </p:nvCxnSpPr>
        <p:spPr>
          <a:xfrm flipH="1">
            <a:off x="3390084" y="3981426"/>
            <a:ext cx="642476" cy="620273"/>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955106" y="4725459"/>
            <a:ext cx="1201659" cy="369332"/>
          </a:xfrm>
          <a:prstGeom prst="rect">
            <a:avLst/>
          </a:prstGeom>
          <a:solidFill>
            <a:srgbClr val="7D2EBD"/>
          </a:solidFill>
        </p:spPr>
        <p:txBody>
          <a:bodyPr wrap="none" rtlCol="0">
            <a:spAutoFit/>
          </a:bodyPr>
          <a:lstStyle/>
          <a:p>
            <a:r>
              <a:rPr lang="en-US" dirty="0">
                <a:solidFill>
                  <a:schemeClr val="bg1"/>
                </a:solidFill>
              </a:rPr>
              <a:t>Externals</a:t>
            </a:r>
          </a:p>
        </p:txBody>
      </p:sp>
      <p:sp>
        <p:nvSpPr>
          <p:cNvPr id="27" name="Oval 26"/>
          <p:cNvSpPr/>
          <p:nvPr/>
        </p:nvSpPr>
        <p:spPr>
          <a:xfrm>
            <a:off x="5527545" y="5580389"/>
            <a:ext cx="914400" cy="914400"/>
          </a:xfrm>
          <a:prstGeom prst="ellipse">
            <a:avLst/>
          </a:prstGeom>
          <a:solidFill>
            <a:srgbClr val="7D2EBD"/>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MCT</a:t>
            </a:r>
          </a:p>
        </p:txBody>
      </p:sp>
      <p:cxnSp>
        <p:nvCxnSpPr>
          <p:cNvPr id="28" name="Straight Arrow Connector 27"/>
          <p:cNvCxnSpPr>
            <a:cxnSpLocks/>
            <a:stCxn id="27" idx="0"/>
          </p:cNvCxnSpPr>
          <p:nvPr/>
        </p:nvCxnSpPr>
        <p:spPr>
          <a:xfrm flipH="1" flipV="1">
            <a:off x="5904945" y="5098067"/>
            <a:ext cx="79800" cy="4823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0" name="Oval 29"/>
          <p:cNvSpPr/>
          <p:nvPr/>
        </p:nvSpPr>
        <p:spPr>
          <a:xfrm>
            <a:off x="4469264" y="5625573"/>
            <a:ext cx="1001549" cy="933244"/>
          </a:xfrm>
          <a:prstGeom prst="ellipse">
            <a:avLst/>
          </a:prstGeom>
          <a:solidFill>
            <a:srgbClr val="7D2EBD"/>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solidFill>
                  <a:schemeClr val="bg1"/>
                </a:solidFill>
              </a:rPr>
              <a:t>Timers</a:t>
            </a:r>
          </a:p>
        </p:txBody>
      </p:sp>
      <p:cxnSp>
        <p:nvCxnSpPr>
          <p:cNvPr id="31" name="Straight Arrow Connector 30"/>
          <p:cNvCxnSpPr/>
          <p:nvPr/>
        </p:nvCxnSpPr>
        <p:spPr>
          <a:xfrm flipV="1">
            <a:off x="5127259" y="5098067"/>
            <a:ext cx="140201" cy="55237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grpSp>
        <p:nvGrpSpPr>
          <p:cNvPr id="37" name="Group 36">
            <a:extLst>
              <a:ext uri="{FF2B5EF4-FFF2-40B4-BE49-F238E27FC236}">
                <a16:creationId xmlns:a16="http://schemas.microsoft.com/office/drawing/2014/main" id="{59C6A1A6-FACC-7643-82DB-A220A7F8114B}"/>
              </a:ext>
            </a:extLst>
          </p:cNvPr>
          <p:cNvGrpSpPr/>
          <p:nvPr/>
        </p:nvGrpSpPr>
        <p:grpSpPr>
          <a:xfrm>
            <a:off x="225261" y="2263517"/>
            <a:ext cx="2784930" cy="2053298"/>
            <a:chOff x="198714" y="1842972"/>
            <a:chExt cx="2784930" cy="2053298"/>
          </a:xfrm>
        </p:grpSpPr>
        <p:sp>
          <p:nvSpPr>
            <p:cNvPr id="35" name="TextBox 34"/>
            <p:cNvSpPr txBox="1"/>
            <p:nvPr/>
          </p:nvSpPr>
          <p:spPr>
            <a:xfrm>
              <a:off x="198714" y="3311495"/>
              <a:ext cx="2784929" cy="584775"/>
            </a:xfrm>
            <a:prstGeom prst="rect">
              <a:avLst/>
            </a:prstGeom>
            <a:solidFill>
              <a:srgbClr val="00B050"/>
            </a:solidFill>
            <a:ln>
              <a:solidFill>
                <a:schemeClr val="accent5">
                  <a:lumMod val="75000"/>
                </a:schemeClr>
              </a:solidFill>
            </a:ln>
          </p:spPr>
          <p:txBody>
            <a:bodyPr wrap="square" rtlCol="0">
              <a:spAutoFit/>
            </a:bodyPr>
            <a:lstStyle/>
            <a:p>
              <a:pPr algn="ctr"/>
              <a:r>
                <a:rPr lang="en-US" sz="1600" dirty="0">
                  <a:solidFill>
                    <a:srgbClr val="FFFFFF"/>
                  </a:solidFill>
                </a:rPr>
                <a:t>Statistical Verification</a:t>
              </a:r>
            </a:p>
            <a:p>
              <a:pPr algn="ctr"/>
              <a:r>
                <a:rPr lang="en-US" sz="1600" dirty="0">
                  <a:solidFill>
                    <a:srgbClr val="FFFFFF"/>
                  </a:solidFill>
                </a:rPr>
                <a:t> Tool (</a:t>
              </a:r>
              <a:r>
                <a:rPr lang="en-US" sz="1600" dirty="0" err="1">
                  <a:solidFill>
                    <a:srgbClr val="FFFFFF"/>
                  </a:solidFill>
                </a:rPr>
                <a:t>PyCECT</a:t>
              </a:r>
              <a:r>
                <a:rPr lang="en-US" sz="1600" dirty="0">
                  <a:solidFill>
                    <a:srgbClr val="FFFFFF"/>
                  </a:solidFill>
                </a:rPr>
                <a:t>)</a:t>
              </a:r>
            </a:p>
          </p:txBody>
        </p:sp>
        <p:sp>
          <p:nvSpPr>
            <p:cNvPr id="38" name="TextBox 37"/>
            <p:cNvSpPr txBox="1"/>
            <p:nvPr/>
          </p:nvSpPr>
          <p:spPr>
            <a:xfrm>
              <a:off x="207779" y="2269457"/>
              <a:ext cx="2775865" cy="954107"/>
            </a:xfrm>
            <a:prstGeom prst="rect">
              <a:avLst/>
            </a:prstGeom>
            <a:solidFill>
              <a:srgbClr val="00B050"/>
            </a:solidFill>
            <a:ln>
              <a:solidFill>
                <a:schemeClr val="accent5">
                  <a:lumMod val="75000"/>
                </a:schemeClr>
              </a:solidFill>
            </a:ln>
          </p:spPr>
          <p:txBody>
            <a:bodyPr wrap="square" rtlCol="0">
              <a:spAutoFit/>
            </a:bodyPr>
            <a:lstStyle/>
            <a:p>
              <a:pPr algn="ctr"/>
              <a:r>
                <a:rPr lang="en-US" sz="1400" dirty="0">
                  <a:solidFill>
                    <a:srgbClr val="FFFFFF"/>
                  </a:solidFill>
                </a:rPr>
                <a:t>Mapping weight generation and checking tools (</a:t>
              </a:r>
              <a:r>
                <a:rPr lang="en-US" sz="1400" dirty="0" err="1">
                  <a:solidFill>
                    <a:srgbClr val="FFFFFF"/>
                  </a:solidFill>
                </a:rPr>
                <a:t>ESMF_Regrid</a:t>
              </a:r>
              <a:r>
                <a:rPr lang="en-US" sz="1400" dirty="0">
                  <a:solidFill>
                    <a:srgbClr val="FFFFFF"/>
                  </a:solidFill>
                </a:rPr>
                <a:t> and runoff map maker)</a:t>
              </a:r>
            </a:p>
          </p:txBody>
        </p:sp>
        <p:sp>
          <p:nvSpPr>
            <p:cNvPr id="7" name="TextBox 6">
              <a:extLst>
                <a:ext uri="{FF2B5EF4-FFF2-40B4-BE49-F238E27FC236}">
                  <a16:creationId xmlns:a16="http://schemas.microsoft.com/office/drawing/2014/main" id="{4884D639-AF38-4F42-AB29-2C88DABFDCA1}"/>
                </a:ext>
              </a:extLst>
            </p:cNvPr>
            <p:cNvSpPr txBox="1"/>
            <p:nvPr/>
          </p:nvSpPr>
          <p:spPr>
            <a:xfrm>
              <a:off x="198715" y="1842972"/>
              <a:ext cx="2784928" cy="338554"/>
            </a:xfrm>
            <a:prstGeom prst="rect">
              <a:avLst/>
            </a:prstGeom>
            <a:solidFill>
              <a:srgbClr val="00B050"/>
            </a:solidFill>
            <a:ln>
              <a:solidFill>
                <a:schemeClr val="accent5">
                  <a:lumMod val="50000"/>
                </a:schemeClr>
              </a:solidFill>
            </a:ln>
          </p:spPr>
          <p:txBody>
            <a:bodyPr wrap="square" rtlCol="0">
              <a:spAutoFit/>
            </a:bodyPr>
            <a:lstStyle/>
            <a:p>
              <a:r>
                <a:rPr lang="en-US" sz="1600" dirty="0">
                  <a:solidFill>
                    <a:schemeClr val="bg1"/>
                  </a:solidFill>
                </a:rPr>
                <a:t>Utilities in CIME repository</a:t>
              </a:r>
            </a:p>
          </p:txBody>
        </p:sp>
      </p:grpSp>
      <p:sp>
        <p:nvSpPr>
          <p:cNvPr id="12" name="TextBox 11">
            <a:extLst>
              <a:ext uri="{FF2B5EF4-FFF2-40B4-BE49-F238E27FC236}">
                <a16:creationId xmlns:a16="http://schemas.microsoft.com/office/drawing/2014/main" id="{411E75F0-6993-7643-BF86-4A299A4DD43D}"/>
              </a:ext>
            </a:extLst>
          </p:cNvPr>
          <p:cNvSpPr txBox="1"/>
          <p:nvPr/>
        </p:nvSpPr>
        <p:spPr>
          <a:xfrm>
            <a:off x="1413387" y="5907529"/>
            <a:ext cx="2755563" cy="369332"/>
          </a:xfrm>
          <a:prstGeom prst="rect">
            <a:avLst/>
          </a:prstGeom>
          <a:solidFill>
            <a:srgbClr val="7D2EBD"/>
          </a:solidFill>
        </p:spPr>
        <p:txBody>
          <a:bodyPr wrap="none" rtlCol="0">
            <a:spAutoFit/>
          </a:bodyPr>
          <a:lstStyle/>
          <a:p>
            <a:r>
              <a:rPr lang="en-US" dirty="0">
                <a:solidFill>
                  <a:schemeClr val="bg1"/>
                </a:solidFill>
              </a:rPr>
              <a:t>Core CIME Functionality</a:t>
            </a:r>
          </a:p>
        </p:txBody>
      </p:sp>
      <p:sp>
        <p:nvSpPr>
          <p:cNvPr id="13" name="TextBox 12">
            <a:extLst>
              <a:ext uri="{FF2B5EF4-FFF2-40B4-BE49-F238E27FC236}">
                <a16:creationId xmlns:a16="http://schemas.microsoft.com/office/drawing/2014/main" id="{D7081F0B-007B-6E42-82C0-82D65122838A}"/>
              </a:ext>
            </a:extLst>
          </p:cNvPr>
          <p:cNvSpPr txBox="1"/>
          <p:nvPr/>
        </p:nvSpPr>
        <p:spPr>
          <a:xfrm>
            <a:off x="6945336" y="2208708"/>
            <a:ext cx="1971560" cy="523220"/>
          </a:xfrm>
          <a:prstGeom prst="rect">
            <a:avLst/>
          </a:prstGeom>
          <a:solidFill>
            <a:schemeClr val="bg2">
              <a:lumMod val="50000"/>
            </a:schemeClr>
          </a:solidFill>
        </p:spPr>
        <p:txBody>
          <a:bodyPr wrap="square" rtlCol="0">
            <a:spAutoFit/>
          </a:bodyPr>
          <a:lstStyle/>
          <a:p>
            <a:pPr algn="ctr"/>
            <a:r>
              <a:rPr lang="en-US" sz="1400" dirty="0"/>
              <a:t>CIME Compliant </a:t>
            </a:r>
          </a:p>
          <a:p>
            <a:pPr algn="ctr"/>
            <a:r>
              <a:rPr lang="en-US" sz="1400" dirty="0"/>
              <a:t>Workflow</a:t>
            </a:r>
          </a:p>
        </p:txBody>
      </p:sp>
      <p:sp>
        <p:nvSpPr>
          <p:cNvPr id="34" name="TextBox 33">
            <a:extLst>
              <a:ext uri="{FF2B5EF4-FFF2-40B4-BE49-F238E27FC236}">
                <a16:creationId xmlns:a16="http://schemas.microsoft.com/office/drawing/2014/main" id="{C49D500E-0AF6-D640-A3D0-A4297581C6D0}"/>
              </a:ext>
            </a:extLst>
          </p:cNvPr>
          <p:cNvSpPr txBox="1"/>
          <p:nvPr/>
        </p:nvSpPr>
        <p:spPr>
          <a:xfrm>
            <a:off x="512925" y="177033"/>
            <a:ext cx="8301055" cy="369332"/>
          </a:xfrm>
          <a:prstGeom prst="rect">
            <a:avLst/>
          </a:prstGeom>
          <a:solidFill>
            <a:schemeClr val="bg2"/>
          </a:solidFill>
          <a:ln>
            <a:solidFill>
              <a:schemeClr val="accent1">
                <a:lumMod val="75000"/>
              </a:schemeClr>
            </a:solidFill>
          </a:ln>
        </p:spPr>
        <p:txBody>
          <a:bodyPr wrap="none" rtlCol="0">
            <a:spAutoFit/>
          </a:bodyPr>
          <a:lstStyle/>
          <a:p>
            <a:r>
              <a:rPr lang="en-US" dirty="0"/>
              <a:t>CIME is comprised of 3 categories – case control system, utilities, workflow </a:t>
            </a:r>
          </a:p>
        </p:txBody>
      </p:sp>
      <p:sp>
        <p:nvSpPr>
          <p:cNvPr id="11" name="TextBox 10">
            <a:extLst>
              <a:ext uri="{FF2B5EF4-FFF2-40B4-BE49-F238E27FC236}">
                <a16:creationId xmlns:a16="http://schemas.microsoft.com/office/drawing/2014/main" id="{EBA97077-18C9-C64B-8BD8-D4B47FF336D1}"/>
              </a:ext>
            </a:extLst>
          </p:cNvPr>
          <p:cNvSpPr txBox="1"/>
          <p:nvPr/>
        </p:nvSpPr>
        <p:spPr>
          <a:xfrm>
            <a:off x="3896982" y="2858694"/>
            <a:ext cx="1643079" cy="646331"/>
          </a:xfrm>
          <a:prstGeom prst="rect">
            <a:avLst/>
          </a:prstGeom>
          <a:noFill/>
        </p:spPr>
        <p:txBody>
          <a:bodyPr wrap="none" rtlCol="0">
            <a:spAutoFit/>
          </a:bodyPr>
          <a:lstStyle/>
          <a:p>
            <a:pPr algn="ctr"/>
            <a:r>
              <a:rPr lang="en-US" dirty="0">
                <a:solidFill>
                  <a:schemeClr val="bg1"/>
                </a:solidFill>
              </a:rPr>
              <a:t>Coupling</a:t>
            </a:r>
          </a:p>
          <a:p>
            <a:r>
              <a:rPr lang="en-US" dirty="0">
                <a:solidFill>
                  <a:schemeClr val="bg1"/>
                </a:solidFill>
              </a:rPr>
              <a:t>Infrastructure</a:t>
            </a:r>
          </a:p>
        </p:txBody>
      </p:sp>
    </p:spTree>
    <p:extLst>
      <p:ext uri="{BB962C8B-B14F-4D97-AF65-F5344CB8AC3E}">
        <p14:creationId xmlns:p14="http://schemas.microsoft.com/office/powerpoint/2010/main" val="127401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9069F51-E12D-E646-B44B-B9793FF9448E}"/>
              </a:ext>
            </a:extLst>
          </p:cNvPr>
          <p:cNvSpPr>
            <a:spLocks noGrp="1"/>
          </p:cNvSpPr>
          <p:nvPr>
            <p:ph type="title"/>
          </p:nvPr>
        </p:nvSpPr>
        <p:spPr>
          <a:xfrm>
            <a:off x="642581" y="2188302"/>
            <a:ext cx="8042276" cy="1336956"/>
          </a:xfrm>
        </p:spPr>
        <p:txBody>
          <a:bodyPr/>
          <a:lstStyle/>
          <a:p>
            <a:r>
              <a:rPr lang="en-US" dirty="0"/>
              <a:t>CIME Coupling Infrastructure</a:t>
            </a:r>
          </a:p>
        </p:txBody>
      </p:sp>
    </p:spTree>
    <p:extLst>
      <p:ext uri="{BB962C8B-B14F-4D97-AF65-F5344CB8AC3E}">
        <p14:creationId xmlns:p14="http://schemas.microsoft.com/office/powerpoint/2010/main" val="1796671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79077"/>
          </a:xfrm>
          <a:noFill/>
        </p:spPr>
        <p:txBody>
          <a:bodyPr/>
          <a:lstStyle/>
          <a:p>
            <a:r>
              <a:rPr lang="en-US" sz="3600" dirty="0"/>
              <a:t>Controlling Component Feedbacks</a:t>
            </a:r>
          </a:p>
        </p:txBody>
      </p:sp>
      <p:grpSp>
        <p:nvGrpSpPr>
          <p:cNvPr id="16" name="Group 15"/>
          <p:cNvGrpSpPr/>
          <p:nvPr/>
        </p:nvGrpSpPr>
        <p:grpSpPr>
          <a:xfrm>
            <a:off x="494638" y="1381461"/>
            <a:ext cx="5902591" cy="5080721"/>
            <a:chOff x="854638" y="1381461"/>
            <a:chExt cx="5902591" cy="5080721"/>
          </a:xfrm>
        </p:grpSpPr>
        <p:sp>
          <p:nvSpPr>
            <p:cNvPr id="4" name="Can 3"/>
            <p:cNvSpPr/>
            <p:nvPr/>
          </p:nvSpPr>
          <p:spPr>
            <a:xfrm>
              <a:off x="1510041" y="4040598"/>
              <a:ext cx="1370038" cy="1390102"/>
            </a:xfrm>
            <a:prstGeom prst="can">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Active ocean</a:t>
              </a:r>
            </a:p>
            <a:p>
              <a:pPr algn="ctr"/>
              <a:r>
                <a:rPr lang="en-US" dirty="0">
                  <a:solidFill>
                    <a:schemeClr val="tx1"/>
                  </a:solidFill>
                </a:rPr>
                <a:t>POP/MOM</a:t>
              </a:r>
            </a:p>
          </p:txBody>
        </p:sp>
        <p:sp>
          <p:nvSpPr>
            <p:cNvPr id="5" name="Up Arrow 4"/>
            <p:cNvSpPr/>
            <p:nvPr/>
          </p:nvSpPr>
          <p:spPr>
            <a:xfrm>
              <a:off x="1640045" y="2861344"/>
              <a:ext cx="484632" cy="978408"/>
            </a:xfrm>
            <a:prstGeom prst="upArrow">
              <a:avLst/>
            </a:prstGeom>
            <a:solidFill>
              <a:srgbClr val="6600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Down Arrow 5"/>
            <p:cNvSpPr/>
            <p:nvPr/>
          </p:nvSpPr>
          <p:spPr>
            <a:xfrm>
              <a:off x="2264677" y="2940518"/>
              <a:ext cx="484632" cy="978408"/>
            </a:xfrm>
            <a:prstGeom prst="downArrow">
              <a:avLst/>
            </a:prstGeom>
            <a:solidFill>
              <a:srgbClr val="6600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Can 6"/>
            <p:cNvSpPr/>
            <p:nvPr/>
          </p:nvSpPr>
          <p:spPr>
            <a:xfrm>
              <a:off x="1419271" y="1381461"/>
              <a:ext cx="1460808" cy="1390102"/>
            </a:xfrm>
            <a:prstGeom prst="can">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Active atmosphere</a:t>
              </a:r>
            </a:p>
            <a:p>
              <a:pPr algn="ctr"/>
              <a:r>
                <a:rPr lang="en-US" sz="1600" dirty="0">
                  <a:solidFill>
                    <a:schemeClr val="tx1"/>
                  </a:solidFill>
                </a:rPr>
                <a:t>CAM</a:t>
              </a:r>
            </a:p>
          </p:txBody>
        </p:sp>
        <p:sp>
          <p:nvSpPr>
            <p:cNvPr id="8" name="TextBox 7"/>
            <p:cNvSpPr txBox="1"/>
            <p:nvPr/>
          </p:nvSpPr>
          <p:spPr>
            <a:xfrm>
              <a:off x="854638" y="5600408"/>
              <a:ext cx="2820078" cy="830997"/>
            </a:xfrm>
            <a:prstGeom prst="rect">
              <a:avLst/>
            </a:prstGeom>
            <a:solidFill>
              <a:schemeClr val="bg1">
                <a:lumMod val="75000"/>
              </a:schemeClr>
            </a:solidFill>
          </p:spPr>
          <p:txBody>
            <a:bodyPr wrap="square" rtlCol="0">
              <a:spAutoFit/>
            </a:bodyPr>
            <a:lstStyle/>
            <a:p>
              <a:r>
                <a:rPr lang="en-US" sz="1600" dirty="0"/>
                <a:t>CAM and POP/MOM effect each </a:t>
              </a:r>
            </a:p>
            <a:p>
              <a:r>
                <a:rPr lang="en-US" sz="1600" dirty="0"/>
                <a:t>other during simulation</a:t>
              </a:r>
            </a:p>
          </p:txBody>
        </p:sp>
        <p:grpSp>
          <p:nvGrpSpPr>
            <p:cNvPr id="12" name="Group 11"/>
            <p:cNvGrpSpPr/>
            <p:nvPr/>
          </p:nvGrpSpPr>
          <p:grpSpPr>
            <a:xfrm>
              <a:off x="3937151" y="1381461"/>
              <a:ext cx="2820078" cy="5080721"/>
              <a:chOff x="4997151" y="1381461"/>
              <a:chExt cx="2820078" cy="5080721"/>
            </a:xfrm>
          </p:grpSpPr>
          <p:sp>
            <p:nvSpPr>
              <p:cNvPr id="9" name="Can 8"/>
              <p:cNvSpPr/>
              <p:nvPr/>
            </p:nvSpPr>
            <p:spPr>
              <a:xfrm>
                <a:off x="5472874" y="1381461"/>
                <a:ext cx="1450806" cy="1390102"/>
              </a:xfrm>
              <a:prstGeom prst="can">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Active atmosphere CAM</a:t>
                </a:r>
              </a:p>
            </p:txBody>
          </p:sp>
          <p:sp>
            <p:nvSpPr>
              <p:cNvPr id="10" name="Can 9"/>
              <p:cNvSpPr/>
              <p:nvPr/>
            </p:nvSpPr>
            <p:spPr>
              <a:xfrm>
                <a:off x="5513258" y="3994251"/>
                <a:ext cx="1370038" cy="1390102"/>
              </a:xfrm>
              <a:prstGeom prst="can">
                <a:avLst/>
              </a:prstGeom>
              <a:solidFill>
                <a:srgbClr val="CCFFCC"/>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OCN</a:t>
                </a:r>
              </a:p>
            </p:txBody>
          </p:sp>
          <p:sp>
            <p:nvSpPr>
              <p:cNvPr id="13" name="Up Arrow 12"/>
              <p:cNvSpPr/>
              <p:nvPr/>
            </p:nvSpPr>
            <p:spPr>
              <a:xfrm>
                <a:off x="5922558" y="2861344"/>
                <a:ext cx="484632" cy="978408"/>
              </a:xfrm>
              <a:prstGeom prst="upArrow">
                <a:avLst/>
              </a:prstGeom>
              <a:solidFill>
                <a:srgbClr val="6600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4997151" y="5538852"/>
                <a:ext cx="2820078" cy="923330"/>
              </a:xfrm>
              <a:prstGeom prst="rect">
                <a:avLst/>
              </a:prstGeom>
              <a:solidFill>
                <a:schemeClr val="bg1">
                  <a:lumMod val="75000"/>
                </a:schemeClr>
              </a:solidFill>
            </p:spPr>
            <p:txBody>
              <a:bodyPr wrap="square" rtlCol="0">
                <a:spAutoFit/>
              </a:bodyPr>
              <a:lstStyle/>
              <a:p>
                <a:r>
                  <a:rPr lang="en-US" dirty="0"/>
                  <a:t>Only Data OCN effects CAM – prescribed SST</a:t>
                </a:r>
              </a:p>
              <a:p>
                <a:endParaRPr lang="en-US" dirty="0"/>
              </a:p>
            </p:txBody>
          </p:sp>
        </p:grpSp>
      </p:grpSp>
      <p:sp>
        <p:nvSpPr>
          <p:cNvPr id="17" name="TextBox 16"/>
          <p:cNvSpPr txBox="1"/>
          <p:nvPr/>
        </p:nvSpPr>
        <p:spPr>
          <a:xfrm>
            <a:off x="6020169" y="1770129"/>
            <a:ext cx="2963440" cy="2308324"/>
          </a:xfrm>
          <a:prstGeom prst="rect">
            <a:avLst/>
          </a:prstGeom>
          <a:solidFill>
            <a:schemeClr val="bg1">
              <a:lumMod val="75000"/>
            </a:schemeClr>
          </a:solidFill>
        </p:spPr>
        <p:txBody>
          <a:bodyPr wrap="none" rtlCol="0">
            <a:spAutoFit/>
          </a:bodyPr>
          <a:lstStyle/>
          <a:p>
            <a:r>
              <a:rPr lang="en-US" dirty="0"/>
              <a:t>Coupling framework</a:t>
            </a:r>
          </a:p>
          <a:p>
            <a:r>
              <a:rPr lang="en-US" dirty="0"/>
              <a:t>enables feedbacks to </a:t>
            </a:r>
          </a:p>
          <a:p>
            <a:r>
              <a:rPr lang="en-US" dirty="0"/>
              <a:t>be easily turned off and</a:t>
            </a:r>
          </a:p>
          <a:p>
            <a:r>
              <a:rPr lang="en-US" dirty="0"/>
              <a:t>on for any component</a:t>
            </a:r>
          </a:p>
          <a:p>
            <a:endParaRPr lang="en-US" dirty="0"/>
          </a:p>
          <a:p>
            <a:pPr algn="ctr"/>
            <a:r>
              <a:rPr lang="en-US" dirty="0">
                <a:solidFill>
                  <a:srgbClr val="FF0000"/>
                </a:solidFill>
              </a:rPr>
              <a:t>KEY </a:t>
            </a:r>
            <a:r>
              <a:rPr lang="en-US" dirty="0"/>
              <a:t>to adding to new</a:t>
            </a:r>
          </a:p>
          <a:p>
            <a:pPr algn="ctr"/>
            <a:r>
              <a:rPr lang="en-US" dirty="0"/>
              <a:t>science to a component</a:t>
            </a:r>
          </a:p>
          <a:p>
            <a:endParaRPr lang="en-US" dirty="0"/>
          </a:p>
        </p:txBody>
      </p:sp>
    </p:spTree>
    <p:extLst>
      <p:ext uri="{BB962C8B-B14F-4D97-AF65-F5344CB8AC3E}">
        <p14:creationId xmlns:p14="http://schemas.microsoft.com/office/powerpoint/2010/main" val="2792390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p:nvPr/>
        </p:nvSpPr>
        <p:spPr>
          <a:xfrm>
            <a:off x="0" y="0"/>
            <a:ext cx="9144000" cy="461665"/>
          </a:xfrm>
          <a:prstGeom prst="rect">
            <a:avLst/>
          </a:prstGeom>
          <a:solidFill>
            <a:schemeClr val="bg1"/>
          </a:solidFill>
        </p:spPr>
        <p:txBody>
          <a:bodyPr wrap="square" rtlCol="0">
            <a:spAutoFit/>
          </a:bodyPr>
          <a:lstStyle/>
          <a:p>
            <a:pPr algn="ctr"/>
            <a:r>
              <a:rPr lang="en-US" sz="2400" dirty="0">
                <a:solidFill>
                  <a:schemeClr val="bg1"/>
                </a:solidFill>
                <a:latin typeface="Arial"/>
                <a:cs typeface="Arial"/>
              </a:rPr>
              <a:t> </a:t>
            </a:r>
            <a:r>
              <a:rPr lang="en-US" sz="2400" dirty="0">
                <a:solidFill>
                  <a:schemeClr val="tx2">
                    <a:lumMod val="50000"/>
                    <a:lumOff val="50000"/>
                  </a:schemeClr>
                </a:solidFill>
                <a:latin typeface="Arial"/>
                <a:cs typeface="Arial"/>
              </a:rPr>
              <a:t>Inter-component Activation and Deactivation of Feedbacks </a:t>
            </a:r>
          </a:p>
        </p:txBody>
      </p:sp>
      <p:sp>
        <p:nvSpPr>
          <p:cNvPr id="3" name="TextBox 2"/>
          <p:cNvSpPr txBox="1"/>
          <p:nvPr/>
        </p:nvSpPr>
        <p:spPr>
          <a:xfrm>
            <a:off x="769257" y="6741886"/>
            <a:ext cx="184666" cy="369332"/>
          </a:xfrm>
          <a:prstGeom prst="rect">
            <a:avLst/>
          </a:prstGeom>
          <a:noFill/>
        </p:spPr>
        <p:txBody>
          <a:bodyPr wrap="none" rtlCol="0">
            <a:spAutoFit/>
          </a:bodyPr>
          <a:lstStyle/>
          <a:p>
            <a:endParaRPr lang="en-US" dirty="0"/>
          </a:p>
        </p:txBody>
      </p:sp>
      <p:grpSp>
        <p:nvGrpSpPr>
          <p:cNvPr id="14" name="Group 13"/>
          <p:cNvGrpSpPr/>
          <p:nvPr/>
        </p:nvGrpSpPr>
        <p:grpSpPr>
          <a:xfrm>
            <a:off x="863386" y="759886"/>
            <a:ext cx="7727578" cy="3744026"/>
            <a:chOff x="880431" y="1293340"/>
            <a:chExt cx="7727578" cy="3744026"/>
          </a:xfrm>
        </p:grpSpPr>
        <p:sp>
          <p:nvSpPr>
            <p:cNvPr id="9" name="Oval 8"/>
            <p:cNvSpPr>
              <a:spLocks noChangeAspect="1"/>
            </p:cNvSpPr>
            <p:nvPr/>
          </p:nvSpPr>
          <p:spPr>
            <a:xfrm>
              <a:off x="3623276" y="2541459"/>
              <a:ext cx="2124779" cy="1234440"/>
            </a:xfrm>
            <a:prstGeom prst="ellipse">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4022178" y="2730411"/>
              <a:ext cx="1287532" cy="707886"/>
            </a:xfrm>
            <a:prstGeom prst="rect">
              <a:avLst/>
            </a:prstGeom>
            <a:noFill/>
          </p:spPr>
          <p:txBody>
            <a:bodyPr wrap="none" rtlCol="0">
              <a:spAutoFit/>
            </a:bodyPr>
            <a:lstStyle/>
            <a:p>
              <a:pPr algn="ctr"/>
              <a:r>
                <a:rPr lang="en-US" sz="2000" b="1" dirty="0">
                  <a:solidFill>
                    <a:srgbClr val="FFFFFF"/>
                  </a:solidFill>
                </a:rPr>
                <a:t>Driver/</a:t>
              </a:r>
            </a:p>
            <a:p>
              <a:pPr algn="ctr"/>
              <a:r>
                <a:rPr lang="en-US" sz="2000" b="1" dirty="0">
                  <a:solidFill>
                    <a:srgbClr val="FFFFFF"/>
                  </a:solidFill>
                </a:rPr>
                <a:t>Mediator</a:t>
              </a:r>
            </a:p>
          </p:txBody>
        </p:sp>
        <p:cxnSp>
          <p:nvCxnSpPr>
            <p:cNvPr id="70" name="Straight Arrow Connector 69"/>
            <p:cNvCxnSpPr/>
            <p:nvPr/>
          </p:nvCxnSpPr>
          <p:spPr>
            <a:xfrm flipV="1">
              <a:off x="2977235" y="3460678"/>
              <a:ext cx="764581" cy="136715"/>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2977235" y="2541460"/>
              <a:ext cx="764581" cy="254207"/>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a:off x="3609417" y="2079307"/>
              <a:ext cx="529894" cy="462153"/>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2" name="Straight Arrow Connector 71"/>
            <p:cNvCxnSpPr/>
            <p:nvPr/>
          </p:nvCxnSpPr>
          <p:spPr>
            <a:xfrm flipV="1">
              <a:off x="3731351" y="3756683"/>
              <a:ext cx="428527" cy="377058"/>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p:nvPr/>
          </p:nvCxnSpPr>
          <p:spPr>
            <a:xfrm flipH="1" flipV="1">
              <a:off x="5398163" y="3597395"/>
              <a:ext cx="564376" cy="413190"/>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8" name="Straight Arrow Connector 77"/>
            <p:cNvCxnSpPr/>
            <p:nvPr/>
          </p:nvCxnSpPr>
          <p:spPr>
            <a:xfrm flipH="1">
              <a:off x="5384440" y="2185638"/>
              <a:ext cx="578099" cy="470698"/>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flipH="1" flipV="1">
              <a:off x="5708612" y="3226907"/>
              <a:ext cx="894254" cy="168612"/>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99" name="TextBox 98"/>
            <p:cNvSpPr txBox="1"/>
            <p:nvPr/>
          </p:nvSpPr>
          <p:spPr>
            <a:xfrm>
              <a:off x="3805877" y="1293340"/>
              <a:ext cx="978408" cy="640080"/>
            </a:xfrm>
            <a:prstGeom prst="rect">
              <a:avLst/>
            </a:prstGeom>
            <a:solidFill>
              <a:srgbClr val="B3A2C7"/>
            </a:solidFill>
            <a:ln>
              <a:solidFill>
                <a:srgbClr val="000000"/>
              </a:solidFill>
            </a:ln>
          </p:spPr>
          <p:txBody>
            <a:bodyPr wrap="square" rtlCol="0">
              <a:spAutoFit/>
            </a:bodyPr>
            <a:lstStyle/>
            <a:p>
              <a:pPr algn="ctr"/>
              <a:r>
                <a:rPr lang="en-US" dirty="0">
                  <a:solidFill>
                    <a:srgbClr val="FFFFFF"/>
                  </a:solidFill>
                </a:rPr>
                <a:t>Data</a:t>
              </a:r>
            </a:p>
            <a:p>
              <a:pPr algn="ctr"/>
              <a:r>
                <a:rPr lang="en-US" dirty="0">
                  <a:solidFill>
                    <a:srgbClr val="FFFFFF"/>
                  </a:solidFill>
                </a:rPr>
                <a:t>ROF </a:t>
              </a:r>
            </a:p>
          </p:txBody>
        </p:sp>
        <p:sp>
          <p:nvSpPr>
            <p:cNvPr id="100" name="TextBox 99"/>
            <p:cNvSpPr txBox="1"/>
            <p:nvPr/>
          </p:nvSpPr>
          <p:spPr>
            <a:xfrm>
              <a:off x="6992168" y="3400571"/>
              <a:ext cx="1608127" cy="457200"/>
            </a:xfrm>
            <a:prstGeom prst="rect">
              <a:avLst/>
            </a:prstGeom>
            <a:solidFill>
              <a:srgbClr val="B3A2C7"/>
            </a:solidFill>
          </p:spPr>
          <p:txBody>
            <a:bodyPr wrap="square" rtlCol="0">
              <a:spAutoFit/>
            </a:bodyPr>
            <a:lstStyle/>
            <a:p>
              <a:pPr algn="ctr"/>
              <a:r>
                <a:rPr lang="en-US" dirty="0">
                  <a:solidFill>
                    <a:srgbClr val="FFFFFF"/>
                  </a:solidFill>
                </a:rPr>
                <a:t>Data ICE </a:t>
              </a:r>
            </a:p>
          </p:txBody>
        </p:sp>
        <p:sp>
          <p:nvSpPr>
            <p:cNvPr id="49" name="TextBox 48"/>
            <p:cNvSpPr txBox="1"/>
            <p:nvPr/>
          </p:nvSpPr>
          <p:spPr>
            <a:xfrm>
              <a:off x="2500684" y="1295401"/>
              <a:ext cx="1289304" cy="640080"/>
            </a:xfrm>
            <a:prstGeom prst="rect">
              <a:avLst/>
            </a:prstGeom>
            <a:solidFill>
              <a:srgbClr val="660066"/>
            </a:solidFill>
          </p:spPr>
          <p:txBody>
            <a:bodyPr wrap="none" rtlCol="0">
              <a:spAutoFit/>
            </a:bodyPr>
            <a:lstStyle/>
            <a:p>
              <a:pPr algn="ctr"/>
              <a:r>
                <a:rPr lang="en-US" dirty="0">
                  <a:solidFill>
                    <a:schemeClr val="bg1"/>
                  </a:solidFill>
                </a:rPr>
                <a:t>MOSART </a:t>
              </a:r>
            </a:p>
          </p:txBody>
        </p:sp>
        <p:sp>
          <p:nvSpPr>
            <p:cNvPr id="50" name="TextBox 49"/>
            <p:cNvSpPr txBox="1"/>
            <p:nvPr/>
          </p:nvSpPr>
          <p:spPr>
            <a:xfrm>
              <a:off x="5087714" y="1320436"/>
              <a:ext cx="2138592" cy="548640"/>
            </a:xfrm>
            <a:prstGeom prst="rect">
              <a:avLst/>
            </a:prstGeom>
            <a:solidFill>
              <a:srgbClr val="660066"/>
            </a:solidFill>
          </p:spPr>
          <p:txBody>
            <a:bodyPr wrap="square" rtlCol="0">
              <a:spAutoFit/>
            </a:bodyPr>
            <a:lstStyle/>
            <a:p>
              <a:pPr algn="ctr"/>
              <a:r>
                <a:rPr lang="en-US" dirty="0">
                  <a:solidFill>
                    <a:schemeClr val="bg1"/>
                  </a:solidFill>
                </a:rPr>
                <a:t>CISM </a:t>
              </a:r>
            </a:p>
          </p:txBody>
        </p:sp>
        <p:sp>
          <p:nvSpPr>
            <p:cNvPr id="52" name="TextBox 51"/>
            <p:cNvSpPr txBox="1"/>
            <p:nvPr/>
          </p:nvSpPr>
          <p:spPr>
            <a:xfrm>
              <a:off x="6982837" y="3015964"/>
              <a:ext cx="1625172" cy="369332"/>
            </a:xfrm>
            <a:prstGeom prst="rect">
              <a:avLst/>
            </a:prstGeom>
            <a:solidFill>
              <a:srgbClr val="660066"/>
            </a:solidFill>
          </p:spPr>
          <p:txBody>
            <a:bodyPr wrap="square" rtlCol="0">
              <a:spAutoFit/>
            </a:bodyPr>
            <a:lstStyle/>
            <a:p>
              <a:pPr algn="ctr"/>
              <a:r>
                <a:rPr lang="en-US" dirty="0">
                  <a:solidFill>
                    <a:schemeClr val="bg1"/>
                  </a:solidFill>
                </a:rPr>
                <a:t>CICE </a:t>
              </a:r>
            </a:p>
          </p:txBody>
        </p:sp>
        <p:sp>
          <p:nvSpPr>
            <p:cNvPr id="75" name="TextBox 74"/>
            <p:cNvSpPr txBox="1"/>
            <p:nvPr/>
          </p:nvSpPr>
          <p:spPr>
            <a:xfrm>
              <a:off x="880431" y="3244721"/>
              <a:ext cx="1798871" cy="369332"/>
            </a:xfrm>
            <a:prstGeom prst="rect">
              <a:avLst/>
            </a:prstGeom>
            <a:solidFill>
              <a:srgbClr val="660066"/>
            </a:solidFill>
          </p:spPr>
          <p:txBody>
            <a:bodyPr wrap="square" rtlCol="0">
              <a:spAutoFit/>
            </a:bodyPr>
            <a:lstStyle/>
            <a:p>
              <a:pPr algn="ctr"/>
              <a:r>
                <a:rPr lang="en-US" dirty="0">
                  <a:solidFill>
                    <a:schemeClr val="bg1"/>
                  </a:solidFill>
                </a:rPr>
                <a:t>WW3 </a:t>
              </a:r>
            </a:p>
          </p:txBody>
        </p:sp>
        <p:sp>
          <p:nvSpPr>
            <p:cNvPr id="81" name="TextBox 80"/>
            <p:cNvSpPr txBox="1"/>
            <p:nvPr/>
          </p:nvSpPr>
          <p:spPr>
            <a:xfrm>
              <a:off x="880432" y="2296299"/>
              <a:ext cx="1773470" cy="369332"/>
            </a:xfrm>
            <a:prstGeom prst="rect">
              <a:avLst/>
            </a:prstGeom>
            <a:solidFill>
              <a:srgbClr val="660066"/>
            </a:solidFill>
          </p:spPr>
          <p:txBody>
            <a:bodyPr wrap="square" rtlCol="0">
              <a:spAutoFit/>
            </a:bodyPr>
            <a:lstStyle/>
            <a:p>
              <a:pPr algn="ctr"/>
              <a:r>
                <a:rPr lang="en-US" dirty="0">
                  <a:solidFill>
                    <a:schemeClr val="bg1"/>
                  </a:solidFill>
                </a:rPr>
                <a:t>CTSM</a:t>
              </a:r>
            </a:p>
          </p:txBody>
        </p:sp>
        <p:sp>
          <p:nvSpPr>
            <p:cNvPr id="83" name="TextBox 82"/>
            <p:cNvSpPr txBox="1"/>
            <p:nvPr/>
          </p:nvSpPr>
          <p:spPr>
            <a:xfrm>
              <a:off x="880432" y="2695542"/>
              <a:ext cx="1773470" cy="369332"/>
            </a:xfrm>
            <a:prstGeom prst="rect">
              <a:avLst/>
            </a:prstGeom>
            <a:solidFill>
              <a:srgbClr val="B3A2C7"/>
            </a:solidFill>
          </p:spPr>
          <p:txBody>
            <a:bodyPr wrap="square" rtlCol="0">
              <a:spAutoFit/>
            </a:bodyPr>
            <a:lstStyle/>
            <a:p>
              <a:pPr algn="ctr"/>
              <a:r>
                <a:rPr lang="en-US" dirty="0">
                  <a:solidFill>
                    <a:srgbClr val="FFFFFF"/>
                  </a:solidFill>
                </a:rPr>
                <a:t>Data LND</a:t>
              </a:r>
              <a:r>
                <a:rPr lang="en-US" dirty="0">
                  <a:solidFill>
                    <a:srgbClr val="000000"/>
                  </a:solidFill>
                </a:rPr>
                <a:t> </a:t>
              </a:r>
            </a:p>
          </p:txBody>
        </p:sp>
        <p:sp>
          <p:nvSpPr>
            <p:cNvPr id="4" name="TextBox 3"/>
            <p:cNvSpPr txBox="1"/>
            <p:nvPr/>
          </p:nvSpPr>
          <p:spPr>
            <a:xfrm>
              <a:off x="2653902" y="2287003"/>
              <a:ext cx="201985" cy="777871"/>
            </a:xfrm>
            <a:prstGeom prst="rect">
              <a:avLst/>
            </a:prstGeom>
            <a:solidFill>
              <a:srgbClr val="008000"/>
            </a:solidFill>
          </p:spPr>
          <p:txBody>
            <a:bodyPr wrap="square" rtlCol="0">
              <a:spAutoFit/>
            </a:bodyPr>
            <a:lstStyle/>
            <a:p>
              <a:endParaRPr lang="en-US" dirty="0"/>
            </a:p>
          </p:txBody>
        </p:sp>
        <p:sp>
          <p:nvSpPr>
            <p:cNvPr id="93" name="TextBox 92"/>
            <p:cNvSpPr txBox="1"/>
            <p:nvPr/>
          </p:nvSpPr>
          <p:spPr>
            <a:xfrm>
              <a:off x="880432" y="3633225"/>
              <a:ext cx="1798870" cy="369332"/>
            </a:xfrm>
            <a:prstGeom prst="rect">
              <a:avLst/>
            </a:prstGeom>
            <a:solidFill>
              <a:srgbClr val="B3A2C7"/>
            </a:solidFill>
          </p:spPr>
          <p:txBody>
            <a:bodyPr wrap="square" rtlCol="0">
              <a:spAutoFit/>
            </a:bodyPr>
            <a:lstStyle/>
            <a:p>
              <a:pPr algn="ctr"/>
              <a:r>
                <a:rPr lang="en-US" dirty="0">
                  <a:solidFill>
                    <a:srgbClr val="FFFFFF"/>
                  </a:solidFill>
                </a:rPr>
                <a:t>Data WAV </a:t>
              </a:r>
            </a:p>
          </p:txBody>
        </p:sp>
        <p:sp>
          <p:nvSpPr>
            <p:cNvPr id="94" name="TextBox 93"/>
            <p:cNvSpPr txBox="1"/>
            <p:nvPr/>
          </p:nvSpPr>
          <p:spPr>
            <a:xfrm>
              <a:off x="2679303" y="3244564"/>
              <a:ext cx="201985" cy="777871"/>
            </a:xfrm>
            <a:prstGeom prst="rect">
              <a:avLst/>
            </a:prstGeom>
            <a:solidFill>
              <a:srgbClr val="008000"/>
            </a:solidFill>
          </p:spPr>
          <p:txBody>
            <a:bodyPr wrap="square" rtlCol="0">
              <a:spAutoFit/>
            </a:bodyPr>
            <a:lstStyle/>
            <a:p>
              <a:endParaRPr lang="en-US" dirty="0"/>
            </a:p>
          </p:txBody>
        </p:sp>
        <p:sp>
          <p:nvSpPr>
            <p:cNvPr id="107" name="TextBox 106"/>
            <p:cNvSpPr txBox="1"/>
            <p:nvPr/>
          </p:nvSpPr>
          <p:spPr>
            <a:xfrm>
              <a:off x="5245213" y="4396393"/>
              <a:ext cx="1118108" cy="640080"/>
            </a:xfrm>
            <a:prstGeom prst="rect">
              <a:avLst/>
            </a:prstGeom>
            <a:solidFill>
              <a:srgbClr val="660066"/>
            </a:solidFill>
          </p:spPr>
          <p:txBody>
            <a:bodyPr wrap="square" rtlCol="0">
              <a:spAutoFit/>
            </a:bodyPr>
            <a:lstStyle/>
            <a:p>
              <a:pPr algn="ctr"/>
              <a:r>
                <a:rPr lang="en-US" dirty="0">
                  <a:solidFill>
                    <a:schemeClr val="bg1"/>
                  </a:solidFill>
                </a:rPr>
                <a:t> </a:t>
              </a:r>
              <a:r>
                <a:rPr lang="en-US" sz="1400" dirty="0">
                  <a:solidFill>
                    <a:schemeClr val="bg1"/>
                  </a:solidFill>
                </a:rPr>
                <a:t>POP</a:t>
              </a:r>
            </a:p>
            <a:p>
              <a:pPr algn="ctr"/>
              <a:r>
                <a:rPr lang="en-US" sz="1400" dirty="0">
                  <a:solidFill>
                    <a:schemeClr val="bg1"/>
                  </a:solidFill>
                </a:rPr>
                <a:t>MOM6</a:t>
              </a:r>
            </a:p>
          </p:txBody>
        </p:sp>
        <p:sp>
          <p:nvSpPr>
            <p:cNvPr id="108" name="TextBox 107"/>
            <p:cNvSpPr txBox="1"/>
            <p:nvPr/>
          </p:nvSpPr>
          <p:spPr>
            <a:xfrm rot="16200000">
              <a:off x="6574820" y="2882050"/>
              <a:ext cx="212790" cy="2858143"/>
            </a:xfrm>
            <a:prstGeom prst="rect">
              <a:avLst/>
            </a:prstGeom>
            <a:solidFill>
              <a:srgbClr val="008000"/>
            </a:solidFill>
          </p:spPr>
          <p:txBody>
            <a:bodyPr wrap="square" rtlCol="0">
              <a:spAutoFit/>
            </a:bodyPr>
            <a:lstStyle/>
            <a:p>
              <a:endParaRPr lang="en-US" dirty="0"/>
            </a:p>
          </p:txBody>
        </p:sp>
        <p:sp>
          <p:nvSpPr>
            <p:cNvPr id="109" name="TextBox 108"/>
            <p:cNvSpPr txBox="1"/>
            <p:nvPr/>
          </p:nvSpPr>
          <p:spPr>
            <a:xfrm>
              <a:off x="6376671" y="4397286"/>
              <a:ext cx="1733616" cy="640080"/>
            </a:xfrm>
            <a:prstGeom prst="rect">
              <a:avLst/>
            </a:prstGeom>
            <a:solidFill>
              <a:srgbClr val="B3A2C7"/>
            </a:solidFill>
          </p:spPr>
          <p:txBody>
            <a:bodyPr wrap="square" rtlCol="0">
              <a:spAutoFit/>
            </a:bodyPr>
            <a:lstStyle/>
            <a:p>
              <a:pPr algn="ctr"/>
              <a:r>
                <a:rPr lang="en-US" dirty="0">
                  <a:solidFill>
                    <a:srgbClr val="FFFFFF"/>
                  </a:solidFill>
                </a:rPr>
                <a:t>Data</a:t>
              </a:r>
            </a:p>
            <a:p>
              <a:pPr algn="ctr"/>
              <a:r>
                <a:rPr lang="en-US" dirty="0">
                  <a:solidFill>
                    <a:srgbClr val="FFFFFF"/>
                  </a:solidFill>
                </a:rPr>
                <a:t>SOM/DOM </a:t>
              </a:r>
            </a:p>
          </p:txBody>
        </p:sp>
        <p:sp>
          <p:nvSpPr>
            <p:cNvPr id="53" name="TextBox 52"/>
            <p:cNvSpPr txBox="1"/>
            <p:nvPr/>
          </p:nvSpPr>
          <p:spPr>
            <a:xfrm>
              <a:off x="2238877" y="4387607"/>
              <a:ext cx="1259297" cy="640080"/>
            </a:xfrm>
            <a:prstGeom prst="rect">
              <a:avLst/>
            </a:prstGeom>
            <a:solidFill>
              <a:srgbClr val="660066"/>
            </a:solidFill>
          </p:spPr>
          <p:txBody>
            <a:bodyPr wrap="square" rtlCol="0">
              <a:spAutoFit/>
            </a:bodyPr>
            <a:lstStyle/>
            <a:p>
              <a:r>
                <a:rPr lang="en-US" sz="1400" dirty="0">
                  <a:solidFill>
                    <a:schemeClr val="bg1"/>
                  </a:solidFill>
                </a:rPr>
                <a:t>CAM/MPAS </a:t>
              </a:r>
            </a:p>
            <a:p>
              <a:endParaRPr lang="en-US" sz="1400" dirty="0">
                <a:solidFill>
                  <a:schemeClr val="bg1"/>
                </a:solidFill>
              </a:endParaRPr>
            </a:p>
          </p:txBody>
        </p:sp>
        <p:sp>
          <p:nvSpPr>
            <p:cNvPr id="54" name="TextBox 53"/>
            <p:cNvSpPr txBox="1"/>
            <p:nvPr/>
          </p:nvSpPr>
          <p:spPr>
            <a:xfrm rot="16200000">
              <a:off x="3346403" y="3104376"/>
              <a:ext cx="175707" cy="2390754"/>
            </a:xfrm>
            <a:prstGeom prst="rect">
              <a:avLst/>
            </a:prstGeom>
            <a:solidFill>
              <a:srgbClr val="008000"/>
            </a:solidFill>
          </p:spPr>
          <p:txBody>
            <a:bodyPr wrap="square" rtlCol="0">
              <a:spAutoFit/>
            </a:bodyPr>
            <a:lstStyle/>
            <a:p>
              <a:endParaRPr lang="en-US" dirty="0"/>
            </a:p>
          </p:txBody>
        </p:sp>
        <p:sp>
          <p:nvSpPr>
            <p:cNvPr id="55" name="TextBox 54"/>
            <p:cNvSpPr txBox="1"/>
            <p:nvPr/>
          </p:nvSpPr>
          <p:spPr>
            <a:xfrm>
              <a:off x="3511313" y="4387607"/>
              <a:ext cx="1118319" cy="646331"/>
            </a:xfrm>
            <a:prstGeom prst="rect">
              <a:avLst/>
            </a:prstGeom>
            <a:solidFill>
              <a:srgbClr val="B3A2C7"/>
            </a:solidFill>
          </p:spPr>
          <p:txBody>
            <a:bodyPr wrap="square" rtlCol="0">
              <a:spAutoFit/>
            </a:bodyPr>
            <a:lstStyle/>
            <a:p>
              <a:r>
                <a:rPr lang="en-US" dirty="0">
                  <a:solidFill>
                    <a:srgbClr val="FFFFFF"/>
                  </a:solidFill>
                </a:rPr>
                <a:t>Data ATM </a:t>
              </a:r>
            </a:p>
          </p:txBody>
        </p:sp>
        <p:sp>
          <p:nvSpPr>
            <p:cNvPr id="57" name="TextBox 56"/>
            <p:cNvSpPr txBox="1"/>
            <p:nvPr/>
          </p:nvSpPr>
          <p:spPr>
            <a:xfrm>
              <a:off x="6799513" y="2999305"/>
              <a:ext cx="201985" cy="868680"/>
            </a:xfrm>
            <a:prstGeom prst="rect">
              <a:avLst/>
            </a:prstGeom>
            <a:solidFill>
              <a:srgbClr val="008000"/>
            </a:solidFill>
          </p:spPr>
          <p:txBody>
            <a:bodyPr wrap="square" rtlCol="0">
              <a:spAutoFit/>
            </a:bodyPr>
            <a:lstStyle/>
            <a:p>
              <a:endParaRPr lang="en-US" dirty="0"/>
            </a:p>
          </p:txBody>
        </p:sp>
        <p:sp>
          <p:nvSpPr>
            <p:cNvPr id="58" name="TextBox 57"/>
            <p:cNvSpPr txBox="1"/>
            <p:nvPr/>
          </p:nvSpPr>
          <p:spPr>
            <a:xfrm rot="16200000">
              <a:off x="6069970" y="880408"/>
              <a:ext cx="174080" cy="2138591"/>
            </a:xfrm>
            <a:prstGeom prst="rect">
              <a:avLst/>
            </a:prstGeom>
            <a:solidFill>
              <a:srgbClr val="008000"/>
            </a:solidFill>
          </p:spPr>
          <p:txBody>
            <a:bodyPr wrap="square" rtlCol="0">
              <a:spAutoFit/>
            </a:bodyPr>
            <a:lstStyle/>
            <a:p>
              <a:endParaRPr lang="en-US" dirty="0"/>
            </a:p>
          </p:txBody>
        </p:sp>
        <p:sp>
          <p:nvSpPr>
            <p:cNvPr id="60" name="TextBox 59"/>
            <p:cNvSpPr txBox="1"/>
            <p:nvPr/>
          </p:nvSpPr>
          <p:spPr>
            <a:xfrm rot="16200000">
              <a:off x="3562265" y="849437"/>
              <a:ext cx="173736" cy="2286000"/>
            </a:xfrm>
            <a:prstGeom prst="rect">
              <a:avLst/>
            </a:prstGeom>
            <a:solidFill>
              <a:srgbClr val="008000"/>
            </a:solidFill>
          </p:spPr>
          <p:txBody>
            <a:bodyPr wrap="square" rtlCol="0">
              <a:spAutoFit/>
            </a:bodyPr>
            <a:lstStyle/>
            <a:p>
              <a:endParaRPr lang="en-US" dirty="0"/>
            </a:p>
          </p:txBody>
        </p:sp>
      </p:grpSp>
      <p:sp>
        <p:nvSpPr>
          <p:cNvPr id="2" name="Rectangle 1"/>
          <p:cNvSpPr/>
          <p:nvPr/>
        </p:nvSpPr>
        <p:spPr>
          <a:xfrm>
            <a:off x="572611" y="4866144"/>
            <a:ext cx="8389257" cy="1200329"/>
          </a:xfrm>
          <a:prstGeom prst="rect">
            <a:avLst/>
          </a:prstGeom>
          <a:noFill/>
        </p:spPr>
        <p:txBody>
          <a:bodyPr wrap="square">
            <a:spAutoFit/>
          </a:bodyPr>
          <a:lstStyle/>
          <a:p>
            <a:pPr algn="ctr"/>
            <a:r>
              <a:rPr lang="en-US" dirty="0">
                <a:latin typeface="Verdana"/>
                <a:cs typeface="Verdana"/>
              </a:rPr>
              <a:t>Coupling infrastructure has permits interoperability of active and data components</a:t>
            </a:r>
          </a:p>
          <a:p>
            <a:pPr algn="ctr"/>
            <a:r>
              <a:rPr lang="en-US" dirty="0">
                <a:latin typeface="Verdana"/>
                <a:cs typeface="Verdana"/>
              </a:rPr>
              <a:t>Inter-component feedbacks are easily activated and deactivated using CIME case control system</a:t>
            </a:r>
            <a:r>
              <a:rPr lang="en-US" dirty="0">
                <a:solidFill>
                  <a:srgbClr val="FF0000"/>
                </a:solidFill>
                <a:latin typeface="Verdana"/>
                <a:cs typeface="Verdana"/>
              </a:rPr>
              <a:t>	</a:t>
            </a:r>
          </a:p>
        </p:txBody>
      </p:sp>
    </p:spTree>
    <p:extLst>
      <p:ext uri="{BB962C8B-B14F-4D97-AF65-F5344CB8AC3E}">
        <p14:creationId xmlns:p14="http://schemas.microsoft.com/office/powerpoint/2010/main" val="3753383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9257" y="6741886"/>
            <a:ext cx="184666" cy="369332"/>
          </a:xfrm>
          <a:prstGeom prst="rect">
            <a:avLst/>
          </a:prstGeom>
          <a:noFill/>
        </p:spPr>
        <p:txBody>
          <a:bodyPr wrap="none" rtlCol="0">
            <a:spAutoFit/>
          </a:bodyPr>
          <a:lstStyle/>
          <a:p>
            <a:endParaRPr lang="en-US" dirty="0"/>
          </a:p>
        </p:txBody>
      </p:sp>
      <p:sp>
        <p:nvSpPr>
          <p:cNvPr id="9" name="Oval 8"/>
          <p:cNvSpPr>
            <a:spLocks noChangeAspect="1"/>
          </p:cNvSpPr>
          <p:nvPr/>
        </p:nvSpPr>
        <p:spPr>
          <a:xfrm>
            <a:off x="3139511" y="1694674"/>
            <a:ext cx="2124779" cy="1234440"/>
          </a:xfrm>
          <a:prstGeom prst="ellipse">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p:nvSpPr>
        <p:spPr>
          <a:xfrm>
            <a:off x="3558134" y="1922809"/>
            <a:ext cx="1287532" cy="707886"/>
          </a:xfrm>
          <a:prstGeom prst="rect">
            <a:avLst/>
          </a:prstGeom>
          <a:noFill/>
        </p:spPr>
        <p:txBody>
          <a:bodyPr wrap="none" rtlCol="0">
            <a:spAutoFit/>
          </a:bodyPr>
          <a:lstStyle/>
          <a:p>
            <a:pPr algn="ctr"/>
            <a:r>
              <a:rPr lang="en-US" sz="2000" b="1" dirty="0">
                <a:solidFill>
                  <a:srgbClr val="FFFFFF"/>
                </a:solidFill>
              </a:rPr>
              <a:t>Driver/</a:t>
            </a:r>
          </a:p>
          <a:p>
            <a:pPr algn="ctr"/>
            <a:r>
              <a:rPr lang="en-US" sz="2000" b="1" dirty="0">
                <a:solidFill>
                  <a:srgbClr val="FFFFFF"/>
                </a:solidFill>
              </a:rPr>
              <a:t>Mediator</a:t>
            </a:r>
          </a:p>
        </p:txBody>
      </p:sp>
      <p:cxnSp>
        <p:nvCxnSpPr>
          <p:cNvPr id="72" name="Straight Arrow Connector 71"/>
          <p:cNvCxnSpPr>
            <a:cxnSpLocks/>
          </p:cNvCxnSpPr>
          <p:nvPr/>
        </p:nvCxnSpPr>
        <p:spPr>
          <a:xfrm flipV="1">
            <a:off x="2388637" y="2761466"/>
            <a:ext cx="896458" cy="908698"/>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a:cxnSpLocks/>
          </p:cNvCxnSpPr>
          <p:nvPr/>
        </p:nvCxnSpPr>
        <p:spPr>
          <a:xfrm flipV="1">
            <a:off x="4201901" y="3033520"/>
            <a:ext cx="6727" cy="564092"/>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78" name="Straight Arrow Connector 77"/>
          <p:cNvCxnSpPr>
            <a:cxnSpLocks/>
          </p:cNvCxnSpPr>
          <p:nvPr/>
        </p:nvCxnSpPr>
        <p:spPr>
          <a:xfrm>
            <a:off x="4201901" y="1214167"/>
            <a:ext cx="0" cy="459626"/>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a:cxnSpLocks/>
          </p:cNvCxnSpPr>
          <p:nvPr/>
        </p:nvCxnSpPr>
        <p:spPr>
          <a:xfrm flipH="1" flipV="1">
            <a:off x="5183257" y="2727612"/>
            <a:ext cx="1103275" cy="870000"/>
          </a:xfrm>
          <a:prstGeom prst="straightConnector1">
            <a:avLst/>
          </a:prstGeom>
          <a:ln w="50800">
            <a:solidFill>
              <a:srgbClr val="008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070832" y="685387"/>
            <a:ext cx="2138592" cy="369332"/>
          </a:xfrm>
          <a:prstGeom prst="rect">
            <a:avLst/>
          </a:prstGeom>
          <a:solidFill>
            <a:srgbClr val="660066"/>
          </a:solidFill>
        </p:spPr>
        <p:txBody>
          <a:bodyPr wrap="square" rtlCol="0">
            <a:spAutoFit/>
          </a:bodyPr>
          <a:lstStyle/>
          <a:p>
            <a:pPr algn="ctr"/>
            <a:r>
              <a:rPr lang="en-US" dirty="0">
                <a:solidFill>
                  <a:schemeClr val="bg1"/>
                </a:solidFill>
              </a:rPr>
              <a:t>CAM</a:t>
            </a:r>
          </a:p>
        </p:txBody>
      </p:sp>
      <p:sp>
        <p:nvSpPr>
          <p:cNvPr id="52" name="TextBox 51"/>
          <p:cNvSpPr txBox="1"/>
          <p:nvPr/>
        </p:nvSpPr>
        <p:spPr>
          <a:xfrm>
            <a:off x="3478462" y="3911146"/>
            <a:ext cx="1940361" cy="731520"/>
          </a:xfrm>
          <a:prstGeom prst="rect">
            <a:avLst/>
          </a:prstGeom>
          <a:solidFill>
            <a:srgbClr val="660066"/>
          </a:solidFill>
        </p:spPr>
        <p:txBody>
          <a:bodyPr wrap="square" rtlCol="0">
            <a:spAutoFit/>
          </a:bodyPr>
          <a:lstStyle/>
          <a:p>
            <a:pPr algn="ctr"/>
            <a:r>
              <a:rPr lang="en-US" sz="1600" dirty="0">
                <a:solidFill>
                  <a:schemeClr val="bg1"/>
                </a:solidFill>
              </a:rPr>
              <a:t>CICE</a:t>
            </a:r>
          </a:p>
          <a:p>
            <a:pPr algn="ctr"/>
            <a:r>
              <a:rPr lang="en-US" sz="1600" dirty="0">
                <a:solidFill>
                  <a:schemeClr val="bg1"/>
                </a:solidFill>
              </a:rPr>
              <a:t>Prescribed mode </a:t>
            </a:r>
          </a:p>
        </p:txBody>
      </p:sp>
      <p:sp>
        <p:nvSpPr>
          <p:cNvPr id="108" name="TextBox 107"/>
          <p:cNvSpPr txBox="1"/>
          <p:nvPr/>
        </p:nvSpPr>
        <p:spPr>
          <a:xfrm rot="16200000">
            <a:off x="6972158" y="2497312"/>
            <a:ext cx="202388" cy="2534130"/>
          </a:xfrm>
          <a:prstGeom prst="rect">
            <a:avLst/>
          </a:prstGeom>
          <a:solidFill>
            <a:srgbClr val="008000"/>
          </a:solidFill>
        </p:spPr>
        <p:txBody>
          <a:bodyPr wrap="square" rtlCol="0">
            <a:spAutoFit/>
          </a:bodyPr>
          <a:lstStyle/>
          <a:p>
            <a:endParaRPr lang="en-US" dirty="0"/>
          </a:p>
        </p:txBody>
      </p:sp>
      <p:sp>
        <p:nvSpPr>
          <p:cNvPr id="109" name="TextBox 108"/>
          <p:cNvSpPr txBox="1"/>
          <p:nvPr/>
        </p:nvSpPr>
        <p:spPr>
          <a:xfrm>
            <a:off x="5806287" y="3879244"/>
            <a:ext cx="2534130" cy="738664"/>
          </a:xfrm>
          <a:prstGeom prst="rect">
            <a:avLst/>
          </a:prstGeom>
          <a:solidFill>
            <a:srgbClr val="B3A2C7"/>
          </a:solidFill>
        </p:spPr>
        <p:txBody>
          <a:bodyPr wrap="square" rtlCol="0">
            <a:spAutoFit/>
          </a:bodyPr>
          <a:lstStyle/>
          <a:p>
            <a:pPr algn="ctr"/>
            <a:r>
              <a:rPr lang="en-US" sz="1400" dirty="0">
                <a:solidFill>
                  <a:srgbClr val="FFFFFF"/>
                </a:solidFill>
              </a:rPr>
              <a:t>Data </a:t>
            </a:r>
            <a:r>
              <a:rPr lang="en-US" sz="1400" dirty="0" err="1">
                <a:solidFill>
                  <a:srgbClr val="FFFFFF"/>
                </a:solidFill>
              </a:rPr>
              <a:t>Ocn</a:t>
            </a:r>
            <a:endParaRPr lang="en-US" sz="1400" dirty="0">
              <a:solidFill>
                <a:srgbClr val="FFFFFF"/>
              </a:solidFill>
            </a:endParaRPr>
          </a:p>
          <a:p>
            <a:pPr algn="ctr"/>
            <a:r>
              <a:rPr lang="en-US" sz="1400" dirty="0">
                <a:solidFill>
                  <a:srgbClr val="FFFFFF"/>
                </a:solidFill>
              </a:rPr>
              <a:t>Slab </a:t>
            </a:r>
            <a:r>
              <a:rPr lang="en-US" sz="1400" dirty="0" err="1">
                <a:solidFill>
                  <a:srgbClr val="FFFFFF"/>
                </a:solidFill>
              </a:rPr>
              <a:t>Ocn</a:t>
            </a:r>
            <a:r>
              <a:rPr lang="en-US" sz="1400" dirty="0">
                <a:solidFill>
                  <a:srgbClr val="FFFFFF"/>
                </a:solidFill>
              </a:rPr>
              <a:t> or </a:t>
            </a:r>
          </a:p>
          <a:p>
            <a:pPr algn="ctr"/>
            <a:r>
              <a:rPr lang="en-US" sz="1400" dirty="0">
                <a:solidFill>
                  <a:srgbClr val="FFFFFF"/>
                </a:solidFill>
              </a:rPr>
              <a:t>Prescribed SST </a:t>
            </a:r>
          </a:p>
        </p:txBody>
      </p:sp>
      <p:sp>
        <p:nvSpPr>
          <p:cNvPr id="58" name="TextBox 57"/>
          <p:cNvSpPr txBox="1"/>
          <p:nvPr/>
        </p:nvSpPr>
        <p:spPr>
          <a:xfrm rot="16200000">
            <a:off x="4053088" y="67184"/>
            <a:ext cx="174080" cy="2138591"/>
          </a:xfrm>
          <a:prstGeom prst="rect">
            <a:avLst/>
          </a:prstGeom>
          <a:solidFill>
            <a:srgbClr val="008000"/>
          </a:solidFill>
        </p:spPr>
        <p:txBody>
          <a:bodyPr wrap="square" rtlCol="0">
            <a:spAutoFit/>
          </a:bodyPr>
          <a:lstStyle/>
          <a:p>
            <a:endParaRPr lang="en-US" dirty="0"/>
          </a:p>
        </p:txBody>
      </p:sp>
      <p:sp>
        <p:nvSpPr>
          <p:cNvPr id="2" name="Rectangle 1"/>
          <p:cNvSpPr/>
          <p:nvPr/>
        </p:nvSpPr>
        <p:spPr>
          <a:xfrm>
            <a:off x="559837" y="5120609"/>
            <a:ext cx="8206089" cy="1477328"/>
          </a:xfrm>
          <a:prstGeom prst="rect">
            <a:avLst/>
          </a:prstGeom>
          <a:noFill/>
        </p:spPr>
        <p:txBody>
          <a:bodyPr wrap="square">
            <a:spAutoFit/>
          </a:bodyPr>
          <a:lstStyle/>
          <a:p>
            <a:pPr marL="285750" indent="-285750">
              <a:buFont typeface="Arial" panose="020B0604020202020204" pitchFamily="34" charset="0"/>
              <a:buChar char="•"/>
            </a:pPr>
            <a:r>
              <a:rPr lang="en-US" dirty="0">
                <a:latin typeface="Verdana"/>
                <a:cs typeface="Verdana"/>
              </a:rPr>
              <a:t>All components are on same grid – but each can have its own decomposition that ensures optimal load balancing</a:t>
            </a:r>
          </a:p>
          <a:p>
            <a:pPr marL="285750" indent="-285750">
              <a:buFont typeface="Arial" panose="020B0604020202020204" pitchFamily="34" charset="0"/>
              <a:buChar char="•"/>
            </a:pPr>
            <a:r>
              <a:rPr lang="en-US" dirty="0">
                <a:latin typeface="Verdana"/>
                <a:cs typeface="Verdana"/>
              </a:rPr>
              <a:t>CTSM, CICE and DOCN can all run concurrently on disjoint PES, optimizing performance</a:t>
            </a:r>
          </a:p>
          <a:p>
            <a:pPr algn="ctr"/>
            <a:endParaRPr lang="en-US" dirty="0">
              <a:latin typeface="Verdana"/>
              <a:cs typeface="Verdana"/>
            </a:endParaRPr>
          </a:p>
        </p:txBody>
      </p:sp>
      <p:sp>
        <p:nvSpPr>
          <p:cNvPr id="39" name="TextBox 38">
            <a:extLst>
              <a:ext uri="{FF2B5EF4-FFF2-40B4-BE49-F238E27FC236}">
                <a16:creationId xmlns:a16="http://schemas.microsoft.com/office/drawing/2014/main" id="{53632BCD-0715-FF4A-B7E8-AA20F1AD0844}"/>
              </a:ext>
            </a:extLst>
          </p:cNvPr>
          <p:cNvSpPr txBox="1"/>
          <p:nvPr/>
        </p:nvSpPr>
        <p:spPr>
          <a:xfrm rot="16200000">
            <a:off x="4325560" y="2811449"/>
            <a:ext cx="226000" cy="1929466"/>
          </a:xfrm>
          <a:prstGeom prst="rect">
            <a:avLst/>
          </a:prstGeom>
          <a:solidFill>
            <a:srgbClr val="008000"/>
          </a:solidFill>
        </p:spPr>
        <p:txBody>
          <a:bodyPr wrap="square" rtlCol="0">
            <a:spAutoFit/>
          </a:bodyPr>
          <a:lstStyle/>
          <a:p>
            <a:endParaRPr lang="en-US" dirty="0"/>
          </a:p>
        </p:txBody>
      </p:sp>
      <p:sp>
        <p:nvSpPr>
          <p:cNvPr id="45" name="TextBox 44">
            <a:extLst>
              <a:ext uri="{FF2B5EF4-FFF2-40B4-BE49-F238E27FC236}">
                <a16:creationId xmlns:a16="http://schemas.microsoft.com/office/drawing/2014/main" id="{F1393893-3001-E54E-B8DC-13C9685B9CF3}"/>
              </a:ext>
            </a:extLst>
          </p:cNvPr>
          <p:cNvSpPr txBox="1"/>
          <p:nvPr/>
        </p:nvSpPr>
        <p:spPr>
          <a:xfrm>
            <a:off x="1146001" y="3913496"/>
            <a:ext cx="1940361" cy="731520"/>
          </a:xfrm>
          <a:prstGeom prst="rect">
            <a:avLst/>
          </a:prstGeom>
          <a:solidFill>
            <a:srgbClr val="660066"/>
          </a:solidFill>
        </p:spPr>
        <p:txBody>
          <a:bodyPr wrap="square" rtlCol="0">
            <a:spAutoFit/>
          </a:bodyPr>
          <a:lstStyle/>
          <a:p>
            <a:pPr algn="ctr"/>
            <a:r>
              <a:rPr lang="en-US" sz="1600" dirty="0">
                <a:solidFill>
                  <a:schemeClr val="bg1"/>
                </a:solidFill>
              </a:rPr>
              <a:t>CTSM</a:t>
            </a:r>
          </a:p>
          <a:p>
            <a:pPr algn="ctr"/>
            <a:r>
              <a:rPr lang="en-US" sz="1600" dirty="0">
                <a:solidFill>
                  <a:schemeClr val="bg1"/>
                </a:solidFill>
              </a:rPr>
              <a:t> </a:t>
            </a:r>
          </a:p>
        </p:txBody>
      </p:sp>
      <p:sp>
        <p:nvSpPr>
          <p:cNvPr id="46" name="TextBox 45">
            <a:extLst>
              <a:ext uri="{FF2B5EF4-FFF2-40B4-BE49-F238E27FC236}">
                <a16:creationId xmlns:a16="http://schemas.microsoft.com/office/drawing/2014/main" id="{75D60CC7-C583-1645-A65C-7DB581FECC94}"/>
              </a:ext>
            </a:extLst>
          </p:cNvPr>
          <p:cNvSpPr txBox="1"/>
          <p:nvPr/>
        </p:nvSpPr>
        <p:spPr>
          <a:xfrm rot="16200000">
            <a:off x="1993099" y="2811450"/>
            <a:ext cx="226000" cy="1929466"/>
          </a:xfrm>
          <a:prstGeom prst="rect">
            <a:avLst/>
          </a:prstGeom>
          <a:solidFill>
            <a:srgbClr val="008000"/>
          </a:solidFill>
        </p:spPr>
        <p:txBody>
          <a:bodyPr wrap="square" rtlCol="0">
            <a:spAutoFit/>
          </a:bodyPr>
          <a:lstStyle/>
          <a:p>
            <a:endParaRPr lang="en-US" dirty="0"/>
          </a:p>
        </p:txBody>
      </p:sp>
      <p:sp>
        <p:nvSpPr>
          <p:cNvPr id="48" name="Title 1">
            <a:extLst>
              <a:ext uri="{FF2B5EF4-FFF2-40B4-BE49-F238E27FC236}">
                <a16:creationId xmlns:a16="http://schemas.microsoft.com/office/drawing/2014/main" id="{1967A0B0-7B9F-E449-ABED-FFCCCAEBD412}"/>
              </a:ext>
            </a:extLst>
          </p:cNvPr>
          <p:cNvSpPr>
            <a:spLocks noGrp="1"/>
          </p:cNvSpPr>
          <p:nvPr>
            <p:ph type="title"/>
          </p:nvPr>
        </p:nvSpPr>
        <p:spPr>
          <a:xfrm>
            <a:off x="861590" y="71943"/>
            <a:ext cx="7583487" cy="592563"/>
          </a:xfrm>
          <a:noFill/>
        </p:spPr>
        <p:txBody>
          <a:bodyPr/>
          <a:lstStyle/>
          <a:p>
            <a:r>
              <a:rPr lang="en-US" sz="3600" dirty="0"/>
              <a:t>“stand-alone” CAM Configuration</a:t>
            </a:r>
          </a:p>
        </p:txBody>
      </p:sp>
    </p:spTree>
    <p:extLst>
      <p:ext uri="{BB962C8B-B14F-4D97-AF65-F5344CB8AC3E}">
        <p14:creationId xmlns:p14="http://schemas.microsoft.com/office/powerpoint/2010/main" val="1810273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29328</TotalTime>
  <Words>1680</Words>
  <Application>Microsoft Macintosh PowerPoint</Application>
  <PresentationFormat>On-screen Show (4:3)</PresentationFormat>
  <Paragraphs>228</Paragraphs>
  <Slides>22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News Gothic MT</vt:lpstr>
      <vt:lpstr>Verdana</vt:lpstr>
      <vt:lpstr>Wingdings 2</vt:lpstr>
      <vt:lpstr>Breeze</vt:lpstr>
      <vt:lpstr>    Facilitating coupled model development for both climate and weather via CIME  (Common Infrastructure for Modeling the Earth) </vt:lpstr>
      <vt:lpstr>Outline</vt:lpstr>
      <vt:lpstr>What is a coupled model and associated complexities?</vt:lpstr>
      <vt:lpstr>Why do we need a coupling infrastructure? </vt:lpstr>
      <vt:lpstr>Case Control System Creating/Building/Running Experiments System Testing Unit Testing</vt:lpstr>
      <vt:lpstr>CIME Coupling Infrastructure</vt:lpstr>
      <vt:lpstr>Controlling Component Feedbacks</vt:lpstr>
      <vt:lpstr>PowerPoint Presentation</vt:lpstr>
      <vt:lpstr>“stand-alone” CAM Configuration</vt:lpstr>
      <vt:lpstr>CIME Case Control System</vt:lpstr>
      <vt:lpstr>PowerPoint Presentation</vt:lpstr>
      <vt:lpstr>PowerPoint Presentation</vt:lpstr>
      <vt:lpstr>Next Steps in CIME Development for Forecasting Needs</vt:lpstr>
      <vt:lpstr>New Features planned for CIME</vt:lpstr>
      <vt:lpstr>  Thank you  Questions? </vt:lpstr>
      <vt:lpstr>CIME Governance and Development</vt:lpstr>
      <vt:lpstr>How is CIME developed?</vt:lpstr>
      <vt:lpstr>Why does this work (1)</vt:lpstr>
      <vt:lpstr>Why does this work (2)</vt:lpstr>
      <vt:lpstr>CIME Tool for Verification and Porting</vt:lpstr>
      <vt:lpstr>CESM Ensemble Consistency Test (ECT)</vt:lpstr>
      <vt:lpstr>CESM Ensemble Consistency Test (ECT)</vt:lpstr>
    </vt:vector>
  </TitlesOfParts>
  <Company>UCAR</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CESM Coupling and Infrastructure Update</dc:title>
  <dc:creator>Mariana Vertenstein</dc:creator>
  <cp:lastModifiedBy>Mariana Vertenstein</cp:lastModifiedBy>
  <cp:revision>236</cp:revision>
  <dcterms:created xsi:type="dcterms:W3CDTF">2017-03-10T21:01:25Z</dcterms:created>
  <dcterms:modified xsi:type="dcterms:W3CDTF">2018-07-30T20:01:42Z</dcterms:modified>
</cp:coreProperties>
</file>