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0"/>
  </p:notesMasterIdLst>
  <p:sldIdLst>
    <p:sldId id="347" r:id="rId3"/>
    <p:sldId id="405" r:id="rId4"/>
    <p:sldId id="404" r:id="rId5"/>
    <p:sldId id="399" r:id="rId6"/>
    <p:sldId id="397" r:id="rId7"/>
    <p:sldId id="402" r:id="rId8"/>
    <p:sldId id="411" r:id="rId9"/>
    <p:sldId id="389" r:id="rId10"/>
    <p:sldId id="390" r:id="rId11"/>
    <p:sldId id="381" r:id="rId12"/>
    <p:sldId id="400" r:id="rId13"/>
    <p:sldId id="387" r:id="rId14"/>
    <p:sldId id="310" r:id="rId15"/>
    <p:sldId id="407" r:id="rId16"/>
    <p:sldId id="408" r:id="rId17"/>
    <p:sldId id="409" r:id="rId18"/>
    <p:sldId id="410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2"/>
    <a:srgbClr val="006600"/>
    <a:srgbClr val="000000"/>
    <a:srgbClr val="92D050"/>
    <a:srgbClr val="4F81BD"/>
    <a:srgbClr val="CC6600"/>
    <a:srgbClr val="C00000"/>
    <a:srgbClr val="C0504D"/>
    <a:srgbClr val="FFCC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5" autoAdjust="0"/>
    <p:restoredTop sz="88978" autoAdjust="0"/>
  </p:normalViewPr>
  <p:slideViewPr>
    <p:cSldViewPr>
      <p:cViewPr>
        <p:scale>
          <a:sx n="105" d="100"/>
          <a:sy n="105" d="100"/>
        </p:scale>
        <p:origin x="-1242" y="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416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1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1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1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56B9F0-2D24-47E2-A17D-3BE6C14D0D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61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GEOS-5 flagship application</a:t>
            </a:r>
            <a:r>
              <a:rPr lang="en-US" baseline="0" dirty="0" smtClean="0"/>
              <a:t> is GEOS-FP: assimilate met, information (satellite data, </a:t>
            </a:r>
            <a:r>
              <a:rPr lang="en-US" baseline="0" dirty="0" err="1" smtClean="0"/>
              <a:t>sondes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) every 6 hours, and do a 10-day forecast twice a day. It has no chemistry.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6B9F0-2D24-47E2-A17D-3BE6C14D0D0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Purple</a:t>
            </a:r>
            <a:r>
              <a:rPr lang="en-US" baseline="0" dirty="0" smtClean="0"/>
              <a:t> are aerosol modules while blue are gas </a:t>
            </a:r>
            <a:r>
              <a:rPr lang="en-US" baseline="0" smtClean="0"/>
              <a:t>phase chemistry.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6B9F0-2D24-47E2-A17D-3BE6C14D0D0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73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GEOS-CF we basically do the same as for GEOS-FP: we first run a one-day '</a:t>
            </a:r>
            <a:r>
              <a:rPr lang="en-US" dirty="0" err="1" smtClean="0"/>
              <a:t>hindcast</a:t>
            </a:r>
            <a:r>
              <a:rPr lang="en-US" dirty="0" smtClean="0"/>
              <a:t>', where we assimilate all available observations. Then we run a 5-day forecast. We</a:t>
            </a:r>
            <a:r>
              <a:rPr lang="en-US" baseline="0" dirty="0" smtClean="0"/>
              <a:t> </a:t>
            </a:r>
            <a:r>
              <a:rPr lang="en-US" dirty="0" smtClean="0"/>
              <a:t>do this once a day. By doing the assimilation we make sure that our model stays in line with observations. The assimilation is done in replay mode, but I don't think this matters for this talk. it's just a cheaper way of doing the assimilation but currently we don't assimilate any chemical species (only the met variables).</a:t>
            </a:r>
          </a:p>
          <a:p>
            <a:r>
              <a:rPr lang="en-US" dirty="0" smtClean="0"/>
              <a:t>Take observations</a:t>
            </a:r>
            <a:r>
              <a:rPr lang="en-US" baseline="0" dirty="0" smtClean="0"/>
              <a:t> from previous day, </a:t>
            </a:r>
            <a:r>
              <a:rPr lang="en-US" baseline="0" dirty="0" err="1" smtClean="0"/>
              <a:t>recompute</a:t>
            </a:r>
            <a:r>
              <a:rPr lang="en-US" baseline="0" dirty="0" smtClean="0"/>
              <a:t> met based on these, and generate met 5 days into the future online while running chemistry.</a:t>
            </a:r>
          </a:p>
          <a:p>
            <a:r>
              <a:rPr lang="en-US" baseline="0" dirty="0" smtClean="0"/>
              <a:t>GEOS-Chem does not currently feed back into GEOS-5.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6B9F0-2D24-47E2-A17D-3BE6C14D0D0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78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poster was presented</a:t>
            </a:r>
            <a:r>
              <a:rPr lang="en-US" baseline="0" dirty="0" smtClean="0"/>
              <a:t> internally at GMAO but I was given permission to show it. Christoph Keller has given at least 10 public talks on the content in this poster.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6B9F0-2D24-47E2-A17D-3BE6C14D0D0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49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C720 nature run with </a:t>
            </a:r>
            <a:r>
              <a:rPr lang="en-US" baseline="0" smtClean="0"/>
              <a:t>GEOSCHEMchem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F2153-239A-9D40-944D-46B0A83350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69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and the next few</a:t>
            </a:r>
            <a:r>
              <a:rPr lang="en-US" baseline="0" dirty="0" smtClean="0"/>
              <a:t> slides are from my MDS presentation on my collaboration with Christoph to develop a better system for concurrent development of GEOS-Chem offline and GEOS-Chem in GEOS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6B9F0-2D24-47E2-A17D-3BE6C14D0D0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47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737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45599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25346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06557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13298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8714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35700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78827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305334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91773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8828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413986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01212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862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0" r:id="rId14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4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6.tiff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12" Type="http://schemas.openxmlformats.org/officeDocument/2006/relationships/image" Target="../media/image2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tiff"/><Relationship Id="rId11" Type="http://schemas.openxmlformats.org/officeDocument/2006/relationships/image" Target="../media/image24.tiff"/><Relationship Id="rId5" Type="http://schemas.openxmlformats.org/officeDocument/2006/relationships/image" Target="../media/image18.png"/><Relationship Id="rId15" Type="http://schemas.openxmlformats.org/officeDocument/2006/relationships/image" Target="../media/image28.emf"/><Relationship Id="rId10" Type="http://schemas.openxmlformats.org/officeDocument/2006/relationships/image" Target="../media/image23.tiff"/><Relationship Id="rId4" Type="http://schemas.openxmlformats.org/officeDocument/2006/relationships/image" Target="../media/image17.wmf"/><Relationship Id="rId9" Type="http://schemas.openxmlformats.org/officeDocument/2006/relationships/image" Target="../media/image22.tiff"/><Relationship Id="rId1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667000"/>
            <a:ext cx="8610600" cy="1143000"/>
          </a:xfrm>
        </p:spPr>
        <p:txBody>
          <a:bodyPr/>
          <a:lstStyle/>
          <a:p>
            <a:r>
              <a:rPr lang="en-US" dirty="0" smtClean="0"/>
              <a:t>Coupling of GEOS-Chem to NASA GEOS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Lizzie Lundgren</a:t>
            </a:r>
            <a:br>
              <a:rPr lang="en-US" dirty="0" smtClean="0"/>
            </a:br>
            <a:r>
              <a:rPr lang="en-US" dirty="0" smtClean="0"/>
              <a:t>GEOS-Chem Support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5369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C18E558-BF47-AA4E-9C6E-ED8FC2442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6217" y="4446007"/>
            <a:ext cx="1267632" cy="28477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156179" y="108857"/>
            <a:ext cx="8879676" cy="6531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190470" tIns="95235" rIns="190470" bIns="19047" rtlCol="0">
            <a:no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Near real-time air quality forecasting using the NASA GEOS model</a:t>
            </a:r>
          </a:p>
          <a:p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Christoph. A. Keller</a:t>
            </a:r>
            <a:r>
              <a:rPr lang="en-US" sz="1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1,2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K. E. Knowland</a:t>
            </a:r>
            <a:r>
              <a:rPr lang="en-US" sz="1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1,2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L. E. Ott</a:t>
            </a:r>
            <a:r>
              <a:rPr lang="en-US" sz="1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E. Saunders</a:t>
            </a:r>
            <a:r>
              <a:rPr lang="en-US" sz="1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2,3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J. Liu</a:t>
            </a:r>
            <a:r>
              <a:rPr lang="en-US" sz="1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B. N. Duncan</a:t>
            </a:r>
            <a:r>
              <a:rPr lang="en-US" sz="1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S. Pawson</a:t>
            </a:r>
            <a:r>
              <a:rPr lang="en-US" sz="1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089" y="3741201"/>
            <a:ext cx="2679584" cy="96180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pPr algn="ctr"/>
            <a:r>
              <a:rPr lang="en-US" sz="500" dirty="0">
                <a:latin typeface="Arial" charset="0"/>
                <a:ea typeface="Arial" charset="0"/>
                <a:cs typeface="Arial" charset="0"/>
              </a:rPr>
              <a:t>Snapshot of surface ozone [</a:t>
            </a:r>
            <a:r>
              <a:rPr lang="en-US" sz="500" dirty="0" err="1">
                <a:latin typeface="Arial" charset="0"/>
                <a:ea typeface="Arial" charset="0"/>
                <a:cs typeface="Arial" charset="0"/>
              </a:rPr>
              <a:t>ppbv</a:t>
            </a:r>
            <a:r>
              <a:rPr lang="en-US" sz="500" dirty="0">
                <a:latin typeface="Arial" charset="0"/>
                <a:ea typeface="Arial" charset="0"/>
                <a:cs typeface="Arial" charset="0"/>
              </a:rPr>
              <a:t>] on August 15, 2017 at 20:00 UTC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3379" y="6559262"/>
            <a:ext cx="2090855" cy="96180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r>
              <a:rPr lang="en-US" sz="500" i="1" dirty="0">
                <a:latin typeface="Arial" charset="0"/>
                <a:ea typeface="Arial" charset="0"/>
                <a:cs typeface="Arial" charset="0"/>
              </a:rPr>
              <a:t>E-mail: </a:t>
            </a:r>
            <a:r>
              <a:rPr lang="en-US" sz="500" i="1" dirty="0" err="1">
                <a:latin typeface="Arial" charset="0"/>
                <a:ea typeface="Arial" charset="0"/>
                <a:cs typeface="Arial" charset="0"/>
              </a:rPr>
              <a:t>christoph.a.keller</a:t>
            </a:r>
            <a:r>
              <a:rPr lang="en-US" sz="500" dirty="0" err="1">
                <a:latin typeface="Arial" charset="0"/>
                <a:ea typeface="Arial" charset="0"/>
                <a:cs typeface="Arial" charset="0"/>
              </a:rPr>
              <a:t>@nasa.gov</a:t>
            </a:r>
            <a:r>
              <a:rPr lang="en-US" sz="500" dirty="0">
                <a:latin typeface="Arial" charset="0"/>
                <a:ea typeface="Arial" charset="0"/>
                <a:cs typeface="Arial" charset="0"/>
              </a:rPr>
              <a:t>     |     </a:t>
            </a:r>
            <a:r>
              <a:rPr lang="en-US" sz="500" i="1" dirty="0">
                <a:latin typeface="Arial" charset="0"/>
                <a:ea typeface="Arial" charset="0"/>
                <a:cs typeface="Arial" charset="0"/>
              </a:rPr>
              <a:t>Web:</a:t>
            </a:r>
            <a:r>
              <a:rPr lang="en-US" sz="500" dirty="0">
                <a:latin typeface="Arial" charset="0"/>
                <a:ea typeface="Arial" charset="0"/>
                <a:cs typeface="Arial" charset="0"/>
              </a:rPr>
              <a:t> gmao.gsfc.nasa.gov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06" y="265498"/>
            <a:ext cx="1095375" cy="3862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65867" y="665820"/>
            <a:ext cx="864662" cy="96180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pPr algn="r"/>
            <a:r>
              <a:rPr lang="is-IS" sz="500">
                <a:solidFill>
                  <a:schemeClr val="bg1">
                    <a:lumMod val="75000"/>
                  </a:schemeClr>
                </a:solidFill>
              </a:rPr>
              <a:t>XXXX-XXXX</a:t>
            </a:r>
            <a:endParaRPr lang="is-IS" sz="5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9" y="6456803"/>
            <a:ext cx="301096" cy="3010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AF3EED3-1161-8249-970A-14794F451B59}"/>
              </a:ext>
            </a:extLst>
          </p:cNvPr>
          <p:cNvSpPr txBox="1"/>
          <p:nvPr/>
        </p:nvSpPr>
        <p:spPr>
          <a:xfrm>
            <a:off x="333941" y="642731"/>
            <a:ext cx="8444613" cy="111565"/>
          </a:xfrm>
          <a:prstGeom prst="rect">
            <a:avLst/>
          </a:prstGeom>
          <a:noFill/>
        </p:spPr>
        <p:txBody>
          <a:bodyPr wrap="none" lIns="19047" tIns="9523" rIns="19047" bIns="9523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Universities Space Research Association (USRA)/GESTAR, 2 Global Modeling and Assimilation Office, NASA/GSFC, 3 Space Systems and Applications, Inc. (SSAI), 4 Atmospheric Chemistry and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Dyamics</a:t>
            </a:r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Laboratory, NASA/GSFC</a:t>
            </a:r>
            <a:endParaRPr lang="en-US" sz="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4EAFE3-452A-F24E-A9CC-4BFD5E4D9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1722" y="6393127"/>
            <a:ext cx="741779" cy="350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677DFCE-2DBE-5A41-BCB9-5A172032CA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7429" y="6295486"/>
            <a:ext cx="582650" cy="4442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9450431-4601-914E-B3C0-4DFFD4EE884C}"/>
              </a:ext>
            </a:extLst>
          </p:cNvPr>
          <p:cNvSpPr txBox="1"/>
          <p:nvPr/>
        </p:nvSpPr>
        <p:spPr>
          <a:xfrm>
            <a:off x="3145214" y="838200"/>
            <a:ext cx="2847709" cy="133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90470" tIns="95235" rIns="190470" bIns="9523" rtlCol="0">
            <a:no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GEOS-CF model overview</a:t>
            </a:r>
          </a:p>
          <a:p>
            <a:pPr marL="142852" indent="-142852">
              <a:buFont typeface="Arial" panose="020B0604020202020204" pitchFamily="34" charset="0"/>
              <a:buChar char="•"/>
            </a:pP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A version of the GEOS Earth System Model that includes reactive chemistry</a:t>
            </a:r>
          </a:p>
          <a:p>
            <a:pPr marL="142852" indent="-142852">
              <a:buFont typeface="Arial" panose="020B0604020202020204" pitchFamily="34" charset="0"/>
              <a:buChar char="•"/>
            </a:pP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Uses the GEOS-</a:t>
            </a:r>
            <a:r>
              <a:rPr lang="en-US" sz="1000" dirty="0" err="1">
                <a:latin typeface="Arial" charset="0"/>
                <a:ea typeface="Arial" charset="0"/>
                <a:cs typeface="Arial" charset="0"/>
              </a:rPr>
              <a:t>Chem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 chemical module</a:t>
            </a:r>
          </a:p>
          <a:p>
            <a:pPr marL="142852" indent="-142852">
              <a:buFont typeface="Arial" panose="020B0604020202020204" pitchFamily="34" charset="0"/>
              <a:buChar char="•"/>
            </a:pP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220 reactive species, 720 reactions</a:t>
            </a:r>
          </a:p>
          <a:p>
            <a:pPr marL="142852" indent="-142852">
              <a:buFont typeface="Arial" panose="020B0604020202020204" pitchFamily="34" charset="0"/>
              <a:buChar char="•"/>
            </a:pP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Run at cube-sphere c360 (~25x25 km</a:t>
            </a:r>
            <a:r>
              <a:rPr lang="en-US" sz="1000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142852" indent="-142852">
              <a:buFont typeface="Arial" panose="020B0604020202020204" pitchFamily="34" charset="0"/>
              <a:buChar char="•"/>
            </a:pP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One 5-day forecast per 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E49FA73-39C4-A943-94EE-0EA0AF2A10B7}"/>
              </a:ext>
            </a:extLst>
          </p:cNvPr>
          <p:cNvSpPr txBox="1"/>
          <p:nvPr/>
        </p:nvSpPr>
        <p:spPr>
          <a:xfrm>
            <a:off x="156179" y="981513"/>
            <a:ext cx="2847709" cy="133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90470" tIns="95235" rIns="190470" bIns="9523" rtlCol="0">
            <a:no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Summary</a:t>
            </a:r>
          </a:p>
          <a:p>
            <a:pPr algn="just"/>
            <a:r>
              <a:rPr lang="en-US" sz="1000" dirty="0">
                <a:latin typeface="Arial" charset="0"/>
                <a:ea typeface="Arial" charset="0"/>
                <a:cs typeface="Arial" charset="0"/>
              </a:rPr>
              <a:t>The GEOS composition forecast model (GEOS-CF)  is a new GMAO product that produces daily global air quality forecasts in near real-time at unprecedented horizontal resolution of 25 km</a:t>
            </a:r>
            <a:r>
              <a:rPr lang="en-US" sz="1000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7CBC70E-1B9F-D446-A7C7-044D71EA7028}"/>
              </a:ext>
            </a:extLst>
          </p:cNvPr>
          <p:cNvSpPr txBox="1"/>
          <p:nvPr/>
        </p:nvSpPr>
        <p:spPr>
          <a:xfrm>
            <a:off x="6134250" y="3522466"/>
            <a:ext cx="2847709" cy="1199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90470" tIns="95235" rIns="190470" bIns="9523" rtlCol="0">
            <a:no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What is next?</a:t>
            </a:r>
          </a:p>
          <a:p>
            <a:r>
              <a:rPr lang="en-US" sz="1000" dirty="0">
                <a:latin typeface="Arial" charset="0"/>
                <a:ea typeface="Arial" charset="0"/>
                <a:cs typeface="Arial" charset="0"/>
              </a:rPr>
              <a:t>A chemistry model based on machine learning is currently being explored as an alternative to the numerical chemical solver. Such a model has the potential to speed up forecasts by a factor of 10-100.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2F284A9-A2CB-2948-AF41-2C601DD2C5C4}"/>
              </a:ext>
            </a:extLst>
          </p:cNvPr>
          <p:cNvSpPr txBox="1"/>
          <p:nvPr/>
        </p:nvSpPr>
        <p:spPr>
          <a:xfrm>
            <a:off x="156179" y="3905346"/>
            <a:ext cx="2847709" cy="12702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90470" tIns="95235" rIns="190470" bIns="9523" rtlCol="0">
            <a:no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Resolution matters</a:t>
            </a:r>
          </a:p>
          <a:p>
            <a:r>
              <a:rPr lang="en-US" sz="1000" dirty="0">
                <a:latin typeface="Arial" charset="0"/>
                <a:ea typeface="Arial" charset="0"/>
                <a:cs typeface="Arial" charset="0"/>
              </a:rPr>
              <a:t>Results from a ultra-high resolution simulation with atmospheric chemistry at 12 km</a:t>
            </a:r>
            <a:r>
              <a:rPr lang="en-US" sz="1000" baseline="30000" dirty="0"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show the importance of model resolution to resolve air quality features. GEOS-CF has higher horizontal resolution than any other global air quality model.</a:t>
            </a:r>
            <a:endParaRPr lang="en-US" sz="1000" baseline="30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6CF6A1A-A196-7D49-9F44-3E4529DE434B}"/>
              </a:ext>
            </a:extLst>
          </p:cNvPr>
          <p:cNvSpPr txBox="1"/>
          <p:nvPr/>
        </p:nvSpPr>
        <p:spPr>
          <a:xfrm>
            <a:off x="156179" y="5213043"/>
            <a:ext cx="2847709" cy="126954"/>
          </a:xfrm>
          <a:prstGeom prst="rect">
            <a:avLst/>
          </a:prstGeom>
          <a:solidFill>
            <a:schemeClr val="bg1"/>
          </a:solidFill>
        </p:spPr>
        <p:txBody>
          <a:bodyPr wrap="square" lIns="19047" tIns="9523" rIns="19047" bIns="9523" rtlCol="0">
            <a:spAutoFit/>
          </a:bodyPr>
          <a:lstStyle/>
          <a:p>
            <a:pPr algn="ctr"/>
            <a:r>
              <a:rPr lang="en-US" sz="700" dirty="0">
                <a:latin typeface="Arial" charset="0"/>
                <a:ea typeface="Arial" charset="0"/>
                <a:cs typeface="Arial" charset="0"/>
              </a:rPr>
              <a:t>Modeled and observed CO concentrations at Denver, CO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B9CC50BB-E866-5646-9B62-72D43B65F1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180" y="2520920"/>
            <a:ext cx="2700469" cy="12274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713A045-0F52-574E-BBA6-3140AFAA5B79}"/>
              </a:ext>
            </a:extLst>
          </p:cNvPr>
          <p:cNvSpPr txBox="1"/>
          <p:nvPr/>
        </p:nvSpPr>
        <p:spPr>
          <a:xfrm>
            <a:off x="226180" y="2389032"/>
            <a:ext cx="2750493" cy="126954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pPr algn="ctr"/>
            <a:r>
              <a:rPr lang="en-US" sz="700" dirty="0">
                <a:latin typeface="Arial" charset="0"/>
                <a:ea typeface="Arial" charset="0"/>
                <a:cs typeface="Arial" charset="0"/>
              </a:rPr>
              <a:t>High-resolution surface ozone map produced by GEOS-CF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D17F054B-1747-6445-9217-B4B90213DF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4251" y="2541023"/>
            <a:ext cx="2847708" cy="95706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A3B97B57-A372-4E4C-AC44-6E2E6780B857}"/>
              </a:ext>
            </a:extLst>
          </p:cNvPr>
          <p:cNvSpPr txBox="1"/>
          <p:nvPr/>
        </p:nvSpPr>
        <p:spPr>
          <a:xfrm>
            <a:off x="6134250" y="981513"/>
            <a:ext cx="2847709" cy="133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90470" tIns="95235" rIns="190470" bIns="9523" rtlCol="0">
            <a:no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Validation</a:t>
            </a:r>
          </a:p>
          <a:p>
            <a:pPr algn="just"/>
            <a:r>
              <a:rPr lang="en-US" sz="1000" dirty="0">
                <a:latin typeface="Arial" charset="0"/>
                <a:ea typeface="Arial" charset="0"/>
                <a:cs typeface="Arial" charset="0"/>
              </a:rPr>
              <a:t>Good agreement between GEOS-CF and surface observations &amp; ozone </a:t>
            </a:r>
            <a:r>
              <a:rPr lang="en-US" sz="1000" dirty="0" err="1">
                <a:latin typeface="Arial" charset="0"/>
                <a:ea typeface="Arial" charset="0"/>
                <a:cs typeface="Arial" charset="0"/>
              </a:rPr>
              <a:t>sondes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 over North America, Europe and Asia. GEOS-CF likely underestimates air pollution in areas with limited information on precursor emissions (Africa, S. America).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5672CBA-4BCB-2B48-BD9D-3F1470F57CA2}"/>
              </a:ext>
            </a:extLst>
          </p:cNvPr>
          <p:cNvSpPr txBox="1"/>
          <p:nvPr/>
        </p:nvSpPr>
        <p:spPr>
          <a:xfrm>
            <a:off x="6134250" y="2402639"/>
            <a:ext cx="2847709" cy="126954"/>
          </a:xfrm>
          <a:prstGeom prst="rect">
            <a:avLst/>
          </a:prstGeom>
          <a:solidFill>
            <a:schemeClr val="bg1"/>
          </a:solidFill>
        </p:spPr>
        <p:txBody>
          <a:bodyPr wrap="square" lIns="19047" tIns="9523" rIns="19047" bIns="9523" rtlCol="0">
            <a:spAutoFit/>
          </a:bodyPr>
          <a:lstStyle/>
          <a:p>
            <a:pPr algn="ctr"/>
            <a:r>
              <a:rPr lang="en-US" sz="700" dirty="0">
                <a:latin typeface="Arial" charset="0"/>
                <a:ea typeface="Arial" charset="0"/>
                <a:cs typeface="Arial" charset="0"/>
              </a:rPr>
              <a:t>Ozone forecast against surface observations (Mexico City)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E16B528-47E6-5E4D-B001-F48AA00E4B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5214" y="5435990"/>
            <a:ext cx="2847708" cy="129797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5B43A12B-CFB4-E24C-AF8D-1FE2D8B479E9}"/>
              </a:ext>
            </a:extLst>
          </p:cNvPr>
          <p:cNvSpPr txBox="1"/>
          <p:nvPr/>
        </p:nvSpPr>
        <p:spPr>
          <a:xfrm>
            <a:off x="3145214" y="4038616"/>
            <a:ext cx="2847709" cy="12459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90470" tIns="95235" rIns="190470" bIns="9523" rtlCol="0">
            <a:no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Application: mapping air quality</a:t>
            </a:r>
          </a:p>
          <a:p>
            <a:pPr algn="just"/>
            <a:r>
              <a:rPr lang="en-US" sz="1000" dirty="0">
                <a:latin typeface="Arial" charset="0"/>
                <a:ea typeface="Arial" charset="0"/>
                <a:cs typeface="Arial" charset="0"/>
              </a:rPr>
              <a:t>The Health Air Quality Index (HAQI) is a function of O</a:t>
            </a:r>
            <a:r>
              <a:rPr lang="en-US" sz="1000" baseline="-25000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, NO</a:t>
            </a:r>
            <a:r>
              <a:rPr lang="en-US" sz="1000" baseline="-25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, and PM2.5. GEOS-CF model output is used by scientist at NYU and UNICEF to refine HAQI for children. HAQI values range from 0 (clean air) to 10 (severely polluted).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79E02792-8A30-7A49-AF3B-A0A10BB5434D}"/>
              </a:ext>
            </a:extLst>
          </p:cNvPr>
          <p:cNvSpPr txBox="1"/>
          <p:nvPr/>
        </p:nvSpPr>
        <p:spPr>
          <a:xfrm>
            <a:off x="3158186" y="5301338"/>
            <a:ext cx="2834737" cy="126954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pPr algn="ctr"/>
            <a:r>
              <a:rPr lang="en-US" sz="700" dirty="0">
                <a:latin typeface="Arial" charset="0"/>
                <a:ea typeface="Arial" charset="0"/>
                <a:cs typeface="Arial" charset="0"/>
              </a:rPr>
              <a:t>Health Air Quality Index for November 4, 2017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1F3DAFDD-8E7D-DB40-8A24-4871282C56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5062" y="6260844"/>
            <a:ext cx="237759" cy="1331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55DB2FDA-E707-7848-925E-745419714D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3985" y="6277671"/>
            <a:ext cx="375810" cy="11627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EF58D18F-9DE3-2440-82F6-01E5AD4AA8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3741" y="4765186"/>
            <a:ext cx="2736788" cy="137941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D45E9BC-F277-444A-875A-7F28040F68D2}"/>
              </a:ext>
            </a:extLst>
          </p:cNvPr>
          <p:cNvSpPr txBox="1"/>
          <p:nvPr/>
        </p:nvSpPr>
        <p:spPr>
          <a:xfrm>
            <a:off x="6134249" y="6141363"/>
            <a:ext cx="2847709" cy="173124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pPr algn="ctr"/>
            <a:r>
              <a:rPr lang="en-US" sz="500" dirty="0">
                <a:latin typeface="Arial" charset="0"/>
                <a:ea typeface="Arial" charset="0"/>
                <a:cs typeface="Arial" charset="0"/>
              </a:rPr>
              <a:t>Comparison of surface concentration predicted by GEOS-</a:t>
            </a:r>
            <a:r>
              <a:rPr lang="en-US" sz="500" dirty="0" err="1">
                <a:latin typeface="Arial" charset="0"/>
                <a:ea typeface="Arial" charset="0"/>
                <a:cs typeface="Arial" charset="0"/>
              </a:rPr>
              <a:t>Chem</a:t>
            </a:r>
            <a:r>
              <a:rPr lang="en-US" sz="500" dirty="0">
                <a:latin typeface="Arial" charset="0"/>
                <a:ea typeface="Arial" charset="0"/>
                <a:cs typeface="Arial" charset="0"/>
              </a:rPr>
              <a:t> (black) and a machine learning algorithm (random forest, red). Courtesy of Mat Evans (York University)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6455A3F-07DA-2345-AE33-7523FCDD1070}"/>
              </a:ext>
            </a:extLst>
          </p:cNvPr>
          <p:cNvGrpSpPr/>
          <p:nvPr/>
        </p:nvGrpSpPr>
        <p:grpSpPr>
          <a:xfrm>
            <a:off x="3158186" y="2613137"/>
            <a:ext cx="2840929" cy="1283994"/>
            <a:chOff x="17610534" y="11678260"/>
            <a:chExt cx="8712200" cy="393759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8225961-7C57-E24C-B51B-60584EDB5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6200000">
              <a:off x="21077634" y="8211160"/>
              <a:ext cx="1778000" cy="8712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19E92EE2-D680-C642-9C74-8222DBBE7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6200000">
              <a:off x="20988734" y="10281850"/>
              <a:ext cx="1955800" cy="8712200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29EDDB35-03C9-8849-A611-BB52860509CD}"/>
              </a:ext>
            </a:extLst>
          </p:cNvPr>
          <p:cNvSpPr txBox="1"/>
          <p:nvPr/>
        </p:nvSpPr>
        <p:spPr>
          <a:xfrm>
            <a:off x="3269512" y="2533829"/>
            <a:ext cx="589221" cy="96180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pPr algn="ctr"/>
            <a:r>
              <a:rPr lang="en-US" sz="500" dirty="0">
                <a:latin typeface="Arial" charset="0"/>
                <a:ea typeface="Arial" charset="0"/>
                <a:cs typeface="Arial" charset="0"/>
              </a:rPr>
              <a:t>Trinidad Head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94D43E66-E1C1-1F4E-BCA4-E419C44BF76F}"/>
              </a:ext>
            </a:extLst>
          </p:cNvPr>
          <p:cNvSpPr txBox="1"/>
          <p:nvPr/>
        </p:nvSpPr>
        <p:spPr>
          <a:xfrm>
            <a:off x="3966241" y="2533829"/>
            <a:ext cx="589221" cy="96180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pPr algn="ctr"/>
            <a:r>
              <a:rPr lang="en-US" sz="500" dirty="0">
                <a:latin typeface="Arial" charset="0"/>
                <a:ea typeface="Arial" charset="0"/>
                <a:cs typeface="Arial" charset="0"/>
              </a:rPr>
              <a:t>Sapporo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E2B7DBAA-4EB9-334E-B934-5793AA3AD1F1}"/>
              </a:ext>
            </a:extLst>
          </p:cNvPr>
          <p:cNvSpPr txBox="1"/>
          <p:nvPr/>
        </p:nvSpPr>
        <p:spPr>
          <a:xfrm>
            <a:off x="4662860" y="2531064"/>
            <a:ext cx="589221" cy="96180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pPr algn="ctr"/>
            <a:r>
              <a:rPr lang="en-US" sz="500" dirty="0" err="1">
                <a:latin typeface="Arial" charset="0"/>
                <a:ea typeface="Arial" charset="0"/>
                <a:cs typeface="Arial" charset="0"/>
              </a:rPr>
              <a:t>Payerne</a:t>
            </a:r>
            <a:endParaRPr lang="en-US" sz="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ADD2A1A-2E91-DD49-A3DA-757026AEFA5E}"/>
              </a:ext>
            </a:extLst>
          </p:cNvPr>
          <p:cNvSpPr txBox="1"/>
          <p:nvPr/>
        </p:nvSpPr>
        <p:spPr>
          <a:xfrm>
            <a:off x="5346190" y="2532210"/>
            <a:ext cx="589221" cy="173120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pPr algn="ctr"/>
            <a:r>
              <a:rPr lang="en-US" sz="500" dirty="0" err="1">
                <a:latin typeface="Arial" charset="0"/>
                <a:ea typeface="Arial" charset="0"/>
                <a:cs typeface="Arial" charset="0"/>
              </a:rPr>
              <a:t>Hohenpeissenberg</a:t>
            </a:r>
            <a:endParaRPr lang="en-US" sz="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6DFCC9E-BCB8-D049-97E1-C3D9334A0ED1}"/>
              </a:ext>
            </a:extLst>
          </p:cNvPr>
          <p:cNvSpPr txBox="1"/>
          <p:nvPr/>
        </p:nvSpPr>
        <p:spPr>
          <a:xfrm>
            <a:off x="3269512" y="3176208"/>
            <a:ext cx="589221" cy="96180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pPr algn="ctr"/>
            <a:r>
              <a:rPr lang="en-US" sz="500" dirty="0" err="1">
                <a:latin typeface="Arial" charset="0"/>
                <a:ea typeface="Arial" charset="0"/>
                <a:cs typeface="Arial" charset="0"/>
              </a:rPr>
              <a:t>Legionowo</a:t>
            </a:r>
            <a:endParaRPr lang="en-US" sz="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62BA6A94-3850-774B-9D9F-5DAAE1B9CD01}"/>
              </a:ext>
            </a:extLst>
          </p:cNvPr>
          <p:cNvSpPr txBox="1"/>
          <p:nvPr/>
        </p:nvSpPr>
        <p:spPr>
          <a:xfrm>
            <a:off x="3966241" y="3176208"/>
            <a:ext cx="589221" cy="96180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pPr algn="ctr"/>
            <a:r>
              <a:rPr lang="en-US" sz="500" dirty="0">
                <a:latin typeface="Arial" charset="0"/>
                <a:ea typeface="Arial" charset="0"/>
                <a:cs typeface="Arial" charset="0"/>
              </a:rPr>
              <a:t>Goose Bay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F97FCD7F-B0B0-FA42-BCBC-2EEF876D99E9}"/>
              </a:ext>
            </a:extLst>
          </p:cNvPr>
          <p:cNvSpPr txBox="1"/>
          <p:nvPr/>
        </p:nvSpPr>
        <p:spPr>
          <a:xfrm>
            <a:off x="4662860" y="3173444"/>
            <a:ext cx="589221" cy="96180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pPr algn="ctr"/>
            <a:r>
              <a:rPr lang="en-US" sz="500" dirty="0">
                <a:latin typeface="Arial" charset="0"/>
                <a:ea typeface="Arial" charset="0"/>
                <a:cs typeface="Arial" charset="0"/>
              </a:rPr>
              <a:t>Edmonton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D9729948-430D-C243-BAD6-5F0FBE173D79}"/>
              </a:ext>
            </a:extLst>
          </p:cNvPr>
          <p:cNvSpPr txBox="1"/>
          <p:nvPr/>
        </p:nvSpPr>
        <p:spPr>
          <a:xfrm>
            <a:off x="5346190" y="3174590"/>
            <a:ext cx="589221" cy="96180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pPr algn="ctr"/>
            <a:r>
              <a:rPr lang="en-US" sz="500" dirty="0">
                <a:latin typeface="Arial" charset="0"/>
                <a:ea typeface="Arial" charset="0"/>
                <a:cs typeface="Arial" charset="0"/>
              </a:rPr>
              <a:t>Churchill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67AA748E-787A-8944-9B93-CC348A194A82}"/>
              </a:ext>
            </a:extLst>
          </p:cNvPr>
          <p:cNvSpPr txBox="1"/>
          <p:nvPr/>
        </p:nvSpPr>
        <p:spPr>
          <a:xfrm>
            <a:off x="3145214" y="2390152"/>
            <a:ext cx="2847709" cy="126954"/>
          </a:xfrm>
          <a:prstGeom prst="rect">
            <a:avLst/>
          </a:prstGeom>
          <a:solidFill>
            <a:schemeClr val="bg1"/>
          </a:solidFill>
        </p:spPr>
        <p:txBody>
          <a:bodyPr wrap="square" lIns="19047" tIns="9523" rIns="19047" bIns="9523" rtlCol="0">
            <a:spAutoFit/>
          </a:bodyPr>
          <a:lstStyle/>
          <a:p>
            <a:pPr algn="ctr"/>
            <a:r>
              <a:rPr lang="en-US" sz="700" dirty="0">
                <a:latin typeface="Arial" charset="0"/>
                <a:ea typeface="Arial" charset="0"/>
                <a:cs typeface="Arial" charset="0"/>
              </a:rPr>
              <a:t>Comparison of GEOS-CF ozone against ozone </a:t>
            </a:r>
            <a:r>
              <a:rPr lang="en-US" sz="700" dirty="0" err="1">
                <a:latin typeface="Arial" charset="0"/>
                <a:ea typeface="Arial" charset="0"/>
                <a:cs typeface="Arial" charset="0"/>
              </a:rPr>
              <a:t>sondes</a:t>
            </a:r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70ED83A7-BBB5-C54F-B3E3-512E51C12CB3}"/>
              </a:ext>
            </a:extLst>
          </p:cNvPr>
          <p:cNvCxnSpPr>
            <a:cxnSpLocks/>
          </p:cNvCxnSpPr>
          <p:nvPr/>
        </p:nvCxnSpPr>
        <p:spPr>
          <a:xfrm>
            <a:off x="4134836" y="3931017"/>
            <a:ext cx="10775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927D3D6-ADB7-F44C-A08E-5D83025FE074}"/>
              </a:ext>
            </a:extLst>
          </p:cNvPr>
          <p:cNvSpPr txBox="1"/>
          <p:nvPr/>
        </p:nvSpPr>
        <p:spPr>
          <a:xfrm>
            <a:off x="4250527" y="3882162"/>
            <a:ext cx="281047" cy="96180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r>
              <a:rPr lang="en-US" sz="500" dirty="0" err="1">
                <a:latin typeface="Arial" charset="0"/>
                <a:ea typeface="Arial" charset="0"/>
                <a:cs typeface="Arial" charset="0"/>
              </a:rPr>
              <a:t>Sondes</a:t>
            </a:r>
            <a:endParaRPr lang="en-US" sz="5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4D1175F8-9AE4-3247-BA2E-86192B6ED466}"/>
              </a:ext>
            </a:extLst>
          </p:cNvPr>
          <p:cNvCxnSpPr>
            <a:cxnSpLocks/>
          </p:cNvCxnSpPr>
          <p:nvPr/>
        </p:nvCxnSpPr>
        <p:spPr>
          <a:xfrm>
            <a:off x="4549854" y="3931783"/>
            <a:ext cx="107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773D1AD0-4A94-0C4D-8143-51C93992ECA7}"/>
              </a:ext>
            </a:extLst>
          </p:cNvPr>
          <p:cNvSpPr txBox="1"/>
          <p:nvPr/>
        </p:nvSpPr>
        <p:spPr>
          <a:xfrm>
            <a:off x="4665545" y="3882927"/>
            <a:ext cx="447874" cy="96180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r>
              <a:rPr lang="en-US" sz="500" dirty="0">
                <a:latin typeface="Arial" charset="0"/>
                <a:ea typeface="Arial" charset="0"/>
                <a:cs typeface="Arial" charset="0"/>
              </a:rPr>
              <a:t>GEOS-CF</a:t>
            </a:r>
          </a:p>
        </p:txBody>
      </p:sp>
    </p:spTree>
    <p:extLst>
      <p:ext uri="{BB962C8B-B14F-4D97-AF65-F5344CB8AC3E}">
        <p14:creationId xmlns:p14="http://schemas.microsoft.com/office/powerpoint/2010/main" val="3225791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86" y="-88023"/>
            <a:ext cx="9144000" cy="1143000"/>
          </a:xfrm>
        </p:spPr>
        <p:txBody>
          <a:bodyPr/>
          <a:lstStyle/>
          <a:p>
            <a:r>
              <a:rPr lang="en-US" sz="2200" dirty="0" smtClean="0"/>
              <a:t>Ongoing NASA research and development using GEOS-Chem</a:t>
            </a:r>
            <a:endParaRPr lang="en-US" sz="22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828556"/>
            <a:ext cx="81534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+mn-lt"/>
                <a:ea typeface="Arial" charset="0"/>
                <a:cs typeface="Arial" charset="0"/>
              </a:rPr>
              <a:t>Air quality monitoring using GEOS-CF: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+mn-lt"/>
                <a:ea typeface="Arial" charset="0"/>
                <a:cs typeface="Arial" charset="0"/>
              </a:rPr>
              <a:t>Running since March 2017 (currently in test mode)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+mn-lt"/>
                <a:ea typeface="Arial" charset="0"/>
                <a:cs typeface="Arial" charset="0"/>
              </a:rPr>
              <a:t>Daily global air quality forecasts will be available to the public starting late 2018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+mn-lt"/>
                <a:ea typeface="Arial" charset="0"/>
                <a:cs typeface="Arial" charset="0"/>
              </a:rPr>
              <a:t>New partnerships and projects enabled with public data release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dirty="0">
              <a:latin typeface="+mn-lt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rgbClr val="000000"/>
                </a:solidFill>
                <a:ea typeface="Arial" charset="0"/>
                <a:cs typeface="Arial" charset="0"/>
                <a:sym typeface="Chalkboard"/>
              </a:rPr>
              <a:t>Nature runs for 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dirty="0" smtClean="0">
              <a:latin typeface="+mn-lt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0" dirty="0" smtClean="0">
                <a:solidFill>
                  <a:srgbClr val="000000"/>
                </a:solidFill>
                <a:latin typeface="+mn-lt"/>
                <a:ea typeface="ヒラギノ角ゴ ProN W3"/>
                <a:cs typeface="Arial" charset="0"/>
                <a:sym typeface="Chalkboard"/>
              </a:rPr>
              <a:t>Research projects: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b="0" dirty="0" smtClean="0">
                <a:solidFill>
                  <a:srgbClr val="000000"/>
                </a:solidFill>
                <a:latin typeface="+mn-lt"/>
                <a:ea typeface="ヒラギノ角ゴ ProN W3"/>
                <a:cs typeface="Arial" charset="0"/>
                <a:sym typeface="Chalkboard"/>
              </a:rPr>
              <a:t>2-5 year simulation to collect statistics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b="0" dirty="0" smtClean="0">
                <a:solidFill>
                  <a:srgbClr val="000000"/>
                </a:solidFill>
                <a:latin typeface="+mn-lt"/>
                <a:ea typeface="ヒラギノ角ゴ ProN W3"/>
                <a:cs typeface="Arial" charset="0"/>
                <a:sym typeface="Chalkboard"/>
              </a:rPr>
              <a:t>Full chemical data assimilation system for trace gases (O</a:t>
            </a:r>
            <a:r>
              <a:rPr lang="en-US" altLang="en-US" b="0" baseline="-25000" dirty="0" smtClean="0">
                <a:solidFill>
                  <a:srgbClr val="000000"/>
                </a:solidFill>
                <a:latin typeface="+mn-lt"/>
                <a:ea typeface="ヒラギノ角ゴ ProN W3"/>
                <a:cs typeface="Arial" charset="0"/>
                <a:sym typeface="Chalkboard"/>
              </a:rPr>
              <a:t>3</a:t>
            </a:r>
            <a:r>
              <a:rPr lang="en-US" altLang="en-US" b="0" dirty="0" smtClean="0">
                <a:solidFill>
                  <a:srgbClr val="000000"/>
                </a:solidFill>
                <a:latin typeface="+mn-lt"/>
                <a:ea typeface="ヒラギノ角ゴ ProN W3"/>
                <a:cs typeface="Arial" charset="0"/>
                <a:sym typeface="Chalkboard"/>
              </a:rPr>
              <a:t>, NO</a:t>
            </a:r>
            <a:r>
              <a:rPr lang="en-US" altLang="en-US" b="0" baseline="-25000" dirty="0" smtClean="0">
                <a:solidFill>
                  <a:srgbClr val="000000"/>
                </a:solidFill>
                <a:latin typeface="+mn-lt"/>
                <a:ea typeface="ヒラギノ角ゴ ProN W3"/>
                <a:cs typeface="Arial" charset="0"/>
                <a:sym typeface="Chalkboard"/>
              </a:rPr>
              <a:t>2</a:t>
            </a:r>
            <a:r>
              <a:rPr lang="en-US" altLang="en-US" b="0" dirty="0" smtClean="0">
                <a:solidFill>
                  <a:srgbClr val="000000"/>
                </a:solidFill>
                <a:latin typeface="+mn-lt"/>
                <a:ea typeface="ヒラギノ角ゴ ProN W3"/>
                <a:cs typeface="Arial" charset="0"/>
                <a:sym typeface="Chalkboard"/>
              </a:rPr>
              <a:t>, CO)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b="0" dirty="0" smtClean="0">
                <a:solidFill>
                  <a:srgbClr val="000000"/>
                </a:solidFill>
                <a:latin typeface="+mn-lt"/>
                <a:ea typeface="ヒラギノ角ゴ ProN W3"/>
                <a:cs typeface="Arial" charset="0"/>
                <a:sym typeface="Chalkboard"/>
              </a:rPr>
              <a:t>Machine learning for chemistry solver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b="0" dirty="0" smtClean="0">
                <a:solidFill>
                  <a:srgbClr val="000000"/>
                </a:solidFill>
                <a:latin typeface="+mn-lt"/>
                <a:ea typeface="ヒラギノ角ゴ ProN W3"/>
                <a:cs typeface="Arial" charset="0"/>
                <a:sym typeface="Chalkboard"/>
              </a:rPr>
              <a:t>Coupling GEOS-Chem chemistry with GOCART aerosol assimilation/radiation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b="0" dirty="0" smtClean="0">
                <a:solidFill>
                  <a:srgbClr val="000000"/>
                </a:solidFill>
                <a:latin typeface="+mn-lt"/>
                <a:ea typeface="ヒラギノ角ゴ ProN W3"/>
                <a:cs typeface="Arial" charset="0"/>
                <a:sym typeface="Chalkboard"/>
              </a:rPr>
              <a:t>Investigating impact of vertical resolution on dynamics and chemistry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sz="800" b="0" dirty="0" smtClean="0">
              <a:solidFill>
                <a:srgbClr val="000000"/>
              </a:solidFill>
              <a:latin typeface="+mn-lt"/>
              <a:ea typeface="ヒラギノ角ゴ ProN W3"/>
              <a:cs typeface="Arial" charset="0"/>
              <a:sym typeface="Chalkboar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0" dirty="0" smtClean="0">
                <a:ea typeface="ヒラギノ角ゴ ProN W3"/>
                <a:cs typeface="Arial" charset="0"/>
                <a:sym typeface="Chalkboard"/>
              </a:rPr>
              <a:t>Ongoing c</a:t>
            </a:r>
            <a:r>
              <a:rPr lang="en-US" altLang="en-US" b="0" dirty="0" smtClean="0">
                <a:solidFill>
                  <a:srgbClr val="000000"/>
                </a:solidFill>
                <a:ea typeface="ヒラギノ角ゴ ProN W3"/>
                <a:cs typeface="Arial" charset="0"/>
                <a:sym typeface="Chalkboard"/>
              </a:rPr>
              <a:t>ollaboration with GEOS-Chem Support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ea typeface="Arial" charset="0"/>
                <a:cs typeface="Arial" charset="0"/>
              </a:rPr>
              <a:t>Christoph Keller (GMAO) </a:t>
            </a:r>
            <a:r>
              <a:rPr lang="en-US" b="0" dirty="0">
                <a:ea typeface="Arial" charset="0"/>
                <a:cs typeface="Arial" charset="0"/>
              </a:rPr>
              <a:t>has GEOS-Chem </a:t>
            </a:r>
            <a:r>
              <a:rPr lang="en-US" b="0" dirty="0" smtClean="0">
                <a:ea typeface="Arial" charset="0"/>
                <a:cs typeface="Arial" charset="0"/>
              </a:rPr>
              <a:t>GitHub permissions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ea typeface="Arial" charset="0"/>
                <a:cs typeface="Arial" charset="0"/>
              </a:rPr>
              <a:t>Lizzie Lundgren (GCST) has developer permissions at NASA</a:t>
            </a:r>
            <a:endParaRPr lang="en-US" altLang="en-US" sz="800" b="0" dirty="0" smtClean="0">
              <a:solidFill>
                <a:srgbClr val="000000"/>
              </a:solidFill>
              <a:latin typeface="Arial" panose="020B0604020202020204" pitchFamily="34" charset="0"/>
              <a:ea typeface="ヒラギノ角ゴ ProN W3"/>
              <a:cs typeface="Arial" charset="0"/>
              <a:sym typeface="Chalkboar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800" b="0" dirty="0" smtClean="0">
              <a:solidFill>
                <a:srgbClr val="000000"/>
              </a:solidFill>
              <a:latin typeface="Arial" panose="020B0604020202020204" pitchFamily="34" charset="0"/>
              <a:ea typeface="ヒラギノ角ゴ ProN W3"/>
              <a:cs typeface="Arial" charset="0"/>
              <a:sym typeface="Chalkboar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Arial" charset="0"/>
                <a:sym typeface="Chalkboard"/>
              </a:rPr>
              <a:t>Also interested in chemistry-climate interactions</a:t>
            </a:r>
            <a:endParaRPr lang="en-US" altLang="en-US" b="0" dirty="0">
              <a:solidFill>
                <a:srgbClr val="000000"/>
              </a:solidFill>
              <a:latin typeface="Arial" panose="020B0604020202020204" pitchFamily="34" charset="0"/>
              <a:ea typeface="ヒラギノ角ゴ ProN W3"/>
              <a:cs typeface="ヒラギノ角ゴ ProN W3"/>
              <a:sym typeface="Chalkboard"/>
            </a:endParaRPr>
          </a:p>
          <a:p>
            <a:endParaRPr lang="en-US" altLang="en-US" b="0" dirty="0">
              <a:solidFill>
                <a:srgbClr val="000000"/>
              </a:solidFill>
              <a:latin typeface="Arial" panose="020B0604020202020204" pitchFamily="34" charset="0"/>
              <a:ea typeface="ヒラギノ角ゴ ProN W3"/>
              <a:cs typeface="ヒラギノ角ゴ ProN W3"/>
              <a:sym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4218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491938"/>
            <a:ext cx="9144000" cy="366062"/>
            <a:chOff x="0" y="6491938"/>
            <a:chExt cx="9144000" cy="366062"/>
          </a:xfrm>
        </p:grpSpPr>
        <p:sp>
          <p:nvSpPr>
            <p:cNvPr id="16" name="Rectangle 15"/>
            <p:cNvSpPr/>
            <p:nvPr/>
          </p:nvSpPr>
          <p:spPr>
            <a:xfrm>
              <a:off x="0" y="6598696"/>
              <a:ext cx="9144000" cy="259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0" y="6491938"/>
              <a:ext cx="9144000" cy="12958"/>
            </a:xfrm>
            <a:prstGeom prst="line">
              <a:avLst/>
            </a:prstGeom>
            <a:ln w="3810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0" y="0"/>
            <a:ext cx="9144000" cy="124396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CH" sz="3400" dirty="0" smtClean="0">
                <a:latin typeface="Arial"/>
                <a:cs typeface="Arial"/>
              </a:rPr>
              <a:t>Questions / Discussion</a:t>
            </a:r>
            <a:endParaRPr lang="de-CH" sz="3400" b="1" dirty="0" smtClean="0">
              <a:latin typeface="Arial"/>
              <a:cs typeface="Arial"/>
            </a:endParaRPr>
          </a:p>
        </p:txBody>
      </p:sp>
      <p:pic>
        <p:nvPicPr>
          <p:cNvPr id="2" name="g5nr-chem-b2_surface_hno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6550223"/>
            <a:ext cx="502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C720 GEOS-5 nature run using GEOS-Chem</a:t>
            </a:r>
          </a:p>
        </p:txBody>
      </p:sp>
    </p:spTree>
    <p:extLst>
      <p:ext uri="{BB962C8B-B14F-4D97-AF65-F5344CB8AC3E}">
        <p14:creationId xmlns:p14="http://schemas.microsoft.com/office/powerpoint/2010/main" val="368843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86" y="-88023"/>
            <a:ext cx="9144000" cy="1143000"/>
          </a:xfrm>
        </p:spPr>
        <p:txBody>
          <a:bodyPr/>
          <a:lstStyle/>
          <a:p>
            <a:r>
              <a:rPr lang="en-US" sz="2200" b="0" dirty="0" smtClean="0"/>
              <a:t>Full-year tropospheric chemistry simulation at c720 (~12 km) resolution</a:t>
            </a:r>
            <a:br>
              <a:rPr lang="en-US" sz="2200" b="0" dirty="0" smtClean="0"/>
            </a:br>
            <a:r>
              <a:rPr lang="en-US" sz="2200" b="0" dirty="0" smtClean="0"/>
              <a:t>using on-line GEOS-Chem in NASA GEOS-5 ESM</a:t>
            </a:r>
            <a:endParaRPr lang="en-US" sz="2200" b="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0" b="16873"/>
          <a:stretch/>
        </p:blipFill>
        <p:spPr bwMode="auto">
          <a:xfrm>
            <a:off x="652201" y="1482924"/>
            <a:ext cx="6924017" cy="32414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3798" y="1423521"/>
            <a:ext cx="1626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August 1, 2013  0Z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1600" y="4724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 smtClean="0"/>
              <a:t>Hu et al., GMD 2018</a:t>
            </a:r>
          </a:p>
        </p:txBody>
      </p:sp>
    </p:spTree>
    <p:extLst>
      <p:ext uri="{BB962C8B-B14F-4D97-AF65-F5344CB8AC3E}">
        <p14:creationId xmlns:p14="http://schemas.microsoft.com/office/powerpoint/2010/main" val="48180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bg1"/>
                </a:solidFill>
                <a:latin typeface="Arial" charset="0"/>
                <a:cs typeface="Arial" charset="0"/>
              </a:rPr>
              <a:t>Version Control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5334000"/>
          </a:xfrm>
        </p:spPr>
        <p:txBody>
          <a:bodyPr/>
          <a:lstStyle/>
          <a:p>
            <a:pPr eaLnBrk="1" hangingPunct="1">
              <a:defRPr/>
            </a:pPr>
            <a:endParaRPr lang="en-US" altLang="en-US" sz="2400" dirty="0" smtClean="0">
              <a:latin typeface="Arial" charset="0"/>
              <a:cs typeface="Arial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en-US" sz="800" dirty="0" smtClean="0">
              <a:latin typeface="Arial" charset="0"/>
              <a:cs typeface="Arial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1447800"/>
            <a:ext cx="8763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93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93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93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93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93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en-US" sz="2400" dirty="0" smtClean="0">
                <a:latin typeface="Arial" charset="0"/>
                <a:cs typeface="Arial" charset="0"/>
              </a:rPr>
              <a:t>GCST develops GEOS-Chem using </a:t>
            </a:r>
            <a:r>
              <a:rPr lang="en-US" altLang="en-US" sz="2400" dirty="0" err="1" smtClean="0">
                <a:latin typeface="Arial" charset="0"/>
                <a:cs typeface="Arial" charset="0"/>
              </a:rPr>
              <a:t>git</a:t>
            </a:r>
            <a:endParaRPr lang="en-US" altLang="en-US" sz="2400" dirty="0" smtClean="0">
              <a:latin typeface="Arial" charset="0"/>
              <a:cs typeface="Arial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en-US" sz="800" dirty="0" smtClean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US" altLang="en-US" sz="2400" dirty="0" smtClean="0">
                <a:latin typeface="Arial" charset="0"/>
                <a:cs typeface="Arial" charset="0"/>
              </a:rPr>
              <a:t>GMAO develops GEOS-5 using CVS</a:t>
            </a:r>
          </a:p>
          <a:p>
            <a:pPr eaLnBrk="1" hangingPunct="1">
              <a:defRPr/>
            </a:pPr>
            <a:endParaRPr lang="en-US" altLang="en-US" sz="800" dirty="0" smtClean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US" altLang="en-US" sz="2400" dirty="0" smtClean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US" altLang="en-US" sz="2400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US" altLang="en-US" sz="2400" dirty="0" smtClean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US" altLang="en-US" sz="2400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US" altLang="en-US" sz="2400" dirty="0" smtClean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US" altLang="en-US" sz="2400" dirty="0">
              <a:latin typeface="Arial" charset="0"/>
              <a:cs typeface="Arial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en-US" sz="2400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US" altLang="en-US" sz="2400" dirty="0" smtClean="0">
                <a:latin typeface="Arial" charset="0"/>
                <a:cs typeface="Arial" charset="0"/>
              </a:rPr>
              <a:t>GMAO will migrate to </a:t>
            </a:r>
            <a:r>
              <a:rPr lang="en-US" altLang="en-US" sz="2400" dirty="0" err="1" smtClean="0">
                <a:latin typeface="Arial" charset="0"/>
                <a:cs typeface="Arial" charset="0"/>
              </a:rPr>
              <a:t>git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but not for a couple </a:t>
            </a:r>
            <a:r>
              <a:rPr lang="en-US" altLang="en-US" sz="2400" dirty="0" smtClean="0">
                <a:latin typeface="Arial" charset="0"/>
                <a:cs typeface="Arial" charset="0"/>
              </a:rPr>
              <a:t>years, although it may occur sooner</a:t>
            </a:r>
            <a:endParaRPr lang="en-US" altLang="en-US" sz="2400" dirty="0" smtClean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US" altLang="en-US" sz="800" dirty="0" smtClean="0">
              <a:latin typeface="Arial" charset="0"/>
              <a:cs typeface="Arial" charset="0"/>
            </a:endParaRPr>
          </a:p>
        </p:txBody>
      </p:sp>
      <p:pic>
        <p:nvPicPr>
          <p:cNvPr id="512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9" b="-15839"/>
          <a:stretch>
            <a:fillRect/>
          </a:stretch>
        </p:blipFill>
        <p:spPr bwMode="auto">
          <a:xfrm>
            <a:off x="417513" y="2667000"/>
            <a:ext cx="3900487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38800" y="3429000"/>
            <a:ext cx="297180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Going between these two systems is not simple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4191000" y="2895600"/>
            <a:ext cx="1219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191000" y="3810000"/>
            <a:ext cx="1219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89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Problems from GMAO Perspective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5334000"/>
          </a:xfrm>
        </p:spPr>
        <p:txBody>
          <a:bodyPr/>
          <a:lstStyle/>
          <a:p>
            <a:pPr eaLnBrk="1" hangingPunct="1"/>
            <a:endParaRPr lang="en-US" altLang="en-US" sz="2400" b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en-US" altLang="en-US" sz="800" b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altLang="en-US" sz="24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GEOS-Chem changes rapidly</a:t>
            </a:r>
          </a:p>
          <a:p>
            <a:pPr lvl="1" eaLnBrk="1" hangingPunct="1"/>
            <a:r>
              <a:rPr lang="en-US" altLang="en-US" sz="20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New science and structural updates in </a:t>
            </a:r>
            <a:r>
              <a:rPr lang="en-US" altLang="en-US" sz="2000" b="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gc_bleeding_edge</a:t>
            </a:r>
            <a:endParaRPr lang="en-US" altLang="en-US" sz="2000" b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lvl="1" eaLnBrk="1" hangingPunct="1"/>
            <a:r>
              <a:rPr lang="en-US" altLang="en-US" sz="20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Lots of structural updates to GCHP, e.g. diagnostics</a:t>
            </a:r>
          </a:p>
          <a:p>
            <a:pPr lvl="1" eaLnBrk="1" hangingPunct="1"/>
            <a:r>
              <a:rPr lang="en-US" altLang="en-US" sz="20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Run directory updates to accompany changes</a:t>
            </a:r>
            <a:endParaRPr lang="en-US" altLang="en-US" sz="2400" b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altLang="en-US" sz="24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Changes are not always readily understood</a:t>
            </a:r>
          </a:p>
          <a:p>
            <a:pPr eaLnBrk="1" hangingPunct="1"/>
            <a:r>
              <a:rPr lang="en-US" altLang="en-US" sz="24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Manual updates are </a:t>
            </a:r>
            <a:r>
              <a:rPr lang="en-US" altLang="en-US" sz="24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time-consuming</a:t>
            </a:r>
            <a:endParaRPr lang="en-US" altLang="en-US" sz="2000" b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en-US" altLang="en-US" sz="2400" b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5181600"/>
            <a:ext cx="746760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GEOS-Chem updates only partially make it into GEOS-5, widening the gap between GEOS-5 and GEOS-Chem over </a:t>
            </a:r>
            <a:r>
              <a:rPr lang="en-US" dirty="0" smtClean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4268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bg1"/>
                </a:solidFill>
                <a:latin typeface="Arial" charset="0"/>
                <a:cs typeface="Arial" charset="0"/>
              </a:rPr>
              <a:t>Problems from GCST Perspective</a:t>
            </a:r>
          </a:p>
        </p:txBody>
      </p:sp>
      <p:sp>
        <p:nvSpPr>
          <p:cNvPr id="7172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5334000"/>
          </a:xfrm>
        </p:spPr>
        <p:txBody>
          <a:bodyPr/>
          <a:lstStyle/>
          <a:p>
            <a:pPr eaLnBrk="1" hangingPunct="1"/>
            <a:endParaRPr lang="en-US" altLang="en-US" sz="2400" dirty="0" smtClean="0">
              <a:latin typeface="Arial" charset="0"/>
              <a:cs typeface="Arial" charset="0"/>
            </a:endParaRPr>
          </a:p>
          <a:p>
            <a:pPr eaLnBrk="1" hangingPunct="1"/>
            <a:endParaRPr lang="en-US" altLang="en-US" sz="800" b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altLang="en-US" sz="24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Receive updates built on an old version</a:t>
            </a:r>
          </a:p>
          <a:p>
            <a:pPr eaLnBrk="1" hangingPunct="1"/>
            <a:r>
              <a:rPr lang="en-US" altLang="en-US" sz="24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Receive updates not necessarily appropriate for new version</a:t>
            </a:r>
          </a:p>
          <a:p>
            <a:pPr eaLnBrk="1" hangingPunct="1"/>
            <a:r>
              <a:rPr lang="en-US" altLang="en-US" sz="24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GEOS-Chem becomes cluttered with GEOS-5-only code</a:t>
            </a:r>
          </a:p>
          <a:p>
            <a:pPr eaLnBrk="1" hangingPunct="1"/>
            <a:r>
              <a:rPr lang="en-US" altLang="en-US" sz="24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Widening gap between GEOS-5 and GEOS-Chem raises concern for future updates</a:t>
            </a:r>
          </a:p>
          <a:p>
            <a:pPr eaLnBrk="1" hangingPunct="1"/>
            <a:endParaRPr lang="en-US" altLang="en-US" sz="800" b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8700" y="4994197"/>
            <a:ext cx="7086600" cy="646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GEOS-5 updates only partially make it into GEOS-Chem, widening the gap between GEOS-5 and GEOS-Chem over time</a:t>
            </a:r>
          </a:p>
        </p:txBody>
      </p:sp>
    </p:spTree>
    <p:extLst>
      <p:ext uri="{BB962C8B-B14F-4D97-AF65-F5344CB8AC3E}">
        <p14:creationId xmlns:p14="http://schemas.microsoft.com/office/powerpoint/2010/main" val="19565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Collaboration Goals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Target end result:</a:t>
            </a:r>
            <a:endParaRPr lang="en-US" altLang="en-US" sz="2400" b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lvl="1" eaLnBrk="1" hangingPunct="1">
              <a:defRPr/>
            </a:pPr>
            <a:r>
              <a:rPr lang="en-US" altLang="en-US" sz="20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Easily merge GEOS-Chem version updates into GEOS-5</a:t>
            </a:r>
          </a:p>
          <a:p>
            <a:pPr lvl="1" eaLnBrk="1" hangingPunct="1">
              <a:defRPr/>
            </a:pPr>
            <a:r>
              <a:rPr lang="en-US" altLang="en-US" sz="20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Easily merge GEOS-5 updates into GEOS-Chem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endParaRPr lang="en-US" altLang="en-US" sz="2000" b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US" altLang="en-US" sz="24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Strategy:</a:t>
            </a:r>
            <a:endParaRPr lang="en-US" altLang="en-US" sz="2400" b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914400" lvl="1" indent="-457200" eaLnBrk="1" hangingPunct="1">
              <a:buFont typeface="+mj-lt"/>
              <a:buAutoNum type="arabicPeriod"/>
              <a:defRPr/>
            </a:pPr>
            <a:r>
              <a:rPr lang="en-US" altLang="en-US" sz="20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Bring GCHP files in GEOS-5 up-to-date</a:t>
            </a:r>
          </a:p>
          <a:p>
            <a:pPr marL="914400" lvl="1" indent="-457200" eaLnBrk="1" hangingPunct="1">
              <a:buFont typeface="+mj-lt"/>
              <a:buAutoNum type="arabicPeriod"/>
              <a:defRPr/>
            </a:pPr>
            <a:r>
              <a:rPr lang="en-US" altLang="en-US" sz="20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Put common files under </a:t>
            </a:r>
            <a:r>
              <a:rPr lang="en-US" altLang="en-US" sz="2000" b="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git</a:t>
            </a:r>
            <a:r>
              <a:rPr lang="en-US" altLang="en-US" sz="20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version control in the same repos</a:t>
            </a:r>
          </a:p>
          <a:p>
            <a:pPr marL="914400" lvl="1" indent="-457200" eaLnBrk="1" hangingPunct="1">
              <a:buFont typeface="+mj-lt"/>
              <a:buAutoNum type="arabicPeriod"/>
              <a:defRPr/>
            </a:pPr>
            <a:r>
              <a:rPr lang="en-US" altLang="en-US" sz="20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Abstract or isolate (and clearly mark) GEOS-5 only code</a:t>
            </a:r>
          </a:p>
          <a:p>
            <a:pPr marL="914400" lvl="1" indent="-457200" eaLnBrk="1" hangingPunct="1">
              <a:buFont typeface="+mj-lt"/>
              <a:buAutoNum type="arabicPeriod"/>
              <a:defRPr/>
            </a:pPr>
            <a:r>
              <a:rPr lang="en-US" altLang="en-US" sz="20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Work towards identical base code in both branches</a:t>
            </a:r>
          </a:p>
          <a:p>
            <a:pPr marL="914400" lvl="1" indent="-457200" eaLnBrk="1" hangingPunct="1">
              <a:buFont typeface="+mj-lt"/>
              <a:buAutoNum type="arabicPeriod"/>
              <a:defRPr/>
            </a:pPr>
            <a:r>
              <a:rPr lang="en-US" altLang="en-US" sz="20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Develop a fool-proof pipeline for using GEOS-Chem </a:t>
            </a:r>
            <a:r>
              <a:rPr lang="en-US" altLang="en-US" sz="2000" b="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git</a:t>
            </a:r>
            <a:r>
              <a:rPr lang="en-US" altLang="en-US" sz="20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repo source code directly in GEOS-5</a:t>
            </a:r>
          </a:p>
          <a:p>
            <a:pPr marL="914400" lvl="1" indent="-457200" eaLnBrk="1" hangingPunct="1">
              <a:buFont typeface="+mj-lt"/>
              <a:buAutoNum type="arabicPeriod"/>
              <a:defRPr/>
            </a:pPr>
            <a:r>
              <a:rPr lang="en-US" altLang="en-US" sz="20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Work towards coordinated and frequent code transfers between GMAO and GCST using these branches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en-US" sz="2400" b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44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93754" y="3581400"/>
            <a:ext cx="5831629" cy="2725060"/>
            <a:chOff x="11959" y="1340557"/>
            <a:chExt cx="8605594" cy="502663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59" y="1340557"/>
              <a:ext cx="8605594" cy="502663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546167" y="1855513"/>
              <a:ext cx="2071386" cy="1713729"/>
            </a:xfrm>
            <a:prstGeom prst="rect">
              <a:avLst/>
            </a:prstGeom>
            <a:solidFill>
              <a:srgbClr val="8DE9E5"/>
            </a:solidFill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99151" y="2127578"/>
              <a:ext cx="1782326" cy="1158811"/>
            </a:xfrm>
            <a:prstGeom prst="rect">
              <a:avLst/>
            </a:prstGeom>
            <a:solidFill>
              <a:srgbClr val="FCD5B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GEOS-</a:t>
              </a:r>
              <a:r>
                <a:rPr lang="en-US" sz="2000" dirty="0" err="1" smtClean="0">
                  <a:solidFill>
                    <a:schemeClr val="tx1"/>
                  </a:solidFill>
                </a:rPr>
                <a:t>Chem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4833604" y="2773003"/>
              <a:ext cx="1712563" cy="1567913"/>
            </a:xfrm>
            <a:prstGeom prst="straightConnector1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4069040" y="4405706"/>
              <a:ext cx="907110" cy="323949"/>
            </a:xfrm>
            <a:prstGeom prst="rect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86" y="-88023"/>
            <a:ext cx="9144000" cy="1143000"/>
          </a:xfrm>
        </p:spPr>
        <p:txBody>
          <a:bodyPr/>
          <a:lstStyle/>
          <a:p>
            <a:r>
              <a:rPr lang="en-US" sz="2200" dirty="0" smtClean="0"/>
              <a:t>GEOS-Chem in NASA GEOS Overview</a:t>
            </a:r>
            <a:endParaRPr lang="en-US" sz="22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157184" y="762000"/>
            <a:ext cx="873491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ea typeface="Arial" charset="0"/>
                <a:cs typeface="Arial" charset="0"/>
              </a:rPr>
              <a:t>The Goddard Earth Observing System Model, Version 5 (GEOS-5 or GEOS) is an Earth Science model developed by the NASA Global Modeling and Assimilation Office (GMAO)</a:t>
            </a:r>
          </a:p>
          <a:p>
            <a:endParaRPr lang="en-US" sz="800" b="0" dirty="0" smtClean="0"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ea typeface="Arial" charset="0"/>
                <a:cs typeface="Arial" charset="0"/>
              </a:rPr>
              <a:t>GEOS adheres to the modular architecture of the Earth System Modeling Framework (ESMF) to enable flexible connection of model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dirty="0" smtClean="0"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ea typeface="Arial" charset="0"/>
                <a:cs typeface="Arial" charset="0"/>
              </a:rPr>
              <a:t>Work to develop GEOS-Chem as ESMF compliant software for use in GEOS began ~2011, ultimately leading to High Performance GEOS-Chem (GCHP)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dirty="0" smtClean="0"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ea typeface="Arial" charset="0"/>
                <a:cs typeface="Arial" charset="0"/>
              </a:rPr>
              <a:t>GEOS-Chem is now a functional module within the GEOS system used by GMAO scientists and Harvard students with NASA accounts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72400" y="5677552"/>
            <a:ext cx="1252696" cy="22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/>
              <a:t>Source: GMAO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166" y="3738211"/>
            <a:ext cx="1388634" cy="121505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6396828" y="4494953"/>
            <a:ext cx="74295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4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86" y="-88023"/>
            <a:ext cx="9144000" cy="1143000"/>
          </a:xfrm>
        </p:spPr>
        <p:txBody>
          <a:bodyPr/>
          <a:lstStyle/>
          <a:p>
            <a:r>
              <a:rPr lang="en-US" sz="2200" dirty="0" smtClean="0"/>
              <a:t>Motivation for incorporating GEOS-Chem into GEOS</a:t>
            </a:r>
            <a:endParaRPr lang="en-US" sz="22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157184" y="948928"/>
            <a:ext cx="845341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ea typeface="Arial" charset="0"/>
                <a:cs typeface="Arial" charset="0"/>
              </a:rPr>
              <a:t>GMAO benefits from the scientific advances contributed to the off-line model by the GEOS-Chem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dirty="0"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ea typeface="Arial" charset="0"/>
                <a:cs typeface="Arial" charset="0"/>
              </a:rPr>
              <a:t>GEOS-Chem benefits from NASA scrutiny of the model, particularly comparison with performance of other GEOS modules to identify potential areas for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dirty="0" smtClean="0"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ea typeface="Arial" charset="0"/>
                <a:cs typeface="Arial" charset="0"/>
              </a:rPr>
              <a:t>Improves GEOS chemical data assimilation, particularly in the troposphere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dirty="0" smtClean="0"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ea typeface="Arial" charset="0"/>
                <a:cs typeface="Arial" charset="0"/>
              </a:rPr>
              <a:t>Provides GMAO the option to use an up-to-date chemistry model that does not need to be maintained in-house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dirty="0" smtClean="0"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ea typeface="Arial" charset="0"/>
                <a:cs typeface="Arial" charset="0"/>
              </a:rPr>
              <a:t>Enables GMAO to develop new products, such as air quality forecasts, </a:t>
            </a:r>
            <a:r>
              <a:rPr lang="en-US" b="0" dirty="0">
                <a:ea typeface="Arial" charset="0"/>
                <a:cs typeface="Arial" charset="0"/>
              </a:rPr>
              <a:t>observation system simulation </a:t>
            </a:r>
            <a:r>
              <a:rPr lang="en-US" b="0" dirty="0" smtClean="0">
                <a:ea typeface="Arial" charset="0"/>
                <a:cs typeface="Arial" charset="0"/>
              </a:rPr>
              <a:t>experiments (OSSE), chemical data assimilation and reanalysis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dirty="0" smtClean="0"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ea typeface="Arial" charset="0"/>
                <a:cs typeface="Arial" charset="0"/>
              </a:rPr>
              <a:t>Strengthens GMAO’s partnership with one of the main users of their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dirty="0" smtClean="0"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 smtClean="0">
              <a:ea typeface="Arial" charset="0"/>
              <a:cs typeface="Arial" charset="0"/>
            </a:endParaRPr>
          </a:p>
          <a:p>
            <a:endParaRPr lang="en-US" altLang="en-US" b="0" dirty="0">
              <a:solidFill>
                <a:srgbClr val="000000"/>
              </a:solidFill>
              <a:latin typeface="Arial" panose="020B0604020202020204" pitchFamily="34" charset="0"/>
              <a:ea typeface="ヒラギノ角ゴ ProN W3"/>
              <a:cs typeface="ヒラギノ角ゴ ProN W3"/>
              <a:sym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5802" y="5486400"/>
            <a:ext cx="823099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U</a:t>
            </a:r>
            <a:r>
              <a:rPr lang="en-US" b="0" dirty="0" smtClean="0">
                <a:solidFill>
                  <a:srgbClr val="FF0000"/>
                </a:solidFill>
              </a:rPr>
              <a:t>nlike CESM, GEOS is not a community model, limiting impact of the coupling. However, it demonstrates successful coupling of GC to an ESM. </a:t>
            </a:r>
          </a:p>
        </p:txBody>
      </p:sp>
    </p:spTree>
    <p:extLst>
      <p:ext uri="{BB962C8B-B14F-4D97-AF65-F5344CB8AC3E}">
        <p14:creationId xmlns:p14="http://schemas.microsoft.com/office/powerpoint/2010/main" val="10282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86" y="-88023"/>
            <a:ext cx="9144000" cy="1143000"/>
          </a:xfrm>
        </p:spPr>
        <p:txBody>
          <a:bodyPr/>
          <a:lstStyle/>
          <a:p>
            <a:r>
              <a:rPr lang="en-US" sz="2200" b="0" dirty="0" smtClean="0"/>
              <a:t>GEOS-Chem is one of several chemistry options in GEOS</a:t>
            </a:r>
            <a:endParaRPr lang="en-US" sz="2200" b="0" dirty="0"/>
          </a:p>
        </p:txBody>
      </p:sp>
      <p:pic>
        <p:nvPicPr>
          <p:cNvPr id="12" name="Screen Shot 2018-02-20 at 10.21.09 PM.png" descr="Screen Shot 2018-02-20 at 10.21.09 PM.png">
            <a:extLst>
              <a:ext uri="{FF2B5EF4-FFF2-40B4-BE49-F238E27FC236}">
                <a16:creationId xmlns="" xmlns:a16="http://schemas.microsoft.com/office/drawing/2014/main" id="{1BD4A4BF-3772-D84A-9D1D-921CFF7C7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7850" y="1066800"/>
            <a:ext cx="7348300" cy="54864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 bwMode="auto">
          <a:xfrm>
            <a:off x="4114800" y="5029200"/>
            <a:ext cx="4419600" cy="1600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9904" y="6477000"/>
            <a:ext cx="125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/>
              <a:t>Source: GMAO</a:t>
            </a:r>
          </a:p>
        </p:txBody>
      </p:sp>
    </p:spTree>
    <p:extLst>
      <p:ext uri="{BB962C8B-B14F-4D97-AF65-F5344CB8AC3E}">
        <p14:creationId xmlns:p14="http://schemas.microsoft.com/office/powerpoint/2010/main" val="33904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714" y="0"/>
            <a:ext cx="7859486" cy="1143000"/>
          </a:xfrm>
        </p:spPr>
        <p:txBody>
          <a:bodyPr/>
          <a:lstStyle/>
          <a:p>
            <a:r>
              <a:rPr lang="en-US" sz="2200" dirty="0" smtClean="0"/>
              <a:t>GEOS-Chem is i</a:t>
            </a:r>
            <a:r>
              <a:rPr lang="en-US" sz="2200" b="0" dirty="0" smtClean="0"/>
              <a:t>ntegrated into the GEOS source code as an ESMF Gridded Component</a:t>
            </a:r>
            <a:endParaRPr lang="en-US" sz="2200" b="0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04800" y="1219200"/>
            <a:ext cx="1417638" cy="3698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dirty="0" err="1"/>
              <a:t>GEOSagcm</a:t>
            </a:r>
            <a:endParaRPr lang="en-US" altLang="en-US" dirty="0"/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304800" y="2144713"/>
            <a:ext cx="1417638" cy="369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src</a:t>
            </a: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762000" y="2678113"/>
            <a:ext cx="2590800" cy="369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GEOSgcs_GridComp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1143000" y="3211513"/>
            <a:ext cx="2590800" cy="369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GEOSgcm_GridComp</a:t>
            </a: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1524000" y="3744913"/>
            <a:ext cx="2590800" cy="369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GEOSagcm_GridComp</a:t>
            </a:r>
          </a:p>
        </p:txBody>
      </p:sp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1905000" y="4278313"/>
            <a:ext cx="2590800" cy="369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GEOSphysics_GridComp</a:t>
            </a:r>
          </a:p>
        </p:txBody>
      </p: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2286000" y="4800600"/>
            <a:ext cx="2590800" cy="3698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GEOSchem_GridComp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22963" y="3587750"/>
            <a:ext cx="2895600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GEOSCHEMchem_GridComp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5943600" y="3028950"/>
            <a:ext cx="2895600" cy="3698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GOCART_GridComp</a:t>
            </a: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5943600" y="2503488"/>
            <a:ext cx="2895600" cy="36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/>
              <a:t>GMIchem_GridComp</a:t>
            </a:r>
            <a:endParaRPr lang="en-US" altLang="en-US" dirty="0"/>
          </a:p>
        </p:txBody>
      </p:sp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5943600" y="1498600"/>
            <a:ext cx="2895600" cy="3698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CARMAchem_GridComp</a:t>
            </a: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5937250" y="1981200"/>
            <a:ext cx="2895600" cy="3698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GEOSpchem_GridComp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5943600" y="4125913"/>
            <a:ext cx="2895600" cy="369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/>
              <a:t>MATRIXchem_GridComp</a:t>
            </a:r>
            <a:endParaRPr lang="en-US" altLang="en-US" dirty="0"/>
          </a:p>
        </p:txBody>
      </p: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5943600" y="4659313"/>
            <a:ext cx="2895600" cy="369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StratChem_GridComp</a:t>
            </a: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5943600" y="5192713"/>
            <a:ext cx="2895600" cy="369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GEOSachem_GridComp</a:t>
            </a:r>
          </a:p>
        </p:txBody>
      </p:sp>
      <p:sp>
        <p:nvSpPr>
          <p:cNvPr id="21" name="TextBox 28"/>
          <p:cNvSpPr txBox="1">
            <a:spLocks noChangeArrowheads="1"/>
          </p:cNvSpPr>
          <p:nvPr/>
        </p:nvSpPr>
        <p:spPr bwMode="auto">
          <a:xfrm>
            <a:off x="5943600" y="5726113"/>
            <a:ext cx="2895600" cy="369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93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MAMchem_GridComp</a:t>
            </a:r>
          </a:p>
        </p:txBody>
      </p:sp>
      <p:sp>
        <p:nvSpPr>
          <p:cNvPr id="22" name="Bent-Up Arrow 21"/>
          <p:cNvSpPr/>
          <p:nvPr/>
        </p:nvSpPr>
        <p:spPr>
          <a:xfrm rot="5400000">
            <a:off x="1945482" y="4764881"/>
            <a:ext cx="317500" cy="211137"/>
          </a:xfrm>
          <a:prstGeom prst="bentUp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Bent-Up Arrow 22"/>
          <p:cNvSpPr/>
          <p:nvPr/>
        </p:nvSpPr>
        <p:spPr>
          <a:xfrm rot="5400000">
            <a:off x="1564482" y="4231481"/>
            <a:ext cx="317500" cy="211137"/>
          </a:xfrm>
          <a:prstGeom prst="bentUp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Bent-Up Arrow 23"/>
          <p:cNvSpPr/>
          <p:nvPr/>
        </p:nvSpPr>
        <p:spPr>
          <a:xfrm rot="5400000">
            <a:off x="1183482" y="3698081"/>
            <a:ext cx="317500" cy="211137"/>
          </a:xfrm>
          <a:prstGeom prst="bentUp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Bent-Up Arrow 24"/>
          <p:cNvSpPr/>
          <p:nvPr/>
        </p:nvSpPr>
        <p:spPr>
          <a:xfrm rot="5400000">
            <a:off x="421482" y="2631281"/>
            <a:ext cx="317500" cy="211137"/>
          </a:xfrm>
          <a:prstGeom prst="bentUp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Bent-Up Arrow 25"/>
          <p:cNvSpPr/>
          <p:nvPr/>
        </p:nvSpPr>
        <p:spPr>
          <a:xfrm rot="5400000">
            <a:off x="802482" y="3164681"/>
            <a:ext cx="317500" cy="211137"/>
          </a:xfrm>
          <a:prstGeom prst="bentUp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Left Bracket 26"/>
          <p:cNvSpPr/>
          <p:nvPr/>
        </p:nvSpPr>
        <p:spPr>
          <a:xfrm>
            <a:off x="5486400" y="1752600"/>
            <a:ext cx="304800" cy="415925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4953000" y="4870450"/>
            <a:ext cx="457200" cy="158750"/>
          </a:xfrm>
          <a:prstGeom prst="rightArrow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914400" y="1676400"/>
            <a:ext cx="169863" cy="39211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74663" y="5602069"/>
            <a:ext cx="386873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The modularity of GEOS-Chem is enabled by the gridded component infrastructure built into GCHP</a:t>
            </a:r>
          </a:p>
        </p:txBody>
      </p:sp>
    </p:spTree>
    <p:extLst>
      <p:ext uri="{BB962C8B-B14F-4D97-AF65-F5344CB8AC3E}">
        <p14:creationId xmlns:p14="http://schemas.microsoft.com/office/powerpoint/2010/main" val="305098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714" y="0"/>
            <a:ext cx="7859486" cy="1143000"/>
          </a:xfrm>
        </p:spPr>
        <p:txBody>
          <a:bodyPr/>
          <a:lstStyle/>
          <a:p>
            <a:r>
              <a:rPr lang="en-US" sz="2200" dirty="0" smtClean="0"/>
              <a:t>GEOS uses regular GEOS-Chem files available on GitHub in the GEOS branches</a:t>
            </a:r>
            <a:endParaRPr lang="en-US" sz="2200" b="0" dirty="0"/>
          </a:p>
        </p:txBody>
      </p:sp>
      <p:pic>
        <p:nvPicPr>
          <p:cNvPr id="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76692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Bent-Up Arrow 32"/>
          <p:cNvSpPr/>
          <p:nvPr/>
        </p:nvSpPr>
        <p:spPr>
          <a:xfrm rot="5400000">
            <a:off x="465932" y="3361531"/>
            <a:ext cx="533400" cy="211137"/>
          </a:xfrm>
          <a:prstGeom prst="bentUp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4791075"/>
            <a:ext cx="741203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ontent Placeholder 2"/>
          <p:cNvSpPr txBox="1">
            <a:spLocks/>
          </p:cNvSpPr>
          <p:nvPr/>
        </p:nvSpPr>
        <p:spPr>
          <a:xfrm>
            <a:off x="241300" y="1368425"/>
            <a:ext cx="8763000" cy="53340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defRPr/>
            </a:pPr>
            <a:endParaRPr lang="en-US" altLang="en-US" sz="2400" kern="0" smtClean="0"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  <a:defRPr/>
            </a:pPr>
            <a:endParaRPr lang="en-US" altLang="en-US" sz="800" kern="0" dirty="0" smtClean="0">
              <a:latin typeface="Arial" charset="0"/>
              <a:cs typeface="Arial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8600" y="2819400"/>
            <a:ext cx="1046163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676400" y="3733800"/>
            <a:ext cx="6096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1905000" y="4114800"/>
            <a:ext cx="152400" cy="371475"/>
          </a:xfrm>
          <a:prstGeom prst="down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1087438" y="5181600"/>
            <a:ext cx="436562" cy="1524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5264" y="5435025"/>
            <a:ext cx="1384300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0" dirty="0" smtClean="0"/>
              <a:t>Subset of GCHP files</a:t>
            </a:r>
            <a:endParaRPr lang="en-US" sz="1600" b="0" dirty="0"/>
          </a:p>
        </p:txBody>
      </p:sp>
      <p:sp>
        <p:nvSpPr>
          <p:cNvPr id="49" name="TextBox 48"/>
          <p:cNvSpPr txBox="1"/>
          <p:nvPr/>
        </p:nvSpPr>
        <p:spPr>
          <a:xfrm>
            <a:off x="6881922" y="3987225"/>
            <a:ext cx="1939925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0" dirty="0" smtClean="0"/>
              <a:t>Subset of GEOS-Chem files</a:t>
            </a:r>
            <a:endParaRPr lang="en-US" sz="1600" b="0" dirty="0"/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6357395" y="3814763"/>
            <a:ext cx="442912" cy="3580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6474871" y="3143738"/>
            <a:ext cx="325436" cy="15239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881923" y="3111470"/>
            <a:ext cx="1939925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0" dirty="0" smtClean="0"/>
              <a:t>Run </a:t>
            </a:r>
            <a:r>
              <a:rPr lang="en-US" sz="1600" b="0" dirty="0" err="1" smtClean="0"/>
              <a:t>config</a:t>
            </a:r>
            <a:r>
              <a:rPr lang="en-US" sz="1600" b="0" dirty="0" smtClean="0"/>
              <a:t> and grid comp files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94456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86" y="-88023"/>
            <a:ext cx="9144000" cy="1143000"/>
          </a:xfrm>
        </p:spPr>
        <p:txBody>
          <a:bodyPr/>
          <a:lstStyle/>
          <a:p>
            <a:r>
              <a:rPr lang="en-US" sz="2200" b="0" dirty="0" smtClean="0"/>
              <a:t>Successful </a:t>
            </a:r>
            <a:r>
              <a:rPr lang="en-US" sz="2200" dirty="0" smtClean="0"/>
              <a:t>coupling stems from dedicated collaboration between</a:t>
            </a:r>
            <a:br>
              <a:rPr lang="en-US" sz="2200" dirty="0" smtClean="0"/>
            </a:br>
            <a:r>
              <a:rPr lang="en-US" sz="2200" dirty="0" smtClean="0"/>
              <a:t>GMAO and GCST</a:t>
            </a:r>
            <a:endParaRPr lang="en-US" sz="22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953869"/>
            <a:ext cx="81534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+mn-lt"/>
                <a:ea typeface="Arial" charset="0"/>
                <a:cs typeface="Arial" charset="0"/>
              </a:rPr>
              <a:t>Each organization has one person invested in the interface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+mn-lt"/>
                <a:ea typeface="Arial" charset="0"/>
                <a:cs typeface="Arial" charset="0"/>
              </a:rPr>
              <a:t>Christoph Keller (GMAO) for GEOS interface with GEOS-Chem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+mn-lt"/>
                <a:ea typeface="Arial" charset="0"/>
                <a:cs typeface="Arial" charset="0"/>
              </a:rPr>
              <a:t>Lizzie Lundgren (GCST), formerly Mike Long, for GEOS-Chem interface with GEOS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dirty="0" smtClean="0">
              <a:latin typeface="+mn-lt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+mn-lt"/>
                <a:ea typeface="Arial" charset="0"/>
                <a:cs typeface="Arial" charset="0"/>
              </a:rPr>
              <a:t>Combining both perspectives better identifies and addresses the challenges of coupling: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dirty="0" smtClean="0">
              <a:latin typeface="+mn-lt"/>
              <a:ea typeface="Arial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b="0" dirty="0" smtClean="0">
                <a:latin typeface="+mn-lt"/>
                <a:ea typeface="Arial" charset="0"/>
                <a:cs typeface="Arial" charset="0"/>
              </a:rPr>
              <a:t>Continuous integration of updates received from a broad GEOS-Chem user community</a:t>
            </a:r>
          </a:p>
          <a:p>
            <a:pPr marL="800100" lvl="1" indent="-342900">
              <a:buFont typeface="+mj-lt"/>
              <a:buAutoNum type="arabicPeriod"/>
            </a:pPr>
            <a:endParaRPr lang="en-US" b="0" dirty="0" smtClean="0">
              <a:latin typeface="+mn-lt"/>
              <a:ea typeface="Arial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b="0" dirty="0" smtClean="0">
              <a:latin typeface="+mn-lt"/>
              <a:ea typeface="Arial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b="0" dirty="0" smtClean="0">
                <a:latin typeface="+mn-lt"/>
                <a:ea typeface="Arial" charset="0"/>
                <a:cs typeface="Arial" charset="0"/>
              </a:rPr>
              <a:t>Special handling of GEOS-Chem components in GEOS compared to the offline model</a:t>
            </a:r>
          </a:p>
          <a:p>
            <a:pPr marL="800100" lvl="1" indent="-342900">
              <a:buFont typeface="+mj-lt"/>
              <a:buAutoNum type="arabicPeriod"/>
            </a:pPr>
            <a:endParaRPr lang="en-US" b="0" dirty="0" smtClean="0">
              <a:latin typeface="+mn-lt"/>
              <a:ea typeface="Arial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b="0" dirty="0" smtClean="0">
              <a:ea typeface="Arial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b="0" dirty="0" smtClean="0">
                <a:ea typeface="Arial" charset="0"/>
                <a:cs typeface="Arial" charset="0"/>
              </a:rPr>
              <a:t>Differing </a:t>
            </a:r>
            <a:r>
              <a:rPr lang="en-US" b="0" dirty="0">
                <a:ea typeface="Arial" charset="0"/>
                <a:cs typeface="Arial" charset="0"/>
              </a:rPr>
              <a:t>version control systems</a:t>
            </a:r>
          </a:p>
          <a:p>
            <a:pPr marL="800100" lvl="1" indent="-342900">
              <a:buFont typeface="+mj-lt"/>
              <a:buAutoNum type="arabicPeriod"/>
            </a:pPr>
            <a:endParaRPr lang="en-US" b="0" dirty="0" smtClean="0">
              <a:latin typeface="+mn-lt"/>
              <a:ea typeface="Arial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b="0" dirty="0" smtClean="0">
              <a:latin typeface="+mn-lt"/>
              <a:ea typeface="Arial" charset="0"/>
              <a:cs typeface="Arial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b="0" dirty="0" smtClean="0">
                <a:latin typeface="+mn-lt"/>
                <a:ea typeface="Arial" charset="0"/>
                <a:cs typeface="Arial" charset="0"/>
              </a:rPr>
              <a:t>Divergent versions of GEOS-Chem files in GEOS and offline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0" dirty="0" smtClean="0">
              <a:latin typeface="+mn-lt"/>
              <a:ea typeface="Arial" charset="0"/>
              <a:cs typeface="Arial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0" dirty="0" smtClean="0">
              <a:latin typeface="+mn-lt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 smtClean="0">
              <a:latin typeface="+mn-lt"/>
              <a:ea typeface="Arial" charset="0"/>
              <a:cs typeface="Arial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0" dirty="0" smtClean="0">
              <a:latin typeface="+mn-lt"/>
              <a:ea typeface="Arial" charset="0"/>
              <a:cs typeface="Arial" charset="0"/>
            </a:endParaRPr>
          </a:p>
          <a:p>
            <a:endParaRPr lang="en-US" altLang="en-US" b="0" dirty="0">
              <a:solidFill>
                <a:srgbClr val="000000"/>
              </a:solidFill>
              <a:latin typeface="Arial" panose="020B0604020202020204" pitchFamily="34" charset="0"/>
              <a:ea typeface="ヒラギノ角ゴ ProN W3"/>
              <a:cs typeface="ヒラギノ角ゴ ProN W3"/>
              <a:sym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1463" y="3459778"/>
            <a:ext cx="828833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</a:rPr>
              <a:t>GMAO closely follows updates added to GEOS-Chem and incorporates them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1463" y="5364778"/>
            <a:ext cx="828833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</a:rPr>
              <a:t>Collaboratively developed linking system to use GC </a:t>
            </a:r>
            <a:r>
              <a:rPr lang="en-US" sz="1600" b="0" dirty="0" err="1" smtClean="0">
                <a:solidFill>
                  <a:srgbClr val="FF0000"/>
                </a:solidFill>
              </a:rPr>
              <a:t>git</a:t>
            </a:r>
            <a:r>
              <a:rPr lang="en-US" sz="1600" b="0" dirty="0" smtClean="0">
                <a:solidFill>
                  <a:srgbClr val="FF0000"/>
                </a:solidFill>
              </a:rPr>
              <a:t> files within GEOS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1463" y="4526578"/>
            <a:ext cx="828833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</a:rPr>
              <a:t>Mutually agreed upon set of preprocessor switches isolate ESM-specific code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1463" y="6214646"/>
            <a:ext cx="828833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</a:rPr>
              <a:t>GCST maintains GEOS branches in GC </a:t>
            </a:r>
            <a:r>
              <a:rPr lang="en-US" sz="1600" b="0" dirty="0" err="1" smtClean="0">
                <a:solidFill>
                  <a:srgbClr val="FF0000"/>
                </a:solidFill>
              </a:rPr>
              <a:t>git</a:t>
            </a:r>
            <a:r>
              <a:rPr lang="en-US" sz="1600" b="0" dirty="0" smtClean="0">
                <a:solidFill>
                  <a:srgbClr val="FF0000"/>
                </a:solidFill>
              </a:rPr>
              <a:t> repos for easy and frequent merges 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1143000" y="3569732"/>
            <a:ext cx="381000" cy="118646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 bwMode="auto">
          <a:xfrm>
            <a:off x="1160463" y="4636532"/>
            <a:ext cx="381000" cy="118646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 bwMode="auto">
          <a:xfrm>
            <a:off x="1160463" y="5474732"/>
            <a:ext cx="381000" cy="118646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 bwMode="auto">
          <a:xfrm>
            <a:off x="1160463" y="6324600"/>
            <a:ext cx="381000" cy="118646"/>
          </a:xfrm>
          <a:prstGeom prst="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4" b="24831"/>
          <a:stretch/>
        </p:blipFill>
        <p:spPr>
          <a:xfrm>
            <a:off x="5722697" y="4913202"/>
            <a:ext cx="3040303" cy="19447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14291" y="5879068"/>
            <a:ext cx="2774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Particulate matter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4" b="24831"/>
          <a:stretch/>
        </p:blipFill>
        <p:spPr>
          <a:xfrm>
            <a:off x="5723576" y="875165"/>
            <a:ext cx="3039424" cy="19442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18727" y="1905000"/>
            <a:ext cx="2774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Ozone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4" b="24831"/>
          <a:stretch/>
        </p:blipFill>
        <p:spPr>
          <a:xfrm>
            <a:off x="5722697" y="2932002"/>
            <a:ext cx="3040303" cy="1944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86" y="-88023"/>
            <a:ext cx="9144000" cy="1143000"/>
          </a:xfrm>
        </p:spPr>
        <p:txBody>
          <a:bodyPr/>
          <a:lstStyle/>
          <a:p>
            <a:r>
              <a:rPr lang="en-US" sz="2200" dirty="0" smtClean="0"/>
              <a:t>Example of GEOS </a:t>
            </a:r>
            <a:r>
              <a:rPr lang="en-US" sz="2200" dirty="0"/>
              <a:t>a</a:t>
            </a:r>
            <a:r>
              <a:rPr lang="en-US" sz="2200" dirty="0" smtClean="0"/>
              <a:t>pplication using GEOS-Chem:</a:t>
            </a:r>
            <a:br>
              <a:rPr lang="en-US" sz="2200" dirty="0" smtClean="0"/>
            </a:br>
            <a:r>
              <a:rPr lang="en-US" sz="2200" dirty="0" smtClean="0"/>
              <a:t>GMAO daily air quality forecast product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057473"/>
            <a:ext cx="545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+mn-lt"/>
                <a:ea typeface="Arial" charset="0"/>
                <a:cs typeface="Arial" charset="0"/>
              </a:rPr>
              <a:t>GEOS </a:t>
            </a:r>
            <a:r>
              <a:rPr lang="en-US" b="0" dirty="0">
                <a:latin typeface="+mn-lt"/>
                <a:ea typeface="Arial" charset="0"/>
                <a:cs typeface="Arial" charset="0"/>
              </a:rPr>
              <a:t>composition forecast model (</a:t>
            </a:r>
            <a:r>
              <a:rPr lang="en-US" b="0" dirty="0" smtClean="0">
                <a:latin typeface="+mn-lt"/>
                <a:ea typeface="Arial" charset="0"/>
                <a:cs typeface="Arial" charset="0"/>
              </a:rPr>
              <a:t>GEOS-CF) is </a:t>
            </a:r>
            <a:r>
              <a:rPr lang="en-US" b="0" dirty="0">
                <a:latin typeface="+mn-lt"/>
                <a:ea typeface="Arial" charset="0"/>
                <a:cs typeface="Arial" charset="0"/>
              </a:rPr>
              <a:t>a </a:t>
            </a:r>
            <a:r>
              <a:rPr lang="en-US" b="0" dirty="0" smtClean="0">
                <a:latin typeface="+mn-lt"/>
                <a:ea typeface="Arial" charset="0"/>
                <a:cs typeface="Arial" charset="0"/>
              </a:rPr>
              <a:t>version of the GEOS Earth System Model that includes GEOS-Chem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dirty="0" smtClean="0">
              <a:latin typeface="+mn-lt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Chalkboard"/>
              </a:rPr>
              <a:t>Produces global, high-resolution air quality data in near real-time</a:t>
            </a:r>
            <a:endParaRPr lang="en-US" b="0" dirty="0" smtClean="0">
              <a:ea typeface="Arial" charset="0"/>
              <a:cs typeface="Arial" charset="0"/>
            </a:endParaRPr>
          </a:p>
          <a:p>
            <a:endParaRPr lang="en-US" altLang="en-US" sz="800" b="0" dirty="0">
              <a:solidFill>
                <a:srgbClr val="000000"/>
              </a:solidFill>
              <a:latin typeface="Arial" panose="020B0604020202020204" pitchFamily="34" charset="0"/>
              <a:ea typeface="ヒラギノ角ゴ ProN W3"/>
              <a:cs typeface="ヒラギノ角ゴ ProN W3"/>
              <a:sym typeface="Chalkboar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Chalkboard"/>
              </a:rPr>
              <a:t>Model concentrations of key air pollutants are in good agreement with independent surface observations and ozone </a:t>
            </a:r>
            <a:r>
              <a:rPr lang="en-US" altLang="en-US" b="0" dirty="0" err="1" smtClean="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Chalkboard"/>
              </a:rPr>
              <a:t>sondes</a:t>
            </a:r>
            <a:endParaRPr lang="en-US" altLang="en-US" b="0" dirty="0" smtClean="0">
              <a:solidFill>
                <a:srgbClr val="000000"/>
              </a:solidFill>
              <a:latin typeface="Arial" panose="020B0604020202020204" pitchFamily="34" charset="0"/>
              <a:ea typeface="ヒラギノ角ゴ ProN W3"/>
              <a:cs typeface="ヒラギノ角ゴ ProN W3"/>
              <a:sym typeface="Chalkboar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800" b="0" dirty="0" smtClean="0">
              <a:solidFill>
                <a:srgbClr val="000000"/>
              </a:solidFill>
              <a:latin typeface="Arial" panose="020B0604020202020204" pitchFamily="34" charset="0"/>
              <a:ea typeface="ヒラギノ角ゴ ProN W3"/>
              <a:cs typeface="ヒラギノ角ゴ ProN W3"/>
              <a:sym typeface="Chalkboar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0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Chalkboard"/>
              </a:rPr>
              <a:t>M</a:t>
            </a:r>
            <a:r>
              <a:rPr lang="en-US" altLang="en-US" b="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Chalkboard"/>
              </a:rPr>
              <a:t>odel </a:t>
            </a:r>
            <a:r>
              <a:rPr lang="en-US" altLang="en-US" b="0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Chalkboard"/>
              </a:rPr>
              <a:t>outputs are being used </a:t>
            </a:r>
            <a:r>
              <a:rPr lang="en-US" altLang="en-US" b="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Chalkboard"/>
              </a:rPr>
              <a:t>outside of NASA to </a:t>
            </a:r>
            <a:r>
              <a:rPr lang="en-US" altLang="en-US" b="0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Chalkboard"/>
              </a:rPr>
              <a:t>generate global maps of human </a:t>
            </a:r>
            <a:r>
              <a:rPr lang="en-US" altLang="en-US" b="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Chalkboard"/>
              </a:rPr>
              <a:t>health</a:t>
            </a:r>
            <a:endParaRPr lang="en-US" altLang="en-US" b="0" dirty="0">
              <a:solidFill>
                <a:srgbClr val="000000"/>
              </a:solidFill>
              <a:latin typeface="Arial" panose="020B0604020202020204" pitchFamily="34" charset="0"/>
              <a:ea typeface="ヒラギノ角ゴ ProN W3"/>
              <a:cs typeface="ヒラギノ角ゴ ProN W3"/>
              <a:sym typeface="Chalkboar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b="0" dirty="0">
              <a:solidFill>
                <a:srgbClr val="000000"/>
              </a:solidFill>
              <a:latin typeface="Arial" panose="020B0604020202020204" pitchFamily="34" charset="0"/>
              <a:ea typeface="ヒラギノ角ゴ ProN W3"/>
              <a:cs typeface="ヒラギノ角ゴ ProN W3"/>
              <a:sym typeface="Chalkboard"/>
            </a:endParaRPr>
          </a:p>
          <a:p>
            <a:endParaRPr lang="en-US" altLang="en-US" b="0" dirty="0">
              <a:solidFill>
                <a:srgbClr val="000000"/>
              </a:solidFill>
              <a:latin typeface="Arial" panose="020B0604020202020204" pitchFamily="34" charset="0"/>
              <a:ea typeface="ヒラギノ角ゴ ProN W3"/>
              <a:cs typeface="ヒラギノ角ゴ ProN W3"/>
              <a:sym typeface="Chalkboar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92" y="4400932"/>
            <a:ext cx="3585308" cy="23808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18727" y="3843139"/>
            <a:ext cx="2774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Nitrogen dioxide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6553200"/>
            <a:ext cx="125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/>
              <a:t>Source: GMAO</a:t>
            </a:r>
          </a:p>
        </p:txBody>
      </p:sp>
    </p:spTree>
    <p:extLst>
      <p:ext uri="{BB962C8B-B14F-4D97-AF65-F5344CB8AC3E}">
        <p14:creationId xmlns:p14="http://schemas.microsoft.com/office/powerpoint/2010/main" val="54601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6" y="762000"/>
            <a:ext cx="2304434" cy="20218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8978" y="2679227"/>
            <a:ext cx="2310202" cy="597345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GEOS - FP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60991" y="3431320"/>
            <a:ext cx="1855629" cy="1855629"/>
            <a:chOff x="1024432" y="2227177"/>
            <a:chExt cx="1277252" cy="1277252"/>
          </a:xfrm>
        </p:grpSpPr>
        <p:sp>
          <p:nvSpPr>
            <p:cNvPr id="11" name="Oval 10"/>
            <p:cNvSpPr/>
            <p:nvPr/>
          </p:nvSpPr>
          <p:spPr>
            <a:xfrm>
              <a:off x="1024432" y="2227177"/>
              <a:ext cx="1277252" cy="1277252"/>
            </a:xfrm>
            <a:prstGeom prst="ellipse">
              <a:avLst/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/>
            <p:cNvSpPr/>
            <p:nvPr/>
          </p:nvSpPr>
          <p:spPr>
            <a:xfrm>
              <a:off x="1211481" y="2414226"/>
              <a:ext cx="903154" cy="9031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388430" y="5441697"/>
            <a:ext cx="2200750" cy="549573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GEOS - </a:t>
            </a:r>
            <a:r>
              <a:rPr lang="en-US" sz="2400" dirty="0" err="1">
                <a:solidFill>
                  <a:schemeClr val="bg1"/>
                </a:solidFill>
              </a:rPr>
              <a:t>Chem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947420" y="2819400"/>
            <a:ext cx="1025616" cy="8646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B0841FB-9C27-B54B-A004-3B204C28A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940" y="4006782"/>
            <a:ext cx="4936237" cy="162688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38DD2F2-0AD5-9F47-BCDD-EC7E7E1722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1808" y="762000"/>
            <a:ext cx="4914900" cy="162488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E50A0C7-AEBC-1D4C-BEC0-15EDC436A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9108" y="2386886"/>
            <a:ext cx="4940300" cy="165346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5192951" y="2845248"/>
            <a:ext cx="2606228" cy="804704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GEOS - CF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47420" y="5791200"/>
            <a:ext cx="581558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220 reactive species, 720 reactions, run at cubed sphere c360 (25x25 km), one 5-day forecast per day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" y="6553200"/>
            <a:ext cx="125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/>
              <a:t>Source: GMAO</a:t>
            </a:r>
          </a:p>
        </p:txBody>
      </p:sp>
    </p:spTree>
    <p:extLst>
      <p:ext uri="{BB962C8B-B14F-4D97-AF65-F5344CB8AC3E}">
        <p14:creationId xmlns:p14="http://schemas.microsoft.com/office/powerpoint/2010/main" val="284229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18395</TotalTime>
  <Words>1649</Words>
  <Application>Microsoft Office PowerPoint</Application>
  <PresentationFormat>On-screen Show (4:3)</PresentationFormat>
  <Paragraphs>211</Paragraphs>
  <Slides>17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Default Design</vt:lpstr>
      <vt:lpstr>1_Default Design</vt:lpstr>
      <vt:lpstr>Coupling of GEOS-Chem to NASA GEOS  Lizzie Lundgren GEOS-Chem Support Team</vt:lpstr>
      <vt:lpstr>GEOS-Chem in NASA GEOS Overview</vt:lpstr>
      <vt:lpstr>Motivation for incorporating GEOS-Chem into GEOS</vt:lpstr>
      <vt:lpstr>GEOS-Chem is one of several chemistry options in GEOS</vt:lpstr>
      <vt:lpstr>GEOS-Chem is integrated into the GEOS source code as an ESMF Gridded Component</vt:lpstr>
      <vt:lpstr>GEOS uses regular GEOS-Chem files available on GitHub in the GEOS branches</vt:lpstr>
      <vt:lpstr>Successful coupling stems from dedicated collaboration between GMAO and GCST</vt:lpstr>
      <vt:lpstr>Example of GEOS application using GEOS-Chem: GMAO daily air quality forecast product</vt:lpstr>
      <vt:lpstr>PowerPoint Presentation</vt:lpstr>
      <vt:lpstr>PowerPoint Presentation</vt:lpstr>
      <vt:lpstr>Ongoing NASA research and development using GEOS-Chem</vt:lpstr>
      <vt:lpstr>PowerPoint Presentation</vt:lpstr>
      <vt:lpstr>Full-year tropospheric chemistry simulation at c720 (~12 km) resolution using on-line GEOS-Chem in NASA GEOS-5 ESM</vt:lpstr>
      <vt:lpstr>Version Control</vt:lpstr>
      <vt:lpstr>Problems from GMAO Perspective</vt:lpstr>
      <vt:lpstr>Problems from GCST Perspective</vt:lpstr>
      <vt:lpstr> Collaboration Goals</vt:lpstr>
    </vt:vector>
  </TitlesOfParts>
  <Company>Harvard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J. Jacob</dc:creator>
  <cp:lastModifiedBy>Lundgren, Elizabeth</cp:lastModifiedBy>
  <cp:revision>1667</cp:revision>
  <dcterms:created xsi:type="dcterms:W3CDTF">2001-08-02T17:09:44Z</dcterms:created>
  <dcterms:modified xsi:type="dcterms:W3CDTF">2018-07-26T14:13:39Z</dcterms:modified>
</cp:coreProperties>
</file>