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74" r:id="rId2"/>
    <p:sldId id="454" r:id="rId3"/>
    <p:sldId id="475" r:id="rId4"/>
    <p:sldId id="455" r:id="rId5"/>
    <p:sldId id="459" r:id="rId6"/>
    <p:sldId id="460" r:id="rId7"/>
    <p:sldId id="472" r:id="rId8"/>
    <p:sldId id="468" r:id="rId9"/>
    <p:sldId id="470" r:id="rId10"/>
    <p:sldId id="471" r:id="rId11"/>
    <p:sldId id="478" r:id="rId12"/>
    <p:sldId id="461" r:id="rId13"/>
    <p:sldId id="480" r:id="rId14"/>
    <p:sldId id="412" r:id="rId15"/>
    <p:sldId id="479" r:id="rId16"/>
    <p:sldId id="256" r:id="rId17"/>
    <p:sldId id="258" r:id="rId18"/>
    <p:sldId id="259" r:id="rId19"/>
    <p:sldId id="257" r:id="rId20"/>
    <p:sldId id="477" r:id="rId21"/>
    <p:sldId id="481" r:id="rId22"/>
  </p:sldIdLst>
  <p:sldSz cx="12192000" cy="6858000"/>
  <p:notesSz cx="6858000" cy="9144000"/>
  <p:defaultTextStyle>
    <a:defPPr>
      <a:defRPr lang="en-US"/>
    </a:defPPr>
    <a:lvl1pPr marL="0" algn="l" defTabSz="914269" rtl="0" eaLnBrk="1" latinLnBrk="0" hangingPunct="1">
      <a:defRPr sz="1799" kern="1200">
        <a:solidFill>
          <a:schemeClr val="tx1"/>
        </a:solidFill>
        <a:latin typeface="+mn-lt"/>
        <a:ea typeface="+mn-ea"/>
        <a:cs typeface="+mn-cs"/>
      </a:defRPr>
    </a:lvl1pPr>
    <a:lvl2pPr marL="457135" algn="l" defTabSz="914269" rtl="0" eaLnBrk="1" latinLnBrk="0" hangingPunct="1">
      <a:defRPr sz="1799" kern="1200">
        <a:solidFill>
          <a:schemeClr val="tx1"/>
        </a:solidFill>
        <a:latin typeface="+mn-lt"/>
        <a:ea typeface="+mn-ea"/>
        <a:cs typeface="+mn-cs"/>
      </a:defRPr>
    </a:lvl2pPr>
    <a:lvl3pPr marL="914269" algn="l" defTabSz="914269" rtl="0" eaLnBrk="1" latinLnBrk="0" hangingPunct="1">
      <a:defRPr sz="1799" kern="1200">
        <a:solidFill>
          <a:schemeClr val="tx1"/>
        </a:solidFill>
        <a:latin typeface="+mn-lt"/>
        <a:ea typeface="+mn-ea"/>
        <a:cs typeface="+mn-cs"/>
      </a:defRPr>
    </a:lvl3pPr>
    <a:lvl4pPr marL="1371404" algn="l" defTabSz="914269" rtl="0" eaLnBrk="1" latinLnBrk="0" hangingPunct="1">
      <a:defRPr sz="1799" kern="1200">
        <a:solidFill>
          <a:schemeClr val="tx1"/>
        </a:solidFill>
        <a:latin typeface="+mn-lt"/>
        <a:ea typeface="+mn-ea"/>
        <a:cs typeface="+mn-cs"/>
      </a:defRPr>
    </a:lvl4pPr>
    <a:lvl5pPr marL="1828539" algn="l" defTabSz="914269" rtl="0" eaLnBrk="1" latinLnBrk="0" hangingPunct="1">
      <a:defRPr sz="1799" kern="1200">
        <a:solidFill>
          <a:schemeClr val="tx1"/>
        </a:solidFill>
        <a:latin typeface="+mn-lt"/>
        <a:ea typeface="+mn-ea"/>
        <a:cs typeface="+mn-cs"/>
      </a:defRPr>
    </a:lvl5pPr>
    <a:lvl6pPr marL="2285674" algn="l" defTabSz="914269" rtl="0" eaLnBrk="1" latinLnBrk="0" hangingPunct="1">
      <a:defRPr sz="1799" kern="1200">
        <a:solidFill>
          <a:schemeClr val="tx1"/>
        </a:solidFill>
        <a:latin typeface="+mn-lt"/>
        <a:ea typeface="+mn-ea"/>
        <a:cs typeface="+mn-cs"/>
      </a:defRPr>
    </a:lvl6pPr>
    <a:lvl7pPr marL="2742809" algn="l" defTabSz="914269" rtl="0" eaLnBrk="1" latinLnBrk="0" hangingPunct="1">
      <a:defRPr sz="1799" kern="1200">
        <a:solidFill>
          <a:schemeClr val="tx1"/>
        </a:solidFill>
        <a:latin typeface="+mn-lt"/>
        <a:ea typeface="+mn-ea"/>
        <a:cs typeface="+mn-cs"/>
      </a:defRPr>
    </a:lvl7pPr>
    <a:lvl8pPr marL="3199944" algn="l" defTabSz="914269" rtl="0" eaLnBrk="1" latinLnBrk="0" hangingPunct="1">
      <a:defRPr sz="1799" kern="1200">
        <a:solidFill>
          <a:schemeClr val="tx1"/>
        </a:solidFill>
        <a:latin typeface="+mn-lt"/>
        <a:ea typeface="+mn-ea"/>
        <a:cs typeface="+mn-cs"/>
      </a:defRPr>
    </a:lvl8pPr>
    <a:lvl9pPr marL="3657078" algn="l" defTabSz="914269"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47"/>
    <a:srgbClr val="3B3FEB"/>
    <a:srgbClr val="297CC6"/>
    <a:srgbClr val="10CF9C"/>
    <a:srgbClr val="00A44E"/>
    <a:srgbClr val="FFE68E"/>
    <a:srgbClr val="67BE7F"/>
    <a:srgbClr val="FFF0D4"/>
    <a:srgbClr val="538492"/>
    <a:srgbClr val="0029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78"/>
    <p:restoredTop sz="94078"/>
  </p:normalViewPr>
  <p:slideViewPr>
    <p:cSldViewPr>
      <p:cViewPr varScale="1">
        <p:scale>
          <a:sx n="151" d="100"/>
          <a:sy n="151" d="100"/>
        </p:scale>
        <p:origin x="208" y="3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p:cViewPr varScale="1">
        <p:scale>
          <a:sx n="137" d="100"/>
          <a:sy n="137" d="100"/>
        </p:scale>
        <p:origin x="5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379DC-755D-774D-88D8-6D85FB875309}" type="datetimeFigureOut">
              <a:rPr lang="en-US" smtClean="0"/>
              <a:t>4/27/21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1A0F9A-080E-C74A-BD2E-F90B9448E732}" type="slidenum">
              <a:rPr lang="en-US" smtClean="0"/>
              <a:t>‹#›</a:t>
            </a:fld>
            <a:endParaRPr lang="en-US"/>
          </a:p>
        </p:txBody>
      </p:sp>
    </p:spTree>
    <p:extLst>
      <p:ext uri="{BB962C8B-B14F-4D97-AF65-F5344CB8AC3E}">
        <p14:creationId xmlns:p14="http://schemas.microsoft.com/office/powerpoint/2010/main" val="1796849020"/>
      </p:ext>
    </p:extLst>
  </p:cSld>
  <p:clrMap bg1="lt1" tx1="dk1" bg2="lt2" tx2="dk2" accent1="accent1" accent2="accent2" accent3="accent3" accent4="accent4" accent5="accent5" accent6="accent6" hlink="hlink" folHlink="folHlink"/>
  <p:notesStyle>
    <a:lvl1pPr marL="0" algn="l" defTabSz="914269" rtl="0" eaLnBrk="1" latinLnBrk="0" hangingPunct="1">
      <a:defRPr sz="1200" kern="1200">
        <a:solidFill>
          <a:schemeClr val="tx1"/>
        </a:solidFill>
        <a:latin typeface="+mn-lt"/>
        <a:ea typeface="+mn-ea"/>
        <a:cs typeface="+mn-cs"/>
      </a:defRPr>
    </a:lvl1pPr>
    <a:lvl2pPr marL="457135" algn="l" defTabSz="914269" rtl="0" eaLnBrk="1" latinLnBrk="0" hangingPunct="1">
      <a:defRPr sz="1200" kern="1200">
        <a:solidFill>
          <a:schemeClr val="tx1"/>
        </a:solidFill>
        <a:latin typeface="+mn-lt"/>
        <a:ea typeface="+mn-ea"/>
        <a:cs typeface="+mn-cs"/>
      </a:defRPr>
    </a:lvl2pPr>
    <a:lvl3pPr marL="914269" algn="l" defTabSz="914269" rtl="0" eaLnBrk="1" latinLnBrk="0" hangingPunct="1">
      <a:defRPr sz="1200" kern="1200">
        <a:solidFill>
          <a:schemeClr val="tx1"/>
        </a:solidFill>
        <a:latin typeface="+mn-lt"/>
        <a:ea typeface="+mn-ea"/>
        <a:cs typeface="+mn-cs"/>
      </a:defRPr>
    </a:lvl3pPr>
    <a:lvl4pPr marL="1371404" algn="l" defTabSz="914269" rtl="0" eaLnBrk="1" latinLnBrk="0" hangingPunct="1">
      <a:defRPr sz="1200" kern="1200">
        <a:solidFill>
          <a:schemeClr val="tx1"/>
        </a:solidFill>
        <a:latin typeface="+mn-lt"/>
        <a:ea typeface="+mn-ea"/>
        <a:cs typeface="+mn-cs"/>
      </a:defRPr>
    </a:lvl4pPr>
    <a:lvl5pPr marL="1828539" algn="l" defTabSz="914269" rtl="0" eaLnBrk="1" latinLnBrk="0" hangingPunct="1">
      <a:defRPr sz="1200" kern="1200">
        <a:solidFill>
          <a:schemeClr val="tx1"/>
        </a:solidFill>
        <a:latin typeface="+mn-lt"/>
        <a:ea typeface="+mn-ea"/>
        <a:cs typeface="+mn-cs"/>
      </a:defRPr>
    </a:lvl5pPr>
    <a:lvl6pPr marL="2285674" algn="l" defTabSz="914269" rtl="0" eaLnBrk="1" latinLnBrk="0" hangingPunct="1">
      <a:defRPr sz="1200" kern="1200">
        <a:solidFill>
          <a:schemeClr val="tx1"/>
        </a:solidFill>
        <a:latin typeface="+mn-lt"/>
        <a:ea typeface="+mn-ea"/>
        <a:cs typeface="+mn-cs"/>
      </a:defRPr>
    </a:lvl6pPr>
    <a:lvl7pPr marL="2742809" algn="l" defTabSz="914269" rtl="0" eaLnBrk="1" latinLnBrk="0" hangingPunct="1">
      <a:defRPr sz="1200" kern="1200">
        <a:solidFill>
          <a:schemeClr val="tx1"/>
        </a:solidFill>
        <a:latin typeface="+mn-lt"/>
        <a:ea typeface="+mn-ea"/>
        <a:cs typeface="+mn-cs"/>
      </a:defRPr>
    </a:lvl7pPr>
    <a:lvl8pPr marL="3199944" algn="l" defTabSz="914269" rtl="0" eaLnBrk="1" latinLnBrk="0" hangingPunct="1">
      <a:defRPr sz="1200" kern="1200">
        <a:solidFill>
          <a:schemeClr val="tx1"/>
        </a:solidFill>
        <a:latin typeface="+mn-lt"/>
        <a:ea typeface="+mn-ea"/>
        <a:cs typeface="+mn-cs"/>
      </a:defRPr>
    </a:lvl8pPr>
    <a:lvl9pPr marL="3657078" algn="l" defTabSz="91426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1A0F9A-080E-C74A-BD2E-F90B9448E732}" type="slidenum">
              <a:rPr lang="en-US" smtClean="0"/>
              <a:t>6</a:t>
            </a:fld>
            <a:endParaRPr lang="en-US"/>
          </a:p>
        </p:txBody>
      </p:sp>
    </p:spTree>
    <p:extLst>
      <p:ext uri="{BB962C8B-B14F-4D97-AF65-F5344CB8AC3E}">
        <p14:creationId xmlns:p14="http://schemas.microsoft.com/office/powerpoint/2010/main" val="2300764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Jun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now, from previous talks and LUISA’s talk we know that MUSICA is A new model framework of CAM6-chem, which enable chemistry and aerosol to be simulated at a finer resolution.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capability of regional refinement allows for representation of convective processes within the ASM and typhoons. Likewise, the model is capable of resolving chemistry at emission and exposure relevant scales while also incorporating fully interactive tropospheric and stratospheric chemistry and aerosols</a:t>
            </a:r>
            <a:r>
              <a:rPr lang="en-US" sz="1200" kern="1200" baseline="30000" dirty="0">
                <a:solidFill>
                  <a:schemeClr val="tx1"/>
                </a:solidFill>
                <a:effectLst/>
                <a:latin typeface="+mn-lt"/>
                <a:ea typeface="+mn-ea"/>
                <a:cs typeface="+mn-cs"/>
              </a:rPr>
              <a:t>6</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regional refined grid designed for ASM research covers the anticyclone over the Tibetan Plateau and eastward eddy shedding over the WP region, which includes both natural and anthropogenic emission sources from South and East Asia.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finer resolution, emissions and chemistry are more accurately represented.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Pollutants are simulated on human exposure-relevant scales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87EAF7B-B138-8748-BF71-272B1427309B}" type="slidenum">
              <a:rPr lang="en-US" smtClean="0"/>
              <a:t>15</a:t>
            </a:fld>
            <a:endParaRPr lang="en-US"/>
          </a:p>
        </p:txBody>
      </p:sp>
    </p:spTree>
    <p:extLst>
      <p:ext uri="{BB962C8B-B14F-4D97-AF65-F5344CB8AC3E}">
        <p14:creationId xmlns:p14="http://schemas.microsoft.com/office/powerpoint/2010/main" val="2857660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64A05B-06B1-0345-8F05-7F024412AD55}" type="slidenum">
              <a:rPr lang="en-US" smtClean="0"/>
              <a:t>17</a:t>
            </a:fld>
            <a:endParaRPr lang="en-US"/>
          </a:p>
        </p:txBody>
      </p:sp>
    </p:spTree>
    <p:extLst>
      <p:ext uri="{BB962C8B-B14F-4D97-AF65-F5344CB8AC3E}">
        <p14:creationId xmlns:p14="http://schemas.microsoft.com/office/powerpoint/2010/main" val="3688798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6"/>
            <a:ext cx="10363200" cy="1470025"/>
          </a:xfrm>
        </p:spPr>
        <p:txBody>
          <a:bodyPr/>
          <a:lstStyle>
            <a:lvl1pPr>
              <a:defRPr b="1">
                <a:solidFill>
                  <a:schemeClr val="accent6">
                    <a:lumMod val="50000"/>
                  </a:schemeClr>
                </a:solidFill>
                <a:latin typeface="+mn-lt"/>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96" indent="0" algn="ctr">
              <a:buNone/>
              <a:defRPr>
                <a:solidFill>
                  <a:schemeClr val="tx1">
                    <a:tint val="75000"/>
                  </a:schemeClr>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3" indent="0" algn="ctr">
              <a:buNone/>
              <a:defRPr>
                <a:solidFill>
                  <a:schemeClr val="tx1">
                    <a:tint val="75000"/>
                  </a:schemeClr>
                </a:solidFill>
              </a:defRPr>
            </a:lvl5pPr>
            <a:lvl6pPr marL="2285978" indent="0" algn="ctr">
              <a:buNone/>
              <a:defRPr>
                <a:solidFill>
                  <a:schemeClr val="tx1">
                    <a:tint val="75000"/>
                  </a:schemeClr>
                </a:solidFill>
              </a:defRPr>
            </a:lvl6pPr>
            <a:lvl7pPr marL="2743174" indent="0" algn="ctr">
              <a:buNone/>
              <a:defRPr>
                <a:solidFill>
                  <a:schemeClr val="tx1">
                    <a:tint val="75000"/>
                  </a:schemeClr>
                </a:solidFill>
              </a:defRPr>
            </a:lvl7pPr>
            <a:lvl8pPr marL="3200370" indent="0" algn="ctr">
              <a:buNone/>
              <a:defRPr>
                <a:solidFill>
                  <a:schemeClr val="tx1">
                    <a:tint val="75000"/>
                  </a:schemeClr>
                </a:solidFill>
              </a:defRPr>
            </a:lvl8pPr>
            <a:lvl9pPr marL="365756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A00851-DDC2-1143-B122-4F6DCD618785}" type="datetime1">
              <a:rPr lang="en-US" smtClean="0"/>
              <a:t>4/27/21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2814050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5301EF-418C-DC4C-A0D6-1168C5590D1B}" type="datetime1">
              <a:rPr lang="en-US" smtClean="0"/>
              <a:t>4/27/21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2141165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29DF0E-C817-6046-97A7-44CD29AB5AEC}" type="datetime1">
              <a:rPr lang="en-US" smtClean="0"/>
              <a:t>4/27/21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25279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2"/>
          </a:xfrm>
        </p:spPr>
        <p:txBody>
          <a:bodyPr/>
          <a:lstStyle>
            <a:lvl1pPr>
              <a:defRPr sz="3600" b="1">
                <a:solidFill>
                  <a:schemeClr val="accent6">
                    <a:lumMod val="50000"/>
                  </a:schemeClr>
                </a:solidFill>
                <a:latin typeface="+mn-lt"/>
              </a:defRPr>
            </a:lvl1pPr>
          </a:lstStyle>
          <a:p>
            <a:r>
              <a:rPr lang="en-US" dirty="0"/>
              <a:t>Click to edit Master title style</a:t>
            </a:r>
          </a:p>
        </p:txBody>
      </p:sp>
      <p:sp>
        <p:nvSpPr>
          <p:cNvPr id="3" name="Content Placeholder 2"/>
          <p:cNvSpPr>
            <a:spLocks noGrp="1"/>
          </p:cNvSpPr>
          <p:nvPr>
            <p:ph idx="1"/>
          </p:nvPr>
        </p:nvSpPr>
        <p:spPr>
          <a:xfrm>
            <a:off x="609600" y="1371600"/>
            <a:ext cx="10972800" cy="4754565"/>
          </a:xfrm>
        </p:spPr>
        <p:txBody>
          <a:bodyPr/>
          <a:lstStyle>
            <a:lvl1pPr>
              <a:buClr>
                <a:srgbClr val="C00000"/>
              </a:buClr>
              <a:buFont typeface="Wingdings" pitchFamily="2" charset="2"/>
              <a:buChar cha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21C661F-45DB-464E-B381-5A72B1C4998F}" type="datetime1">
              <a:rPr lang="en-US" smtClean="0"/>
              <a:t>4/27/21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4041221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2000">
                <a:solidFill>
                  <a:schemeClr val="tx1">
                    <a:tint val="75000"/>
                  </a:schemeClr>
                </a:solidFill>
              </a:defRPr>
            </a:lvl1pPr>
            <a:lvl2pPr marL="457196" indent="0">
              <a:buNone/>
              <a:defRPr sz="1800">
                <a:solidFill>
                  <a:schemeClr val="tx1">
                    <a:tint val="75000"/>
                  </a:schemeClr>
                </a:solidFill>
              </a:defRPr>
            </a:lvl2pPr>
            <a:lvl3pPr marL="914391" indent="0">
              <a:buNone/>
              <a:defRPr sz="1600">
                <a:solidFill>
                  <a:schemeClr val="tx1">
                    <a:tint val="75000"/>
                  </a:schemeClr>
                </a:solidFill>
              </a:defRPr>
            </a:lvl3pPr>
            <a:lvl4pPr marL="1371587" indent="0">
              <a:buNone/>
              <a:defRPr sz="1400">
                <a:solidFill>
                  <a:schemeClr val="tx1">
                    <a:tint val="75000"/>
                  </a:schemeClr>
                </a:solidFill>
              </a:defRPr>
            </a:lvl4pPr>
            <a:lvl5pPr marL="1828783" indent="0">
              <a:buNone/>
              <a:defRPr sz="1400">
                <a:solidFill>
                  <a:schemeClr val="tx1">
                    <a:tint val="75000"/>
                  </a:schemeClr>
                </a:solidFill>
              </a:defRPr>
            </a:lvl5pPr>
            <a:lvl6pPr marL="2285978" indent="0">
              <a:buNone/>
              <a:defRPr sz="1400">
                <a:solidFill>
                  <a:schemeClr val="tx1">
                    <a:tint val="75000"/>
                  </a:schemeClr>
                </a:solidFill>
              </a:defRPr>
            </a:lvl6pPr>
            <a:lvl7pPr marL="2743174" indent="0">
              <a:buNone/>
              <a:defRPr sz="1400">
                <a:solidFill>
                  <a:schemeClr val="tx1">
                    <a:tint val="75000"/>
                  </a:schemeClr>
                </a:solidFill>
              </a:defRPr>
            </a:lvl7pPr>
            <a:lvl8pPr marL="3200370" indent="0">
              <a:buNone/>
              <a:defRPr sz="1400">
                <a:solidFill>
                  <a:schemeClr val="tx1">
                    <a:tint val="75000"/>
                  </a:schemeClr>
                </a:solidFill>
              </a:defRPr>
            </a:lvl8pPr>
            <a:lvl9pPr marL="365756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F2FCBD-A810-2F43-8DBE-E7BB9794AF05}" type="datetime1">
              <a:rPr lang="en-US" smtClean="0"/>
              <a:t>4/27/21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1889658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B2BAD5-5613-8449-BE14-C21472214082}" type="datetime1">
              <a:rPr lang="en-US" smtClean="0"/>
              <a:t>4/27/21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93887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3" indent="0">
              <a:buNone/>
              <a:defRPr sz="1600" b="1"/>
            </a:lvl5pPr>
            <a:lvl6pPr marL="2285978" indent="0">
              <a:buNone/>
              <a:defRPr sz="1600" b="1"/>
            </a:lvl6pPr>
            <a:lvl7pPr marL="2743174" indent="0">
              <a:buNone/>
              <a:defRPr sz="1600" b="1"/>
            </a:lvl7pPr>
            <a:lvl8pPr marL="3200370" indent="0">
              <a:buNone/>
              <a:defRPr sz="1600" b="1"/>
            </a:lvl8pPr>
            <a:lvl9pPr marL="365756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3" indent="0">
              <a:buNone/>
              <a:defRPr sz="1600" b="1"/>
            </a:lvl5pPr>
            <a:lvl6pPr marL="2285978" indent="0">
              <a:buNone/>
              <a:defRPr sz="1600" b="1"/>
            </a:lvl6pPr>
            <a:lvl7pPr marL="2743174" indent="0">
              <a:buNone/>
              <a:defRPr sz="1600" b="1"/>
            </a:lvl7pPr>
            <a:lvl8pPr marL="3200370" indent="0">
              <a:buNone/>
              <a:defRPr sz="1600" b="1"/>
            </a:lvl8pPr>
            <a:lvl9pPr marL="36575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70117B-C7AC-3645-8977-5888D382345C}" type="datetime1">
              <a:rPr lang="en-US" smtClean="0"/>
              <a:t>4/27/21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3637365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2"/>
          </a:xfrm>
        </p:spPr>
        <p:txBody>
          <a:bodyPr/>
          <a:lstStyle>
            <a:lvl1pPr>
              <a:defRPr sz="3600" b="1">
                <a:solidFill>
                  <a:schemeClr val="accent6">
                    <a:lumMod val="50000"/>
                  </a:schemeClr>
                </a:solidFill>
                <a:latin typeface="+mn-lt"/>
              </a:defRPr>
            </a:lvl1pPr>
          </a:lstStyle>
          <a:p>
            <a:r>
              <a:rPr lang="en-US" dirty="0"/>
              <a:t>Click to edit Master title style</a:t>
            </a:r>
          </a:p>
        </p:txBody>
      </p:sp>
      <p:sp>
        <p:nvSpPr>
          <p:cNvPr id="3" name="Date Placeholder 2"/>
          <p:cNvSpPr>
            <a:spLocks noGrp="1"/>
          </p:cNvSpPr>
          <p:nvPr>
            <p:ph type="dt" sz="half" idx="10"/>
          </p:nvPr>
        </p:nvSpPr>
        <p:spPr/>
        <p:txBody>
          <a:bodyPr/>
          <a:lstStyle/>
          <a:p>
            <a:fld id="{C29C88FA-A8D7-614D-8BA8-5037E1177649}" type="datetime1">
              <a:rPr lang="en-US" smtClean="0"/>
              <a:t>4/27/21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296400" y="6492875"/>
            <a:ext cx="2844800" cy="365125"/>
          </a:xfrm>
        </p:spPr>
        <p:txBody>
          <a:bodyPr/>
          <a:lstStyle>
            <a:lvl1pPr>
              <a:defRPr sz="1000"/>
            </a:lvl1pPr>
          </a:lstStyle>
          <a:p>
            <a:fld id="{BD07622D-11D0-4D17-AFC4-64773C8D9EF7}" type="slidenum">
              <a:rPr lang="en-US" smtClean="0"/>
              <a:pPr/>
              <a:t>‹#›</a:t>
            </a:fld>
            <a:endParaRPr lang="en-US" sz="1000" dirty="0"/>
          </a:p>
        </p:txBody>
      </p:sp>
    </p:spTree>
    <p:extLst>
      <p:ext uri="{BB962C8B-B14F-4D97-AF65-F5344CB8AC3E}">
        <p14:creationId xmlns:p14="http://schemas.microsoft.com/office/powerpoint/2010/main" val="1740414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6A7B81-8190-9A40-9B3A-3E32BCC879B0}" type="datetime1">
              <a:rPr lang="en-US" smtClean="0"/>
              <a:t>4/27/21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2378941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3" indent="0">
              <a:buNone/>
              <a:defRPr sz="900"/>
            </a:lvl5pPr>
            <a:lvl6pPr marL="2285978" indent="0">
              <a:buNone/>
              <a:defRPr sz="900"/>
            </a:lvl6pPr>
            <a:lvl7pPr marL="2743174" indent="0">
              <a:buNone/>
              <a:defRPr sz="900"/>
            </a:lvl7pPr>
            <a:lvl8pPr marL="3200370" indent="0">
              <a:buNone/>
              <a:defRPr sz="900"/>
            </a:lvl8pPr>
            <a:lvl9pPr marL="36575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757A19-B377-734A-B709-4494E19E1E13}" type="datetime1">
              <a:rPr lang="en-US" smtClean="0"/>
              <a:t>4/27/21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99286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3" indent="0">
              <a:buNone/>
              <a:defRPr sz="2000"/>
            </a:lvl5pPr>
            <a:lvl6pPr marL="2285978" indent="0">
              <a:buNone/>
              <a:defRPr sz="2000"/>
            </a:lvl6pPr>
            <a:lvl7pPr marL="2743174" indent="0">
              <a:buNone/>
              <a:defRPr sz="2000"/>
            </a:lvl7pPr>
            <a:lvl8pPr marL="3200370" indent="0">
              <a:buNone/>
              <a:defRPr sz="2000"/>
            </a:lvl8pPr>
            <a:lvl9pPr marL="3657565"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3" indent="0">
              <a:buNone/>
              <a:defRPr sz="900"/>
            </a:lvl5pPr>
            <a:lvl6pPr marL="2285978" indent="0">
              <a:buNone/>
              <a:defRPr sz="900"/>
            </a:lvl6pPr>
            <a:lvl7pPr marL="2743174" indent="0">
              <a:buNone/>
              <a:defRPr sz="900"/>
            </a:lvl7pPr>
            <a:lvl8pPr marL="3200370" indent="0">
              <a:buNone/>
              <a:defRPr sz="900"/>
            </a:lvl8pPr>
            <a:lvl9pPr marL="36575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26F0E7-D99E-5640-B3CF-F84E951CBE89}" type="datetime1">
              <a:rPr lang="en-US" smtClean="0"/>
              <a:t>4/27/21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2205475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921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95400"/>
            <a:ext cx="10972800" cy="483076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0170A7-F058-D349-8518-4ADCC36FFCE7}" type="datetime1">
              <a:rPr lang="en-US" smtClean="0"/>
              <a:t>4/27/21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07622D-11D0-4D17-AFC4-64773C8D9EF7}" type="slidenum">
              <a:rPr lang="en-US" smtClean="0"/>
              <a:t>‹#›</a:t>
            </a:fld>
            <a:endParaRPr lang="en-US" dirty="0"/>
          </a:p>
        </p:txBody>
      </p:sp>
    </p:spTree>
    <p:extLst>
      <p:ext uri="{BB962C8B-B14F-4D97-AF65-F5344CB8AC3E}">
        <p14:creationId xmlns:p14="http://schemas.microsoft.com/office/powerpoint/2010/main" val="3942755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91" rtl="0" eaLnBrk="1" latinLnBrk="0" hangingPunct="1">
        <a:spcBef>
          <a:spcPct val="0"/>
        </a:spcBef>
        <a:buNone/>
        <a:defRPr sz="3600" b="1" kern="1200">
          <a:solidFill>
            <a:schemeClr val="accent6">
              <a:lumMod val="50000"/>
            </a:schemeClr>
          </a:solidFill>
          <a:latin typeface="+mj-lt"/>
          <a:ea typeface="+mj-ea"/>
          <a:cs typeface="+mj-cs"/>
        </a:defRPr>
      </a:lvl1pPr>
    </p:titleStyle>
    <p:bodyStyle>
      <a:lvl1pPr marL="342897" indent="-342897" algn="l" defTabSz="91439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43" indent="-285747" algn="l" defTabSz="91439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89" indent="-228598" algn="l" defTabSz="91439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85" indent="-228598" algn="l" defTabSz="9143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80" indent="-228598" algn="l" defTabSz="9143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76" indent="-228598" algn="l" defTabSz="9143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72" indent="-228598" algn="l" defTabSz="9143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67" indent="-228598" algn="l" defTabSz="9143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63" indent="-228598" algn="l" defTabSz="9143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3"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4" algn="l" defTabSz="914391" rtl="0" eaLnBrk="1" latinLnBrk="0" hangingPunct="1">
        <a:defRPr sz="1800" kern="1200">
          <a:solidFill>
            <a:schemeClr val="tx1"/>
          </a:solidFill>
          <a:latin typeface="+mn-lt"/>
          <a:ea typeface="+mn-ea"/>
          <a:cs typeface="+mn-cs"/>
        </a:defRPr>
      </a:lvl7pPr>
      <a:lvl8pPr marL="3200370" algn="l" defTabSz="914391" rtl="0" eaLnBrk="1" latinLnBrk="0" hangingPunct="1">
        <a:defRPr sz="1800" kern="1200">
          <a:solidFill>
            <a:schemeClr val="tx1"/>
          </a:solidFill>
          <a:latin typeface="+mn-lt"/>
          <a:ea typeface="+mn-ea"/>
          <a:cs typeface="+mn-cs"/>
        </a:defRPr>
      </a:lvl8pPr>
      <a:lvl9pPr marL="3657565" algn="l" defTabSz="91439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31.png"/><Relationship Id="rId4" Type="http://schemas.openxmlformats.org/officeDocument/2006/relationships/image" Target="../media/image30.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3.tiff"/><Relationship Id="rId7" Type="http://schemas.openxmlformats.org/officeDocument/2006/relationships/image" Target="../media/image37.gif"/><Relationship Id="rId2" Type="http://schemas.openxmlformats.org/officeDocument/2006/relationships/image" Target="../media/image32.tiff"/><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tiff"/><Relationship Id="rId9" Type="http://schemas.openxmlformats.org/officeDocument/2006/relationships/image" Target="../media/image39.gif"/></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catalog.eol.ucar.edu/acclip_2019"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6.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gif"/><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7.gif"/><Relationship Id="rId2" Type="http://schemas.openxmlformats.org/officeDocument/2006/relationships/image" Target="../media/image12.gif"/><Relationship Id="rId1" Type="http://schemas.openxmlformats.org/officeDocument/2006/relationships/slideLayout" Target="../slideLayouts/slideLayout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C6C68-EE99-1242-87AE-728125522250}"/>
              </a:ext>
            </a:extLst>
          </p:cNvPr>
          <p:cNvSpPr>
            <a:spLocks noGrp="1"/>
          </p:cNvSpPr>
          <p:nvPr>
            <p:ph type="ctrTitle"/>
          </p:nvPr>
        </p:nvSpPr>
        <p:spPr/>
        <p:txBody>
          <a:bodyPr>
            <a:normAutofit fontScale="90000"/>
          </a:bodyPr>
          <a:lstStyle/>
          <a:p>
            <a:r>
              <a:rPr lang="en-US" dirty="0"/>
              <a:t>Understand the aerosol composition in ATAL with integrated modeling and observations from field campaigns</a:t>
            </a:r>
          </a:p>
        </p:txBody>
      </p:sp>
      <p:sp>
        <p:nvSpPr>
          <p:cNvPr id="3" name="Subtitle 2">
            <a:extLst>
              <a:ext uri="{FF2B5EF4-FFF2-40B4-BE49-F238E27FC236}">
                <a16:creationId xmlns:a16="http://schemas.microsoft.com/office/drawing/2014/main" id="{1809C329-2B1F-0040-8BC2-15C9B9FCC977}"/>
              </a:ext>
            </a:extLst>
          </p:cNvPr>
          <p:cNvSpPr>
            <a:spLocks noGrp="1"/>
          </p:cNvSpPr>
          <p:nvPr>
            <p:ph type="subTitle" idx="1"/>
          </p:nvPr>
        </p:nvSpPr>
        <p:spPr/>
        <p:txBody>
          <a:bodyPr>
            <a:normAutofit/>
          </a:bodyPr>
          <a:lstStyle/>
          <a:p>
            <a:r>
              <a:rPr lang="en-US" sz="2400" dirty="0"/>
              <a:t>Mian Chin and colleagues, NASA Goddard Space Flight Center</a:t>
            </a:r>
          </a:p>
          <a:p>
            <a:r>
              <a:rPr lang="en-US" sz="2400" dirty="0" err="1"/>
              <a:t>Yunqian</a:t>
            </a:r>
            <a:r>
              <a:rPr lang="en-US" sz="2400" dirty="0"/>
              <a:t> Zhu and NCAR group</a:t>
            </a:r>
          </a:p>
        </p:txBody>
      </p:sp>
      <p:sp>
        <p:nvSpPr>
          <p:cNvPr id="4" name="Slide Number Placeholder 3">
            <a:extLst>
              <a:ext uri="{FF2B5EF4-FFF2-40B4-BE49-F238E27FC236}">
                <a16:creationId xmlns:a16="http://schemas.microsoft.com/office/drawing/2014/main" id="{85740559-50B0-CB42-8479-25A9C67F0367}"/>
              </a:ext>
            </a:extLst>
          </p:cNvPr>
          <p:cNvSpPr>
            <a:spLocks noGrp="1"/>
          </p:cNvSpPr>
          <p:nvPr>
            <p:ph type="sldNum" sz="quarter" idx="12"/>
          </p:nvPr>
        </p:nvSpPr>
        <p:spPr/>
        <p:txBody>
          <a:bodyPr/>
          <a:lstStyle/>
          <a:p>
            <a:fld id="{BD07622D-11D0-4D17-AFC4-64773C8D9EF7}" type="slidenum">
              <a:rPr lang="en-US" smtClean="0"/>
              <a:t>1</a:t>
            </a:fld>
            <a:endParaRPr lang="en-US"/>
          </a:p>
        </p:txBody>
      </p:sp>
      <p:sp>
        <p:nvSpPr>
          <p:cNvPr id="5" name="TextBox 4">
            <a:extLst>
              <a:ext uri="{FF2B5EF4-FFF2-40B4-BE49-F238E27FC236}">
                <a16:creationId xmlns:a16="http://schemas.microsoft.com/office/drawing/2014/main" id="{FE9B43DD-C702-C945-B8F0-F4374453FAF0}"/>
              </a:ext>
            </a:extLst>
          </p:cNvPr>
          <p:cNvSpPr txBox="1"/>
          <p:nvPr/>
        </p:nvSpPr>
        <p:spPr>
          <a:xfrm>
            <a:off x="4411693" y="5638800"/>
            <a:ext cx="3368614" cy="338554"/>
          </a:xfrm>
          <a:prstGeom prst="rect">
            <a:avLst/>
          </a:prstGeom>
          <a:noFill/>
        </p:spPr>
        <p:txBody>
          <a:bodyPr wrap="none" rtlCol="0">
            <a:spAutoFit/>
          </a:bodyPr>
          <a:lstStyle/>
          <a:p>
            <a:r>
              <a:rPr lang="en-US" sz="1600" dirty="0"/>
              <a:t>4/27/2021, NCAR UTLS group meeting</a:t>
            </a:r>
          </a:p>
        </p:txBody>
      </p:sp>
    </p:spTree>
    <p:extLst>
      <p:ext uri="{BB962C8B-B14F-4D97-AF65-F5344CB8AC3E}">
        <p14:creationId xmlns:p14="http://schemas.microsoft.com/office/powerpoint/2010/main" val="2578090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E452-65CE-624F-8866-FB0485C5D42F}"/>
              </a:ext>
            </a:extLst>
          </p:cNvPr>
          <p:cNvSpPr>
            <a:spLocks noGrp="1"/>
          </p:cNvSpPr>
          <p:nvPr>
            <p:ph type="title"/>
          </p:nvPr>
        </p:nvSpPr>
        <p:spPr>
          <a:xfrm>
            <a:off x="1066800" y="274638"/>
            <a:ext cx="10058400" cy="1096962"/>
          </a:xfrm>
        </p:spPr>
        <p:txBody>
          <a:bodyPr>
            <a:normAutofit fontScale="90000"/>
          </a:bodyPr>
          <a:lstStyle/>
          <a:p>
            <a:r>
              <a:rPr lang="en-US" dirty="0"/>
              <a:t>LS: airmass from SA is easier getting into the stratosphere over the W Pacific than airmass from EA </a:t>
            </a:r>
          </a:p>
        </p:txBody>
      </p:sp>
      <p:sp>
        <p:nvSpPr>
          <p:cNvPr id="3" name="Slide Number Placeholder 2">
            <a:extLst>
              <a:ext uri="{FF2B5EF4-FFF2-40B4-BE49-F238E27FC236}">
                <a16:creationId xmlns:a16="http://schemas.microsoft.com/office/drawing/2014/main" id="{E22A8491-FCBC-B443-8A30-CF6E327E6782}"/>
              </a:ext>
            </a:extLst>
          </p:cNvPr>
          <p:cNvSpPr>
            <a:spLocks noGrp="1"/>
          </p:cNvSpPr>
          <p:nvPr>
            <p:ph type="sldNum" sz="quarter" idx="12"/>
          </p:nvPr>
        </p:nvSpPr>
        <p:spPr/>
        <p:txBody>
          <a:bodyPr/>
          <a:lstStyle/>
          <a:p>
            <a:fld id="{BD07622D-11D0-4D17-AFC4-64773C8D9EF7}" type="slidenum">
              <a:rPr lang="en-US" smtClean="0"/>
              <a:pPr/>
              <a:t>10</a:t>
            </a:fld>
            <a:endParaRPr lang="en-US" sz="1000" dirty="0"/>
          </a:p>
        </p:txBody>
      </p:sp>
      <p:pic>
        <p:nvPicPr>
          <p:cNvPr id="11" name="Picture 10">
            <a:extLst>
              <a:ext uri="{FF2B5EF4-FFF2-40B4-BE49-F238E27FC236}">
                <a16:creationId xmlns:a16="http://schemas.microsoft.com/office/drawing/2014/main" id="{99D2DF69-2EB8-B345-B10F-BC9F8C67D016}"/>
              </a:ext>
            </a:extLst>
          </p:cNvPr>
          <p:cNvPicPr>
            <a:picLocks noChangeAspect="1"/>
          </p:cNvPicPr>
          <p:nvPr/>
        </p:nvPicPr>
        <p:blipFill rotWithShape="1">
          <a:blip r:embed="rId2">
            <a:extLst>
              <a:ext uri="{28A0092B-C50C-407E-A947-70E740481C1C}">
                <a14:useLocalDpi xmlns:a14="http://schemas.microsoft.com/office/drawing/2010/main" val="0"/>
              </a:ext>
            </a:extLst>
          </a:blip>
          <a:srcRect l="3171" t="4948" r="4635" b="4948"/>
          <a:stretch/>
        </p:blipFill>
        <p:spPr>
          <a:xfrm>
            <a:off x="429768" y="1684782"/>
            <a:ext cx="3456432" cy="2087626"/>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BDD33363-CF98-9540-BF57-CF4780E0DE10}"/>
              </a:ext>
            </a:extLst>
          </p:cNvPr>
          <p:cNvPicPr>
            <a:picLocks/>
          </p:cNvPicPr>
          <p:nvPr/>
        </p:nvPicPr>
        <p:blipFill rotWithShape="1">
          <a:blip r:embed="rId3">
            <a:extLst>
              <a:ext uri="{28A0092B-C50C-407E-A947-70E740481C1C}">
                <a14:useLocalDpi xmlns:a14="http://schemas.microsoft.com/office/drawing/2010/main" val="0"/>
              </a:ext>
            </a:extLst>
          </a:blip>
          <a:srcRect l="3171" t="4948" r="4635" b="4948"/>
          <a:stretch/>
        </p:blipFill>
        <p:spPr>
          <a:xfrm>
            <a:off x="8038338" y="1684782"/>
            <a:ext cx="3456432" cy="2084832"/>
          </a:xfrm>
          <a:prstGeom prst="rect">
            <a:avLst/>
          </a:prstGeom>
        </p:spPr>
      </p:pic>
      <p:pic>
        <p:nvPicPr>
          <p:cNvPr id="15" name="Picture 14" descr="Graphical user interface&#10;&#10;Description automatically generated with low confidence">
            <a:extLst>
              <a:ext uri="{FF2B5EF4-FFF2-40B4-BE49-F238E27FC236}">
                <a16:creationId xmlns:a16="http://schemas.microsoft.com/office/drawing/2014/main" id="{106BEAAA-4C90-A84E-8CB3-7B4E2AAF3FC2}"/>
              </a:ext>
            </a:extLst>
          </p:cNvPr>
          <p:cNvPicPr>
            <a:picLocks/>
          </p:cNvPicPr>
          <p:nvPr/>
        </p:nvPicPr>
        <p:blipFill rotWithShape="1">
          <a:blip r:embed="rId4">
            <a:extLst>
              <a:ext uri="{28A0092B-C50C-407E-A947-70E740481C1C}">
                <a14:useLocalDpi xmlns:a14="http://schemas.microsoft.com/office/drawing/2010/main" val="0"/>
              </a:ext>
            </a:extLst>
          </a:blip>
          <a:srcRect l="3171" t="4948" r="4635" b="4948"/>
          <a:stretch/>
        </p:blipFill>
        <p:spPr>
          <a:xfrm>
            <a:off x="4234053" y="1684782"/>
            <a:ext cx="3456432" cy="2084832"/>
          </a:xfrm>
          <a:prstGeom prst="rect">
            <a:avLst/>
          </a:prstGeom>
        </p:spPr>
      </p:pic>
      <p:pic>
        <p:nvPicPr>
          <p:cNvPr id="17" name="Picture 16" descr="A picture containing chart&#10;&#10;Description automatically generated">
            <a:extLst>
              <a:ext uri="{FF2B5EF4-FFF2-40B4-BE49-F238E27FC236}">
                <a16:creationId xmlns:a16="http://schemas.microsoft.com/office/drawing/2014/main" id="{71206FD5-7D67-3E40-B773-A1776241EB1A}"/>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973449" y="3924300"/>
            <a:ext cx="3977640" cy="2887218"/>
          </a:xfrm>
          <a:prstGeom prst="rect">
            <a:avLst/>
          </a:prstGeom>
        </p:spPr>
      </p:pic>
      <p:pic>
        <p:nvPicPr>
          <p:cNvPr id="18" name="Picture 17" descr="Chart&#10;&#10;Description automatically generated">
            <a:extLst>
              <a:ext uri="{FF2B5EF4-FFF2-40B4-BE49-F238E27FC236}">
                <a16:creationId xmlns:a16="http://schemas.microsoft.com/office/drawing/2014/main" id="{4D78D5AA-C3B5-0149-8529-80584D9C66DC}"/>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52400" y="4032567"/>
            <a:ext cx="3849624" cy="2560320"/>
          </a:xfrm>
          <a:prstGeom prst="rect">
            <a:avLst/>
          </a:prstGeom>
        </p:spPr>
      </p:pic>
      <p:sp>
        <p:nvSpPr>
          <p:cNvPr id="19" name="TextBox 18">
            <a:extLst>
              <a:ext uri="{FF2B5EF4-FFF2-40B4-BE49-F238E27FC236}">
                <a16:creationId xmlns:a16="http://schemas.microsoft.com/office/drawing/2014/main" id="{2E3117C5-978D-5C45-A138-DA79C0ED2B21}"/>
              </a:ext>
            </a:extLst>
          </p:cNvPr>
          <p:cNvSpPr txBox="1"/>
          <p:nvPr/>
        </p:nvSpPr>
        <p:spPr>
          <a:xfrm>
            <a:off x="609601" y="2011680"/>
            <a:ext cx="1295400" cy="461665"/>
          </a:xfrm>
          <a:prstGeom prst="rect">
            <a:avLst/>
          </a:prstGeom>
          <a:solidFill>
            <a:schemeClr val="bg1">
              <a:alpha val="55000"/>
            </a:schemeClr>
          </a:solidFill>
        </p:spPr>
        <p:txBody>
          <a:bodyPr wrap="square" rtlCol="0">
            <a:spAutoFit/>
          </a:bodyPr>
          <a:lstStyle/>
          <a:p>
            <a:r>
              <a:rPr lang="en-US" sz="1200" dirty="0"/>
              <a:t>CAMS   CO </a:t>
            </a:r>
          </a:p>
          <a:p>
            <a:r>
              <a:rPr lang="en-US" sz="1200" dirty="0"/>
              <a:t>128E 2020-08-25</a:t>
            </a:r>
          </a:p>
        </p:txBody>
      </p:sp>
      <p:sp>
        <p:nvSpPr>
          <p:cNvPr id="20" name="TextBox 19">
            <a:extLst>
              <a:ext uri="{FF2B5EF4-FFF2-40B4-BE49-F238E27FC236}">
                <a16:creationId xmlns:a16="http://schemas.microsoft.com/office/drawing/2014/main" id="{3958DC11-0D51-3D44-8899-4AB00E0FF0FC}"/>
              </a:ext>
            </a:extLst>
          </p:cNvPr>
          <p:cNvSpPr txBox="1"/>
          <p:nvPr/>
        </p:nvSpPr>
        <p:spPr>
          <a:xfrm>
            <a:off x="4432307" y="2011680"/>
            <a:ext cx="1282693" cy="461665"/>
          </a:xfrm>
          <a:prstGeom prst="rect">
            <a:avLst/>
          </a:prstGeom>
          <a:solidFill>
            <a:schemeClr val="bg1">
              <a:alpha val="55000"/>
            </a:schemeClr>
          </a:solidFill>
        </p:spPr>
        <p:txBody>
          <a:bodyPr wrap="square" rtlCol="0">
            <a:spAutoFit/>
          </a:bodyPr>
          <a:lstStyle/>
          <a:p>
            <a:r>
              <a:rPr lang="en-US" sz="1200" dirty="0"/>
              <a:t>CAMS   CO_SA 128E 2020-08-25</a:t>
            </a:r>
          </a:p>
        </p:txBody>
      </p:sp>
      <p:sp>
        <p:nvSpPr>
          <p:cNvPr id="21" name="TextBox 20">
            <a:extLst>
              <a:ext uri="{FF2B5EF4-FFF2-40B4-BE49-F238E27FC236}">
                <a16:creationId xmlns:a16="http://schemas.microsoft.com/office/drawing/2014/main" id="{8183A3B3-B33E-A14F-9EE8-E74D80191C74}"/>
              </a:ext>
            </a:extLst>
          </p:cNvPr>
          <p:cNvSpPr txBox="1"/>
          <p:nvPr/>
        </p:nvSpPr>
        <p:spPr>
          <a:xfrm>
            <a:off x="8229600" y="2011680"/>
            <a:ext cx="1245359" cy="461665"/>
          </a:xfrm>
          <a:prstGeom prst="rect">
            <a:avLst/>
          </a:prstGeom>
          <a:solidFill>
            <a:schemeClr val="bg1">
              <a:alpha val="55000"/>
            </a:schemeClr>
          </a:solidFill>
        </p:spPr>
        <p:txBody>
          <a:bodyPr wrap="square" rtlCol="0">
            <a:spAutoFit/>
          </a:bodyPr>
          <a:lstStyle/>
          <a:p>
            <a:r>
              <a:rPr lang="en-US" sz="1200" dirty="0"/>
              <a:t>CAMS   CO_EA 128E 2020-08-25</a:t>
            </a:r>
          </a:p>
        </p:txBody>
      </p:sp>
      <p:sp>
        <p:nvSpPr>
          <p:cNvPr id="22" name="TextBox 21">
            <a:extLst>
              <a:ext uri="{FF2B5EF4-FFF2-40B4-BE49-F238E27FC236}">
                <a16:creationId xmlns:a16="http://schemas.microsoft.com/office/drawing/2014/main" id="{7A677F0E-B2D4-404B-86D3-542E9BA62FC2}"/>
              </a:ext>
            </a:extLst>
          </p:cNvPr>
          <p:cNvSpPr txBox="1"/>
          <p:nvPr/>
        </p:nvSpPr>
        <p:spPr>
          <a:xfrm>
            <a:off x="609600" y="4297680"/>
            <a:ext cx="1295401" cy="461665"/>
          </a:xfrm>
          <a:prstGeom prst="rect">
            <a:avLst/>
          </a:prstGeom>
          <a:solidFill>
            <a:schemeClr val="bg1">
              <a:alpha val="55000"/>
            </a:schemeClr>
          </a:solidFill>
        </p:spPr>
        <p:txBody>
          <a:bodyPr wrap="square" rtlCol="0">
            <a:spAutoFit/>
          </a:bodyPr>
          <a:lstStyle/>
          <a:p>
            <a:r>
              <a:rPr lang="en-US" sz="1200" dirty="0"/>
              <a:t>GEOS-FP   CO 128E 2020-08-25</a:t>
            </a:r>
          </a:p>
        </p:txBody>
      </p:sp>
      <p:sp>
        <p:nvSpPr>
          <p:cNvPr id="23" name="TextBox 22">
            <a:extLst>
              <a:ext uri="{FF2B5EF4-FFF2-40B4-BE49-F238E27FC236}">
                <a16:creationId xmlns:a16="http://schemas.microsoft.com/office/drawing/2014/main" id="{AC858068-FF41-644F-9E5C-3931328B403D}"/>
              </a:ext>
            </a:extLst>
          </p:cNvPr>
          <p:cNvSpPr txBox="1"/>
          <p:nvPr/>
        </p:nvSpPr>
        <p:spPr>
          <a:xfrm>
            <a:off x="4459224" y="4297680"/>
            <a:ext cx="1266826" cy="461665"/>
          </a:xfrm>
          <a:prstGeom prst="rect">
            <a:avLst/>
          </a:prstGeom>
          <a:solidFill>
            <a:schemeClr val="bg1">
              <a:alpha val="55000"/>
            </a:schemeClr>
          </a:solidFill>
        </p:spPr>
        <p:txBody>
          <a:bodyPr wrap="square" rtlCol="0">
            <a:spAutoFit/>
          </a:bodyPr>
          <a:lstStyle/>
          <a:p>
            <a:r>
              <a:rPr lang="en-US" sz="1200" dirty="0"/>
              <a:t>WACCM   CO 128E 2020-08-25</a:t>
            </a:r>
          </a:p>
        </p:txBody>
      </p:sp>
    </p:spTree>
    <p:extLst>
      <p:ext uri="{BB962C8B-B14F-4D97-AF65-F5344CB8AC3E}">
        <p14:creationId xmlns:p14="http://schemas.microsoft.com/office/powerpoint/2010/main" val="4236786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3AF818-4123-DB4C-A036-6AAF7ED970F7}"/>
              </a:ext>
            </a:extLst>
          </p:cNvPr>
          <p:cNvSpPr>
            <a:spLocks noGrp="1"/>
          </p:cNvSpPr>
          <p:nvPr>
            <p:ph type="ctrTitle"/>
          </p:nvPr>
        </p:nvSpPr>
        <p:spPr>
          <a:xfrm>
            <a:off x="914400" y="1787525"/>
            <a:ext cx="10363200" cy="1470025"/>
          </a:xfrm>
        </p:spPr>
        <p:txBody>
          <a:bodyPr/>
          <a:lstStyle/>
          <a:p>
            <a:r>
              <a:rPr lang="en-US" dirty="0"/>
              <a:t>2. Models need to be evaluated with observations</a:t>
            </a:r>
          </a:p>
        </p:txBody>
      </p:sp>
      <p:sp>
        <p:nvSpPr>
          <p:cNvPr id="6" name="Subtitle 5">
            <a:extLst>
              <a:ext uri="{FF2B5EF4-FFF2-40B4-BE49-F238E27FC236}">
                <a16:creationId xmlns:a16="http://schemas.microsoft.com/office/drawing/2014/main" id="{BF7F5885-0327-AA43-84FB-3BE57ECB17E1}"/>
              </a:ext>
            </a:extLst>
          </p:cNvPr>
          <p:cNvSpPr>
            <a:spLocks noGrp="1"/>
          </p:cNvSpPr>
          <p:nvPr>
            <p:ph type="subTitle" idx="1"/>
          </p:nvPr>
        </p:nvSpPr>
        <p:spPr>
          <a:xfrm>
            <a:off x="1828800" y="3422651"/>
            <a:ext cx="8534400" cy="2495549"/>
          </a:xfrm>
        </p:spPr>
        <p:txBody>
          <a:bodyPr>
            <a:normAutofit/>
          </a:bodyPr>
          <a:lstStyle/>
          <a:p>
            <a:pPr marL="342900" indent="-342900" algn="l">
              <a:buAutoNum type="alphaLcParenR"/>
            </a:pPr>
            <a:r>
              <a:rPr lang="en-US" sz="1800" dirty="0">
                <a:solidFill>
                  <a:schemeClr val="tx1"/>
                </a:solidFill>
              </a:rPr>
              <a:t>The three models agree on general features and magnitudes on CO in the UTLS, but show large differences in aerosol composition</a:t>
            </a:r>
          </a:p>
          <a:p>
            <a:pPr marL="342900" indent="-342900" algn="l">
              <a:buFont typeface="Arial" panose="020B0604020202020204" pitchFamily="34" charset="0"/>
              <a:buAutoNum type="alphaLcParenR"/>
            </a:pPr>
            <a:r>
              <a:rPr lang="en-US" sz="1800" dirty="0">
                <a:solidFill>
                  <a:schemeClr val="tx1"/>
                </a:solidFill>
              </a:rPr>
              <a:t>Models need to have pre-ACCLIP evaluation with observations, particularly with in-situ aircraft data in the ASM region in the UTLS in order to be helpful to support the ACCLIP field experiments and be credible for the integrated model-observation analysis the understand the ATAL and its impact </a:t>
            </a:r>
          </a:p>
          <a:p>
            <a:pPr marL="342900" indent="-342900" algn="l">
              <a:buAutoNum type="alphaLcParenR"/>
            </a:pPr>
            <a:endParaRPr lang="en-US" sz="1800" dirty="0">
              <a:solidFill>
                <a:schemeClr val="tx1"/>
              </a:solidFill>
            </a:endParaRPr>
          </a:p>
        </p:txBody>
      </p:sp>
      <p:sp>
        <p:nvSpPr>
          <p:cNvPr id="4" name="Slide Number Placeholder 3">
            <a:extLst>
              <a:ext uri="{FF2B5EF4-FFF2-40B4-BE49-F238E27FC236}">
                <a16:creationId xmlns:a16="http://schemas.microsoft.com/office/drawing/2014/main" id="{CF5050C5-9D37-ED4A-9B4F-AA3B33D96B37}"/>
              </a:ext>
            </a:extLst>
          </p:cNvPr>
          <p:cNvSpPr>
            <a:spLocks noGrp="1"/>
          </p:cNvSpPr>
          <p:nvPr>
            <p:ph type="sldNum" sz="quarter" idx="12"/>
          </p:nvPr>
        </p:nvSpPr>
        <p:spPr/>
        <p:txBody>
          <a:bodyPr/>
          <a:lstStyle/>
          <a:p>
            <a:fld id="{BD07622D-11D0-4D17-AFC4-64773C8D9EF7}" type="slidenum">
              <a:rPr lang="en-US" smtClean="0"/>
              <a:t>11</a:t>
            </a:fld>
            <a:endParaRPr lang="en-US"/>
          </a:p>
        </p:txBody>
      </p:sp>
    </p:spTree>
    <p:extLst>
      <p:ext uri="{BB962C8B-B14F-4D97-AF65-F5344CB8AC3E}">
        <p14:creationId xmlns:p14="http://schemas.microsoft.com/office/powerpoint/2010/main" val="1408857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579D4-25B1-6E44-B470-08F1EF68404D}"/>
              </a:ext>
            </a:extLst>
          </p:cNvPr>
          <p:cNvSpPr>
            <a:spLocks noGrp="1"/>
          </p:cNvSpPr>
          <p:nvPr>
            <p:ph type="title"/>
          </p:nvPr>
        </p:nvSpPr>
        <p:spPr>
          <a:xfrm>
            <a:off x="609600" y="94673"/>
            <a:ext cx="10972800" cy="763035"/>
          </a:xfrm>
        </p:spPr>
        <p:txBody>
          <a:bodyPr>
            <a:normAutofit fontScale="90000"/>
          </a:bodyPr>
          <a:lstStyle/>
          <a:p>
            <a:r>
              <a:rPr lang="en-US" sz="2800" dirty="0"/>
              <a:t>Model evaluations urgently needed: </a:t>
            </a:r>
            <a:br>
              <a:rPr lang="en-US" sz="2800" dirty="0"/>
            </a:br>
            <a:r>
              <a:rPr lang="en-US" sz="2800" dirty="0"/>
              <a:t>models can be widely different in ATAL composition and distributions </a:t>
            </a:r>
          </a:p>
        </p:txBody>
      </p:sp>
      <p:sp>
        <p:nvSpPr>
          <p:cNvPr id="3" name="Slide Number Placeholder 2">
            <a:extLst>
              <a:ext uri="{FF2B5EF4-FFF2-40B4-BE49-F238E27FC236}">
                <a16:creationId xmlns:a16="http://schemas.microsoft.com/office/drawing/2014/main" id="{86146207-BD7F-6041-BCD4-A15B3EBB2DCB}"/>
              </a:ext>
            </a:extLst>
          </p:cNvPr>
          <p:cNvSpPr>
            <a:spLocks noGrp="1"/>
          </p:cNvSpPr>
          <p:nvPr>
            <p:ph type="sldNum" sz="quarter" idx="12"/>
          </p:nvPr>
        </p:nvSpPr>
        <p:spPr/>
        <p:txBody>
          <a:bodyPr/>
          <a:lstStyle/>
          <a:p>
            <a:fld id="{BD07622D-11D0-4D17-AFC4-64773C8D9EF7}" type="slidenum">
              <a:rPr lang="en-US" smtClean="0"/>
              <a:pPr/>
              <a:t>12</a:t>
            </a:fld>
            <a:endParaRPr lang="en-US" sz="1000" dirty="0"/>
          </a:p>
        </p:txBody>
      </p:sp>
      <p:grpSp>
        <p:nvGrpSpPr>
          <p:cNvPr id="5" name="Group 4">
            <a:extLst>
              <a:ext uri="{FF2B5EF4-FFF2-40B4-BE49-F238E27FC236}">
                <a16:creationId xmlns:a16="http://schemas.microsoft.com/office/drawing/2014/main" id="{C00F6997-153F-1E46-9BC4-7CEE68D9D926}"/>
              </a:ext>
            </a:extLst>
          </p:cNvPr>
          <p:cNvGrpSpPr/>
          <p:nvPr/>
        </p:nvGrpSpPr>
        <p:grpSpPr>
          <a:xfrm>
            <a:off x="19725" y="2873844"/>
            <a:ext cx="12146693" cy="2371415"/>
            <a:chOff x="52723" y="677810"/>
            <a:chExt cx="12146693" cy="2371415"/>
          </a:xfrm>
        </p:grpSpPr>
        <p:pic>
          <p:nvPicPr>
            <p:cNvPr id="6" name="Picture 5">
              <a:extLst>
                <a:ext uri="{FF2B5EF4-FFF2-40B4-BE49-F238E27FC236}">
                  <a16:creationId xmlns:a16="http://schemas.microsoft.com/office/drawing/2014/main" id="{299B067F-3D65-394C-A214-B0526F7508D2}"/>
                </a:ext>
              </a:extLst>
            </p:cNvPr>
            <p:cNvPicPr>
              <a:picLocks noChangeAspect="1"/>
            </p:cNvPicPr>
            <p:nvPr/>
          </p:nvPicPr>
          <p:blipFill rotWithShape="1">
            <a:blip r:embed="rId2"/>
            <a:srcRect t="22499"/>
            <a:stretch/>
          </p:blipFill>
          <p:spPr>
            <a:xfrm>
              <a:off x="4022950" y="680537"/>
              <a:ext cx="4206240" cy="2353606"/>
            </a:xfrm>
            <a:prstGeom prst="rect">
              <a:avLst/>
            </a:prstGeom>
          </p:spPr>
        </p:pic>
        <p:pic>
          <p:nvPicPr>
            <p:cNvPr id="7" name="Picture 6">
              <a:extLst>
                <a:ext uri="{FF2B5EF4-FFF2-40B4-BE49-F238E27FC236}">
                  <a16:creationId xmlns:a16="http://schemas.microsoft.com/office/drawing/2014/main" id="{237F08D1-28FA-1441-89BF-3473413C75DB}"/>
                </a:ext>
              </a:extLst>
            </p:cNvPr>
            <p:cNvPicPr>
              <a:picLocks noChangeAspect="1"/>
            </p:cNvPicPr>
            <p:nvPr/>
          </p:nvPicPr>
          <p:blipFill rotWithShape="1">
            <a:blip r:embed="rId3"/>
            <a:srcRect t="22092"/>
            <a:stretch/>
          </p:blipFill>
          <p:spPr>
            <a:xfrm>
              <a:off x="52723" y="683264"/>
              <a:ext cx="4206240" cy="2365961"/>
            </a:xfrm>
            <a:prstGeom prst="rect">
              <a:avLst/>
            </a:prstGeom>
          </p:spPr>
        </p:pic>
        <p:pic>
          <p:nvPicPr>
            <p:cNvPr id="8" name="Picture 7">
              <a:extLst>
                <a:ext uri="{FF2B5EF4-FFF2-40B4-BE49-F238E27FC236}">
                  <a16:creationId xmlns:a16="http://schemas.microsoft.com/office/drawing/2014/main" id="{EA2B2576-55FC-A349-958C-0B17BD572D2E}"/>
                </a:ext>
              </a:extLst>
            </p:cNvPr>
            <p:cNvPicPr>
              <a:picLocks noChangeAspect="1"/>
            </p:cNvPicPr>
            <p:nvPr/>
          </p:nvPicPr>
          <p:blipFill rotWithShape="1">
            <a:blip r:embed="rId4"/>
            <a:srcRect t="22319"/>
            <a:stretch/>
          </p:blipFill>
          <p:spPr>
            <a:xfrm>
              <a:off x="7993176" y="677810"/>
              <a:ext cx="4206240" cy="2359060"/>
            </a:xfrm>
            <a:prstGeom prst="rect">
              <a:avLst/>
            </a:prstGeom>
          </p:spPr>
        </p:pic>
        <p:sp>
          <p:nvSpPr>
            <p:cNvPr id="9" name="TextBox 8">
              <a:extLst>
                <a:ext uri="{FF2B5EF4-FFF2-40B4-BE49-F238E27FC236}">
                  <a16:creationId xmlns:a16="http://schemas.microsoft.com/office/drawing/2014/main" id="{46079C07-666C-8D49-8007-C3A33E7378FB}"/>
                </a:ext>
              </a:extLst>
            </p:cNvPr>
            <p:cNvSpPr txBox="1"/>
            <p:nvPr/>
          </p:nvSpPr>
          <p:spPr>
            <a:xfrm>
              <a:off x="4730186" y="1881198"/>
              <a:ext cx="2798138" cy="307777"/>
            </a:xfrm>
            <a:prstGeom prst="rect">
              <a:avLst/>
            </a:prstGeom>
            <a:solidFill>
              <a:schemeClr val="bg1">
                <a:alpha val="60000"/>
              </a:schemeClr>
            </a:solidFill>
          </p:spPr>
          <p:txBody>
            <a:bodyPr wrap="none" rtlCol="0">
              <a:spAutoFit/>
            </a:bodyPr>
            <a:lstStyle/>
            <a:p>
              <a:pPr algn="ctr"/>
              <a:r>
                <a:rPr lang="en-US" sz="1400" dirty="0"/>
                <a:t>GEOS-FP   SO</a:t>
              </a:r>
              <a:r>
                <a:rPr lang="en-US" sz="1400" baseline="-25000" dirty="0"/>
                <a:t>4</a:t>
              </a:r>
              <a:r>
                <a:rPr lang="en-US" sz="1400" baseline="30000" dirty="0"/>
                <a:t>=</a:t>
              </a:r>
              <a:r>
                <a:rPr lang="en-US" sz="1400" dirty="0"/>
                <a:t> 150 </a:t>
              </a:r>
              <a:r>
                <a:rPr lang="en-US" sz="1400" dirty="0" err="1"/>
                <a:t>hPa</a:t>
              </a:r>
              <a:r>
                <a:rPr lang="en-US" sz="1400" dirty="0"/>
                <a:t>  2020-07-24</a:t>
              </a:r>
            </a:p>
          </p:txBody>
        </p:sp>
        <p:sp>
          <p:nvSpPr>
            <p:cNvPr id="10" name="TextBox 9">
              <a:extLst>
                <a:ext uri="{FF2B5EF4-FFF2-40B4-BE49-F238E27FC236}">
                  <a16:creationId xmlns:a16="http://schemas.microsoft.com/office/drawing/2014/main" id="{4FFACEF3-CAD0-4440-8787-4D182CD04FA0}"/>
                </a:ext>
              </a:extLst>
            </p:cNvPr>
            <p:cNvSpPr txBox="1"/>
            <p:nvPr/>
          </p:nvSpPr>
          <p:spPr>
            <a:xfrm>
              <a:off x="8694043" y="1881197"/>
              <a:ext cx="2845156" cy="307777"/>
            </a:xfrm>
            <a:prstGeom prst="rect">
              <a:avLst/>
            </a:prstGeom>
            <a:solidFill>
              <a:schemeClr val="bg1">
                <a:alpha val="60000"/>
              </a:schemeClr>
            </a:solidFill>
          </p:spPr>
          <p:txBody>
            <a:bodyPr wrap="square" rtlCol="0">
              <a:spAutoFit/>
            </a:bodyPr>
            <a:lstStyle/>
            <a:p>
              <a:pPr algn="ctr"/>
              <a:r>
                <a:rPr lang="en-US" sz="1400" dirty="0"/>
                <a:t>GEOS-FP   NO</a:t>
              </a:r>
              <a:r>
                <a:rPr lang="en-US" sz="1400" baseline="-25000" dirty="0"/>
                <a:t>3</a:t>
              </a:r>
              <a:r>
                <a:rPr lang="en-US" sz="1400" baseline="30000" dirty="0"/>
                <a:t>-</a:t>
              </a:r>
              <a:r>
                <a:rPr lang="en-US" sz="1400" dirty="0"/>
                <a:t> 150 </a:t>
              </a:r>
              <a:r>
                <a:rPr lang="en-US" sz="1400" dirty="0" err="1"/>
                <a:t>hPa</a:t>
              </a:r>
              <a:r>
                <a:rPr lang="en-US" sz="1400" dirty="0"/>
                <a:t>  2020-07-24</a:t>
              </a:r>
            </a:p>
          </p:txBody>
        </p:sp>
      </p:grpSp>
      <p:sp>
        <p:nvSpPr>
          <p:cNvPr id="11" name="TextBox 10">
            <a:extLst>
              <a:ext uri="{FF2B5EF4-FFF2-40B4-BE49-F238E27FC236}">
                <a16:creationId xmlns:a16="http://schemas.microsoft.com/office/drawing/2014/main" id="{83336D5B-9FAA-8245-BFF7-DA6626BD8038}"/>
              </a:ext>
            </a:extLst>
          </p:cNvPr>
          <p:cNvSpPr txBox="1"/>
          <p:nvPr/>
        </p:nvSpPr>
        <p:spPr>
          <a:xfrm>
            <a:off x="8230523" y="956009"/>
            <a:ext cx="3687827" cy="1815882"/>
          </a:xfrm>
          <a:prstGeom prst="rect">
            <a:avLst/>
          </a:prstGeom>
          <a:noFill/>
        </p:spPr>
        <p:txBody>
          <a:bodyPr wrap="square" rtlCol="0">
            <a:spAutoFit/>
          </a:bodyPr>
          <a:lstStyle/>
          <a:p>
            <a:pPr marL="285750" indent="-285750">
              <a:buFont typeface="Wingdings" pitchFamily="2" charset="2"/>
              <a:buChar char="§"/>
            </a:pPr>
            <a:r>
              <a:rPr lang="en-US" sz="1600" dirty="0"/>
              <a:t>150 </a:t>
            </a:r>
            <a:r>
              <a:rPr lang="en-US" sz="1600" dirty="0" err="1"/>
              <a:t>hPa</a:t>
            </a:r>
            <a:r>
              <a:rPr lang="en-US" sz="1600" dirty="0"/>
              <a:t> features are quite different among three models</a:t>
            </a:r>
          </a:p>
          <a:p>
            <a:pPr marL="285750" indent="-285750">
              <a:buFont typeface="Wingdings" pitchFamily="2" charset="2"/>
              <a:buChar char="§"/>
            </a:pPr>
            <a:r>
              <a:rPr lang="en-US" sz="1600" dirty="0"/>
              <a:t>WACCM and GEOS are more similar in large scale features, although the magnitudes are different</a:t>
            </a:r>
          </a:p>
          <a:p>
            <a:pPr marL="285750" indent="-285750">
              <a:buFont typeface="Wingdings" pitchFamily="2" charset="2"/>
              <a:buChar char="§"/>
            </a:pPr>
            <a:r>
              <a:rPr lang="en-US" sz="1600" dirty="0"/>
              <a:t>CAMS aerosol distributions are very different from other two models</a:t>
            </a:r>
          </a:p>
        </p:txBody>
      </p:sp>
      <p:grpSp>
        <p:nvGrpSpPr>
          <p:cNvPr id="12" name="Group 11">
            <a:extLst>
              <a:ext uri="{FF2B5EF4-FFF2-40B4-BE49-F238E27FC236}">
                <a16:creationId xmlns:a16="http://schemas.microsoft.com/office/drawing/2014/main" id="{CBA77E72-20DD-7245-9D68-7F33474C6BF3}"/>
              </a:ext>
            </a:extLst>
          </p:cNvPr>
          <p:cNvGrpSpPr/>
          <p:nvPr/>
        </p:nvGrpSpPr>
        <p:grpSpPr>
          <a:xfrm>
            <a:off x="19725" y="914400"/>
            <a:ext cx="8017886" cy="2037682"/>
            <a:chOff x="52723" y="4683212"/>
            <a:chExt cx="8017886" cy="2037682"/>
          </a:xfrm>
        </p:grpSpPr>
        <p:pic>
          <p:nvPicPr>
            <p:cNvPr id="13" name="Picture 12">
              <a:extLst>
                <a:ext uri="{FF2B5EF4-FFF2-40B4-BE49-F238E27FC236}">
                  <a16:creationId xmlns:a16="http://schemas.microsoft.com/office/drawing/2014/main" id="{B4901F28-EBB4-CD40-8BC7-E2F3034EB2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173" b="6174"/>
            <a:stretch/>
          </p:blipFill>
          <p:spPr bwMode="auto">
            <a:xfrm>
              <a:off x="4047249" y="4707917"/>
              <a:ext cx="4023360" cy="20085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F17C93D-F6C0-2A4E-8A85-0FA086583FC9}"/>
                </a:ext>
              </a:extLst>
            </p:cNvPr>
            <p:cNvSpPr txBox="1"/>
            <p:nvPr/>
          </p:nvSpPr>
          <p:spPr>
            <a:xfrm>
              <a:off x="4987651" y="4683212"/>
              <a:ext cx="2364302" cy="369332"/>
            </a:xfrm>
            <a:prstGeom prst="rect">
              <a:avLst/>
            </a:prstGeom>
            <a:noFill/>
          </p:spPr>
          <p:txBody>
            <a:bodyPr wrap="none" rtlCol="0">
              <a:spAutoFit/>
            </a:bodyPr>
            <a:lstStyle/>
            <a:p>
              <a:r>
                <a:rPr lang="en-US" b="1" dirty="0">
                  <a:solidFill>
                    <a:srgbClr val="C00000"/>
                  </a:solidFill>
                </a:rPr>
                <a:t>Stratospheric sulfate??</a:t>
              </a:r>
            </a:p>
          </p:txBody>
        </p:sp>
        <p:pic>
          <p:nvPicPr>
            <p:cNvPr id="15" name="Picture 10">
              <a:extLst>
                <a:ext uri="{FF2B5EF4-FFF2-40B4-BE49-F238E27FC236}">
                  <a16:creationId xmlns:a16="http://schemas.microsoft.com/office/drawing/2014/main" id="{D2A9E1BC-A068-B84A-A6B2-8B1C71A5D8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921" b="5847"/>
            <a:stretch/>
          </p:blipFill>
          <p:spPr bwMode="auto">
            <a:xfrm>
              <a:off x="52723" y="4698774"/>
              <a:ext cx="4023360" cy="2022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68AADAFC-51D3-B249-9B32-50F2730A1F37}"/>
              </a:ext>
            </a:extLst>
          </p:cNvPr>
          <p:cNvGrpSpPr/>
          <p:nvPr/>
        </p:nvGrpSpPr>
        <p:grpSpPr>
          <a:xfrm>
            <a:off x="161737" y="4973671"/>
            <a:ext cx="11928665" cy="1818410"/>
            <a:chOff x="150346" y="2567989"/>
            <a:chExt cx="11928665" cy="1818410"/>
          </a:xfrm>
        </p:grpSpPr>
        <p:pic>
          <p:nvPicPr>
            <p:cNvPr id="17" name="Picture 2">
              <a:extLst>
                <a:ext uri="{FF2B5EF4-FFF2-40B4-BE49-F238E27FC236}">
                  <a16:creationId xmlns:a16="http://schemas.microsoft.com/office/drawing/2014/main" id="{68440966-921C-0744-AEBC-EC25EF8233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67" t="39419" r="4084" b="2840"/>
            <a:stretch/>
          </p:blipFill>
          <p:spPr bwMode="auto">
            <a:xfrm>
              <a:off x="4125790" y="2594746"/>
              <a:ext cx="3977640" cy="17889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a:extLst>
                <a:ext uri="{FF2B5EF4-FFF2-40B4-BE49-F238E27FC236}">
                  <a16:creationId xmlns:a16="http://schemas.microsoft.com/office/drawing/2014/main" id="{526760D6-5D0F-A649-890C-938E5276DC9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255" t="39504" r="4322" b="2883"/>
            <a:stretch/>
          </p:blipFill>
          <p:spPr bwMode="auto">
            <a:xfrm>
              <a:off x="8101371" y="2594746"/>
              <a:ext cx="3977640" cy="17913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BF3820E-2C51-C04D-B581-2A85B6A45E2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254" t="38551" r="4194" b="2884"/>
            <a:stretch/>
          </p:blipFill>
          <p:spPr bwMode="auto">
            <a:xfrm>
              <a:off x="150346" y="2567989"/>
              <a:ext cx="3977640" cy="181841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3C930A1E-F929-7C4B-8CFD-6B2B7B8E99C0}"/>
              </a:ext>
            </a:extLst>
          </p:cNvPr>
          <p:cNvSpPr txBox="1"/>
          <p:nvPr/>
        </p:nvSpPr>
        <p:spPr>
          <a:xfrm>
            <a:off x="8812008" y="6384025"/>
            <a:ext cx="2617992" cy="307777"/>
          </a:xfrm>
          <a:prstGeom prst="rect">
            <a:avLst/>
          </a:prstGeom>
          <a:solidFill>
            <a:schemeClr val="bg1">
              <a:alpha val="60000"/>
            </a:schemeClr>
          </a:solidFill>
        </p:spPr>
        <p:txBody>
          <a:bodyPr wrap="square" rtlCol="0">
            <a:spAutoFit/>
          </a:bodyPr>
          <a:lstStyle/>
          <a:p>
            <a:pPr algn="ctr"/>
            <a:r>
              <a:rPr lang="en-US" sz="1400" dirty="0"/>
              <a:t>CAMS   NO</a:t>
            </a:r>
            <a:r>
              <a:rPr lang="en-US" sz="1400" baseline="-25000" dirty="0"/>
              <a:t>3</a:t>
            </a:r>
            <a:r>
              <a:rPr lang="en-US" sz="1400" baseline="30000" dirty="0"/>
              <a:t>-</a:t>
            </a:r>
            <a:r>
              <a:rPr lang="en-US" sz="1400" dirty="0"/>
              <a:t> 150 </a:t>
            </a:r>
            <a:r>
              <a:rPr lang="en-US" sz="1400" dirty="0" err="1"/>
              <a:t>hPa</a:t>
            </a:r>
            <a:r>
              <a:rPr lang="en-US" sz="1400" dirty="0"/>
              <a:t>  2020-07-24</a:t>
            </a:r>
          </a:p>
        </p:txBody>
      </p:sp>
      <p:sp>
        <p:nvSpPr>
          <p:cNvPr id="21" name="TextBox 20">
            <a:extLst>
              <a:ext uri="{FF2B5EF4-FFF2-40B4-BE49-F238E27FC236}">
                <a16:creationId xmlns:a16="http://schemas.microsoft.com/office/drawing/2014/main" id="{4CC44058-4140-0544-8503-50947F7AF4CF}"/>
              </a:ext>
            </a:extLst>
          </p:cNvPr>
          <p:cNvSpPr txBox="1"/>
          <p:nvPr/>
        </p:nvSpPr>
        <p:spPr>
          <a:xfrm>
            <a:off x="4806233" y="6375079"/>
            <a:ext cx="2606163" cy="307777"/>
          </a:xfrm>
          <a:prstGeom prst="rect">
            <a:avLst/>
          </a:prstGeom>
          <a:solidFill>
            <a:schemeClr val="bg1">
              <a:alpha val="60000"/>
            </a:schemeClr>
          </a:solidFill>
        </p:spPr>
        <p:txBody>
          <a:bodyPr wrap="none" rtlCol="0">
            <a:spAutoFit/>
          </a:bodyPr>
          <a:lstStyle/>
          <a:p>
            <a:pPr algn="ctr"/>
            <a:r>
              <a:rPr lang="en-US" sz="1400" dirty="0"/>
              <a:t>CAMS   SO</a:t>
            </a:r>
            <a:r>
              <a:rPr lang="en-US" sz="1400" baseline="-25000" dirty="0"/>
              <a:t>4</a:t>
            </a:r>
            <a:r>
              <a:rPr lang="en-US" sz="1400" baseline="30000" dirty="0"/>
              <a:t>=</a:t>
            </a:r>
            <a:r>
              <a:rPr lang="en-US" sz="1400" dirty="0"/>
              <a:t> 150 </a:t>
            </a:r>
            <a:r>
              <a:rPr lang="en-US" sz="1400" dirty="0" err="1"/>
              <a:t>hPa</a:t>
            </a:r>
            <a:r>
              <a:rPr lang="en-US" sz="1400" dirty="0"/>
              <a:t>  2020-07-24</a:t>
            </a:r>
          </a:p>
        </p:txBody>
      </p:sp>
      <p:sp>
        <p:nvSpPr>
          <p:cNvPr id="22" name="TextBox 21">
            <a:extLst>
              <a:ext uri="{FF2B5EF4-FFF2-40B4-BE49-F238E27FC236}">
                <a16:creationId xmlns:a16="http://schemas.microsoft.com/office/drawing/2014/main" id="{7364364F-8F66-C94E-8705-56D4730B4A86}"/>
              </a:ext>
            </a:extLst>
          </p:cNvPr>
          <p:cNvSpPr txBox="1"/>
          <p:nvPr/>
        </p:nvSpPr>
        <p:spPr>
          <a:xfrm>
            <a:off x="4723617" y="2067269"/>
            <a:ext cx="2771400" cy="307777"/>
          </a:xfrm>
          <a:prstGeom prst="rect">
            <a:avLst/>
          </a:prstGeom>
          <a:solidFill>
            <a:schemeClr val="bg1">
              <a:alpha val="60000"/>
            </a:schemeClr>
          </a:solidFill>
        </p:spPr>
        <p:txBody>
          <a:bodyPr wrap="none" rtlCol="0">
            <a:spAutoFit/>
          </a:bodyPr>
          <a:lstStyle/>
          <a:p>
            <a:pPr algn="ctr"/>
            <a:r>
              <a:rPr lang="en-US" sz="1400" dirty="0"/>
              <a:t>WACCM   SO</a:t>
            </a:r>
            <a:r>
              <a:rPr lang="en-US" sz="1400" baseline="-25000" dirty="0"/>
              <a:t>4</a:t>
            </a:r>
            <a:r>
              <a:rPr lang="en-US" sz="1400" baseline="30000" dirty="0"/>
              <a:t>=</a:t>
            </a:r>
            <a:r>
              <a:rPr lang="en-US" sz="1400" dirty="0"/>
              <a:t> 150 </a:t>
            </a:r>
            <a:r>
              <a:rPr lang="en-US" sz="1400" dirty="0" err="1"/>
              <a:t>hPa</a:t>
            </a:r>
            <a:r>
              <a:rPr lang="en-US" sz="1400" dirty="0"/>
              <a:t>  2020-07-24</a:t>
            </a:r>
          </a:p>
        </p:txBody>
      </p:sp>
      <p:sp>
        <p:nvSpPr>
          <p:cNvPr id="23" name="TextBox 22">
            <a:extLst>
              <a:ext uri="{FF2B5EF4-FFF2-40B4-BE49-F238E27FC236}">
                <a16:creationId xmlns:a16="http://schemas.microsoft.com/office/drawing/2014/main" id="{870548B6-3D4D-9540-BCE1-A9B0AE20C284}"/>
              </a:ext>
            </a:extLst>
          </p:cNvPr>
          <p:cNvSpPr txBox="1"/>
          <p:nvPr/>
        </p:nvSpPr>
        <p:spPr>
          <a:xfrm>
            <a:off x="869935" y="2067268"/>
            <a:ext cx="2671629" cy="307777"/>
          </a:xfrm>
          <a:prstGeom prst="rect">
            <a:avLst/>
          </a:prstGeom>
          <a:solidFill>
            <a:schemeClr val="bg1">
              <a:alpha val="60000"/>
            </a:schemeClr>
          </a:solidFill>
        </p:spPr>
        <p:txBody>
          <a:bodyPr wrap="none" rtlCol="0">
            <a:spAutoFit/>
          </a:bodyPr>
          <a:lstStyle/>
          <a:p>
            <a:pPr algn="ctr"/>
            <a:r>
              <a:rPr lang="en-US" sz="1400" dirty="0"/>
              <a:t>WACCM   OA 150 </a:t>
            </a:r>
            <a:r>
              <a:rPr lang="en-US" sz="1400" dirty="0" err="1"/>
              <a:t>hPa</a:t>
            </a:r>
            <a:r>
              <a:rPr lang="en-US" sz="1400" dirty="0"/>
              <a:t>  2020-07-24</a:t>
            </a:r>
          </a:p>
        </p:txBody>
      </p:sp>
      <p:sp>
        <p:nvSpPr>
          <p:cNvPr id="24" name="TextBox 23">
            <a:extLst>
              <a:ext uri="{FF2B5EF4-FFF2-40B4-BE49-F238E27FC236}">
                <a16:creationId xmlns:a16="http://schemas.microsoft.com/office/drawing/2014/main" id="{CFF4E59F-639D-D94A-9152-E051F550D76A}"/>
              </a:ext>
            </a:extLst>
          </p:cNvPr>
          <p:cNvSpPr txBox="1"/>
          <p:nvPr/>
        </p:nvSpPr>
        <p:spPr>
          <a:xfrm>
            <a:off x="773665" y="4113462"/>
            <a:ext cx="2698367" cy="307777"/>
          </a:xfrm>
          <a:prstGeom prst="rect">
            <a:avLst/>
          </a:prstGeom>
          <a:solidFill>
            <a:schemeClr val="bg1">
              <a:alpha val="60000"/>
            </a:schemeClr>
          </a:solidFill>
        </p:spPr>
        <p:txBody>
          <a:bodyPr wrap="none" rtlCol="0">
            <a:spAutoFit/>
          </a:bodyPr>
          <a:lstStyle/>
          <a:p>
            <a:pPr algn="ctr"/>
            <a:r>
              <a:rPr lang="en-US" sz="1400" dirty="0"/>
              <a:t>GEOS-FP   OA 150 </a:t>
            </a:r>
            <a:r>
              <a:rPr lang="en-US" sz="1400" dirty="0" err="1"/>
              <a:t>hPa</a:t>
            </a:r>
            <a:r>
              <a:rPr lang="en-US" sz="1400" dirty="0"/>
              <a:t>  2020-07-24</a:t>
            </a:r>
          </a:p>
        </p:txBody>
      </p:sp>
      <p:sp>
        <p:nvSpPr>
          <p:cNvPr id="25" name="TextBox 24">
            <a:extLst>
              <a:ext uri="{FF2B5EF4-FFF2-40B4-BE49-F238E27FC236}">
                <a16:creationId xmlns:a16="http://schemas.microsoft.com/office/drawing/2014/main" id="{DE926C34-1138-5947-A4AE-58E46FB0AFC0}"/>
              </a:ext>
            </a:extLst>
          </p:cNvPr>
          <p:cNvSpPr txBox="1"/>
          <p:nvPr/>
        </p:nvSpPr>
        <p:spPr>
          <a:xfrm>
            <a:off x="869652" y="6374844"/>
            <a:ext cx="2506392" cy="307777"/>
          </a:xfrm>
          <a:prstGeom prst="rect">
            <a:avLst/>
          </a:prstGeom>
          <a:solidFill>
            <a:schemeClr val="bg1">
              <a:alpha val="60000"/>
            </a:schemeClr>
          </a:solidFill>
        </p:spPr>
        <p:txBody>
          <a:bodyPr wrap="none" rtlCol="0">
            <a:spAutoFit/>
          </a:bodyPr>
          <a:lstStyle/>
          <a:p>
            <a:pPr algn="ctr"/>
            <a:r>
              <a:rPr lang="en-US" sz="1400" dirty="0"/>
              <a:t>CAMS   OA 150 </a:t>
            </a:r>
            <a:r>
              <a:rPr lang="en-US" sz="1400" dirty="0" err="1"/>
              <a:t>hPa</a:t>
            </a:r>
            <a:r>
              <a:rPr lang="en-US" sz="1400" dirty="0"/>
              <a:t>  2020-07-24</a:t>
            </a:r>
          </a:p>
        </p:txBody>
      </p:sp>
    </p:spTree>
    <p:extLst>
      <p:ext uri="{BB962C8B-B14F-4D97-AF65-F5344CB8AC3E}">
        <p14:creationId xmlns:p14="http://schemas.microsoft.com/office/powerpoint/2010/main" val="1511721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AA0F5-EC38-0B49-AD71-CFA4B62D5579}"/>
              </a:ext>
            </a:extLst>
          </p:cNvPr>
          <p:cNvSpPr>
            <a:spLocks noGrp="1"/>
          </p:cNvSpPr>
          <p:nvPr>
            <p:ph type="title"/>
          </p:nvPr>
        </p:nvSpPr>
        <p:spPr>
          <a:xfrm>
            <a:off x="355600" y="295275"/>
            <a:ext cx="11226800" cy="1173162"/>
          </a:xfrm>
        </p:spPr>
        <p:txBody>
          <a:bodyPr>
            <a:noAutofit/>
          </a:bodyPr>
          <a:lstStyle/>
          <a:p>
            <a:pPr algn="l"/>
            <a:r>
              <a:rPr lang="en-US" sz="2800" dirty="0"/>
              <a:t>Recent and near future aircraft observations of aerosols and related species in the ASM region for model evaluation and for integrated analysis</a:t>
            </a:r>
          </a:p>
        </p:txBody>
      </p:sp>
      <p:sp>
        <p:nvSpPr>
          <p:cNvPr id="3" name="Slide Number Placeholder 2">
            <a:extLst>
              <a:ext uri="{FF2B5EF4-FFF2-40B4-BE49-F238E27FC236}">
                <a16:creationId xmlns:a16="http://schemas.microsoft.com/office/drawing/2014/main" id="{0AB8EB3A-5836-174C-922B-67689A445BD6}"/>
              </a:ext>
            </a:extLst>
          </p:cNvPr>
          <p:cNvSpPr>
            <a:spLocks noGrp="1"/>
          </p:cNvSpPr>
          <p:nvPr>
            <p:ph type="sldNum" sz="quarter" idx="12"/>
          </p:nvPr>
        </p:nvSpPr>
        <p:spPr/>
        <p:txBody>
          <a:bodyPr/>
          <a:lstStyle/>
          <a:p>
            <a:fld id="{BD07622D-11D0-4D17-AFC4-64773C8D9EF7}" type="slidenum">
              <a:rPr lang="en-US" smtClean="0"/>
              <a:pPr/>
              <a:t>13</a:t>
            </a:fld>
            <a:endParaRPr lang="en-US" sz="1000" dirty="0"/>
          </a:p>
        </p:txBody>
      </p:sp>
      <p:graphicFrame>
        <p:nvGraphicFramePr>
          <p:cNvPr id="4" name="Table 3">
            <a:extLst>
              <a:ext uri="{FF2B5EF4-FFF2-40B4-BE49-F238E27FC236}">
                <a16:creationId xmlns:a16="http://schemas.microsoft.com/office/drawing/2014/main" id="{14914EB4-1B92-2840-AC2F-9302EBDD0DB1}"/>
              </a:ext>
            </a:extLst>
          </p:cNvPr>
          <p:cNvGraphicFramePr>
            <a:graphicFrameLocks noGrp="1"/>
          </p:cNvGraphicFramePr>
          <p:nvPr>
            <p:extLst>
              <p:ext uri="{D42A27DB-BD31-4B8C-83A1-F6EECF244321}">
                <p14:modId xmlns:p14="http://schemas.microsoft.com/office/powerpoint/2010/main" val="1737081089"/>
              </p:ext>
            </p:extLst>
          </p:nvPr>
        </p:nvGraphicFramePr>
        <p:xfrm>
          <a:off x="5687568" y="1788798"/>
          <a:ext cx="6397134" cy="2998470"/>
        </p:xfrm>
        <a:graphic>
          <a:graphicData uri="http://schemas.openxmlformats.org/drawingml/2006/table">
            <a:tbl>
              <a:tblPr firstRow="1" firstCol="1" bandRow="1"/>
              <a:tblGrid>
                <a:gridCol w="1293319">
                  <a:extLst>
                    <a:ext uri="{9D8B030D-6E8A-4147-A177-3AD203B41FA5}">
                      <a16:colId xmlns:a16="http://schemas.microsoft.com/office/drawing/2014/main" val="1793631728"/>
                    </a:ext>
                  </a:extLst>
                </a:gridCol>
                <a:gridCol w="2467576">
                  <a:extLst>
                    <a:ext uri="{9D8B030D-6E8A-4147-A177-3AD203B41FA5}">
                      <a16:colId xmlns:a16="http://schemas.microsoft.com/office/drawing/2014/main" val="561179810"/>
                    </a:ext>
                  </a:extLst>
                </a:gridCol>
                <a:gridCol w="1486083">
                  <a:extLst>
                    <a:ext uri="{9D8B030D-6E8A-4147-A177-3AD203B41FA5}">
                      <a16:colId xmlns:a16="http://schemas.microsoft.com/office/drawing/2014/main" val="1813681930"/>
                    </a:ext>
                  </a:extLst>
                </a:gridCol>
                <a:gridCol w="1150156">
                  <a:extLst>
                    <a:ext uri="{9D8B030D-6E8A-4147-A177-3AD203B41FA5}">
                      <a16:colId xmlns:a16="http://schemas.microsoft.com/office/drawing/2014/main" val="3067379972"/>
                    </a:ext>
                  </a:extLst>
                </a:gridCol>
              </a:tblGrid>
              <a:tr h="384810">
                <a:tc>
                  <a:txBody>
                    <a:bodyPr/>
                    <a:lstStyle/>
                    <a:p>
                      <a:pPr marL="0" marR="0" indent="114300">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Field program</a:t>
                      </a:r>
                    </a:p>
                  </a:txBody>
                  <a:tcPr marL="73025" marR="73025" marT="91440" marB="8890">
                    <a:lnL w="12700" cap="flat" cmpd="sng" algn="ctr">
                      <a:solidFill>
                        <a:srgbClr val="0000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spcBef>
                          <a:spcPts val="0"/>
                        </a:spcBef>
                        <a:spcAft>
                          <a:spcPts val="0"/>
                        </a:spcAft>
                      </a:pPr>
                      <a:r>
                        <a:rPr lang="en-US" sz="1400" b="1" kern="1200" dirty="0">
                          <a:solidFill>
                            <a:schemeClr val="tx1"/>
                          </a:solidFill>
                          <a:effectLst/>
                          <a:latin typeface="+mn-lt"/>
                          <a:ea typeface="Times New Roman" panose="02020603050405020304" pitchFamily="18" charset="0"/>
                          <a:cs typeface="Times New Roman" panose="02020603050405020304" pitchFamily="18" charset="0"/>
                        </a:rPr>
                        <a:t>Major aerosol relevant species</a:t>
                      </a:r>
                    </a:p>
                  </a:txBody>
                  <a:tcPr marL="73025" marR="73025" marT="91440" marB="889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spcBef>
                          <a:spcPts val="0"/>
                        </a:spcBef>
                        <a:spcAft>
                          <a:spcPts val="0"/>
                        </a:spcAft>
                      </a:pPr>
                      <a:r>
                        <a:rPr lang="en-US" sz="1400" b="1" kern="1200" dirty="0">
                          <a:solidFill>
                            <a:schemeClr val="tx1"/>
                          </a:solidFill>
                          <a:effectLst/>
                          <a:latin typeface="+mn-lt"/>
                          <a:ea typeface="Times New Roman" panose="02020603050405020304" pitchFamily="18" charset="0"/>
                          <a:cs typeface="Times New Roman" panose="02020603050405020304" pitchFamily="18" charset="0"/>
                        </a:rPr>
                        <a:t>Spatial area</a:t>
                      </a:r>
                    </a:p>
                  </a:txBody>
                  <a:tcPr marL="73025" marR="73025" marT="91440" marB="889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spcBef>
                          <a:spcPts val="0"/>
                        </a:spcBef>
                        <a:spcAft>
                          <a:spcPts val="0"/>
                        </a:spcAft>
                      </a:pPr>
                      <a:r>
                        <a:rPr lang="en-US" sz="1400" b="1" kern="1200" dirty="0">
                          <a:solidFill>
                            <a:schemeClr val="tx1"/>
                          </a:solidFill>
                          <a:effectLst/>
                          <a:latin typeface="+mn-lt"/>
                          <a:ea typeface="Times New Roman" panose="02020603050405020304" pitchFamily="18" charset="0"/>
                          <a:cs typeface="Times New Roman" panose="02020603050405020304" pitchFamily="18" charset="0"/>
                        </a:rPr>
                        <a:t>Time period</a:t>
                      </a:r>
                    </a:p>
                  </a:txBody>
                  <a:tcPr marL="73025" marR="73025" marT="91440" marB="8890">
                    <a:lnL w="12700" cap="flat" cmpd="sng" algn="ctr">
                      <a:solidFill>
                        <a:schemeClr val="bg1">
                          <a:lumMod val="5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385228927"/>
                  </a:ext>
                </a:extLst>
              </a:tr>
              <a:tr h="0">
                <a:tc>
                  <a:txBody>
                    <a:bodyPr/>
                    <a:lstStyle/>
                    <a:p>
                      <a:pPr marL="0" marR="0" indent="114300">
                        <a:spcBef>
                          <a:spcPts val="0"/>
                        </a:spcBef>
                        <a:spcAft>
                          <a:spcPts val="0"/>
                        </a:spcAft>
                      </a:pPr>
                      <a:r>
                        <a:rPr lang="en-US" sz="1400" b="1" dirty="0">
                          <a:effectLst/>
                          <a:latin typeface="Calibri" panose="020F0502020204030204" pitchFamily="34" charset="0"/>
                          <a:ea typeface="MS Mincho" panose="02020609040205080304" pitchFamily="49" charset="-128"/>
                          <a:cs typeface="Times New Roman" panose="02020603050405020304" pitchFamily="18" charset="0"/>
                        </a:rPr>
                        <a:t>OMO</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lnL w="12700" cap="flat" cmpd="sng" algn="ctr">
                      <a:solidFill>
                        <a:srgbClr val="0000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a:txBody>
                    <a:bodyPr/>
                    <a:lstStyle/>
                    <a:p>
                      <a:pPr marL="0" marR="0">
                        <a:spcBef>
                          <a:spcPts val="0"/>
                        </a:spcBef>
                        <a:spcAft>
                          <a:spcPts val="0"/>
                        </a:spcAft>
                      </a:pPr>
                      <a:r>
                        <a:rPr lang="en-US" sz="1400">
                          <a:effectLst/>
                          <a:latin typeface="Calibri" panose="020F0502020204030204" pitchFamily="34" charset="0"/>
                          <a:ea typeface="MS Mincho" panose="02020609040205080304" pitchFamily="49" charset="-128"/>
                          <a:cs typeface="Times New Roman" panose="02020603050405020304" pitchFamily="18" charset="0"/>
                        </a:rPr>
                        <a:t>CO, SO</a:t>
                      </a:r>
                      <a:r>
                        <a:rPr lang="en-US" sz="1400" baseline="-25000">
                          <a:effectLst/>
                          <a:latin typeface="Calibri" panose="020F0502020204030204" pitchFamily="34" charset="0"/>
                          <a:ea typeface="MS Mincho" panose="02020609040205080304" pitchFamily="49" charset="-128"/>
                          <a:cs typeface="Times New Roman" panose="02020603050405020304" pitchFamily="18" charset="0"/>
                        </a:rPr>
                        <a:t>2</a:t>
                      </a:r>
                      <a:r>
                        <a:rPr lang="en-US" sz="1400">
                          <a:effectLst/>
                          <a:latin typeface="Calibri" panose="020F0502020204030204" pitchFamily="34" charset="0"/>
                          <a:ea typeface="MS Mincho" panose="02020609040205080304" pitchFamily="49" charset="-128"/>
                          <a:cs typeface="Times New Roman" panose="02020603050405020304" pitchFamily="18" charset="0"/>
                        </a:rPr>
                        <a:t>, OH, Aitken aerosol (CN)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lnL w="12700" cap="flat" cmpd="sng" algn="ctr">
                      <a:solidFill>
                        <a:schemeClr val="bg1">
                          <a:lumMod val="50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Middle East – Indian Ocean, between 4 – 14 km altitudes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July-Aug 2015</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81965062"/>
                  </a:ext>
                </a:extLst>
              </a:tr>
              <a:tr h="0">
                <a:tc>
                  <a:txBody>
                    <a:bodyPr/>
                    <a:lstStyle/>
                    <a:p>
                      <a:pPr marL="0" marR="0" indent="114300">
                        <a:spcBef>
                          <a:spcPts val="0"/>
                        </a:spcBef>
                        <a:spcAft>
                          <a:spcPts val="0"/>
                        </a:spcAft>
                      </a:pPr>
                      <a:r>
                        <a:rPr lang="en-US" sz="1400" b="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StratoClim</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lnL w="12700" cap="flat" cmpd="sng" algn="ctr">
                      <a:solidFill>
                        <a:srgbClr val="0000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a:txBody>
                    <a:bodyPr/>
                    <a:lstStyle/>
                    <a:p>
                      <a:pPr marL="0" marR="0">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CO, SO</a:t>
                      </a:r>
                      <a:r>
                        <a:rPr lang="en-US" sz="1400" baseline="-25000" dirty="0">
                          <a:effectLst/>
                          <a:latin typeface="Calibri" panose="020F0502020204030204" pitchFamily="34" charset="0"/>
                          <a:ea typeface="MS Mincho" panose="02020609040205080304" pitchFamily="49" charset="-128"/>
                          <a:cs typeface="Times New Roman" panose="02020603050405020304" pitchFamily="18" charset="0"/>
                        </a:rPr>
                        <a:t>2</a:t>
                      </a:r>
                      <a:r>
                        <a:rPr lang="en-US" sz="1400" dirty="0">
                          <a:effectLst/>
                          <a:latin typeface="Calibri" panose="020F0502020204030204" pitchFamily="34" charset="0"/>
                          <a:ea typeface="MS Mincho" panose="02020609040205080304" pitchFamily="49" charset="-128"/>
                          <a:cs typeface="Times New Roman" panose="02020603050405020304" pitchFamily="18" charset="0"/>
                        </a:rPr>
                        <a:t>, OCS, H</a:t>
                      </a:r>
                      <a:r>
                        <a:rPr lang="en-US" sz="1400" baseline="-25000" dirty="0">
                          <a:effectLst/>
                          <a:latin typeface="Calibri" panose="020F0502020204030204" pitchFamily="34" charset="0"/>
                          <a:ea typeface="MS Mincho" panose="02020609040205080304" pitchFamily="49" charset="-128"/>
                          <a:cs typeface="Times New Roman" panose="02020603050405020304" pitchFamily="18" charset="0"/>
                        </a:rPr>
                        <a:t>2</a:t>
                      </a:r>
                      <a:r>
                        <a:rPr lang="en-US" sz="1400" dirty="0">
                          <a:effectLst/>
                          <a:latin typeface="Calibri" panose="020F0502020204030204" pitchFamily="34" charset="0"/>
                          <a:ea typeface="MS Mincho" panose="02020609040205080304" pitchFamily="49" charset="-128"/>
                          <a:cs typeface="Times New Roman" panose="02020603050405020304" pitchFamily="18" charset="0"/>
                        </a:rPr>
                        <a:t>SO</a:t>
                      </a:r>
                      <a:r>
                        <a:rPr lang="en-US" sz="1400" baseline="-25000" dirty="0">
                          <a:effectLst/>
                          <a:latin typeface="Calibri" panose="020F0502020204030204" pitchFamily="34" charset="0"/>
                          <a:ea typeface="MS Mincho" panose="02020609040205080304" pitchFamily="49" charset="-128"/>
                          <a:cs typeface="Times New Roman" panose="02020603050405020304" pitchFamily="18" charset="0"/>
                        </a:rPr>
                        <a:t>4</a:t>
                      </a:r>
                      <a:r>
                        <a:rPr lang="en-US" sz="1400" dirty="0">
                          <a:effectLst/>
                          <a:latin typeface="Calibri" panose="020F0502020204030204" pitchFamily="34" charset="0"/>
                          <a:ea typeface="MS Mincho" panose="02020609040205080304" pitchFamily="49" charset="-128"/>
                          <a:cs typeface="Times New Roman" panose="02020603050405020304" pitchFamily="18" charset="0"/>
                        </a:rPr>
                        <a:t>, NH</a:t>
                      </a:r>
                      <a:r>
                        <a:rPr lang="en-US" sz="1400" baseline="-25000" dirty="0">
                          <a:effectLst/>
                          <a:latin typeface="Calibri" panose="020F0502020204030204" pitchFamily="34" charset="0"/>
                          <a:ea typeface="MS Mincho" panose="02020609040205080304" pitchFamily="49" charset="-128"/>
                          <a:cs typeface="Times New Roman" panose="02020603050405020304" pitchFamily="18" charset="0"/>
                        </a:rPr>
                        <a:t>3</a:t>
                      </a:r>
                      <a:r>
                        <a:rPr lang="en-US" sz="1400" dirty="0">
                          <a:effectLst/>
                          <a:latin typeface="Calibri" panose="020F0502020204030204" pitchFamily="34" charset="0"/>
                          <a:ea typeface="MS Mincho" panose="02020609040205080304" pitchFamily="49" charset="-128"/>
                          <a:cs typeface="Times New Roman" panose="02020603050405020304" pitchFamily="18" charset="0"/>
                        </a:rPr>
                        <a:t>, NH</a:t>
                      </a:r>
                      <a:r>
                        <a:rPr lang="en-US" sz="1400" baseline="-25000" dirty="0">
                          <a:effectLst/>
                          <a:latin typeface="Calibri" panose="020F0502020204030204" pitchFamily="34" charset="0"/>
                          <a:ea typeface="MS Mincho" panose="02020609040205080304" pitchFamily="49" charset="-128"/>
                          <a:cs typeface="Times New Roman" panose="02020603050405020304" pitchFamily="18" charset="0"/>
                        </a:rPr>
                        <a:t>4</a:t>
                      </a:r>
                      <a:r>
                        <a:rPr lang="en-US" sz="1400" baseline="30000" dirty="0">
                          <a:effectLst/>
                          <a:latin typeface="Calibri" panose="020F0502020204030204" pitchFamily="34" charset="0"/>
                          <a:ea typeface="MS Mincho" panose="02020609040205080304" pitchFamily="49" charset="-128"/>
                          <a:cs typeface="Times New Roman" panose="02020603050405020304" pitchFamily="18" charset="0"/>
                        </a:rPr>
                        <a:t>+</a:t>
                      </a:r>
                      <a:r>
                        <a:rPr lang="en-US" sz="1400" dirty="0">
                          <a:effectLst/>
                          <a:latin typeface="Calibri" panose="020F0502020204030204" pitchFamily="34" charset="0"/>
                          <a:ea typeface="MS Mincho" panose="02020609040205080304" pitchFamily="49" charset="-128"/>
                          <a:cs typeface="Times New Roman" panose="02020603050405020304" pitchFamily="18" charset="0"/>
                        </a:rPr>
                        <a:t>, SO</a:t>
                      </a:r>
                      <a:r>
                        <a:rPr lang="en-US" sz="1400" baseline="-25000" dirty="0">
                          <a:effectLst/>
                          <a:latin typeface="Calibri" panose="020F0502020204030204" pitchFamily="34" charset="0"/>
                          <a:ea typeface="MS Mincho" panose="02020609040205080304" pitchFamily="49" charset="-128"/>
                          <a:cs typeface="Times New Roman" panose="02020603050405020304" pitchFamily="18" charset="0"/>
                        </a:rPr>
                        <a:t>4</a:t>
                      </a:r>
                      <a:r>
                        <a:rPr lang="en-US" sz="1400" baseline="30000" dirty="0">
                          <a:effectLst/>
                          <a:latin typeface="Calibri" panose="020F0502020204030204" pitchFamily="34" charset="0"/>
                          <a:ea typeface="MS Mincho" panose="02020609040205080304" pitchFamily="49" charset="-128"/>
                          <a:cs typeface="Times New Roman" panose="02020603050405020304" pitchFamily="18" charset="0"/>
                        </a:rPr>
                        <a:t>=</a:t>
                      </a:r>
                      <a:r>
                        <a:rPr lang="en-US" sz="1400" dirty="0">
                          <a:effectLst/>
                          <a:latin typeface="Calibri" panose="020F0502020204030204" pitchFamily="34" charset="0"/>
                          <a:ea typeface="MS Mincho" panose="02020609040205080304" pitchFamily="49" charset="-128"/>
                          <a:cs typeface="Times New Roman" panose="02020603050405020304" pitchFamily="18" charset="0"/>
                        </a:rPr>
                        <a:t>, NO</a:t>
                      </a:r>
                      <a:r>
                        <a:rPr lang="en-US" sz="1400" baseline="-25000" dirty="0">
                          <a:effectLst/>
                          <a:latin typeface="Calibri" panose="020F0502020204030204" pitchFamily="34" charset="0"/>
                          <a:ea typeface="MS Mincho" panose="02020609040205080304" pitchFamily="49" charset="-128"/>
                          <a:cs typeface="Times New Roman" panose="02020603050405020304" pitchFamily="18" charset="0"/>
                        </a:rPr>
                        <a:t>3</a:t>
                      </a:r>
                      <a:r>
                        <a:rPr lang="en-US" sz="1400" baseline="30000" dirty="0">
                          <a:effectLst/>
                          <a:latin typeface="Calibri" panose="020F0502020204030204" pitchFamily="34" charset="0"/>
                          <a:ea typeface="MS Mincho" panose="02020609040205080304" pitchFamily="49" charset="-128"/>
                          <a:cs typeface="Times New Roman" panose="02020603050405020304" pitchFamily="18" charset="0"/>
                        </a:rPr>
                        <a:t>-</a:t>
                      </a:r>
                      <a:r>
                        <a:rPr lang="en-US" sz="1400" dirty="0">
                          <a:effectLst/>
                          <a:latin typeface="Calibri" panose="020F0502020204030204" pitchFamily="34" charset="0"/>
                          <a:ea typeface="MS Mincho" panose="02020609040205080304" pitchFamily="49" charset="-128"/>
                          <a:cs typeface="Times New Roman" panose="02020603050405020304" pitchFamily="18" charset="0"/>
                        </a:rPr>
                        <a:t>, OA, aerosol particle size, optical property, particle number concentration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lnL w="12700" cap="flat" cmpd="sng" algn="ctr">
                      <a:solidFill>
                        <a:schemeClr val="bg1">
                          <a:lumMod val="50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Indian subcontinent, troposphere to LS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a:effectLst/>
                          <a:latin typeface="Calibri" panose="020F0502020204030204" pitchFamily="34" charset="0"/>
                          <a:ea typeface="MS Mincho" panose="02020609040205080304" pitchFamily="49" charset="-128"/>
                          <a:cs typeface="Times New Roman" panose="02020603050405020304" pitchFamily="18" charset="0"/>
                        </a:rPr>
                        <a:t>July-Aug 2017</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7644554"/>
                  </a:ext>
                </a:extLst>
              </a:tr>
              <a:tr h="0">
                <a:tc>
                  <a:txBody>
                    <a:bodyPr/>
                    <a:lstStyle/>
                    <a:p>
                      <a:pPr marL="0" marR="0" indent="114300">
                        <a:spcBef>
                          <a:spcPts val="0"/>
                        </a:spcBef>
                        <a:spcAft>
                          <a:spcPts val="0"/>
                        </a:spcAft>
                      </a:pPr>
                      <a:r>
                        <a:rPr lang="en-US" sz="1400" b="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ACCLIP</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lnL w="12700" cap="flat" cmpd="sng" algn="ctr">
                      <a:solidFill>
                        <a:srgbClr val="0000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CO, H</a:t>
                      </a:r>
                      <a:r>
                        <a:rPr lang="en-US" sz="1400" baseline="-25000" dirty="0">
                          <a:effectLst/>
                          <a:latin typeface="Calibri" panose="020F0502020204030204" pitchFamily="34" charset="0"/>
                          <a:ea typeface="MS Mincho" panose="02020609040205080304" pitchFamily="49" charset="-128"/>
                          <a:cs typeface="Times New Roman" panose="02020603050405020304" pitchFamily="18" charset="0"/>
                        </a:rPr>
                        <a:t>2</a:t>
                      </a:r>
                      <a:r>
                        <a:rPr lang="en-US" sz="1400" dirty="0">
                          <a:effectLst/>
                          <a:latin typeface="Calibri" panose="020F0502020204030204" pitchFamily="34" charset="0"/>
                          <a:ea typeface="MS Mincho" panose="02020609040205080304" pitchFamily="49" charset="-128"/>
                          <a:cs typeface="Times New Roman" panose="02020603050405020304" pitchFamily="18" charset="0"/>
                        </a:rPr>
                        <a:t>O, SO</a:t>
                      </a:r>
                      <a:r>
                        <a:rPr lang="en-US" sz="1400" baseline="-25000" dirty="0">
                          <a:effectLst/>
                          <a:latin typeface="Calibri" panose="020F0502020204030204" pitchFamily="34" charset="0"/>
                          <a:ea typeface="MS Mincho" panose="02020609040205080304" pitchFamily="49" charset="-128"/>
                          <a:cs typeface="Times New Roman" panose="02020603050405020304" pitchFamily="18" charset="0"/>
                        </a:rPr>
                        <a:t>2</a:t>
                      </a:r>
                      <a:r>
                        <a:rPr lang="en-US" sz="1400" dirty="0">
                          <a:effectLst/>
                          <a:latin typeface="Calibri" panose="020F0502020204030204" pitchFamily="34" charset="0"/>
                          <a:ea typeface="MS Mincho" panose="02020609040205080304" pitchFamily="49" charset="-128"/>
                          <a:cs typeface="Times New Roman" panose="02020603050405020304" pitchFamily="18" charset="0"/>
                        </a:rPr>
                        <a:t>, NH</a:t>
                      </a:r>
                      <a:r>
                        <a:rPr lang="en-US" sz="1400" baseline="-25000" dirty="0">
                          <a:effectLst/>
                          <a:latin typeface="Calibri" panose="020F0502020204030204" pitchFamily="34" charset="0"/>
                          <a:ea typeface="MS Mincho" panose="02020609040205080304" pitchFamily="49" charset="-128"/>
                          <a:cs typeface="Times New Roman" panose="02020603050405020304" pitchFamily="18" charset="0"/>
                        </a:rPr>
                        <a:t>3</a:t>
                      </a:r>
                      <a:r>
                        <a:rPr lang="en-US" sz="1400" dirty="0">
                          <a:effectLst/>
                          <a:latin typeface="Calibri" panose="020F0502020204030204" pitchFamily="34" charset="0"/>
                          <a:ea typeface="MS Mincho" panose="02020609040205080304" pitchFamily="49" charset="-128"/>
                          <a:cs typeface="Times New Roman" panose="02020603050405020304" pitchFamily="18" charset="0"/>
                        </a:rPr>
                        <a:t>, NH</a:t>
                      </a:r>
                      <a:r>
                        <a:rPr lang="en-US" sz="1400" baseline="-25000" dirty="0">
                          <a:effectLst/>
                          <a:latin typeface="Calibri" panose="020F0502020204030204" pitchFamily="34" charset="0"/>
                          <a:ea typeface="MS Mincho" panose="02020609040205080304" pitchFamily="49" charset="-128"/>
                          <a:cs typeface="Times New Roman" panose="02020603050405020304" pitchFamily="18" charset="0"/>
                        </a:rPr>
                        <a:t>4</a:t>
                      </a:r>
                      <a:r>
                        <a:rPr lang="en-US" sz="1400" baseline="30000" dirty="0">
                          <a:effectLst/>
                          <a:latin typeface="Calibri" panose="020F0502020204030204" pitchFamily="34" charset="0"/>
                          <a:ea typeface="MS Mincho" panose="02020609040205080304" pitchFamily="49" charset="-128"/>
                          <a:cs typeface="Times New Roman" panose="02020603050405020304" pitchFamily="18" charset="0"/>
                        </a:rPr>
                        <a:t>+</a:t>
                      </a:r>
                      <a:r>
                        <a:rPr lang="en-US" sz="1400" dirty="0">
                          <a:effectLst/>
                          <a:latin typeface="Calibri" panose="020F0502020204030204" pitchFamily="34" charset="0"/>
                          <a:ea typeface="MS Mincho" panose="02020609040205080304" pitchFamily="49" charset="-128"/>
                          <a:cs typeface="Times New Roman" panose="02020603050405020304" pitchFamily="18" charset="0"/>
                        </a:rPr>
                        <a:t>, SO</a:t>
                      </a:r>
                      <a:r>
                        <a:rPr lang="en-US" sz="1400" baseline="-25000" dirty="0">
                          <a:effectLst/>
                          <a:latin typeface="Calibri" panose="020F0502020204030204" pitchFamily="34" charset="0"/>
                          <a:ea typeface="MS Mincho" panose="02020609040205080304" pitchFamily="49" charset="-128"/>
                          <a:cs typeface="Times New Roman" panose="02020603050405020304" pitchFamily="18" charset="0"/>
                        </a:rPr>
                        <a:t>4</a:t>
                      </a:r>
                      <a:r>
                        <a:rPr lang="en-US" sz="1400" baseline="30000" dirty="0">
                          <a:effectLst/>
                          <a:latin typeface="Calibri" panose="020F0502020204030204" pitchFamily="34" charset="0"/>
                          <a:ea typeface="MS Mincho" panose="02020609040205080304" pitchFamily="49" charset="-128"/>
                          <a:cs typeface="Times New Roman" panose="02020603050405020304" pitchFamily="18" charset="0"/>
                        </a:rPr>
                        <a:t>=</a:t>
                      </a:r>
                      <a:r>
                        <a:rPr lang="en-US" sz="1400" dirty="0">
                          <a:effectLst/>
                          <a:latin typeface="Calibri" panose="020F0502020204030204" pitchFamily="34" charset="0"/>
                          <a:ea typeface="MS Mincho" panose="02020609040205080304" pitchFamily="49" charset="-128"/>
                          <a:cs typeface="Times New Roman" panose="02020603050405020304" pitchFamily="18" charset="0"/>
                        </a:rPr>
                        <a:t>, NO</a:t>
                      </a:r>
                      <a:r>
                        <a:rPr lang="en-US" sz="1400" baseline="-25000" dirty="0">
                          <a:effectLst/>
                          <a:latin typeface="Calibri" panose="020F0502020204030204" pitchFamily="34" charset="0"/>
                          <a:ea typeface="MS Mincho" panose="02020609040205080304" pitchFamily="49" charset="-128"/>
                          <a:cs typeface="Times New Roman" panose="02020603050405020304" pitchFamily="18" charset="0"/>
                        </a:rPr>
                        <a:t>3</a:t>
                      </a:r>
                      <a:r>
                        <a:rPr lang="en-US" sz="1400" baseline="30000" dirty="0">
                          <a:effectLst/>
                          <a:latin typeface="Calibri" panose="020F0502020204030204" pitchFamily="34" charset="0"/>
                          <a:ea typeface="MS Mincho" panose="02020609040205080304" pitchFamily="49" charset="-128"/>
                          <a:cs typeface="Times New Roman" panose="02020603050405020304" pitchFamily="18" charset="0"/>
                        </a:rPr>
                        <a:t>-</a:t>
                      </a:r>
                      <a:r>
                        <a:rPr lang="en-US" sz="1400" dirty="0">
                          <a:effectLst/>
                          <a:latin typeface="Calibri" panose="020F0502020204030204" pitchFamily="34" charset="0"/>
                          <a:ea typeface="MS Mincho" panose="02020609040205080304" pitchFamily="49" charset="-128"/>
                          <a:cs typeface="Times New Roman" panose="02020603050405020304" pitchFamily="18" charset="0"/>
                        </a:rPr>
                        <a:t>, BC, OA, aerosol particle size, particle number concentration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lnL w="12700" cap="flat" cmpd="sng" algn="ctr">
                      <a:solidFill>
                        <a:schemeClr val="bg1">
                          <a:lumMod val="50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Western Pacific/Korea,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troposphere to LS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July-Aug 2022</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9084688"/>
                  </a:ext>
                </a:extLst>
              </a:tr>
            </a:tbl>
          </a:graphicData>
        </a:graphic>
      </p:graphicFrame>
      <p:sp>
        <p:nvSpPr>
          <p:cNvPr id="17" name="Rectangle 16">
            <a:extLst>
              <a:ext uri="{FF2B5EF4-FFF2-40B4-BE49-F238E27FC236}">
                <a16:creationId xmlns:a16="http://schemas.microsoft.com/office/drawing/2014/main" id="{09DABAE0-E533-B748-8AA6-1B5BF0D121FA}"/>
              </a:ext>
            </a:extLst>
          </p:cNvPr>
          <p:cNvSpPr/>
          <p:nvPr/>
        </p:nvSpPr>
        <p:spPr>
          <a:xfrm>
            <a:off x="977053" y="5068215"/>
            <a:ext cx="10279204" cy="922945"/>
          </a:xfrm>
          <a:prstGeom prst="rect">
            <a:avLst/>
          </a:prstGeom>
        </p:spPr>
        <p:txBody>
          <a:bodyPr wrap="square">
            <a:spAutoFit/>
          </a:bodyPr>
          <a:lstStyle/>
          <a:p>
            <a:pPr>
              <a:buClr>
                <a:schemeClr val="accent6">
                  <a:lumMod val="75000"/>
                </a:schemeClr>
              </a:buClr>
            </a:pPr>
            <a:r>
              <a:rPr lang="en-US" dirty="0"/>
              <a:t>We can learn a lot from those aircraft measurements about the origin of the ATAL composition in different parts of the ASMA, similarities and differences between airmasses from different regions, transport pathways from PBL to LS, chemical processes, and climate implications</a:t>
            </a:r>
          </a:p>
        </p:txBody>
      </p:sp>
      <p:grpSp>
        <p:nvGrpSpPr>
          <p:cNvPr id="19" name="Group 18">
            <a:extLst>
              <a:ext uri="{FF2B5EF4-FFF2-40B4-BE49-F238E27FC236}">
                <a16:creationId xmlns:a16="http://schemas.microsoft.com/office/drawing/2014/main" id="{5A25EBAF-B489-EA4A-BCB4-98105BCF8C73}"/>
              </a:ext>
            </a:extLst>
          </p:cNvPr>
          <p:cNvGrpSpPr/>
          <p:nvPr/>
        </p:nvGrpSpPr>
        <p:grpSpPr>
          <a:xfrm>
            <a:off x="75863" y="1783656"/>
            <a:ext cx="5611705" cy="3008754"/>
            <a:chOff x="103295" y="3048000"/>
            <a:chExt cx="5611705" cy="3008754"/>
          </a:xfrm>
        </p:grpSpPr>
        <p:grpSp>
          <p:nvGrpSpPr>
            <p:cNvPr id="5" name="Group 4">
              <a:extLst>
                <a:ext uri="{FF2B5EF4-FFF2-40B4-BE49-F238E27FC236}">
                  <a16:creationId xmlns:a16="http://schemas.microsoft.com/office/drawing/2014/main" id="{51CFF57C-C157-0D4C-8115-66F8A35B2D93}"/>
                </a:ext>
              </a:extLst>
            </p:cNvPr>
            <p:cNvGrpSpPr>
              <a:grpSpLocks noChangeAspect="1"/>
            </p:cNvGrpSpPr>
            <p:nvPr/>
          </p:nvGrpSpPr>
          <p:grpSpPr>
            <a:xfrm>
              <a:off x="103295" y="3049006"/>
              <a:ext cx="5579533" cy="3007748"/>
              <a:chOff x="0" y="1051846"/>
              <a:chExt cx="6549452" cy="3530600"/>
            </a:xfrm>
          </p:grpSpPr>
          <p:pic>
            <p:nvPicPr>
              <p:cNvPr id="6" name="Picture 5" descr="Diagram&#10;&#10;Description automatically generated">
                <a:extLst>
                  <a:ext uri="{FF2B5EF4-FFF2-40B4-BE49-F238E27FC236}">
                    <a16:creationId xmlns:a16="http://schemas.microsoft.com/office/drawing/2014/main" id="{3C48E7AA-A30F-0043-93A3-5F491DA452D1}"/>
                  </a:ext>
                </a:extLst>
              </p:cNvPr>
              <p:cNvPicPr>
                <a:picLocks noChangeAspect="1"/>
              </p:cNvPicPr>
              <p:nvPr/>
            </p:nvPicPr>
            <p:blipFill rotWithShape="1">
              <a:blip r:embed="rId2">
                <a:extLst>
                  <a:ext uri="{28A0092B-C50C-407E-A947-70E740481C1C}">
                    <a14:useLocalDpi xmlns:a14="http://schemas.microsoft.com/office/drawing/2010/main" val="0"/>
                  </a:ext>
                </a:extLst>
              </a:blip>
              <a:srcRect l="1" r="1583"/>
              <a:stretch/>
            </p:blipFill>
            <p:spPr>
              <a:xfrm>
                <a:off x="0" y="1051846"/>
                <a:ext cx="6549452" cy="3530600"/>
              </a:xfrm>
              <a:prstGeom prst="rect">
                <a:avLst/>
              </a:prstGeom>
            </p:spPr>
          </p:pic>
          <p:sp>
            <p:nvSpPr>
              <p:cNvPr id="7" name="TextBox 6">
                <a:extLst>
                  <a:ext uri="{FF2B5EF4-FFF2-40B4-BE49-F238E27FC236}">
                    <a16:creationId xmlns:a16="http://schemas.microsoft.com/office/drawing/2014/main" id="{3A9F2E41-DAF5-214C-82D5-5381FC3AFEA6}"/>
                  </a:ext>
                </a:extLst>
              </p:cNvPr>
              <p:cNvSpPr txBox="1"/>
              <p:nvPr/>
            </p:nvSpPr>
            <p:spPr>
              <a:xfrm>
                <a:off x="4867863" y="2512724"/>
                <a:ext cx="914400" cy="735977"/>
              </a:xfrm>
              <a:prstGeom prst="rect">
                <a:avLst/>
              </a:prstGeom>
              <a:noFill/>
            </p:spPr>
            <p:txBody>
              <a:bodyPr wrap="square" rtlCol="0">
                <a:spAutoFit/>
              </a:bodyPr>
              <a:lstStyle/>
              <a:p>
                <a:pPr algn="ctr"/>
                <a:r>
                  <a:rPr lang="en-US" sz="1000" b="1" dirty="0">
                    <a:solidFill>
                      <a:srgbClr val="009647"/>
                    </a:solidFill>
                  </a:rPr>
                  <a:t>ACCLIP</a:t>
                </a:r>
              </a:p>
              <a:p>
                <a:pPr algn="ctr"/>
                <a:r>
                  <a:rPr lang="en-US" sz="1000" b="1" dirty="0">
                    <a:solidFill>
                      <a:srgbClr val="009647"/>
                    </a:solidFill>
                  </a:rPr>
                  <a:t>Jul-Aug 2022</a:t>
                </a:r>
              </a:p>
              <a:p>
                <a:pPr algn="ctr"/>
                <a:r>
                  <a:rPr lang="en-US" sz="1000" b="1" dirty="0">
                    <a:solidFill>
                      <a:srgbClr val="009647"/>
                    </a:solidFill>
                  </a:rPr>
                  <a:t>(dry run 2020 GV)</a:t>
                </a:r>
              </a:p>
            </p:txBody>
          </p:sp>
          <p:sp>
            <p:nvSpPr>
              <p:cNvPr id="8" name="TextBox 7">
                <a:extLst>
                  <a:ext uri="{FF2B5EF4-FFF2-40B4-BE49-F238E27FC236}">
                    <a16:creationId xmlns:a16="http://schemas.microsoft.com/office/drawing/2014/main" id="{E10FF619-0878-164E-A741-FD09344AC8DB}"/>
                  </a:ext>
                </a:extLst>
              </p:cNvPr>
              <p:cNvSpPr txBox="1"/>
              <p:nvPr/>
            </p:nvSpPr>
            <p:spPr>
              <a:xfrm>
                <a:off x="3307932" y="2213380"/>
                <a:ext cx="914400" cy="400110"/>
              </a:xfrm>
              <a:prstGeom prst="rect">
                <a:avLst/>
              </a:prstGeom>
              <a:noFill/>
            </p:spPr>
            <p:txBody>
              <a:bodyPr wrap="square" rtlCol="0">
                <a:spAutoFit/>
              </a:bodyPr>
              <a:lstStyle/>
              <a:p>
                <a:pPr algn="ctr"/>
                <a:r>
                  <a:rPr lang="en-US" sz="1000" b="1" dirty="0" err="1">
                    <a:solidFill>
                      <a:schemeClr val="bg1"/>
                    </a:solidFill>
                  </a:rPr>
                  <a:t>StratoClim</a:t>
                </a:r>
                <a:endParaRPr lang="en-US" sz="1000" b="1" dirty="0">
                  <a:solidFill>
                    <a:schemeClr val="bg1"/>
                  </a:solidFill>
                </a:endParaRPr>
              </a:p>
              <a:p>
                <a:pPr algn="ctr"/>
                <a:r>
                  <a:rPr lang="en-US" sz="1000" b="1" dirty="0">
                    <a:solidFill>
                      <a:schemeClr val="bg1"/>
                    </a:solidFill>
                  </a:rPr>
                  <a:t>Jul-Aug 2017</a:t>
                </a:r>
              </a:p>
            </p:txBody>
          </p:sp>
          <p:cxnSp>
            <p:nvCxnSpPr>
              <p:cNvPr id="9" name="Straight Connector 8">
                <a:extLst>
                  <a:ext uri="{FF2B5EF4-FFF2-40B4-BE49-F238E27FC236}">
                    <a16:creationId xmlns:a16="http://schemas.microsoft.com/office/drawing/2014/main" id="{C1925534-8C28-6148-893B-C5AB4D1F4C78}"/>
                  </a:ext>
                </a:extLst>
              </p:cNvPr>
              <p:cNvCxnSpPr>
                <a:cxnSpLocks/>
              </p:cNvCxnSpPr>
              <p:nvPr/>
            </p:nvCxnSpPr>
            <p:spPr>
              <a:xfrm>
                <a:off x="1087268" y="1670626"/>
                <a:ext cx="48403" cy="407632"/>
              </a:xfrm>
              <a:prstGeom prst="line">
                <a:avLst/>
              </a:prstGeom>
              <a:ln w="38100">
                <a:solidFill>
                  <a:srgbClr val="3B3FE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C7690DF-C01F-CA4E-95F3-612EBE905B19}"/>
                  </a:ext>
                </a:extLst>
              </p:cNvPr>
              <p:cNvCxnSpPr>
                <a:cxnSpLocks/>
              </p:cNvCxnSpPr>
              <p:nvPr/>
            </p:nvCxnSpPr>
            <p:spPr>
              <a:xfrm>
                <a:off x="1631531" y="2512724"/>
                <a:ext cx="851570" cy="166451"/>
              </a:xfrm>
              <a:prstGeom prst="line">
                <a:avLst/>
              </a:prstGeom>
              <a:ln w="38100">
                <a:solidFill>
                  <a:srgbClr val="3B3FE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5B35131-4EB2-1144-95B1-53DD1899A71A}"/>
                  </a:ext>
                </a:extLst>
              </p:cNvPr>
              <p:cNvCxnSpPr>
                <a:cxnSpLocks/>
              </p:cNvCxnSpPr>
              <p:nvPr/>
            </p:nvCxnSpPr>
            <p:spPr>
              <a:xfrm>
                <a:off x="1631531" y="2264444"/>
                <a:ext cx="0" cy="248279"/>
              </a:xfrm>
              <a:prstGeom prst="line">
                <a:avLst/>
              </a:prstGeom>
              <a:ln w="38100">
                <a:solidFill>
                  <a:srgbClr val="3B3FE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25A1CBE-FEA3-EC44-9E7E-09BCF2039275}"/>
                  </a:ext>
                </a:extLst>
              </p:cNvPr>
              <p:cNvCxnSpPr>
                <a:cxnSpLocks/>
              </p:cNvCxnSpPr>
              <p:nvPr/>
            </p:nvCxnSpPr>
            <p:spPr>
              <a:xfrm>
                <a:off x="2483101" y="2679175"/>
                <a:ext cx="424490" cy="634351"/>
              </a:xfrm>
              <a:prstGeom prst="line">
                <a:avLst/>
              </a:prstGeom>
              <a:ln w="38100">
                <a:solidFill>
                  <a:srgbClr val="3B3FE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26F9636-FE61-DB47-BF51-714671108E43}"/>
                  </a:ext>
                </a:extLst>
              </p:cNvPr>
              <p:cNvCxnSpPr>
                <a:cxnSpLocks/>
              </p:cNvCxnSpPr>
              <p:nvPr/>
            </p:nvCxnSpPr>
            <p:spPr>
              <a:xfrm flipH="1">
                <a:off x="2911083" y="3223090"/>
                <a:ext cx="244449" cy="90436"/>
              </a:xfrm>
              <a:prstGeom prst="line">
                <a:avLst/>
              </a:prstGeom>
              <a:ln w="38100">
                <a:solidFill>
                  <a:srgbClr val="3B3FE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024856-6F48-744D-AADC-73C6536E374F}"/>
                  </a:ext>
                </a:extLst>
              </p:cNvPr>
              <p:cNvCxnSpPr>
                <a:cxnSpLocks/>
              </p:cNvCxnSpPr>
              <p:nvPr/>
            </p:nvCxnSpPr>
            <p:spPr>
              <a:xfrm>
                <a:off x="1135671" y="2092046"/>
                <a:ext cx="495860" cy="172398"/>
              </a:xfrm>
              <a:prstGeom prst="line">
                <a:avLst/>
              </a:prstGeom>
              <a:ln w="38100">
                <a:solidFill>
                  <a:srgbClr val="3B3FEB"/>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EA1FEE0-C6D4-4D46-8A10-8E355CC6F583}"/>
                  </a:ext>
                </a:extLst>
              </p:cNvPr>
              <p:cNvSpPr txBox="1"/>
              <p:nvPr/>
            </p:nvSpPr>
            <p:spPr>
              <a:xfrm>
                <a:off x="2015806" y="3026565"/>
                <a:ext cx="988400" cy="575982"/>
              </a:xfrm>
              <a:prstGeom prst="rect">
                <a:avLst/>
              </a:prstGeom>
              <a:noFill/>
            </p:spPr>
            <p:txBody>
              <a:bodyPr wrap="square" rtlCol="0">
                <a:spAutoFit/>
              </a:bodyPr>
              <a:lstStyle/>
              <a:p>
                <a:pPr algn="ctr"/>
                <a:r>
                  <a:rPr lang="en-US" sz="1000" b="1" dirty="0">
                    <a:solidFill>
                      <a:srgbClr val="3B3FEB"/>
                    </a:solidFill>
                  </a:rPr>
                  <a:t>OMO</a:t>
                </a:r>
              </a:p>
              <a:p>
                <a:pPr algn="ctr"/>
                <a:r>
                  <a:rPr lang="en-US" sz="1000" b="1" dirty="0">
                    <a:solidFill>
                      <a:srgbClr val="3B3FEB"/>
                    </a:solidFill>
                  </a:rPr>
                  <a:t>Jul-Aug 2015</a:t>
                </a:r>
              </a:p>
              <a:p>
                <a:pPr algn="ctr"/>
                <a:r>
                  <a:rPr lang="en-US" sz="1000" b="1" dirty="0">
                    <a:solidFill>
                      <a:srgbClr val="3B3FEB"/>
                    </a:solidFill>
                  </a:rPr>
                  <a:t>(general area)</a:t>
                </a:r>
              </a:p>
            </p:txBody>
          </p:sp>
        </p:grpSp>
        <p:sp>
          <p:nvSpPr>
            <p:cNvPr id="18" name="Rectangle 17">
              <a:extLst>
                <a:ext uri="{FF2B5EF4-FFF2-40B4-BE49-F238E27FC236}">
                  <a16:creationId xmlns:a16="http://schemas.microsoft.com/office/drawing/2014/main" id="{E16DC671-91AB-AF4E-B9C0-0F9EDA0A73D1}"/>
                </a:ext>
              </a:extLst>
            </p:cNvPr>
            <p:cNvSpPr/>
            <p:nvPr/>
          </p:nvSpPr>
          <p:spPr>
            <a:xfrm>
              <a:off x="184572" y="3048000"/>
              <a:ext cx="5530428" cy="299846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1682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9D16E9C-D876-E34A-8498-D4D80B996D24}"/>
              </a:ext>
            </a:extLst>
          </p:cNvPr>
          <p:cNvGrpSpPr/>
          <p:nvPr/>
        </p:nvGrpSpPr>
        <p:grpSpPr>
          <a:xfrm>
            <a:off x="1841799" y="1371567"/>
            <a:ext cx="4389120" cy="2496127"/>
            <a:chOff x="3053437" y="4017917"/>
            <a:chExt cx="4389120" cy="2496127"/>
          </a:xfrm>
        </p:grpSpPr>
        <p:pic>
          <p:nvPicPr>
            <p:cNvPr id="15" name="Picture 14">
              <a:extLst>
                <a:ext uri="{FF2B5EF4-FFF2-40B4-BE49-F238E27FC236}">
                  <a16:creationId xmlns:a16="http://schemas.microsoft.com/office/drawing/2014/main" id="{788E458D-0BFA-F84F-97B7-2B08BC72A543}"/>
                </a:ext>
              </a:extLst>
            </p:cNvPr>
            <p:cNvPicPr>
              <a:picLocks noChangeAspect="1"/>
            </p:cNvPicPr>
            <p:nvPr/>
          </p:nvPicPr>
          <p:blipFill rotWithShape="1">
            <a:blip r:embed="rId2"/>
            <a:srcRect b="55767"/>
            <a:stretch/>
          </p:blipFill>
          <p:spPr>
            <a:xfrm>
              <a:off x="3053437" y="4017917"/>
              <a:ext cx="4389120" cy="2496127"/>
            </a:xfrm>
            <a:prstGeom prst="rect">
              <a:avLst/>
            </a:prstGeom>
          </p:spPr>
        </p:pic>
        <p:sp>
          <p:nvSpPr>
            <p:cNvPr id="17" name="TextBox 16">
              <a:extLst>
                <a:ext uri="{FF2B5EF4-FFF2-40B4-BE49-F238E27FC236}">
                  <a16:creationId xmlns:a16="http://schemas.microsoft.com/office/drawing/2014/main" id="{21A029C1-B7E8-7045-91D6-B7DEC8577CF6}"/>
                </a:ext>
              </a:extLst>
            </p:cNvPr>
            <p:cNvSpPr txBox="1"/>
            <p:nvPr/>
          </p:nvSpPr>
          <p:spPr>
            <a:xfrm>
              <a:off x="4228016" y="4280586"/>
              <a:ext cx="2223686" cy="276999"/>
            </a:xfrm>
            <a:prstGeom prst="rect">
              <a:avLst/>
            </a:prstGeom>
            <a:noFill/>
          </p:spPr>
          <p:txBody>
            <a:bodyPr wrap="none" rtlCol="0">
              <a:spAutoFit/>
            </a:bodyPr>
            <a:lstStyle/>
            <a:p>
              <a:pPr algn="ctr"/>
              <a:r>
                <a:rPr lang="en-US" sz="1200" dirty="0">
                  <a:solidFill>
                    <a:schemeClr val="bg1"/>
                  </a:solidFill>
                  <a:latin typeface="Arial" panose="020B0604020202020204" pitchFamily="34" charset="0"/>
                  <a:cs typeface="Arial" panose="020B0604020202020204" pitchFamily="34" charset="0"/>
                </a:rPr>
                <a:t>Stratospheric (OCS oxidation)</a:t>
              </a:r>
            </a:p>
          </p:txBody>
        </p:sp>
        <p:sp>
          <p:nvSpPr>
            <p:cNvPr id="18" name="TextBox 17">
              <a:extLst>
                <a:ext uri="{FF2B5EF4-FFF2-40B4-BE49-F238E27FC236}">
                  <a16:creationId xmlns:a16="http://schemas.microsoft.com/office/drawing/2014/main" id="{8DA73894-E38D-454B-B3D9-D3D0A0D9569B}"/>
                </a:ext>
              </a:extLst>
            </p:cNvPr>
            <p:cNvSpPr txBox="1"/>
            <p:nvPr/>
          </p:nvSpPr>
          <p:spPr>
            <a:xfrm>
              <a:off x="6549010" y="5724552"/>
              <a:ext cx="754887" cy="276999"/>
            </a:xfrm>
            <a:prstGeom prst="rect">
              <a:avLst/>
            </a:prstGeom>
            <a:noFill/>
          </p:spPr>
          <p:txBody>
            <a:bodyPr wrap="none" rtlCol="0">
              <a:spAutoFit/>
            </a:bodyPr>
            <a:lstStyle/>
            <a:p>
              <a:pPr algn="ctr"/>
              <a:r>
                <a:rPr lang="en-US" sz="1200" dirty="0">
                  <a:solidFill>
                    <a:schemeClr val="bg1"/>
                  </a:solidFill>
                  <a:latin typeface="Arial" panose="020B0604020202020204" pitchFamily="34" charset="0"/>
                  <a:cs typeface="Arial" panose="020B0604020202020204" pitchFamily="34" charset="0"/>
                </a:rPr>
                <a:t>Volcanic</a:t>
              </a:r>
            </a:p>
          </p:txBody>
        </p:sp>
      </p:grpSp>
      <p:pic>
        <p:nvPicPr>
          <p:cNvPr id="12" name="Picture 11">
            <a:extLst>
              <a:ext uri="{FF2B5EF4-FFF2-40B4-BE49-F238E27FC236}">
                <a16:creationId xmlns:a16="http://schemas.microsoft.com/office/drawing/2014/main" id="{6EE59D0A-09F9-C944-81E3-E5370EDDC379}"/>
              </a:ext>
            </a:extLst>
          </p:cNvPr>
          <p:cNvPicPr>
            <a:picLocks noChangeAspect="1"/>
          </p:cNvPicPr>
          <p:nvPr/>
        </p:nvPicPr>
        <p:blipFill rotWithShape="1">
          <a:blip r:embed="rId3"/>
          <a:srcRect b="55767"/>
          <a:stretch/>
        </p:blipFill>
        <p:spPr>
          <a:xfrm>
            <a:off x="6493832" y="4015119"/>
            <a:ext cx="4389120" cy="2496127"/>
          </a:xfrm>
          <a:prstGeom prst="rect">
            <a:avLst/>
          </a:prstGeom>
        </p:spPr>
      </p:pic>
      <p:pic>
        <p:nvPicPr>
          <p:cNvPr id="11" name="Picture 10">
            <a:extLst>
              <a:ext uri="{FF2B5EF4-FFF2-40B4-BE49-F238E27FC236}">
                <a16:creationId xmlns:a16="http://schemas.microsoft.com/office/drawing/2014/main" id="{3453909B-53BF-4148-94FD-3B9D6B7FBBA4}"/>
              </a:ext>
            </a:extLst>
          </p:cNvPr>
          <p:cNvPicPr>
            <a:picLocks noChangeAspect="1"/>
          </p:cNvPicPr>
          <p:nvPr/>
        </p:nvPicPr>
        <p:blipFill rotWithShape="1">
          <a:blip r:embed="rId4"/>
          <a:srcRect b="55767"/>
          <a:stretch/>
        </p:blipFill>
        <p:spPr>
          <a:xfrm>
            <a:off x="1841799" y="4015119"/>
            <a:ext cx="4389120" cy="2496127"/>
          </a:xfrm>
          <a:prstGeom prst="rect">
            <a:avLst/>
          </a:prstGeom>
        </p:spPr>
      </p:pic>
      <p:sp>
        <p:nvSpPr>
          <p:cNvPr id="2" name="Title 1">
            <a:extLst>
              <a:ext uri="{FF2B5EF4-FFF2-40B4-BE49-F238E27FC236}">
                <a16:creationId xmlns:a16="http://schemas.microsoft.com/office/drawing/2014/main" id="{FF17ED8F-1EBB-0640-BC6D-1F7B4725194B}"/>
              </a:ext>
            </a:extLst>
          </p:cNvPr>
          <p:cNvSpPr>
            <a:spLocks noGrp="1"/>
          </p:cNvSpPr>
          <p:nvPr>
            <p:ph type="title"/>
          </p:nvPr>
        </p:nvSpPr>
        <p:spPr>
          <a:xfrm>
            <a:off x="677983" y="240862"/>
            <a:ext cx="10980530" cy="841371"/>
          </a:xfrm>
        </p:spPr>
        <p:txBody>
          <a:bodyPr>
            <a:noAutofit/>
          </a:bodyPr>
          <a:lstStyle/>
          <a:p>
            <a:r>
              <a:rPr lang="en-US" sz="2400" dirty="0"/>
              <a:t>Model evaluation needed: GEOS-i33p2 monthly simulations of SO</a:t>
            </a:r>
            <a:r>
              <a:rPr lang="en-US" sz="2400" baseline="-25000" dirty="0"/>
              <a:t>4</a:t>
            </a:r>
            <a:r>
              <a:rPr lang="en-US" sz="2400" baseline="30000" dirty="0"/>
              <a:t>=</a:t>
            </a:r>
            <a:r>
              <a:rPr lang="en-US" sz="2400" dirty="0"/>
              <a:t>, NO</a:t>
            </a:r>
            <a:r>
              <a:rPr lang="en-US" sz="2400" baseline="-25000" dirty="0"/>
              <a:t>3</a:t>
            </a:r>
            <a:r>
              <a:rPr lang="en-US" sz="2400" dirty="0"/>
              <a:t>, OA, and NH</a:t>
            </a:r>
            <a:r>
              <a:rPr lang="en-US" sz="2400" baseline="-25000" dirty="0"/>
              <a:t>3 </a:t>
            </a:r>
            <a:r>
              <a:rPr lang="en-US" sz="2400" dirty="0"/>
              <a:t>concentrations with ballpark numbers from </a:t>
            </a:r>
            <a:r>
              <a:rPr lang="en-US" sz="2400" dirty="0" err="1"/>
              <a:t>StratoClim</a:t>
            </a:r>
            <a:endParaRPr lang="en-US" sz="2400" baseline="-25000" dirty="0">
              <a:solidFill>
                <a:schemeClr val="tx1"/>
              </a:solidFill>
            </a:endParaRPr>
          </a:p>
        </p:txBody>
      </p:sp>
      <p:sp>
        <p:nvSpPr>
          <p:cNvPr id="26" name="TextBox 25">
            <a:extLst>
              <a:ext uri="{FF2B5EF4-FFF2-40B4-BE49-F238E27FC236}">
                <a16:creationId xmlns:a16="http://schemas.microsoft.com/office/drawing/2014/main" id="{48280576-BD2B-AA41-85B6-B493CD2AB226}"/>
              </a:ext>
            </a:extLst>
          </p:cNvPr>
          <p:cNvSpPr txBox="1"/>
          <p:nvPr/>
        </p:nvSpPr>
        <p:spPr>
          <a:xfrm>
            <a:off x="3503474" y="3845842"/>
            <a:ext cx="1385315" cy="338554"/>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NO</a:t>
            </a:r>
            <a:r>
              <a:rPr lang="en-US" sz="1600" baseline="-25000" dirty="0">
                <a:latin typeface="Arial" panose="020B0604020202020204" pitchFamily="34" charset="0"/>
                <a:cs typeface="Arial" panose="020B0604020202020204" pitchFamily="34" charset="0"/>
              </a:rPr>
              <a:t>3</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(ng m</a:t>
            </a:r>
            <a:r>
              <a:rPr lang="en-US" sz="1600" baseline="30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AAC48038-960E-5542-82EB-480FAB374BD5}"/>
              </a:ext>
            </a:extLst>
          </p:cNvPr>
          <p:cNvSpPr txBox="1"/>
          <p:nvPr/>
        </p:nvSpPr>
        <p:spPr>
          <a:xfrm>
            <a:off x="8170462" y="3845842"/>
            <a:ext cx="1138453" cy="338554"/>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NH</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pptv</a:t>
            </a:r>
            <a:r>
              <a:rPr lang="en-US" sz="1600" dirty="0">
                <a:latin typeface="Arial" panose="020B0604020202020204" pitchFamily="34" charset="0"/>
                <a:cs typeface="Arial" panose="020B0604020202020204" pitchFamily="34" charset="0"/>
              </a:rPr>
              <a:t>)</a:t>
            </a:r>
          </a:p>
        </p:txBody>
      </p:sp>
      <p:pic>
        <p:nvPicPr>
          <p:cNvPr id="31" name="Picture 30">
            <a:extLst>
              <a:ext uri="{FF2B5EF4-FFF2-40B4-BE49-F238E27FC236}">
                <a16:creationId xmlns:a16="http://schemas.microsoft.com/office/drawing/2014/main" id="{4B984025-EE8C-BE43-BC7C-5DFE58678122}"/>
              </a:ext>
            </a:extLst>
          </p:cNvPr>
          <p:cNvPicPr>
            <a:picLocks noChangeAspect="1"/>
          </p:cNvPicPr>
          <p:nvPr/>
        </p:nvPicPr>
        <p:blipFill rotWithShape="1">
          <a:blip r:embed="rId5">
            <a:alphaModFix/>
          </a:blip>
          <a:srcRect b="55767"/>
          <a:stretch/>
        </p:blipFill>
        <p:spPr>
          <a:xfrm>
            <a:off x="1845963" y="1371600"/>
            <a:ext cx="4389120" cy="2496127"/>
          </a:xfrm>
          <a:prstGeom prst="rect">
            <a:avLst/>
          </a:prstGeom>
          <a:solidFill>
            <a:schemeClr val="bg1"/>
          </a:solidFill>
        </p:spPr>
      </p:pic>
      <p:sp>
        <p:nvSpPr>
          <p:cNvPr id="28" name="TextBox 27">
            <a:extLst>
              <a:ext uri="{FF2B5EF4-FFF2-40B4-BE49-F238E27FC236}">
                <a16:creationId xmlns:a16="http://schemas.microsoft.com/office/drawing/2014/main" id="{125081A1-DFBC-7C45-9A02-750A4DF83285}"/>
              </a:ext>
            </a:extLst>
          </p:cNvPr>
          <p:cNvSpPr txBox="1"/>
          <p:nvPr/>
        </p:nvSpPr>
        <p:spPr>
          <a:xfrm>
            <a:off x="3503474" y="1206500"/>
            <a:ext cx="1409360" cy="338554"/>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SO</a:t>
            </a:r>
            <a:r>
              <a:rPr lang="en-US" sz="1600" baseline="-25000" dirty="0">
                <a:latin typeface="Arial" panose="020B0604020202020204" pitchFamily="34" charset="0"/>
                <a:cs typeface="Arial" panose="020B0604020202020204" pitchFamily="34" charset="0"/>
              </a:rPr>
              <a:t>4</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(ng m</a:t>
            </a:r>
            <a:r>
              <a:rPr lang="en-US" sz="1600" baseline="30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7E0C6DB1-9AE9-5945-951C-14834F81A785}"/>
              </a:ext>
            </a:extLst>
          </p:cNvPr>
          <p:cNvSpPr txBox="1"/>
          <p:nvPr/>
        </p:nvSpPr>
        <p:spPr>
          <a:xfrm>
            <a:off x="2762282" y="5692650"/>
            <a:ext cx="2800318" cy="276999"/>
          </a:xfrm>
          <a:prstGeom prst="rect">
            <a:avLst/>
          </a:prstGeom>
          <a:solidFill>
            <a:schemeClr val="bg1">
              <a:alpha val="70293"/>
            </a:schemeClr>
          </a:solidFill>
        </p:spPr>
        <p:txBody>
          <a:bodyPr wrap="none" rtlCol="0">
            <a:spAutoFit/>
          </a:bodyPr>
          <a:lstStyle/>
          <a:p>
            <a:pPr algn="ctr"/>
            <a:r>
              <a:rPr lang="en-US" sz="1200" dirty="0"/>
              <a:t>(</a:t>
            </a:r>
            <a:r>
              <a:rPr lang="en-US" sz="1200" dirty="0" err="1"/>
              <a:t>StratoClim</a:t>
            </a:r>
            <a:r>
              <a:rPr lang="en-US" sz="1200" dirty="0"/>
              <a:t>: ~100-250 ng/m</a:t>
            </a:r>
            <a:r>
              <a:rPr lang="en-US" sz="1200" baseline="30000" dirty="0"/>
              <a:t>3</a:t>
            </a:r>
            <a:r>
              <a:rPr lang="en-US" sz="1200" dirty="0"/>
              <a:t> at ~150 </a:t>
            </a:r>
            <a:r>
              <a:rPr lang="en-US" sz="1200" dirty="0" err="1"/>
              <a:t>hPa</a:t>
            </a:r>
            <a:r>
              <a:rPr lang="en-US" sz="1200" dirty="0"/>
              <a:t>)</a:t>
            </a:r>
          </a:p>
        </p:txBody>
      </p:sp>
      <p:sp>
        <p:nvSpPr>
          <p:cNvPr id="32" name="TextBox 31">
            <a:extLst>
              <a:ext uri="{FF2B5EF4-FFF2-40B4-BE49-F238E27FC236}">
                <a16:creationId xmlns:a16="http://schemas.microsoft.com/office/drawing/2014/main" id="{795981BC-4020-E943-90A5-C1E16BFFC1A6}"/>
              </a:ext>
            </a:extLst>
          </p:cNvPr>
          <p:cNvSpPr txBox="1"/>
          <p:nvPr/>
        </p:nvSpPr>
        <p:spPr>
          <a:xfrm>
            <a:off x="7085919" y="5696304"/>
            <a:ext cx="3380797" cy="276999"/>
          </a:xfrm>
          <a:prstGeom prst="rect">
            <a:avLst/>
          </a:prstGeom>
          <a:solidFill>
            <a:schemeClr val="bg1">
              <a:alpha val="70293"/>
            </a:schemeClr>
          </a:solidFill>
        </p:spPr>
        <p:txBody>
          <a:bodyPr wrap="none" rtlCol="0">
            <a:spAutoFit/>
          </a:bodyPr>
          <a:lstStyle/>
          <a:p>
            <a:pPr algn="ctr"/>
            <a:r>
              <a:rPr lang="en-US" sz="1200" dirty="0"/>
              <a:t>(</a:t>
            </a:r>
            <a:r>
              <a:rPr lang="en-US" sz="1200" dirty="0" err="1"/>
              <a:t>StratoClim</a:t>
            </a:r>
            <a:r>
              <a:rPr lang="en-US" sz="1200" dirty="0"/>
              <a:t> July 31, 2017: 0-~600 </a:t>
            </a:r>
            <a:r>
              <a:rPr lang="en-US" sz="1200" dirty="0" err="1"/>
              <a:t>pptv</a:t>
            </a:r>
            <a:r>
              <a:rPr lang="en-US" sz="1200" dirty="0"/>
              <a:t> at ~150 </a:t>
            </a:r>
            <a:r>
              <a:rPr lang="en-US" sz="1200" dirty="0" err="1"/>
              <a:t>hPa</a:t>
            </a:r>
            <a:r>
              <a:rPr lang="en-US" sz="1200" dirty="0"/>
              <a:t>)</a:t>
            </a:r>
          </a:p>
        </p:txBody>
      </p:sp>
      <p:grpSp>
        <p:nvGrpSpPr>
          <p:cNvPr id="3" name="Group 2">
            <a:extLst>
              <a:ext uri="{FF2B5EF4-FFF2-40B4-BE49-F238E27FC236}">
                <a16:creationId xmlns:a16="http://schemas.microsoft.com/office/drawing/2014/main" id="{23CA8A2D-53C1-964E-8F84-DD6FB551D989}"/>
              </a:ext>
            </a:extLst>
          </p:cNvPr>
          <p:cNvGrpSpPr>
            <a:grpSpLocks noChangeAspect="1"/>
          </p:cNvGrpSpPr>
          <p:nvPr/>
        </p:nvGrpSpPr>
        <p:grpSpPr>
          <a:xfrm>
            <a:off x="459430" y="4015119"/>
            <a:ext cx="1371600" cy="2437488"/>
            <a:chOff x="5902325" y="346754"/>
            <a:chExt cx="3663949" cy="6511246"/>
          </a:xfrm>
        </p:grpSpPr>
        <p:pic>
          <p:nvPicPr>
            <p:cNvPr id="1026" name="Picture 2" descr="Fig. 4">
              <a:extLst>
                <a:ext uri="{FF2B5EF4-FFF2-40B4-BE49-F238E27FC236}">
                  <a16:creationId xmlns:a16="http://schemas.microsoft.com/office/drawing/2014/main" id="{3F28C610-E7B7-BF42-A7BE-08343D60D6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5621" t="5056"/>
            <a:stretch/>
          </p:blipFill>
          <p:spPr bwMode="auto">
            <a:xfrm>
              <a:off x="6486145" y="346754"/>
              <a:ext cx="3080129" cy="65112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ig. 4">
              <a:extLst>
                <a:ext uri="{FF2B5EF4-FFF2-40B4-BE49-F238E27FC236}">
                  <a16:creationId xmlns:a16="http://schemas.microsoft.com/office/drawing/2014/main" id="{2FF42580-0446-AE44-BE5C-8B831E6DD9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56" r="88426"/>
            <a:stretch/>
          </p:blipFill>
          <p:spPr bwMode="auto">
            <a:xfrm>
              <a:off x="5902325" y="346754"/>
              <a:ext cx="803275" cy="651124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descr="Chart, histogram&#10;&#10;Description automatically generated">
            <a:extLst>
              <a:ext uri="{FF2B5EF4-FFF2-40B4-BE49-F238E27FC236}">
                <a16:creationId xmlns:a16="http://schemas.microsoft.com/office/drawing/2014/main" id="{0A1773BB-2B42-C04C-BDA5-6FCDDD9EFBB3}"/>
              </a:ext>
            </a:extLst>
          </p:cNvPr>
          <p:cNvPicPr>
            <a:picLocks noChangeAspect="1"/>
          </p:cNvPicPr>
          <p:nvPr/>
        </p:nvPicPr>
        <p:blipFill rotWithShape="1">
          <a:blip r:embed="rId7">
            <a:extLst>
              <a:ext uri="{28A0092B-C50C-407E-A947-70E740481C1C}">
                <a14:useLocalDpi xmlns:a14="http://schemas.microsoft.com/office/drawing/2010/main" val="0"/>
              </a:ext>
            </a:extLst>
          </a:blip>
          <a:srcRect l="34651" t="4673"/>
          <a:stretch/>
        </p:blipFill>
        <p:spPr>
          <a:xfrm>
            <a:off x="9363264" y="4272753"/>
            <a:ext cx="2194718" cy="1097280"/>
          </a:xfrm>
          <a:prstGeom prst="rect">
            <a:avLst/>
          </a:prstGeom>
        </p:spPr>
      </p:pic>
      <p:pic>
        <p:nvPicPr>
          <p:cNvPr id="13" name="Picture 12" descr="A picture containing text, screenshot, picture frame&#10;&#10;Description automatically generated">
            <a:extLst>
              <a:ext uri="{FF2B5EF4-FFF2-40B4-BE49-F238E27FC236}">
                <a16:creationId xmlns:a16="http://schemas.microsoft.com/office/drawing/2014/main" id="{B5E154D6-10BF-F04C-BCF6-284564E7C907}"/>
              </a:ext>
            </a:extLst>
          </p:cNvPr>
          <p:cNvPicPr>
            <a:picLocks noChangeAspect="1"/>
          </p:cNvPicPr>
          <p:nvPr/>
        </p:nvPicPr>
        <p:blipFill rotWithShape="1">
          <a:blip r:embed="rId8">
            <a:extLst>
              <a:ext uri="{28A0092B-C50C-407E-A947-70E740481C1C}">
                <a14:useLocalDpi xmlns:a14="http://schemas.microsoft.com/office/drawing/2010/main" val="0"/>
              </a:ext>
            </a:extLst>
          </a:blip>
          <a:srcRect b="56078"/>
          <a:stretch/>
        </p:blipFill>
        <p:spPr>
          <a:xfrm>
            <a:off x="6493832" y="1371521"/>
            <a:ext cx="4389120" cy="2478576"/>
          </a:xfrm>
          <a:prstGeom prst="rect">
            <a:avLst/>
          </a:prstGeom>
        </p:spPr>
      </p:pic>
      <p:sp>
        <p:nvSpPr>
          <p:cNvPr id="34" name="TextBox 33">
            <a:extLst>
              <a:ext uri="{FF2B5EF4-FFF2-40B4-BE49-F238E27FC236}">
                <a16:creationId xmlns:a16="http://schemas.microsoft.com/office/drawing/2014/main" id="{B02F649B-4555-6F4C-8C88-063D3DB36FE3}"/>
              </a:ext>
            </a:extLst>
          </p:cNvPr>
          <p:cNvSpPr txBox="1"/>
          <p:nvPr/>
        </p:nvSpPr>
        <p:spPr>
          <a:xfrm>
            <a:off x="8119229" y="1202290"/>
            <a:ext cx="1242521" cy="338554"/>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OA (ng m</a:t>
            </a:r>
            <a:r>
              <a:rPr lang="en-US" sz="1600" baseline="30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7993B4E1-EC7C-D549-BFB7-4B47C1C86067}"/>
              </a:ext>
            </a:extLst>
          </p:cNvPr>
          <p:cNvSpPr txBox="1"/>
          <p:nvPr/>
        </p:nvSpPr>
        <p:spPr>
          <a:xfrm>
            <a:off x="7410482" y="3048000"/>
            <a:ext cx="2800318" cy="276999"/>
          </a:xfrm>
          <a:prstGeom prst="rect">
            <a:avLst/>
          </a:prstGeom>
          <a:solidFill>
            <a:schemeClr val="bg1">
              <a:alpha val="70293"/>
            </a:schemeClr>
          </a:solidFill>
        </p:spPr>
        <p:txBody>
          <a:bodyPr wrap="none" rtlCol="0">
            <a:spAutoFit/>
          </a:bodyPr>
          <a:lstStyle/>
          <a:p>
            <a:pPr algn="ctr"/>
            <a:r>
              <a:rPr lang="en-US" sz="1200" dirty="0"/>
              <a:t>(</a:t>
            </a:r>
            <a:r>
              <a:rPr lang="en-US" sz="1200" dirty="0" err="1"/>
              <a:t>StratoClim</a:t>
            </a:r>
            <a:r>
              <a:rPr lang="en-US" sz="1200" dirty="0"/>
              <a:t>: ~200-600 ng/m</a:t>
            </a:r>
            <a:r>
              <a:rPr lang="en-US" sz="1200" baseline="30000" dirty="0"/>
              <a:t>3</a:t>
            </a:r>
            <a:r>
              <a:rPr lang="en-US" sz="1200" dirty="0"/>
              <a:t> at ~150 </a:t>
            </a:r>
            <a:r>
              <a:rPr lang="en-US" sz="1200" dirty="0" err="1"/>
              <a:t>hPa</a:t>
            </a:r>
            <a:r>
              <a:rPr lang="en-US" sz="1200" dirty="0"/>
              <a:t>)</a:t>
            </a:r>
          </a:p>
        </p:txBody>
      </p:sp>
      <p:sp>
        <p:nvSpPr>
          <p:cNvPr id="36" name="TextBox 35">
            <a:extLst>
              <a:ext uri="{FF2B5EF4-FFF2-40B4-BE49-F238E27FC236}">
                <a16:creationId xmlns:a16="http://schemas.microsoft.com/office/drawing/2014/main" id="{2207B24A-0B0D-0C42-B1C6-CE82B840CC31}"/>
              </a:ext>
            </a:extLst>
          </p:cNvPr>
          <p:cNvSpPr txBox="1"/>
          <p:nvPr/>
        </p:nvSpPr>
        <p:spPr>
          <a:xfrm>
            <a:off x="2732178" y="3051284"/>
            <a:ext cx="2800318" cy="276999"/>
          </a:xfrm>
          <a:prstGeom prst="rect">
            <a:avLst/>
          </a:prstGeom>
          <a:solidFill>
            <a:schemeClr val="bg1">
              <a:alpha val="70293"/>
            </a:schemeClr>
          </a:solidFill>
        </p:spPr>
        <p:txBody>
          <a:bodyPr wrap="none" rtlCol="0">
            <a:spAutoFit/>
          </a:bodyPr>
          <a:lstStyle/>
          <a:p>
            <a:pPr algn="ctr"/>
            <a:r>
              <a:rPr lang="en-US" sz="1200" dirty="0"/>
              <a:t>(</a:t>
            </a:r>
            <a:r>
              <a:rPr lang="en-US" sz="1200" dirty="0" err="1"/>
              <a:t>StratoClim</a:t>
            </a:r>
            <a:r>
              <a:rPr lang="en-US" sz="1200" dirty="0"/>
              <a:t>: ~100-600 ng/m</a:t>
            </a:r>
            <a:r>
              <a:rPr lang="en-US" sz="1200" baseline="30000" dirty="0"/>
              <a:t>3</a:t>
            </a:r>
            <a:r>
              <a:rPr lang="en-US" sz="1200" dirty="0"/>
              <a:t> at ~150 </a:t>
            </a:r>
            <a:r>
              <a:rPr lang="en-US" sz="1200" dirty="0" err="1"/>
              <a:t>hPa</a:t>
            </a:r>
            <a:r>
              <a:rPr lang="en-US" sz="1200" dirty="0"/>
              <a:t>)</a:t>
            </a:r>
          </a:p>
        </p:txBody>
      </p:sp>
      <p:sp>
        <p:nvSpPr>
          <p:cNvPr id="16" name="TextBox 15">
            <a:extLst>
              <a:ext uri="{FF2B5EF4-FFF2-40B4-BE49-F238E27FC236}">
                <a16:creationId xmlns:a16="http://schemas.microsoft.com/office/drawing/2014/main" id="{EDC474F3-34DB-934A-B4C3-6121DC64A7E4}"/>
              </a:ext>
            </a:extLst>
          </p:cNvPr>
          <p:cNvSpPr txBox="1"/>
          <p:nvPr/>
        </p:nvSpPr>
        <p:spPr>
          <a:xfrm>
            <a:off x="10814024" y="2967335"/>
            <a:ext cx="996976" cy="461665"/>
          </a:xfrm>
          <a:prstGeom prst="rect">
            <a:avLst/>
          </a:prstGeom>
          <a:noFill/>
        </p:spPr>
        <p:txBody>
          <a:bodyPr wrap="square" rtlCol="0">
            <a:spAutoFit/>
          </a:bodyPr>
          <a:lstStyle/>
          <a:p>
            <a:r>
              <a:rPr lang="en-US" sz="1200" dirty="0"/>
              <a:t>S. </a:t>
            </a:r>
            <a:r>
              <a:rPr lang="en-US" sz="1200" dirty="0" err="1"/>
              <a:t>Borrmann</a:t>
            </a:r>
            <a:r>
              <a:rPr lang="en-US" sz="1200" dirty="0"/>
              <a:t> presentation</a:t>
            </a:r>
          </a:p>
        </p:txBody>
      </p:sp>
      <p:sp>
        <p:nvSpPr>
          <p:cNvPr id="37" name="TextBox 36">
            <a:extLst>
              <a:ext uri="{FF2B5EF4-FFF2-40B4-BE49-F238E27FC236}">
                <a16:creationId xmlns:a16="http://schemas.microsoft.com/office/drawing/2014/main" id="{4297CED9-A0E0-EC47-81A6-5248FF6F4BCE}"/>
              </a:ext>
            </a:extLst>
          </p:cNvPr>
          <p:cNvSpPr txBox="1"/>
          <p:nvPr/>
        </p:nvSpPr>
        <p:spPr>
          <a:xfrm>
            <a:off x="984224" y="2971800"/>
            <a:ext cx="996976" cy="461665"/>
          </a:xfrm>
          <a:prstGeom prst="rect">
            <a:avLst/>
          </a:prstGeom>
          <a:noFill/>
        </p:spPr>
        <p:txBody>
          <a:bodyPr wrap="square" rtlCol="0">
            <a:spAutoFit/>
          </a:bodyPr>
          <a:lstStyle/>
          <a:p>
            <a:r>
              <a:rPr lang="en-US" sz="1200" dirty="0"/>
              <a:t>S. </a:t>
            </a:r>
            <a:r>
              <a:rPr lang="en-US" sz="1200" dirty="0" err="1"/>
              <a:t>Borrmann</a:t>
            </a:r>
            <a:r>
              <a:rPr lang="en-US" sz="1200" dirty="0"/>
              <a:t> presentation</a:t>
            </a:r>
          </a:p>
        </p:txBody>
      </p:sp>
      <p:sp>
        <p:nvSpPr>
          <p:cNvPr id="24" name="TextBox 23">
            <a:extLst>
              <a:ext uri="{FF2B5EF4-FFF2-40B4-BE49-F238E27FC236}">
                <a16:creationId xmlns:a16="http://schemas.microsoft.com/office/drawing/2014/main" id="{68DFAD7B-CFA4-0145-9DDF-BD57708A5280}"/>
              </a:ext>
            </a:extLst>
          </p:cNvPr>
          <p:cNvSpPr txBox="1"/>
          <p:nvPr/>
        </p:nvSpPr>
        <p:spPr>
          <a:xfrm>
            <a:off x="577452" y="6472688"/>
            <a:ext cx="1431802" cy="276999"/>
          </a:xfrm>
          <a:prstGeom prst="rect">
            <a:avLst/>
          </a:prstGeom>
          <a:noFill/>
        </p:spPr>
        <p:txBody>
          <a:bodyPr wrap="none" rtlCol="0">
            <a:spAutoFit/>
          </a:bodyPr>
          <a:lstStyle/>
          <a:p>
            <a:r>
              <a:rPr lang="en-US" sz="1200" dirty="0" err="1"/>
              <a:t>Höpfner</a:t>
            </a:r>
            <a:r>
              <a:rPr lang="en-US" sz="1200" dirty="0"/>
              <a:t> et al., 2019</a:t>
            </a:r>
          </a:p>
        </p:txBody>
      </p:sp>
      <p:sp>
        <p:nvSpPr>
          <p:cNvPr id="38" name="TextBox 37">
            <a:extLst>
              <a:ext uri="{FF2B5EF4-FFF2-40B4-BE49-F238E27FC236}">
                <a16:creationId xmlns:a16="http://schemas.microsoft.com/office/drawing/2014/main" id="{8D5381D6-1DD8-B443-916E-537308A0EF7A}"/>
              </a:ext>
            </a:extLst>
          </p:cNvPr>
          <p:cNvSpPr txBox="1"/>
          <p:nvPr/>
        </p:nvSpPr>
        <p:spPr>
          <a:xfrm>
            <a:off x="10596611" y="5345857"/>
            <a:ext cx="1431802" cy="276999"/>
          </a:xfrm>
          <a:prstGeom prst="rect">
            <a:avLst/>
          </a:prstGeom>
          <a:noFill/>
        </p:spPr>
        <p:txBody>
          <a:bodyPr wrap="none" rtlCol="0">
            <a:spAutoFit/>
          </a:bodyPr>
          <a:lstStyle/>
          <a:p>
            <a:r>
              <a:rPr lang="en-US" sz="1200" dirty="0" err="1"/>
              <a:t>Höpfner</a:t>
            </a:r>
            <a:r>
              <a:rPr lang="en-US" sz="1200" dirty="0"/>
              <a:t> et al., 2019</a:t>
            </a:r>
          </a:p>
        </p:txBody>
      </p:sp>
      <p:cxnSp>
        <p:nvCxnSpPr>
          <p:cNvPr id="39" name="Straight Arrow Connector 38">
            <a:extLst>
              <a:ext uri="{FF2B5EF4-FFF2-40B4-BE49-F238E27FC236}">
                <a16:creationId xmlns:a16="http://schemas.microsoft.com/office/drawing/2014/main" id="{A837DD9D-166A-354C-9130-E49F6BF980E0}"/>
              </a:ext>
            </a:extLst>
          </p:cNvPr>
          <p:cNvCxnSpPr>
            <a:cxnSpLocks/>
            <a:stCxn id="37" idx="3"/>
          </p:cNvCxnSpPr>
          <p:nvPr/>
        </p:nvCxnSpPr>
        <p:spPr>
          <a:xfrm>
            <a:off x="1981200" y="3202633"/>
            <a:ext cx="78633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C3818FC-6AF6-D543-95D7-580542AC303A}"/>
              </a:ext>
            </a:extLst>
          </p:cNvPr>
          <p:cNvCxnSpPr>
            <a:cxnSpLocks/>
            <a:endCxn id="35" idx="3"/>
          </p:cNvCxnSpPr>
          <p:nvPr/>
        </p:nvCxnSpPr>
        <p:spPr>
          <a:xfrm flipH="1">
            <a:off x="10210800" y="3186500"/>
            <a:ext cx="6096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E2483ED-A5F2-C449-AC02-8E4642FD3F71}"/>
              </a:ext>
            </a:extLst>
          </p:cNvPr>
          <p:cNvCxnSpPr>
            <a:cxnSpLocks/>
            <a:endCxn id="5" idx="1"/>
          </p:cNvCxnSpPr>
          <p:nvPr/>
        </p:nvCxnSpPr>
        <p:spPr>
          <a:xfrm>
            <a:off x="1529526" y="5075189"/>
            <a:ext cx="1232756" cy="7559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368458D-7D6D-DC4B-8847-3B66D7C12EA9}"/>
              </a:ext>
            </a:extLst>
          </p:cNvPr>
          <p:cNvCxnSpPr>
            <a:cxnSpLocks/>
          </p:cNvCxnSpPr>
          <p:nvPr/>
        </p:nvCxnSpPr>
        <p:spPr>
          <a:xfrm flipH="1">
            <a:off x="10447230" y="5352188"/>
            <a:ext cx="215244" cy="4930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338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57894-38C9-BC4A-9F60-665D17E14A02}"/>
              </a:ext>
            </a:extLst>
          </p:cNvPr>
          <p:cNvSpPr>
            <a:spLocks noGrp="1"/>
          </p:cNvSpPr>
          <p:nvPr>
            <p:ph type="title"/>
          </p:nvPr>
        </p:nvSpPr>
        <p:spPr>
          <a:xfrm>
            <a:off x="688383" y="146068"/>
            <a:ext cx="11125200" cy="785086"/>
          </a:xfrm>
        </p:spPr>
        <p:txBody>
          <a:bodyPr>
            <a:normAutofit/>
          </a:bodyPr>
          <a:lstStyle/>
          <a:p>
            <a:r>
              <a:rPr lang="en-US" sz="3200" dirty="0"/>
              <a:t>New model development at NCAR: Regional Refinement for ASM</a:t>
            </a:r>
          </a:p>
        </p:txBody>
      </p:sp>
      <p:pic>
        <p:nvPicPr>
          <p:cNvPr id="4" name="Picture 3" descr="A picture containing chart&#10;&#10;Description automatically generated">
            <a:extLst>
              <a:ext uri="{FF2B5EF4-FFF2-40B4-BE49-F238E27FC236}">
                <a16:creationId xmlns:a16="http://schemas.microsoft.com/office/drawing/2014/main" id="{883989BD-FF4A-FC4E-8C3E-3684146E3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97226">
            <a:off x="562708" y="1412048"/>
            <a:ext cx="5179913" cy="5067848"/>
          </a:xfrm>
          <a:prstGeom prst="rect">
            <a:avLst/>
          </a:prstGeom>
        </p:spPr>
      </p:pic>
      <p:sp>
        <p:nvSpPr>
          <p:cNvPr id="5" name="TextBox 4">
            <a:extLst>
              <a:ext uri="{FF2B5EF4-FFF2-40B4-BE49-F238E27FC236}">
                <a16:creationId xmlns:a16="http://schemas.microsoft.com/office/drawing/2014/main" id="{ECBD1ECC-1FBC-894A-B519-C70384C3D5EA}"/>
              </a:ext>
            </a:extLst>
          </p:cNvPr>
          <p:cNvSpPr txBox="1"/>
          <p:nvPr/>
        </p:nvSpPr>
        <p:spPr>
          <a:xfrm>
            <a:off x="6034059" y="1096462"/>
            <a:ext cx="5745423" cy="5293757"/>
          </a:xfrm>
          <a:prstGeom prst="rect">
            <a:avLst/>
          </a:prstGeom>
          <a:noFill/>
        </p:spPr>
        <p:txBody>
          <a:bodyPr wrap="square" rtlCol="0">
            <a:spAutoFit/>
          </a:bodyPr>
          <a:lstStyle/>
          <a:p>
            <a:r>
              <a:rPr lang="en-US" sz="2200" b="1" dirty="0"/>
              <a:t>CESM2.2 CAM6-chem with 32L (MUSICA V0)</a:t>
            </a:r>
          </a:p>
          <a:p>
            <a:pPr marL="342900" indent="-342900">
              <a:buFont typeface="Wingdings" pitchFamily="2" charset="2"/>
              <a:buChar char="Ø"/>
            </a:pPr>
            <a:endParaRPr lang="en-US" sz="2200" dirty="0">
              <a:solidFill>
                <a:schemeClr val="tx2"/>
              </a:solidFill>
            </a:endParaRPr>
          </a:p>
          <a:p>
            <a:pPr marL="342900" indent="-342900">
              <a:buFont typeface="Wingdings" pitchFamily="2" charset="2"/>
              <a:buChar char="Ø"/>
            </a:pPr>
            <a:r>
              <a:rPr lang="en-US" sz="2000" dirty="0">
                <a:solidFill>
                  <a:schemeClr val="tx2"/>
                </a:solidFill>
              </a:rPr>
              <a:t>Cube sphere grid; SE </a:t>
            </a:r>
            <a:r>
              <a:rPr lang="en-US" sz="2000" dirty="0" err="1">
                <a:solidFill>
                  <a:schemeClr val="tx2"/>
                </a:solidFill>
              </a:rPr>
              <a:t>dycore</a:t>
            </a:r>
            <a:r>
              <a:rPr lang="en-US" sz="2000" dirty="0">
                <a:solidFill>
                  <a:schemeClr val="tx2"/>
                </a:solidFill>
              </a:rPr>
              <a:t>; resolution around 1 degree down to a fine resolution of 0.25 degree.</a:t>
            </a:r>
          </a:p>
          <a:p>
            <a:pPr marL="342900" indent="-342900">
              <a:buFont typeface="Wingdings" pitchFamily="2" charset="2"/>
              <a:buChar char="Ø"/>
            </a:pPr>
            <a:endParaRPr lang="en-US" sz="2000" dirty="0">
              <a:solidFill>
                <a:schemeClr val="tx2"/>
              </a:solidFill>
            </a:endParaRPr>
          </a:p>
          <a:p>
            <a:pPr marL="342900" indent="-342900">
              <a:buFont typeface="Wingdings" pitchFamily="2" charset="2"/>
              <a:buChar char="Ø"/>
            </a:pPr>
            <a:r>
              <a:rPr lang="en-US" sz="2000" dirty="0">
                <a:solidFill>
                  <a:schemeClr val="tx2"/>
                </a:solidFill>
              </a:rPr>
              <a:t>Cover the ASM deep convection; anticyclone over the Tibetan Plateau and eastward eddy shedding over the WP region. </a:t>
            </a:r>
          </a:p>
          <a:p>
            <a:pPr marL="342900" indent="-342900">
              <a:buFont typeface="Wingdings" pitchFamily="2" charset="2"/>
              <a:buChar char="Ø"/>
            </a:pPr>
            <a:endParaRPr lang="en-US" sz="2000" dirty="0">
              <a:solidFill>
                <a:schemeClr val="tx2"/>
              </a:solidFill>
            </a:endParaRPr>
          </a:p>
          <a:p>
            <a:pPr marL="342900" indent="-342900">
              <a:buFont typeface="Wingdings" pitchFamily="2" charset="2"/>
              <a:buChar char="Ø"/>
            </a:pPr>
            <a:r>
              <a:rPr lang="en-US" sz="2000" dirty="0">
                <a:solidFill>
                  <a:schemeClr val="tx2"/>
                </a:solidFill>
              </a:rPr>
              <a:t>Allows for better representation of regional processes and chemistry of surface emissions.</a:t>
            </a:r>
          </a:p>
          <a:p>
            <a:pPr marL="800100" lvl="1" indent="-342900">
              <a:buFont typeface="Arial" panose="020B0604020202020204" pitchFamily="34" charset="0"/>
              <a:buChar char="•"/>
            </a:pPr>
            <a:r>
              <a:rPr lang="en-US" sz="1800" dirty="0"/>
              <a:t>At finer resolution, emissions and chemistry are more accurately represented.</a:t>
            </a:r>
          </a:p>
          <a:p>
            <a:pPr marL="342900" indent="-342900">
              <a:buFont typeface="Wingdings" pitchFamily="2" charset="2"/>
              <a:buChar char="Ø"/>
            </a:pPr>
            <a:endParaRPr lang="en-US" sz="2000" dirty="0">
              <a:solidFill>
                <a:schemeClr val="tx2"/>
              </a:solidFill>
            </a:endParaRPr>
          </a:p>
          <a:p>
            <a:pPr marL="342900" indent="-342900">
              <a:buFont typeface="Wingdings" pitchFamily="2" charset="2"/>
              <a:buChar char="Ø"/>
            </a:pPr>
            <a:r>
              <a:rPr lang="en-US" sz="2000" dirty="0">
                <a:solidFill>
                  <a:schemeClr val="tx2"/>
                </a:solidFill>
              </a:rPr>
              <a:t>Cover both natural and anthropogenic emission sources from South and East Asia.</a:t>
            </a:r>
            <a:r>
              <a:rPr lang="en-US" sz="2000" dirty="0">
                <a:solidFill>
                  <a:schemeClr val="tx2"/>
                </a:solidFill>
                <a:effectLst/>
              </a:rPr>
              <a:t> </a:t>
            </a:r>
          </a:p>
          <a:p>
            <a:pPr marL="800100" lvl="1" indent="-342900">
              <a:buFont typeface="Arial" panose="020B0604020202020204" pitchFamily="34" charset="0"/>
              <a:buChar char="•"/>
            </a:pPr>
            <a:r>
              <a:rPr lang="en-US" sz="1800" dirty="0"/>
              <a:t>Pollutants are simulated at a finer scale.</a:t>
            </a:r>
            <a:endParaRPr lang="en-US" sz="1800" dirty="0">
              <a:effectLst/>
            </a:endParaRPr>
          </a:p>
        </p:txBody>
      </p:sp>
      <p:sp>
        <p:nvSpPr>
          <p:cNvPr id="6" name="TextBox 5">
            <a:extLst>
              <a:ext uri="{FF2B5EF4-FFF2-40B4-BE49-F238E27FC236}">
                <a16:creationId xmlns:a16="http://schemas.microsoft.com/office/drawing/2014/main" id="{9C66B4E4-3996-DF4C-B957-152293DF800E}"/>
              </a:ext>
            </a:extLst>
          </p:cNvPr>
          <p:cNvSpPr txBox="1"/>
          <p:nvPr/>
        </p:nvSpPr>
        <p:spPr>
          <a:xfrm>
            <a:off x="261257" y="6509934"/>
            <a:ext cx="3874808" cy="338554"/>
          </a:xfrm>
          <a:prstGeom prst="rect">
            <a:avLst/>
          </a:prstGeom>
          <a:noFill/>
        </p:spPr>
        <p:txBody>
          <a:bodyPr wrap="square" rtlCol="0">
            <a:spAutoFit/>
          </a:bodyPr>
          <a:lstStyle/>
          <a:p>
            <a:r>
              <a:rPr lang="en-US" sz="1600" dirty="0"/>
              <a:t>Figure courtesy of Shawn Honomichl, NCAR </a:t>
            </a:r>
          </a:p>
        </p:txBody>
      </p:sp>
      <p:sp>
        <p:nvSpPr>
          <p:cNvPr id="7" name="Slide Number Placeholder 6">
            <a:extLst>
              <a:ext uri="{FF2B5EF4-FFF2-40B4-BE49-F238E27FC236}">
                <a16:creationId xmlns:a16="http://schemas.microsoft.com/office/drawing/2014/main" id="{89CA05C5-F326-A742-85D7-656F9422ED0B}"/>
              </a:ext>
            </a:extLst>
          </p:cNvPr>
          <p:cNvSpPr>
            <a:spLocks noGrp="1"/>
          </p:cNvSpPr>
          <p:nvPr>
            <p:ph type="sldNum" sz="quarter" idx="12"/>
          </p:nvPr>
        </p:nvSpPr>
        <p:spPr/>
        <p:txBody>
          <a:bodyPr/>
          <a:lstStyle/>
          <a:p>
            <a:fld id="{73DFE711-F06B-DA4B-89AE-5DF63FE003F6}" type="slidenum">
              <a:rPr lang="en-US" smtClean="0"/>
              <a:t>15</a:t>
            </a:fld>
            <a:endParaRPr lang="en-US" dirty="0"/>
          </a:p>
        </p:txBody>
      </p:sp>
      <p:sp>
        <p:nvSpPr>
          <p:cNvPr id="3" name="TextBox 2">
            <a:extLst>
              <a:ext uri="{FF2B5EF4-FFF2-40B4-BE49-F238E27FC236}">
                <a16:creationId xmlns:a16="http://schemas.microsoft.com/office/drawing/2014/main" id="{897C4E75-AA33-4241-B63D-7492996ECAC4}"/>
              </a:ext>
            </a:extLst>
          </p:cNvPr>
          <p:cNvSpPr txBox="1"/>
          <p:nvPr/>
        </p:nvSpPr>
        <p:spPr>
          <a:xfrm>
            <a:off x="1371600" y="1844395"/>
            <a:ext cx="1028700" cy="400110"/>
          </a:xfrm>
          <a:prstGeom prst="rect">
            <a:avLst/>
          </a:prstGeom>
          <a:solidFill>
            <a:schemeClr val="tx2"/>
          </a:solidFill>
        </p:spPr>
        <p:txBody>
          <a:bodyPr wrap="square" rtlCol="0">
            <a:spAutoFit/>
          </a:bodyPr>
          <a:lstStyle/>
          <a:p>
            <a:r>
              <a:rPr lang="en-US" sz="2000" b="1" dirty="0">
                <a:solidFill>
                  <a:schemeClr val="bg2"/>
                </a:solidFill>
              </a:rPr>
              <a:t>~100km</a:t>
            </a:r>
          </a:p>
        </p:txBody>
      </p:sp>
      <p:sp>
        <p:nvSpPr>
          <p:cNvPr id="8" name="TextBox 7">
            <a:extLst>
              <a:ext uri="{FF2B5EF4-FFF2-40B4-BE49-F238E27FC236}">
                <a16:creationId xmlns:a16="http://schemas.microsoft.com/office/drawing/2014/main" id="{B6D177CB-283B-CC41-A4B2-CB3AD8C7FF7E}"/>
              </a:ext>
            </a:extLst>
          </p:cNvPr>
          <p:cNvSpPr txBox="1"/>
          <p:nvPr/>
        </p:nvSpPr>
        <p:spPr>
          <a:xfrm>
            <a:off x="3506533" y="2328069"/>
            <a:ext cx="1028700" cy="400110"/>
          </a:xfrm>
          <a:prstGeom prst="rect">
            <a:avLst/>
          </a:prstGeom>
          <a:solidFill>
            <a:schemeClr val="tx2"/>
          </a:solidFill>
        </p:spPr>
        <p:txBody>
          <a:bodyPr wrap="square" rtlCol="0">
            <a:spAutoFit/>
          </a:bodyPr>
          <a:lstStyle/>
          <a:p>
            <a:r>
              <a:rPr lang="en-US" sz="2000" b="1" dirty="0">
                <a:solidFill>
                  <a:schemeClr val="bg2"/>
                </a:solidFill>
              </a:rPr>
              <a:t>~50km</a:t>
            </a:r>
          </a:p>
        </p:txBody>
      </p:sp>
      <p:sp>
        <p:nvSpPr>
          <p:cNvPr id="9" name="TextBox 8">
            <a:extLst>
              <a:ext uri="{FF2B5EF4-FFF2-40B4-BE49-F238E27FC236}">
                <a16:creationId xmlns:a16="http://schemas.microsoft.com/office/drawing/2014/main" id="{404BCB0D-5505-E948-95B9-907C38EDD608}"/>
              </a:ext>
            </a:extLst>
          </p:cNvPr>
          <p:cNvSpPr txBox="1"/>
          <p:nvPr/>
        </p:nvSpPr>
        <p:spPr>
          <a:xfrm>
            <a:off x="4020883" y="4134639"/>
            <a:ext cx="1028700" cy="400110"/>
          </a:xfrm>
          <a:prstGeom prst="rect">
            <a:avLst/>
          </a:prstGeom>
          <a:solidFill>
            <a:schemeClr val="tx2"/>
          </a:solidFill>
        </p:spPr>
        <p:txBody>
          <a:bodyPr wrap="square" rtlCol="0">
            <a:spAutoFit/>
          </a:bodyPr>
          <a:lstStyle/>
          <a:p>
            <a:r>
              <a:rPr lang="en-US" sz="2000" b="1" dirty="0">
                <a:solidFill>
                  <a:schemeClr val="bg2"/>
                </a:solidFill>
              </a:rPr>
              <a:t>~30km</a:t>
            </a:r>
          </a:p>
        </p:txBody>
      </p:sp>
      <p:sp>
        <p:nvSpPr>
          <p:cNvPr id="10" name="TextBox 9">
            <a:extLst>
              <a:ext uri="{FF2B5EF4-FFF2-40B4-BE49-F238E27FC236}">
                <a16:creationId xmlns:a16="http://schemas.microsoft.com/office/drawing/2014/main" id="{6BF28126-156D-3D4A-9ED4-6D3458BD65F2}"/>
              </a:ext>
            </a:extLst>
          </p:cNvPr>
          <p:cNvSpPr txBox="1"/>
          <p:nvPr/>
        </p:nvSpPr>
        <p:spPr>
          <a:xfrm>
            <a:off x="191404" y="5950057"/>
            <a:ext cx="1339597" cy="369332"/>
          </a:xfrm>
          <a:prstGeom prst="rect">
            <a:avLst/>
          </a:prstGeom>
          <a:noFill/>
        </p:spPr>
        <p:txBody>
          <a:bodyPr wrap="none" rtlCol="0">
            <a:spAutoFit/>
          </a:bodyPr>
          <a:lstStyle/>
          <a:p>
            <a:r>
              <a:rPr lang="en-US" altLang="zh-CN" b="1" dirty="0" err="1"/>
              <a:t>VRM_Editor</a:t>
            </a:r>
            <a:endParaRPr lang="en-US" b="1" dirty="0"/>
          </a:p>
        </p:txBody>
      </p:sp>
    </p:spTree>
    <p:extLst>
      <p:ext uri="{BB962C8B-B14F-4D97-AF65-F5344CB8AC3E}">
        <p14:creationId xmlns:p14="http://schemas.microsoft.com/office/powerpoint/2010/main" val="3166521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372F23-5AFE-2A44-949C-9945E2D7BDF4}"/>
              </a:ext>
            </a:extLst>
          </p:cNvPr>
          <p:cNvSpPr/>
          <p:nvPr/>
        </p:nvSpPr>
        <p:spPr>
          <a:xfrm>
            <a:off x="1079187" y="1180755"/>
            <a:ext cx="9750738" cy="3691652"/>
          </a:xfrm>
          <a:prstGeom prst="rect">
            <a:avLst/>
          </a:prstGeom>
        </p:spPr>
        <p:txBody>
          <a:bodyPr wrap="square">
            <a:spAutoFit/>
          </a:bodyPr>
          <a:lstStyle/>
          <a:p>
            <a:r>
              <a:rPr lang="en-US" dirty="0"/>
              <a:t>CESM2/MAM refined grid model (Jun Zhang, Simone </a:t>
            </a:r>
            <a:r>
              <a:rPr lang="en-US" dirty="0" err="1"/>
              <a:t>Tilmes</a:t>
            </a:r>
            <a:r>
              <a:rPr lang="en-US" dirty="0"/>
              <a:t> and others)</a:t>
            </a:r>
          </a:p>
          <a:p>
            <a:pPr marL="285750" indent="-285750">
              <a:buFontTx/>
              <a:buChar char="-"/>
            </a:pPr>
            <a:r>
              <a:rPr lang="en-US" dirty="0"/>
              <a:t>SE </a:t>
            </a:r>
            <a:r>
              <a:rPr lang="en-US" dirty="0" err="1"/>
              <a:t>dycore</a:t>
            </a:r>
            <a:r>
              <a:rPr lang="en-US" dirty="0"/>
              <a:t>; resolution around 1 degree down to a fine resolution of 0.25 degree over ASM region.</a:t>
            </a:r>
          </a:p>
          <a:p>
            <a:pPr marL="285750" indent="-285750">
              <a:buFontTx/>
              <a:buChar char="-"/>
            </a:pPr>
            <a:r>
              <a:rPr lang="en-US" dirty="0"/>
              <a:t>32 Vertical resolution</a:t>
            </a:r>
          </a:p>
          <a:p>
            <a:pPr marL="285750" indent="-285750">
              <a:buFontTx/>
              <a:buChar char="-"/>
            </a:pPr>
            <a:r>
              <a:rPr lang="en-US" dirty="0"/>
              <a:t>Interactive stratospheric sulfate aerosols with volcanic forcing</a:t>
            </a:r>
          </a:p>
          <a:p>
            <a:pPr marL="285750" indent="-285750">
              <a:buFontTx/>
              <a:buChar char="-"/>
            </a:pPr>
            <a:r>
              <a:rPr lang="en-US" dirty="0"/>
              <a:t>3 modes MAM aerosol model including sulfate, dust, sea salt, BC, POM.</a:t>
            </a:r>
          </a:p>
          <a:p>
            <a:pPr marL="285750" indent="-285750">
              <a:buFontTx/>
              <a:buChar char="-"/>
            </a:pPr>
            <a:r>
              <a:rPr lang="en-US" dirty="0"/>
              <a:t>SOA (</a:t>
            </a:r>
            <a:r>
              <a:rPr lang="en-US" dirty="0" err="1"/>
              <a:t>Tilmes</a:t>
            </a:r>
            <a:r>
              <a:rPr lang="en-US" dirty="0"/>
              <a:t> 2019). Modeled SOA has been validated during the ATOM period.</a:t>
            </a:r>
          </a:p>
          <a:p>
            <a:pPr marL="285750" indent="-285750">
              <a:buFontTx/>
              <a:buChar char="-"/>
            </a:pPr>
            <a:r>
              <a:rPr lang="en-US" dirty="0"/>
              <a:t>The </a:t>
            </a:r>
            <a:r>
              <a:rPr lang="en-US" dirty="0" err="1"/>
              <a:t>aiken</a:t>
            </a:r>
            <a:r>
              <a:rPr lang="en-US" dirty="0"/>
              <a:t> mode from 15 nm to 53nm, accumulation mode from 58 nm to 0.27 um, and coarse mode from 0.8 um to 3.65 um.</a:t>
            </a:r>
          </a:p>
          <a:p>
            <a:pPr marL="285750" indent="-285750">
              <a:buFontTx/>
              <a:buChar char="-"/>
            </a:pPr>
            <a:r>
              <a:rPr lang="en-US" dirty="0"/>
              <a:t>Output include particle number densities, particle compositions (mixing ratio) for each mode. Aerosol Extinctions at 550 nm. (350nm and 1020 nm are available but currently not in the dry run catalog).</a:t>
            </a:r>
          </a:p>
          <a:p>
            <a:pPr marL="285750" indent="-285750">
              <a:buFontTx/>
              <a:buChar char="-"/>
            </a:pPr>
            <a:endParaRPr lang="en-US" dirty="0"/>
          </a:p>
          <a:p>
            <a:endParaRPr lang="en-US" dirty="0"/>
          </a:p>
        </p:txBody>
      </p:sp>
      <p:sp>
        <p:nvSpPr>
          <p:cNvPr id="5" name="TextBox 4">
            <a:extLst>
              <a:ext uri="{FF2B5EF4-FFF2-40B4-BE49-F238E27FC236}">
                <a16:creationId xmlns:a16="http://schemas.microsoft.com/office/drawing/2014/main" id="{83B21BA6-60FC-2A4B-B961-241AF066A29F}"/>
              </a:ext>
            </a:extLst>
          </p:cNvPr>
          <p:cNvSpPr txBox="1"/>
          <p:nvPr/>
        </p:nvSpPr>
        <p:spPr>
          <a:xfrm>
            <a:off x="1079187" y="458913"/>
            <a:ext cx="8427308" cy="461665"/>
          </a:xfrm>
          <a:prstGeom prst="rect">
            <a:avLst/>
          </a:prstGeom>
          <a:noFill/>
        </p:spPr>
        <p:txBody>
          <a:bodyPr wrap="square" rtlCol="0">
            <a:spAutoFit/>
          </a:bodyPr>
          <a:lstStyle/>
          <a:p>
            <a:r>
              <a:rPr lang="en-US" sz="2400" dirty="0">
                <a:solidFill>
                  <a:srgbClr val="00B0F0"/>
                </a:solidFill>
              </a:rPr>
              <a:t>Dry run 2021</a:t>
            </a:r>
          </a:p>
        </p:txBody>
      </p:sp>
    </p:spTree>
    <p:extLst>
      <p:ext uri="{BB962C8B-B14F-4D97-AF65-F5344CB8AC3E}">
        <p14:creationId xmlns:p14="http://schemas.microsoft.com/office/powerpoint/2010/main" val="990916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960CE0-7805-9F47-9B0D-9098DA572852}"/>
              </a:ext>
            </a:extLst>
          </p:cNvPr>
          <p:cNvPicPr>
            <a:picLocks noChangeAspect="1"/>
          </p:cNvPicPr>
          <p:nvPr/>
        </p:nvPicPr>
        <p:blipFill rotWithShape="1">
          <a:blip r:embed="rId3"/>
          <a:srcRect t="7713"/>
          <a:stretch/>
        </p:blipFill>
        <p:spPr>
          <a:xfrm>
            <a:off x="11761" y="4655208"/>
            <a:ext cx="4122320" cy="2083992"/>
          </a:xfrm>
          <a:prstGeom prst="rect">
            <a:avLst/>
          </a:prstGeom>
        </p:spPr>
      </p:pic>
      <p:pic>
        <p:nvPicPr>
          <p:cNvPr id="15" name="Picture 14">
            <a:extLst>
              <a:ext uri="{FF2B5EF4-FFF2-40B4-BE49-F238E27FC236}">
                <a16:creationId xmlns:a16="http://schemas.microsoft.com/office/drawing/2014/main" id="{85451B57-B65F-EA4C-8C0E-B1597EBF4502}"/>
              </a:ext>
            </a:extLst>
          </p:cNvPr>
          <p:cNvPicPr>
            <a:picLocks noChangeAspect="1"/>
          </p:cNvPicPr>
          <p:nvPr/>
        </p:nvPicPr>
        <p:blipFill rotWithShape="1">
          <a:blip r:embed="rId4"/>
          <a:srcRect t="7994"/>
          <a:stretch/>
        </p:blipFill>
        <p:spPr>
          <a:xfrm>
            <a:off x="5880" y="2408808"/>
            <a:ext cx="4128201" cy="2072231"/>
          </a:xfrm>
          <a:prstGeom prst="rect">
            <a:avLst/>
          </a:prstGeom>
        </p:spPr>
      </p:pic>
      <p:pic>
        <p:nvPicPr>
          <p:cNvPr id="17" name="Picture 16">
            <a:extLst>
              <a:ext uri="{FF2B5EF4-FFF2-40B4-BE49-F238E27FC236}">
                <a16:creationId xmlns:a16="http://schemas.microsoft.com/office/drawing/2014/main" id="{8FB4C87B-22E1-BE4E-8CE5-276313B667EC}"/>
              </a:ext>
            </a:extLst>
          </p:cNvPr>
          <p:cNvPicPr>
            <a:picLocks noChangeAspect="1"/>
          </p:cNvPicPr>
          <p:nvPr/>
        </p:nvPicPr>
        <p:blipFill rotWithShape="1">
          <a:blip r:embed="rId5"/>
          <a:srcRect t="7815"/>
          <a:stretch/>
        </p:blipFill>
        <p:spPr>
          <a:xfrm>
            <a:off x="0" y="174170"/>
            <a:ext cx="4134081" cy="2054587"/>
          </a:xfrm>
          <a:prstGeom prst="rect">
            <a:avLst/>
          </a:prstGeom>
        </p:spPr>
      </p:pic>
      <p:pic>
        <p:nvPicPr>
          <p:cNvPr id="19" name="Picture 18">
            <a:extLst>
              <a:ext uri="{FF2B5EF4-FFF2-40B4-BE49-F238E27FC236}">
                <a16:creationId xmlns:a16="http://schemas.microsoft.com/office/drawing/2014/main" id="{C244F858-9B98-9B44-9CEB-F04169C08272}"/>
              </a:ext>
            </a:extLst>
          </p:cNvPr>
          <p:cNvPicPr>
            <a:picLocks noChangeAspect="1"/>
          </p:cNvPicPr>
          <p:nvPr/>
        </p:nvPicPr>
        <p:blipFill rotWithShape="1">
          <a:blip r:embed="rId6"/>
          <a:srcRect t="7570"/>
          <a:stretch/>
        </p:blipFill>
        <p:spPr>
          <a:xfrm>
            <a:off x="4134081" y="2402926"/>
            <a:ext cx="4157604" cy="2054590"/>
          </a:xfrm>
          <a:prstGeom prst="rect">
            <a:avLst/>
          </a:prstGeom>
        </p:spPr>
      </p:pic>
      <p:pic>
        <p:nvPicPr>
          <p:cNvPr id="21" name="Picture 20">
            <a:extLst>
              <a:ext uri="{FF2B5EF4-FFF2-40B4-BE49-F238E27FC236}">
                <a16:creationId xmlns:a16="http://schemas.microsoft.com/office/drawing/2014/main" id="{2BC30204-17D9-B846-956F-E19312C7E93A}"/>
              </a:ext>
            </a:extLst>
          </p:cNvPr>
          <p:cNvPicPr>
            <a:picLocks noChangeAspect="1"/>
          </p:cNvPicPr>
          <p:nvPr/>
        </p:nvPicPr>
        <p:blipFill rotWithShape="1">
          <a:blip r:embed="rId7"/>
          <a:srcRect t="8057"/>
          <a:stretch/>
        </p:blipFill>
        <p:spPr>
          <a:xfrm>
            <a:off x="4134081" y="174170"/>
            <a:ext cx="4092917" cy="2054588"/>
          </a:xfrm>
          <a:prstGeom prst="rect">
            <a:avLst/>
          </a:prstGeom>
        </p:spPr>
      </p:pic>
      <p:pic>
        <p:nvPicPr>
          <p:cNvPr id="23" name="Picture 22">
            <a:extLst>
              <a:ext uri="{FF2B5EF4-FFF2-40B4-BE49-F238E27FC236}">
                <a16:creationId xmlns:a16="http://schemas.microsoft.com/office/drawing/2014/main" id="{6D088D7C-2FE0-9246-B48E-D91C74BAD61D}"/>
              </a:ext>
            </a:extLst>
          </p:cNvPr>
          <p:cNvPicPr>
            <a:picLocks noChangeAspect="1"/>
          </p:cNvPicPr>
          <p:nvPr/>
        </p:nvPicPr>
        <p:blipFill rotWithShape="1">
          <a:blip r:embed="rId8"/>
          <a:srcRect t="6831"/>
          <a:stretch/>
        </p:blipFill>
        <p:spPr>
          <a:xfrm>
            <a:off x="4148782" y="4631684"/>
            <a:ext cx="4128201" cy="2054590"/>
          </a:xfrm>
          <a:prstGeom prst="rect">
            <a:avLst/>
          </a:prstGeom>
        </p:spPr>
      </p:pic>
      <p:sp>
        <p:nvSpPr>
          <p:cNvPr id="24" name="TextBox 23">
            <a:extLst>
              <a:ext uri="{FF2B5EF4-FFF2-40B4-BE49-F238E27FC236}">
                <a16:creationId xmlns:a16="http://schemas.microsoft.com/office/drawing/2014/main" id="{B0B5528D-A6EC-A642-A5A4-A688A2727D60}"/>
              </a:ext>
            </a:extLst>
          </p:cNvPr>
          <p:cNvSpPr txBox="1"/>
          <p:nvPr/>
        </p:nvSpPr>
        <p:spPr>
          <a:xfrm>
            <a:off x="219420" y="334170"/>
            <a:ext cx="707245" cy="400110"/>
          </a:xfrm>
          <a:prstGeom prst="rect">
            <a:avLst/>
          </a:prstGeom>
          <a:noFill/>
        </p:spPr>
        <p:txBody>
          <a:bodyPr wrap="none" rtlCol="0">
            <a:spAutoFit/>
          </a:bodyPr>
          <a:lstStyle/>
          <a:p>
            <a:r>
              <a:rPr lang="en-US" sz="2000" dirty="0"/>
              <a:t>POM</a:t>
            </a:r>
          </a:p>
        </p:txBody>
      </p:sp>
      <p:sp>
        <p:nvSpPr>
          <p:cNvPr id="25" name="TextBox 24">
            <a:extLst>
              <a:ext uri="{FF2B5EF4-FFF2-40B4-BE49-F238E27FC236}">
                <a16:creationId xmlns:a16="http://schemas.microsoft.com/office/drawing/2014/main" id="{4797F383-DA21-4B4E-9EF2-716796E6C9C5}"/>
              </a:ext>
            </a:extLst>
          </p:cNvPr>
          <p:cNvSpPr txBox="1"/>
          <p:nvPr/>
        </p:nvSpPr>
        <p:spPr>
          <a:xfrm>
            <a:off x="4307781" y="302640"/>
            <a:ext cx="903902" cy="400110"/>
          </a:xfrm>
          <a:prstGeom prst="rect">
            <a:avLst/>
          </a:prstGeom>
          <a:noFill/>
        </p:spPr>
        <p:txBody>
          <a:bodyPr wrap="none" rtlCol="0">
            <a:spAutoFit/>
          </a:bodyPr>
          <a:lstStyle/>
          <a:p>
            <a:r>
              <a:rPr lang="en-US" sz="2000" dirty="0"/>
              <a:t>Sulfate</a:t>
            </a:r>
          </a:p>
        </p:txBody>
      </p:sp>
      <p:sp>
        <p:nvSpPr>
          <p:cNvPr id="26" name="TextBox 25">
            <a:extLst>
              <a:ext uri="{FF2B5EF4-FFF2-40B4-BE49-F238E27FC236}">
                <a16:creationId xmlns:a16="http://schemas.microsoft.com/office/drawing/2014/main" id="{0269F005-C900-FC4B-B253-A34539350123}"/>
              </a:ext>
            </a:extLst>
          </p:cNvPr>
          <p:cNvSpPr txBox="1"/>
          <p:nvPr/>
        </p:nvSpPr>
        <p:spPr>
          <a:xfrm>
            <a:off x="219420" y="2575885"/>
            <a:ext cx="1000595" cy="400110"/>
          </a:xfrm>
          <a:prstGeom prst="rect">
            <a:avLst/>
          </a:prstGeom>
          <a:noFill/>
        </p:spPr>
        <p:txBody>
          <a:bodyPr wrap="none" rtlCol="0">
            <a:spAutoFit/>
          </a:bodyPr>
          <a:lstStyle/>
          <a:p>
            <a:r>
              <a:rPr lang="en-US" sz="2000" dirty="0"/>
              <a:t>Sea Salt</a:t>
            </a:r>
          </a:p>
        </p:txBody>
      </p:sp>
      <p:sp>
        <p:nvSpPr>
          <p:cNvPr id="27" name="TextBox 26">
            <a:extLst>
              <a:ext uri="{FF2B5EF4-FFF2-40B4-BE49-F238E27FC236}">
                <a16:creationId xmlns:a16="http://schemas.microsoft.com/office/drawing/2014/main" id="{B8D7D96F-73EF-E44A-9181-DF1615D91D32}"/>
              </a:ext>
            </a:extLst>
          </p:cNvPr>
          <p:cNvSpPr txBox="1"/>
          <p:nvPr/>
        </p:nvSpPr>
        <p:spPr>
          <a:xfrm>
            <a:off x="219419" y="4833451"/>
            <a:ext cx="661078" cy="400110"/>
          </a:xfrm>
          <a:prstGeom prst="rect">
            <a:avLst/>
          </a:prstGeom>
          <a:noFill/>
        </p:spPr>
        <p:txBody>
          <a:bodyPr wrap="none" rtlCol="0">
            <a:spAutoFit/>
          </a:bodyPr>
          <a:lstStyle/>
          <a:p>
            <a:r>
              <a:rPr lang="en-US" sz="2000" dirty="0"/>
              <a:t>Dust</a:t>
            </a:r>
          </a:p>
        </p:txBody>
      </p:sp>
      <p:sp>
        <p:nvSpPr>
          <p:cNvPr id="28" name="TextBox 27">
            <a:extLst>
              <a:ext uri="{FF2B5EF4-FFF2-40B4-BE49-F238E27FC236}">
                <a16:creationId xmlns:a16="http://schemas.microsoft.com/office/drawing/2014/main" id="{81B2390E-61E9-7345-9AD4-9F067BA695B3}"/>
              </a:ext>
            </a:extLst>
          </p:cNvPr>
          <p:cNvSpPr txBox="1"/>
          <p:nvPr/>
        </p:nvSpPr>
        <p:spPr>
          <a:xfrm>
            <a:off x="4406109" y="2575885"/>
            <a:ext cx="460382" cy="400110"/>
          </a:xfrm>
          <a:prstGeom prst="rect">
            <a:avLst/>
          </a:prstGeom>
          <a:noFill/>
        </p:spPr>
        <p:txBody>
          <a:bodyPr wrap="none" rtlCol="0">
            <a:spAutoFit/>
          </a:bodyPr>
          <a:lstStyle/>
          <a:p>
            <a:r>
              <a:rPr lang="en-US" sz="2000" dirty="0"/>
              <a:t>BC</a:t>
            </a:r>
          </a:p>
        </p:txBody>
      </p:sp>
      <p:sp>
        <p:nvSpPr>
          <p:cNvPr id="29" name="TextBox 28">
            <a:extLst>
              <a:ext uri="{FF2B5EF4-FFF2-40B4-BE49-F238E27FC236}">
                <a16:creationId xmlns:a16="http://schemas.microsoft.com/office/drawing/2014/main" id="{2814DD8C-BB72-CF4E-8554-B26408F48FB3}"/>
              </a:ext>
            </a:extLst>
          </p:cNvPr>
          <p:cNvSpPr txBox="1"/>
          <p:nvPr/>
        </p:nvSpPr>
        <p:spPr>
          <a:xfrm>
            <a:off x="4357349" y="4833451"/>
            <a:ext cx="619400" cy="400110"/>
          </a:xfrm>
          <a:prstGeom prst="rect">
            <a:avLst/>
          </a:prstGeom>
          <a:noFill/>
        </p:spPr>
        <p:txBody>
          <a:bodyPr wrap="none" rtlCol="0">
            <a:spAutoFit/>
          </a:bodyPr>
          <a:lstStyle/>
          <a:p>
            <a:r>
              <a:rPr lang="en-US" sz="2000" dirty="0">
                <a:solidFill>
                  <a:schemeClr val="bg1"/>
                </a:solidFill>
              </a:rPr>
              <a:t>SOA</a:t>
            </a:r>
          </a:p>
        </p:txBody>
      </p:sp>
      <p:sp>
        <p:nvSpPr>
          <p:cNvPr id="30" name="TextBox 29">
            <a:extLst>
              <a:ext uri="{FF2B5EF4-FFF2-40B4-BE49-F238E27FC236}">
                <a16:creationId xmlns:a16="http://schemas.microsoft.com/office/drawing/2014/main" id="{F7845B52-CCE3-9A4A-AE3D-04E7F596C7D8}"/>
              </a:ext>
            </a:extLst>
          </p:cNvPr>
          <p:cNvSpPr txBox="1"/>
          <p:nvPr/>
        </p:nvSpPr>
        <p:spPr>
          <a:xfrm>
            <a:off x="8972550" y="857250"/>
            <a:ext cx="2609850" cy="3691652"/>
          </a:xfrm>
          <a:prstGeom prst="rect">
            <a:avLst/>
          </a:prstGeom>
          <a:noFill/>
        </p:spPr>
        <p:txBody>
          <a:bodyPr wrap="square" rtlCol="0">
            <a:spAutoFit/>
          </a:bodyPr>
          <a:lstStyle/>
          <a:p>
            <a:r>
              <a:rPr lang="en-US" dirty="0"/>
              <a:t>Refined grid model</a:t>
            </a:r>
          </a:p>
          <a:p>
            <a:endParaRPr lang="en-US" dirty="0"/>
          </a:p>
          <a:p>
            <a:r>
              <a:rPr lang="en-US" dirty="0"/>
              <a:t>Particle concentration</a:t>
            </a:r>
          </a:p>
          <a:p>
            <a:r>
              <a:rPr lang="en-US" dirty="0"/>
              <a:t>Sum of the 3 modes</a:t>
            </a:r>
          </a:p>
          <a:p>
            <a:r>
              <a:rPr lang="en-US" dirty="0"/>
              <a:t>unit [kg/kg]</a:t>
            </a:r>
          </a:p>
          <a:p>
            <a:endParaRPr lang="en-US" dirty="0"/>
          </a:p>
          <a:p>
            <a:endParaRPr lang="en-US" dirty="0"/>
          </a:p>
          <a:p>
            <a:r>
              <a:rPr lang="en-US" dirty="0"/>
              <a:t>2017- August-10</a:t>
            </a:r>
          </a:p>
          <a:p>
            <a:r>
              <a:rPr lang="en-US" dirty="0"/>
              <a:t>168 </a:t>
            </a:r>
            <a:r>
              <a:rPr lang="en-US" dirty="0" err="1"/>
              <a:t>hPa</a:t>
            </a:r>
            <a:endParaRPr lang="en-US" dirty="0"/>
          </a:p>
          <a:p>
            <a:endParaRPr lang="en-US" dirty="0"/>
          </a:p>
          <a:p>
            <a:r>
              <a:rPr lang="en-US" dirty="0"/>
              <a:t>Meteorology nudged with MERRA-2</a:t>
            </a:r>
          </a:p>
          <a:p>
            <a:endParaRPr lang="en-US" dirty="0"/>
          </a:p>
        </p:txBody>
      </p:sp>
    </p:spTree>
    <p:extLst>
      <p:ext uri="{BB962C8B-B14F-4D97-AF65-F5344CB8AC3E}">
        <p14:creationId xmlns:p14="http://schemas.microsoft.com/office/powerpoint/2010/main" val="1198159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D81CC-9AA2-854C-A35E-4F3F6F76C11A}"/>
              </a:ext>
            </a:extLst>
          </p:cNvPr>
          <p:cNvPicPr>
            <a:picLocks noChangeAspect="1"/>
          </p:cNvPicPr>
          <p:nvPr/>
        </p:nvPicPr>
        <p:blipFill rotWithShape="1">
          <a:blip r:embed="rId2"/>
          <a:srcRect t="8726"/>
          <a:stretch/>
        </p:blipFill>
        <p:spPr>
          <a:xfrm>
            <a:off x="0" y="485775"/>
            <a:ext cx="5759781" cy="2839305"/>
          </a:xfrm>
          <a:prstGeom prst="rect">
            <a:avLst/>
          </a:prstGeom>
        </p:spPr>
      </p:pic>
      <p:pic>
        <p:nvPicPr>
          <p:cNvPr id="5" name="Picture 4">
            <a:extLst>
              <a:ext uri="{FF2B5EF4-FFF2-40B4-BE49-F238E27FC236}">
                <a16:creationId xmlns:a16="http://schemas.microsoft.com/office/drawing/2014/main" id="{EEE953C5-8EA7-4A42-B274-694B217860A1}"/>
              </a:ext>
            </a:extLst>
          </p:cNvPr>
          <p:cNvPicPr>
            <a:picLocks noChangeAspect="1"/>
          </p:cNvPicPr>
          <p:nvPr/>
        </p:nvPicPr>
        <p:blipFill rotWithShape="1">
          <a:blip r:embed="rId3"/>
          <a:srcRect t="8301"/>
          <a:stretch/>
        </p:blipFill>
        <p:spPr>
          <a:xfrm>
            <a:off x="5759781" y="3857625"/>
            <a:ext cx="5443843" cy="2830254"/>
          </a:xfrm>
          <a:prstGeom prst="rect">
            <a:avLst/>
          </a:prstGeom>
        </p:spPr>
      </p:pic>
      <p:pic>
        <p:nvPicPr>
          <p:cNvPr id="6" name="Picture 5">
            <a:extLst>
              <a:ext uri="{FF2B5EF4-FFF2-40B4-BE49-F238E27FC236}">
                <a16:creationId xmlns:a16="http://schemas.microsoft.com/office/drawing/2014/main" id="{93DDFA29-D268-FD49-A324-7CA9A0D43E05}"/>
              </a:ext>
            </a:extLst>
          </p:cNvPr>
          <p:cNvPicPr>
            <a:picLocks noChangeAspect="1"/>
          </p:cNvPicPr>
          <p:nvPr/>
        </p:nvPicPr>
        <p:blipFill rotWithShape="1">
          <a:blip r:embed="rId4"/>
          <a:srcRect t="6083"/>
          <a:stretch/>
        </p:blipFill>
        <p:spPr>
          <a:xfrm>
            <a:off x="145817" y="3857625"/>
            <a:ext cx="5468146" cy="2830254"/>
          </a:xfrm>
          <a:prstGeom prst="rect">
            <a:avLst/>
          </a:prstGeom>
        </p:spPr>
      </p:pic>
      <p:sp>
        <p:nvSpPr>
          <p:cNvPr id="7" name="TextBox 6">
            <a:extLst>
              <a:ext uri="{FF2B5EF4-FFF2-40B4-BE49-F238E27FC236}">
                <a16:creationId xmlns:a16="http://schemas.microsoft.com/office/drawing/2014/main" id="{993FC354-6578-1449-9371-7B7D1ED085E3}"/>
              </a:ext>
            </a:extLst>
          </p:cNvPr>
          <p:cNvSpPr txBox="1"/>
          <p:nvPr/>
        </p:nvSpPr>
        <p:spPr>
          <a:xfrm>
            <a:off x="262282" y="136532"/>
            <a:ext cx="1875000" cy="400110"/>
          </a:xfrm>
          <a:prstGeom prst="rect">
            <a:avLst/>
          </a:prstGeom>
          <a:noFill/>
        </p:spPr>
        <p:txBody>
          <a:bodyPr wrap="none" rtlCol="0">
            <a:spAutoFit/>
          </a:bodyPr>
          <a:lstStyle/>
          <a:p>
            <a:r>
              <a:rPr lang="en-US" sz="2000" dirty="0"/>
              <a:t>Extinction [1/m]</a:t>
            </a:r>
          </a:p>
        </p:txBody>
      </p:sp>
      <p:sp>
        <p:nvSpPr>
          <p:cNvPr id="8" name="TextBox 7">
            <a:extLst>
              <a:ext uri="{FF2B5EF4-FFF2-40B4-BE49-F238E27FC236}">
                <a16:creationId xmlns:a16="http://schemas.microsoft.com/office/drawing/2014/main" id="{734B37C0-B60F-B749-9AAF-FC96ED6107B9}"/>
              </a:ext>
            </a:extLst>
          </p:cNvPr>
          <p:cNvSpPr txBox="1"/>
          <p:nvPr/>
        </p:nvSpPr>
        <p:spPr>
          <a:xfrm>
            <a:off x="262282" y="3474268"/>
            <a:ext cx="4880888" cy="400110"/>
          </a:xfrm>
          <a:prstGeom prst="rect">
            <a:avLst/>
          </a:prstGeom>
          <a:noFill/>
        </p:spPr>
        <p:txBody>
          <a:bodyPr wrap="none" rtlCol="0">
            <a:spAutoFit/>
          </a:bodyPr>
          <a:lstStyle/>
          <a:p>
            <a:r>
              <a:rPr lang="en-US" sz="2000" dirty="0"/>
              <a:t>Accumulation Mode number density [#/cm3]</a:t>
            </a:r>
          </a:p>
        </p:txBody>
      </p:sp>
      <p:sp>
        <p:nvSpPr>
          <p:cNvPr id="9" name="TextBox 8">
            <a:extLst>
              <a:ext uri="{FF2B5EF4-FFF2-40B4-BE49-F238E27FC236}">
                <a16:creationId xmlns:a16="http://schemas.microsoft.com/office/drawing/2014/main" id="{A15C9DB7-A0F8-054A-AF06-9997DF866B6C}"/>
              </a:ext>
            </a:extLst>
          </p:cNvPr>
          <p:cNvSpPr txBox="1"/>
          <p:nvPr/>
        </p:nvSpPr>
        <p:spPr>
          <a:xfrm>
            <a:off x="5901082" y="3474268"/>
            <a:ext cx="4110356" cy="400110"/>
          </a:xfrm>
          <a:prstGeom prst="rect">
            <a:avLst/>
          </a:prstGeom>
          <a:noFill/>
        </p:spPr>
        <p:txBody>
          <a:bodyPr wrap="none" rtlCol="0">
            <a:spAutoFit/>
          </a:bodyPr>
          <a:lstStyle/>
          <a:p>
            <a:r>
              <a:rPr lang="en-US" sz="2000" dirty="0"/>
              <a:t>Aitken Mode number density [#/cm3]</a:t>
            </a:r>
          </a:p>
        </p:txBody>
      </p:sp>
      <p:sp>
        <p:nvSpPr>
          <p:cNvPr id="10" name="Rectangle 9">
            <a:extLst>
              <a:ext uri="{FF2B5EF4-FFF2-40B4-BE49-F238E27FC236}">
                <a16:creationId xmlns:a16="http://schemas.microsoft.com/office/drawing/2014/main" id="{532EF520-352C-014D-AB2B-53A4DEE08593}"/>
              </a:ext>
            </a:extLst>
          </p:cNvPr>
          <p:cNvSpPr/>
          <p:nvPr/>
        </p:nvSpPr>
        <p:spPr>
          <a:xfrm>
            <a:off x="7134225" y="1134160"/>
            <a:ext cx="4538663" cy="646331"/>
          </a:xfrm>
          <a:prstGeom prst="rect">
            <a:avLst/>
          </a:prstGeom>
        </p:spPr>
        <p:txBody>
          <a:bodyPr wrap="square">
            <a:spAutoFit/>
          </a:bodyPr>
          <a:lstStyle/>
          <a:p>
            <a:r>
              <a:rPr lang="en-US" dirty="0"/>
              <a:t>2017- August-10</a:t>
            </a:r>
          </a:p>
          <a:p>
            <a:r>
              <a:rPr lang="en-US" dirty="0"/>
              <a:t>168 </a:t>
            </a:r>
            <a:r>
              <a:rPr lang="en-US" dirty="0" err="1"/>
              <a:t>hPa</a:t>
            </a:r>
            <a:endParaRPr lang="en-US" dirty="0"/>
          </a:p>
        </p:txBody>
      </p:sp>
    </p:spTree>
    <p:extLst>
      <p:ext uri="{BB962C8B-B14F-4D97-AF65-F5344CB8AC3E}">
        <p14:creationId xmlns:p14="http://schemas.microsoft.com/office/powerpoint/2010/main" val="4047879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771115-15B7-8144-A84D-57B0D6AAD0D3}"/>
              </a:ext>
            </a:extLst>
          </p:cNvPr>
          <p:cNvSpPr/>
          <p:nvPr/>
        </p:nvSpPr>
        <p:spPr>
          <a:xfrm>
            <a:off x="1157415" y="1298635"/>
            <a:ext cx="10816281" cy="5355312"/>
          </a:xfrm>
          <a:prstGeom prst="rect">
            <a:avLst/>
          </a:prstGeom>
        </p:spPr>
        <p:txBody>
          <a:bodyPr wrap="square">
            <a:spAutoFit/>
          </a:bodyPr>
          <a:lstStyle/>
          <a:p>
            <a:r>
              <a:rPr lang="en-US" dirty="0"/>
              <a:t>CESM2/CARMA model (Simone </a:t>
            </a:r>
            <a:r>
              <a:rPr lang="en-US" dirty="0" err="1"/>
              <a:t>Tilmes</a:t>
            </a:r>
            <a:r>
              <a:rPr lang="en-US" dirty="0"/>
              <a:t>, Mike Mills, and </a:t>
            </a:r>
            <a:r>
              <a:rPr lang="en-US" dirty="0" err="1"/>
              <a:t>Yunqian</a:t>
            </a:r>
            <a:r>
              <a:rPr lang="en-US" dirty="0"/>
              <a:t> Zhu)</a:t>
            </a:r>
          </a:p>
          <a:p>
            <a:r>
              <a:rPr lang="en-US" dirty="0"/>
              <a:t>We are implementing the CESM1/CARMA tropospheric/stratospheric model (Yu et </a:t>
            </a:r>
          </a:p>
          <a:p>
            <a:r>
              <a:rPr lang="en-US" dirty="0"/>
              <a:t>al. 2015) into CESM2/CARMA. The model includes:</a:t>
            </a:r>
          </a:p>
          <a:p>
            <a:pPr marL="285750" indent="-285750">
              <a:buFontTx/>
              <a:buChar char="-"/>
            </a:pPr>
            <a:r>
              <a:rPr lang="en-US" dirty="0"/>
              <a:t>FV core, 2x2 degree</a:t>
            </a:r>
          </a:p>
          <a:p>
            <a:pPr marL="285750" indent="-285750">
              <a:buFontTx/>
              <a:buChar char="-"/>
            </a:pPr>
            <a:r>
              <a:rPr lang="en-US" dirty="0"/>
              <a:t>56 level resolution for CAM6/CARMA run</a:t>
            </a:r>
          </a:p>
          <a:p>
            <a:pPr marL="285750" indent="-285750">
              <a:buFontTx/>
              <a:buChar char="-"/>
            </a:pPr>
            <a:r>
              <a:rPr lang="en-US" dirty="0"/>
              <a:t>Interactive stratospheric sulfate aerosols with volcanic forcing</a:t>
            </a:r>
          </a:p>
          <a:p>
            <a:pPr marL="285750" indent="-285750">
              <a:buFontTx/>
              <a:buChar char="-"/>
            </a:pPr>
            <a:r>
              <a:rPr lang="en-US" dirty="0"/>
              <a:t>Tropospheric aerosols including POM, BC, sulfate, dust, and sea salt (Yu et al. 2015). The particle is internally mixed. The CESM1 version of the model has been validated against POPS at the ASM region (Yu et al. 2017).</a:t>
            </a:r>
          </a:p>
          <a:p>
            <a:pPr marL="285750" indent="-285750">
              <a:buFontTx/>
              <a:buChar char="-"/>
            </a:pPr>
            <a:r>
              <a:rPr lang="en-US" dirty="0"/>
              <a:t>SOA (</a:t>
            </a:r>
            <a:r>
              <a:rPr lang="en-US" dirty="0" err="1"/>
              <a:t>Tilmes</a:t>
            </a:r>
            <a:r>
              <a:rPr lang="en-US" dirty="0"/>
              <a:t> 2019). Modeled SOA has been validated during the ATOM period.</a:t>
            </a:r>
          </a:p>
          <a:p>
            <a:pPr marL="285750" indent="-285750">
              <a:buFontTx/>
              <a:buChar char="-"/>
            </a:pPr>
            <a:r>
              <a:rPr lang="en-US" dirty="0"/>
              <a:t>Output includes 20 particle bins. Particle radius ranges from 0.8 nm to 7 um. Particle number densities, particle compositions (mixing ratio) for each particle size. Aerosol Extinctions at 350, 550, 1020nm.</a:t>
            </a:r>
          </a:p>
          <a:p>
            <a:endParaRPr lang="en-US" dirty="0"/>
          </a:p>
          <a:p>
            <a:r>
              <a:rPr lang="en-US" dirty="0"/>
              <a:t>CESM1/CARMA model (</a:t>
            </a:r>
            <a:r>
              <a:rPr lang="en-US" dirty="0" err="1"/>
              <a:t>Pengfei</a:t>
            </a:r>
            <a:r>
              <a:rPr lang="en-US" dirty="0"/>
              <a:t> Yu and </a:t>
            </a:r>
            <a:r>
              <a:rPr lang="en-US" dirty="0" err="1"/>
              <a:t>Yunqian</a:t>
            </a:r>
            <a:r>
              <a:rPr lang="en-US" dirty="0"/>
              <a:t> Zhu)</a:t>
            </a:r>
          </a:p>
          <a:p>
            <a:pPr marL="285750" indent="-285750">
              <a:buFontTx/>
              <a:buChar char="-"/>
            </a:pPr>
            <a:r>
              <a:rPr lang="en-US" dirty="0"/>
              <a:t>FV core, 2x2 degree, 56 level resolution </a:t>
            </a:r>
          </a:p>
          <a:p>
            <a:pPr marL="285750" indent="-285750">
              <a:buFontTx/>
              <a:buChar char="-"/>
            </a:pPr>
            <a:r>
              <a:rPr lang="en-US" dirty="0"/>
              <a:t>Based on Yu et al. 2015 including POM, BC, sulfate, dust, and sea salt</a:t>
            </a:r>
          </a:p>
          <a:p>
            <a:pPr marL="285750" indent="-285750">
              <a:buFontTx/>
              <a:buChar char="-"/>
            </a:pPr>
            <a:r>
              <a:rPr lang="en-US" dirty="0"/>
              <a:t>Adding nitrate growth at UTLS regions following Lin and </a:t>
            </a:r>
            <a:r>
              <a:rPr lang="en-US" dirty="0" err="1"/>
              <a:t>Tabazadeh</a:t>
            </a:r>
            <a:r>
              <a:rPr lang="en-US" dirty="0"/>
              <a:t> 2001</a:t>
            </a:r>
          </a:p>
          <a:p>
            <a:pPr marL="285750" indent="-285750">
              <a:buFontTx/>
              <a:buChar char="-"/>
            </a:pPr>
            <a:r>
              <a:rPr lang="en-US" dirty="0"/>
              <a:t>Adding ammonia and nitrate near the surface (future)</a:t>
            </a:r>
          </a:p>
          <a:p>
            <a:endParaRPr lang="en-US" dirty="0"/>
          </a:p>
          <a:p>
            <a:r>
              <a:rPr lang="en-US" dirty="0"/>
              <a:t>We plan to conduct the validations of the models starting this summer.</a:t>
            </a:r>
          </a:p>
        </p:txBody>
      </p:sp>
      <p:sp>
        <p:nvSpPr>
          <p:cNvPr id="5" name="TextBox 4">
            <a:extLst>
              <a:ext uri="{FF2B5EF4-FFF2-40B4-BE49-F238E27FC236}">
                <a16:creationId xmlns:a16="http://schemas.microsoft.com/office/drawing/2014/main" id="{9B0A0BE2-C05E-FA4C-BB1C-FCFE56FBC977}"/>
              </a:ext>
            </a:extLst>
          </p:cNvPr>
          <p:cNvSpPr txBox="1"/>
          <p:nvPr/>
        </p:nvSpPr>
        <p:spPr>
          <a:xfrm>
            <a:off x="1157416" y="623635"/>
            <a:ext cx="8427308" cy="461665"/>
          </a:xfrm>
          <a:prstGeom prst="rect">
            <a:avLst/>
          </a:prstGeom>
          <a:noFill/>
        </p:spPr>
        <p:txBody>
          <a:bodyPr wrap="square" rtlCol="0">
            <a:spAutoFit/>
          </a:bodyPr>
          <a:lstStyle/>
          <a:p>
            <a:r>
              <a:rPr lang="en-US" sz="2400" dirty="0">
                <a:solidFill>
                  <a:srgbClr val="00B0F0"/>
                </a:solidFill>
              </a:rPr>
              <a:t>Ongoing Model Development for UTLS aerosol simulation</a:t>
            </a:r>
          </a:p>
        </p:txBody>
      </p:sp>
    </p:spTree>
    <p:extLst>
      <p:ext uri="{BB962C8B-B14F-4D97-AF65-F5344CB8AC3E}">
        <p14:creationId xmlns:p14="http://schemas.microsoft.com/office/powerpoint/2010/main" val="235034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D145C-C4AF-0345-A917-7D5795E21EE7}"/>
              </a:ext>
            </a:extLst>
          </p:cNvPr>
          <p:cNvSpPr>
            <a:spLocks noGrp="1"/>
          </p:cNvSpPr>
          <p:nvPr>
            <p:ph type="title"/>
          </p:nvPr>
        </p:nvSpPr>
        <p:spPr/>
        <p:txBody>
          <a:bodyPr/>
          <a:lstStyle/>
          <a:p>
            <a:r>
              <a:rPr lang="en-US" dirty="0"/>
              <a:t>ACCLIP aerosol science questions</a:t>
            </a:r>
          </a:p>
        </p:txBody>
      </p:sp>
      <p:sp>
        <p:nvSpPr>
          <p:cNvPr id="3" name="Content Placeholder 2">
            <a:extLst>
              <a:ext uri="{FF2B5EF4-FFF2-40B4-BE49-F238E27FC236}">
                <a16:creationId xmlns:a16="http://schemas.microsoft.com/office/drawing/2014/main" id="{3CCCF0C4-548A-044E-A3AD-6ED44A2C7CEC}"/>
              </a:ext>
            </a:extLst>
          </p:cNvPr>
          <p:cNvSpPr>
            <a:spLocks noGrp="1"/>
          </p:cNvSpPr>
          <p:nvPr>
            <p:ph idx="1"/>
          </p:nvPr>
        </p:nvSpPr>
        <p:spPr>
          <a:xfrm>
            <a:off x="457200" y="1242211"/>
            <a:ext cx="6195060" cy="5029200"/>
          </a:xfrm>
        </p:spPr>
        <p:txBody>
          <a:bodyPr>
            <a:noAutofit/>
          </a:bodyPr>
          <a:lstStyle/>
          <a:p>
            <a:r>
              <a:rPr lang="en-US" sz="1900" dirty="0"/>
              <a:t>What are the aerosol chemical, microphysical, and optical properties in the major Asian Summer Monsoon anticyclone (ASMA) outflow airmass in the UT and LS over the western Pacific (i.e., ASMA eastward shedding area)?</a:t>
            </a:r>
          </a:p>
          <a:p>
            <a:r>
              <a:rPr lang="en-US" sz="1900" dirty="0"/>
              <a:t>Is there a distinct chemical signature that reflects the location of surface sources and chemical processes in the ASMA eastward outflow?</a:t>
            </a:r>
          </a:p>
          <a:p>
            <a:r>
              <a:rPr lang="en-US" sz="1900" dirty="0"/>
              <a:t>What are the aerosol loading and chemical composition in the ASMA eastward outflow that are different from those in the ASMA core, in the westward outflow, and the background airmasses in the UT and LS?</a:t>
            </a:r>
          </a:p>
          <a:p>
            <a:r>
              <a:rPr lang="en-US" sz="1900" dirty="0"/>
              <a:t>How to put the ACCLIP aerosol and related observations into a broader spatial and temporal context of the characteristics of ATAL and their connections with the monsoon strength and climate variability?</a:t>
            </a:r>
          </a:p>
        </p:txBody>
      </p:sp>
      <p:sp>
        <p:nvSpPr>
          <p:cNvPr id="4" name="Slide Number Placeholder 3">
            <a:extLst>
              <a:ext uri="{FF2B5EF4-FFF2-40B4-BE49-F238E27FC236}">
                <a16:creationId xmlns:a16="http://schemas.microsoft.com/office/drawing/2014/main" id="{81DC8AC2-67F4-2249-AC89-9DA9474EE6A0}"/>
              </a:ext>
            </a:extLst>
          </p:cNvPr>
          <p:cNvSpPr>
            <a:spLocks noGrp="1"/>
          </p:cNvSpPr>
          <p:nvPr>
            <p:ph type="sldNum" sz="quarter" idx="12"/>
          </p:nvPr>
        </p:nvSpPr>
        <p:spPr/>
        <p:txBody>
          <a:bodyPr/>
          <a:lstStyle/>
          <a:p>
            <a:fld id="{BD07622D-11D0-4D17-AFC4-64773C8D9EF7}" type="slidenum">
              <a:rPr lang="en-US" smtClean="0"/>
              <a:t>2</a:t>
            </a:fld>
            <a:endParaRPr lang="en-US"/>
          </a:p>
        </p:txBody>
      </p:sp>
      <p:pic>
        <p:nvPicPr>
          <p:cNvPr id="5" name="Picture 4">
            <a:extLst>
              <a:ext uri="{FF2B5EF4-FFF2-40B4-BE49-F238E27FC236}">
                <a16:creationId xmlns:a16="http://schemas.microsoft.com/office/drawing/2014/main" id="{269056A1-8CF6-FA4F-A5E0-B468958CB163}"/>
              </a:ext>
            </a:extLst>
          </p:cNvPr>
          <p:cNvPicPr>
            <a:picLocks noChangeAspect="1"/>
          </p:cNvPicPr>
          <p:nvPr/>
        </p:nvPicPr>
        <p:blipFill>
          <a:blip r:embed="rId2"/>
          <a:stretch>
            <a:fillRect/>
          </a:stretch>
        </p:blipFill>
        <p:spPr>
          <a:xfrm>
            <a:off x="6652260" y="1242211"/>
            <a:ext cx="5234940" cy="2705175"/>
          </a:xfrm>
          <a:prstGeom prst="rect">
            <a:avLst/>
          </a:prstGeom>
        </p:spPr>
      </p:pic>
      <p:sp>
        <p:nvSpPr>
          <p:cNvPr id="6" name="TextBox 5">
            <a:extLst>
              <a:ext uri="{FF2B5EF4-FFF2-40B4-BE49-F238E27FC236}">
                <a16:creationId xmlns:a16="http://schemas.microsoft.com/office/drawing/2014/main" id="{B08410F0-CE05-464E-B1BD-7F5F27D6F14E}"/>
              </a:ext>
            </a:extLst>
          </p:cNvPr>
          <p:cNvSpPr txBox="1"/>
          <p:nvPr/>
        </p:nvSpPr>
        <p:spPr>
          <a:xfrm>
            <a:off x="7010400" y="4267200"/>
            <a:ext cx="4396740" cy="523220"/>
          </a:xfrm>
          <a:prstGeom prst="rect">
            <a:avLst/>
          </a:prstGeom>
          <a:noFill/>
        </p:spPr>
        <p:txBody>
          <a:bodyPr wrap="square" rtlCol="0">
            <a:spAutoFit/>
          </a:bodyPr>
          <a:lstStyle/>
          <a:p>
            <a:pPr algn="ctr"/>
            <a:r>
              <a:rPr lang="en-US" sz="1400" dirty="0">
                <a:cs typeface="Arial" panose="020B0604020202020204" pitchFamily="34" charset="0"/>
              </a:rPr>
              <a:t>[ Figure adapted from CLIVAR, https://</a:t>
            </a:r>
            <a:r>
              <a:rPr lang="en-US" sz="1400" dirty="0" err="1">
                <a:cs typeface="Arial" panose="020B0604020202020204" pitchFamily="34" charset="0"/>
              </a:rPr>
              <a:t>www.clivar.org</a:t>
            </a:r>
            <a:r>
              <a:rPr lang="en-US" sz="1400" dirty="0">
                <a:cs typeface="Arial" panose="020B0604020202020204" pitchFamily="34" charset="0"/>
              </a:rPr>
              <a:t>/</a:t>
            </a:r>
            <a:r>
              <a:rPr lang="en-US" sz="1400" dirty="0" err="1">
                <a:cs typeface="Arial" panose="020B0604020202020204" pitchFamily="34" charset="0"/>
              </a:rPr>
              <a:t>asian</a:t>
            </a:r>
            <a:r>
              <a:rPr lang="en-US" sz="1400" dirty="0">
                <a:cs typeface="Arial" panose="020B0604020202020204" pitchFamily="34" charset="0"/>
              </a:rPr>
              <a:t>-</a:t>
            </a:r>
            <a:r>
              <a:rPr lang="en-US" sz="1400" dirty="0" err="1">
                <a:cs typeface="Arial" panose="020B0604020202020204" pitchFamily="34" charset="0"/>
              </a:rPr>
              <a:t>australian</a:t>
            </a:r>
            <a:r>
              <a:rPr lang="en-US" sz="1400" dirty="0">
                <a:cs typeface="Arial" panose="020B0604020202020204" pitchFamily="34" charset="0"/>
              </a:rPr>
              <a:t>-monsoon] </a:t>
            </a:r>
          </a:p>
        </p:txBody>
      </p:sp>
    </p:spTree>
    <p:extLst>
      <p:ext uri="{BB962C8B-B14F-4D97-AF65-F5344CB8AC3E}">
        <p14:creationId xmlns:p14="http://schemas.microsoft.com/office/powerpoint/2010/main" val="1071802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7D234-D90B-694F-A652-5BA3742F5A3D}"/>
              </a:ext>
            </a:extLst>
          </p:cNvPr>
          <p:cNvSpPr>
            <a:spLocks noGrp="1"/>
          </p:cNvSpPr>
          <p:nvPr>
            <p:ph type="title"/>
          </p:nvPr>
        </p:nvSpPr>
        <p:spPr>
          <a:xfrm>
            <a:off x="4495800" y="414898"/>
            <a:ext cx="7086600" cy="685800"/>
          </a:xfrm>
        </p:spPr>
        <p:txBody>
          <a:bodyPr>
            <a:noAutofit/>
          </a:bodyPr>
          <a:lstStyle/>
          <a:p>
            <a:r>
              <a:rPr lang="en-US" sz="2800" dirty="0"/>
              <a:t>GEOS-i33p2 simulations – 2017-08-10, 150 </a:t>
            </a:r>
            <a:r>
              <a:rPr lang="en-US" sz="2800" dirty="0" err="1"/>
              <a:t>hPa</a:t>
            </a:r>
            <a:endParaRPr lang="en-US" sz="2800" dirty="0"/>
          </a:p>
        </p:txBody>
      </p:sp>
      <p:sp>
        <p:nvSpPr>
          <p:cNvPr id="3" name="Slide Number Placeholder 2">
            <a:extLst>
              <a:ext uri="{FF2B5EF4-FFF2-40B4-BE49-F238E27FC236}">
                <a16:creationId xmlns:a16="http://schemas.microsoft.com/office/drawing/2014/main" id="{D5D214DC-71B8-D148-9148-389C34F84A64}"/>
              </a:ext>
            </a:extLst>
          </p:cNvPr>
          <p:cNvSpPr>
            <a:spLocks noGrp="1"/>
          </p:cNvSpPr>
          <p:nvPr>
            <p:ph type="sldNum" sz="quarter" idx="12"/>
          </p:nvPr>
        </p:nvSpPr>
        <p:spPr/>
        <p:txBody>
          <a:bodyPr/>
          <a:lstStyle/>
          <a:p>
            <a:fld id="{BD07622D-11D0-4D17-AFC4-64773C8D9EF7}" type="slidenum">
              <a:rPr lang="en-US" smtClean="0"/>
              <a:pPr/>
              <a:t>20</a:t>
            </a:fld>
            <a:endParaRPr lang="en-US" sz="1000" dirty="0"/>
          </a:p>
        </p:txBody>
      </p:sp>
      <p:pic>
        <p:nvPicPr>
          <p:cNvPr id="5" name="Picture 4" descr="Diagram&#10;&#10;Description automatically generated">
            <a:extLst>
              <a:ext uri="{FF2B5EF4-FFF2-40B4-BE49-F238E27FC236}">
                <a16:creationId xmlns:a16="http://schemas.microsoft.com/office/drawing/2014/main" id="{8BC773CD-7C90-8E44-83B2-2C62AEA66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79431"/>
            <a:ext cx="3931920" cy="2086018"/>
          </a:xfrm>
          <a:prstGeom prst="rect">
            <a:avLst/>
          </a:prstGeom>
        </p:spPr>
      </p:pic>
      <p:pic>
        <p:nvPicPr>
          <p:cNvPr id="7" name="Picture 6" descr="Diagram&#10;&#10;Description automatically generated">
            <a:extLst>
              <a:ext uri="{FF2B5EF4-FFF2-40B4-BE49-F238E27FC236}">
                <a16:creationId xmlns:a16="http://schemas.microsoft.com/office/drawing/2014/main" id="{FABC33D3-474F-414C-A56C-CA9723257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447646"/>
            <a:ext cx="3931920" cy="2086018"/>
          </a:xfrm>
          <a:prstGeom prst="rect">
            <a:avLst/>
          </a:prstGeom>
        </p:spPr>
      </p:pic>
      <p:pic>
        <p:nvPicPr>
          <p:cNvPr id="15" name="Picture 14" descr="Diagram&#10;&#10;Description automatically generated">
            <a:extLst>
              <a:ext uri="{FF2B5EF4-FFF2-40B4-BE49-F238E27FC236}">
                <a16:creationId xmlns:a16="http://schemas.microsoft.com/office/drawing/2014/main" id="{6FEC7D94-89FF-2740-BE65-A4CEDDE13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0265" y="2458598"/>
            <a:ext cx="3931920" cy="2086018"/>
          </a:xfrm>
          <a:prstGeom prst="rect">
            <a:avLst/>
          </a:prstGeom>
        </p:spPr>
      </p:pic>
      <p:pic>
        <p:nvPicPr>
          <p:cNvPr id="19" name="Picture 18" descr="Diagram&#10;&#10;Description automatically generated">
            <a:extLst>
              <a:ext uri="{FF2B5EF4-FFF2-40B4-BE49-F238E27FC236}">
                <a16:creationId xmlns:a16="http://schemas.microsoft.com/office/drawing/2014/main" id="{68D2E4AC-A657-E34B-AC2F-33A9DFD614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0263" y="4620816"/>
            <a:ext cx="3931920" cy="2086018"/>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16471E37-115C-2A43-B5B7-898D1581C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4442" y="2458598"/>
            <a:ext cx="3931920" cy="2086018"/>
          </a:xfrm>
          <a:prstGeom prst="rect">
            <a:avLst/>
          </a:prstGeom>
        </p:spPr>
      </p:pic>
      <p:pic>
        <p:nvPicPr>
          <p:cNvPr id="23" name="Picture 22" descr="Diagram&#10;&#10;Description automatically generated">
            <a:extLst>
              <a:ext uri="{FF2B5EF4-FFF2-40B4-BE49-F238E27FC236}">
                <a16:creationId xmlns:a16="http://schemas.microsoft.com/office/drawing/2014/main" id="{6C4B5BA8-2067-744B-A488-58C67C8350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38" y="4614819"/>
            <a:ext cx="3931920" cy="2086018"/>
          </a:xfrm>
          <a:prstGeom prst="rect">
            <a:avLst/>
          </a:prstGeom>
        </p:spPr>
      </p:pic>
      <p:pic>
        <p:nvPicPr>
          <p:cNvPr id="25" name="Picture 24" descr="Diagram&#10;&#10;Description automatically generated">
            <a:extLst>
              <a:ext uri="{FF2B5EF4-FFF2-40B4-BE49-F238E27FC236}">
                <a16:creationId xmlns:a16="http://schemas.microsoft.com/office/drawing/2014/main" id="{CC263EAA-21CB-BB4B-A8B0-3D3CB0C830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4440" y="4617818"/>
            <a:ext cx="3931920" cy="2086018"/>
          </a:xfrm>
          <a:prstGeom prst="rect">
            <a:avLst/>
          </a:prstGeom>
        </p:spPr>
      </p:pic>
      <p:sp>
        <p:nvSpPr>
          <p:cNvPr id="27" name="TextBox 26">
            <a:extLst>
              <a:ext uri="{FF2B5EF4-FFF2-40B4-BE49-F238E27FC236}">
                <a16:creationId xmlns:a16="http://schemas.microsoft.com/office/drawing/2014/main" id="{F63E49D1-191C-7C40-A143-DE87AD4053FA}"/>
              </a:ext>
            </a:extLst>
          </p:cNvPr>
          <p:cNvSpPr txBox="1"/>
          <p:nvPr/>
        </p:nvSpPr>
        <p:spPr>
          <a:xfrm>
            <a:off x="638478" y="194846"/>
            <a:ext cx="428322" cy="338554"/>
          </a:xfrm>
          <a:prstGeom prst="rect">
            <a:avLst/>
          </a:prstGeom>
          <a:noFill/>
        </p:spPr>
        <p:txBody>
          <a:bodyPr wrap="none" rtlCol="0">
            <a:spAutoFit/>
          </a:bodyPr>
          <a:lstStyle/>
          <a:p>
            <a:r>
              <a:rPr lang="en-US" sz="1600" dirty="0"/>
              <a:t>CO</a:t>
            </a:r>
          </a:p>
        </p:txBody>
      </p:sp>
      <p:sp>
        <p:nvSpPr>
          <p:cNvPr id="28" name="TextBox 27">
            <a:extLst>
              <a:ext uri="{FF2B5EF4-FFF2-40B4-BE49-F238E27FC236}">
                <a16:creationId xmlns:a16="http://schemas.microsoft.com/office/drawing/2014/main" id="{FBC3BBE7-F726-B243-B0EE-CF63430809B3}"/>
              </a:ext>
            </a:extLst>
          </p:cNvPr>
          <p:cNvSpPr txBox="1"/>
          <p:nvPr/>
        </p:nvSpPr>
        <p:spPr>
          <a:xfrm>
            <a:off x="668157" y="2362200"/>
            <a:ext cx="405880" cy="338554"/>
          </a:xfrm>
          <a:prstGeom prst="rect">
            <a:avLst/>
          </a:prstGeom>
          <a:noFill/>
        </p:spPr>
        <p:txBody>
          <a:bodyPr wrap="none" rtlCol="0">
            <a:spAutoFit/>
          </a:bodyPr>
          <a:lstStyle/>
          <a:p>
            <a:r>
              <a:rPr lang="en-US" sz="1600" dirty="0"/>
              <a:t>BC</a:t>
            </a:r>
          </a:p>
        </p:txBody>
      </p:sp>
      <p:sp>
        <p:nvSpPr>
          <p:cNvPr id="29" name="TextBox 28">
            <a:extLst>
              <a:ext uri="{FF2B5EF4-FFF2-40B4-BE49-F238E27FC236}">
                <a16:creationId xmlns:a16="http://schemas.microsoft.com/office/drawing/2014/main" id="{ED924AAD-99F1-9946-A07B-7411FD90193F}"/>
              </a:ext>
            </a:extLst>
          </p:cNvPr>
          <p:cNvSpPr txBox="1"/>
          <p:nvPr/>
        </p:nvSpPr>
        <p:spPr>
          <a:xfrm>
            <a:off x="4532334" y="2362200"/>
            <a:ext cx="437236" cy="338554"/>
          </a:xfrm>
          <a:prstGeom prst="rect">
            <a:avLst/>
          </a:prstGeom>
          <a:noFill/>
        </p:spPr>
        <p:txBody>
          <a:bodyPr wrap="none" rtlCol="0">
            <a:spAutoFit/>
          </a:bodyPr>
          <a:lstStyle/>
          <a:p>
            <a:r>
              <a:rPr lang="en-US" sz="1600" dirty="0"/>
              <a:t>OA</a:t>
            </a:r>
          </a:p>
        </p:txBody>
      </p:sp>
      <p:sp>
        <p:nvSpPr>
          <p:cNvPr id="30" name="TextBox 29">
            <a:extLst>
              <a:ext uri="{FF2B5EF4-FFF2-40B4-BE49-F238E27FC236}">
                <a16:creationId xmlns:a16="http://schemas.microsoft.com/office/drawing/2014/main" id="{D104F359-BEBC-6544-8A7D-D57786F69DEC}"/>
              </a:ext>
            </a:extLst>
          </p:cNvPr>
          <p:cNvSpPr txBox="1"/>
          <p:nvPr/>
        </p:nvSpPr>
        <p:spPr>
          <a:xfrm>
            <a:off x="8401599" y="2362200"/>
            <a:ext cx="566181" cy="338554"/>
          </a:xfrm>
          <a:prstGeom prst="rect">
            <a:avLst/>
          </a:prstGeom>
          <a:noFill/>
        </p:spPr>
        <p:txBody>
          <a:bodyPr wrap="none" rtlCol="0">
            <a:spAutoFit/>
          </a:bodyPr>
          <a:lstStyle/>
          <a:p>
            <a:r>
              <a:rPr lang="en-US" sz="1600" dirty="0"/>
              <a:t>Dust</a:t>
            </a:r>
          </a:p>
        </p:txBody>
      </p:sp>
      <p:sp>
        <p:nvSpPr>
          <p:cNvPr id="31" name="TextBox 30">
            <a:extLst>
              <a:ext uri="{FF2B5EF4-FFF2-40B4-BE49-F238E27FC236}">
                <a16:creationId xmlns:a16="http://schemas.microsoft.com/office/drawing/2014/main" id="{8D838D99-5C4B-884C-822C-91A42076B53D}"/>
              </a:ext>
            </a:extLst>
          </p:cNvPr>
          <p:cNvSpPr txBox="1"/>
          <p:nvPr/>
        </p:nvSpPr>
        <p:spPr>
          <a:xfrm>
            <a:off x="668157" y="4517669"/>
            <a:ext cx="519694" cy="338554"/>
          </a:xfrm>
          <a:prstGeom prst="rect">
            <a:avLst/>
          </a:prstGeom>
          <a:noFill/>
        </p:spPr>
        <p:txBody>
          <a:bodyPr wrap="none" rtlCol="0">
            <a:spAutoFit/>
          </a:bodyPr>
          <a:lstStyle/>
          <a:p>
            <a:r>
              <a:rPr lang="en-US" sz="1600" dirty="0"/>
              <a:t>SO2</a:t>
            </a:r>
          </a:p>
        </p:txBody>
      </p:sp>
      <p:sp>
        <p:nvSpPr>
          <p:cNvPr id="32" name="TextBox 31">
            <a:extLst>
              <a:ext uri="{FF2B5EF4-FFF2-40B4-BE49-F238E27FC236}">
                <a16:creationId xmlns:a16="http://schemas.microsoft.com/office/drawing/2014/main" id="{14AF6393-3AF8-D84D-954E-6C114E20499D}"/>
              </a:ext>
            </a:extLst>
          </p:cNvPr>
          <p:cNvSpPr txBox="1"/>
          <p:nvPr/>
        </p:nvSpPr>
        <p:spPr>
          <a:xfrm>
            <a:off x="4532334" y="4517669"/>
            <a:ext cx="622286" cy="338554"/>
          </a:xfrm>
          <a:prstGeom prst="rect">
            <a:avLst/>
          </a:prstGeom>
          <a:noFill/>
        </p:spPr>
        <p:txBody>
          <a:bodyPr wrap="none" rtlCol="0">
            <a:spAutoFit/>
          </a:bodyPr>
          <a:lstStyle/>
          <a:p>
            <a:r>
              <a:rPr lang="en-US" sz="1600" dirty="0"/>
              <a:t>SO4=</a:t>
            </a:r>
          </a:p>
        </p:txBody>
      </p:sp>
      <p:sp>
        <p:nvSpPr>
          <p:cNvPr id="33" name="TextBox 32">
            <a:extLst>
              <a:ext uri="{FF2B5EF4-FFF2-40B4-BE49-F238E27FC236}">
                <a16:creationId xmlns:a16="http://schemas.microsoft.com/office/drawing/2014/main" id="{E303C920-5664-3440-995F-C8DE7661FD0C}"/>
              </a:ext>
            </a:extLst>
          </p:cNvPr>
          <p:cNvSpPr txBox="1"/>
          <p:nvPr/>
        </p:nvSpPr>
        <p:spPr>
          <a:xfrm>
            <a:off x="8401599" y="4517669"/>
            <a:ext cx="620683" cy="338554"/>
          </a:xfrm>
          <a:prstGeom prst="rect">
            <a:avLst/>
          </a:prstGeom>
          <a:noFill/>
        </p:spPr>
        <p:txBody>
          <a:bodyPr wrap="none" rtlCol="0">
            <a:spAutoFit/>
          </a:bodyPr>
          <a:lstStyle/>
          <a:p>
            <a:r>
              <a:rPr lang="en-US" sz="1600" dirty="0"/>
              <a:t>NO3-</a:t>
            </a:r>
          </a:p>
        </p:txBody>
      </p:sp>
      <p:sp>
        <p:nvSpPr>
          <p:cNvPr id="34" name="TextBox 33">
            <a:extLst>
              <a:ext uri="{FF2B5EF4-FFF2-40B4-BE49-F238E27FC236}">
                <a16:creationId xmlns:a16="http://schemas.microsoft.com/office/drawing/2014/main" id="{979419D7-F948-FC41-905E-530FD3E646CD}"/>
              </a:ext>
            </a:extLst>
          </p:cNvPr>
          <p:cNvSpPr txBox="1"/>
          <p:nvPr/>
        </p:nvSpPr>
        <p:spPr>
          <a:xfrm>
            <a:off x="4648200" y="1100698"/>
            <a:ext cx="7051930" cy="646074"/>
          </a:xfrm>
          <a:prstGeom prst="rect">
            <a:avLst/>
          </a:prstGeom>
          <a:noFill/>
        </p:spPr>
        <p:txBody>
          <a:bodyPr wrap="none" rtlCol="0">
            <a:spAutoFit/>
          </a:bodyPr>
          <a:lstStyle/>
          <a:p>
            <a:r>
              <a:rPr lang="en-US" dirty="0"/>
              <a:t>(Same date as CESM2/MAM simulation – see </a:t>
            </a:r>
            <a:r>
              <a:rPr lang="en-US" dirty="0" err="1"/>
              <a:t>Yunqian’s</a:t>
            </a:r>
            <a:r>
              <a:rPr lang="en-US" dirty="0"/>
              <a:t> slides on p.17-18)</a:t>
            </a:r>
          </a:p>
          <a:p>
            <a:pPr marL="285750" indent="-285750">
              <a:buFont typeface="Wingdings" pitchFamily="2" charset="2"/>
              <a:buChar char="§"/>
            </a:pPr>
            <a:r>
              <a:rPr lang="en-US" dirty="0"/>
              <a:t>Need in-situ data to evaluate!</a:t>
            </a:r>
          </a:p>
        </p:txBody>
      </p:sp>
      <p:sp>
        <p:nvSpPr>
          <p:cNvPr id="35" name="TextBox 34">
            <a:extLst>
              <a:ext uri="{FF2B5EF4-FFF2-40B4-BE49-F238E27FC236}">
                <a16:creationId xmlns:a16="http://schemas.microsoft.com/office/drawing/2014/main" id="{30A27567-FB67-C241-B0C7-762C635F7160}"/>
              </a:ext>
            </a:extLst>
          </p:cNvPr>
          <p:cNvSpPr txBox="1"/>
          <p:nvPr/>
        </p:nvSpPr>
        <p:spPr>
          <a:xfrm>
            <a:off x="5257800" y="4800600"/>
            <a:ext cx="2236318" cy="276999"/>
          </a:xfrm>
          <a:prstGeom prst="rect">
            <a:avLst/>
          </a:prstGeom>
          <a:noFill/>
        </p:spPr>
        <p:txBody>
          <a:bodyPr wrap="none" rtlCol="0">
            <a:spAutoFit/>
          </a:bodyPr>
          <a:lstStyle/>
          <a:p>
            <a:r>
              <a:rPr lang="en-US" sz="1200" dirty="0">
                <a:solidFill>
                  <a:schemeClr val="tx1">
                    <a:lumMod val="75000"/>
                    <a:lumOff val="25000"/>
                  </a:schemeClr>
                </a:solidFill>
              </a:rPr>
              <a:t>Stratospheric background sulfate</a:t>
            </a:r>
          </a:p>
        </p:txBody>
      </p:sp>
    </p:spTree>
    <p:extLst>
      <p:ext uri="{BB962C8B-B14F-4D97-AF65-F5344CB8AC3E}">
        <p14:creationId xmlns:p14="http://schemas.microsoft.com/office/powerpoint/2010/main" val="1664752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D49FC-2AEA-AD4E-857B-8052DF9817E9}"/>
              </a:ext>
            </a:extLst>
          </p:cNvPr>
          <p:cNvSpPr>
            <a:spLocks noGrp="1"/>
          </p:cNvSpPr>
          <p:nvPr>
            <p:ph type="title"/>
          </p:nvPr>
        </p:nvSpPr>
        <p:spPr/>
        <p:txBody>
          <a:bodyPr/>
          <a:lstStyle/>
          <a:p>
            <a:r>
              <a:rPr lang="en-US" dirty="0"/>
              <a:t>Discussion</a:t>
            </a:r>
          </a:p>
        </p:txBody>
      </p:sp>
      <p:sp>
        <p:nvSpPr>
          <p:cNvPr id="4" name="Content Placeholder 3">
            <a:extLst>
              <a:ext uri="{FF2B5EF4-FFF2-40B4-BE49-F238E27FC236}">
                <a16:creationId xmlns:a16="http://schemas.microsoft.com/office/drawing/2014/main" id="{B1B0BA01-9F9F-9344-80ED-1B7BF1B33278}"/>
              </a:ext>
            </a:extLst>
          </p:cNvPr>
          <p:cNvSpPr>
            <a:spLocks noGrp="1"/>
          </p:cNvSpPr>
          <p:nvPr>
            <p:ph idx="1"/>
          </p:nvPr>
        </p:nvSpPr>
        <p:spPr>
          <a:xfrm>
            <a:off x="609600" y="1219200"/>
            <a:ext cx="10972800" cy="4906965"/>
          </a:xfrm>
        </p:spPr>
        <p:txBody>
          <a:bodyPr>
            <a:normAutofit fontScale="70000" lnSpcReduction="20000"/>
          </a:bodyPr>
          <a:lstStyle/>
          <a:p>
            <a:pPr>
              <a:lnSpc>
                <a:spcPct val="120000"/>
              </a:lnSpc>
            </a:pPr>
            <a:r>
              <a:rPr lang="en-US" dirty="0"/>
              <a:t>What models should do to better support the ACCLIP and aerosol objectives?</a:t>
            </a:r>
          </a:p>
          <a:p>
            <a:pPr lvl="1">
              <a:lnSpc>
                <a:spcPct val="120000"/>
              </a:lnSpc>
            </a:pPr>
            <a:r>
              <a:rPr lang="en-US" dirty="0"/>
              <a:t>Pre-ACCLIP: dry runs with tagged EA and SA regions consistent among the models, model evaluations</a:t>
            </a:r>
          </a:p>
          <a:p>
            <a:pPr lvl="1">
              <a:lnSpc>
                <a:spcPct val="120000"/>
              </a:lnSpc>
            </a:pPr>
            <a:r>
              <a:rPr lang="en-US" dirty="0"/>
              <a:t>During-ACCLIP: forecast, flight planning</a:t>
            </a:r>
          </a:p>
          <a:p>
            <a:pPr lvl="1">
              <a:lnSpc>
                <a:spcPct val="120000"/>
              </a:lnSpc>
            </a:pPr>
            <a:r>
              <a:rPr lang="en-US" dirty="0"/>
              <a:t>Post-ACCLIP: integrated analysis on ATAL formation and maintenance, transport pathways from PBL to UTLS, chemical transformation, new particle formation, removal processes, and placing ACCLIP and other aircraft observations into larger spatial and temporal context  </a:t>
            </a:r>
          </a:p>
          <a:p>
            <a:pPr>
              <a:lnSpc>
                <a:spcPct val="120000"/>
              </a:lnSpc>
            </a:pPr>
            <a:r>
              <a:rPr lang="en-US" dirty="0"/>
              <a:t>Campaign data access and engaging larger community</a:t>
            </a:r>
          </a:p>
          <a:p>
            <a:pPr lvl="1">
              <a:lnSpc>
                <a:spcPct val="120000"/>
              </a:lnSpc>
            </a:pPr>
            <a:r>
              <a:rPr lang="en-US" dirty="0" err="1"/>
              <a:t>AeroCom</a:t>
            </a:r>
            <a:r>
              <a:rPr lang="en-US" dirty="0"/>
              <a:t> has ongoing multi-model experiments on model intercomparisons, evaluation, and analysis of past aircraft data, including </a:t>
            </a:r>
            <a:r>
              <a:rPr lang="en-US" dirty="0" err="1"/>
              <a:t>ATom</a:t>
            </a:r>
            <a:r>
              <a:rPr lang="en-US" dirty="0"/>
              <a:t>, ORACLES, HIPPO, ARCTAS, etc. ACCLIP/</a:t>
            </a:r>
            <a:r>
              <a:rPr lang="en-US" dirty="0" err="1"/>
              <a:t>StratoClim</a:t>
            </a:r>
            <a:r>
              <a:rPr lang="en-US" dirty="0"/>
              <a:t>/OMO would make a significant impact in that regard</a:t>
            </a:r>
          </a:p>
          <a:p>
            <a:pPr lvl="1">
              <a:lnSpc>
                <a:spcPct val="120000"/>
              </a:lnSpc>
            </a:pPr>
            <a:r>
              <a:rPr lang="en-US" dirty="0"/>
              <a:t>ACAM activities</a:t>
            </a:r>
          </a:p>
        </p:txBody>
      </p:sp>
      <p:sp>
        <p:nvSpPr>
          <p:cNvPr id="3" name="Slide Number Placeholder 2">
            <a:extLst>
              <a:ext uri="{FF2B5EF4-FFF2-40B4-BE49-F238E27FC236}">
                <a16:creationId xmlns:a16="http://schemas.microsoft.com/office/drawing/2014/main" id="{12EDABFB-D612-CD45-A638-D1AB2A3A62B6}"/>
              </a:ext>
            </a:extLst>
          </p:cNvPr>
          <p:cNvSpPr>
            <a:spLocks noGrp="1"/>
          </p:cNvSpPr>
          <p:nvPr>
            <p:ph type="sldNum" sz="quarter" idx="12"/>
          </p:nvPr>
        </p:nvSpPr>
        <p:spPr/>
        <p:txBody>
          <a:bodyPr/>
          <a:lstStyle/>
          <a:p>
            <a:fld id="{BD07622D-11D0-4D17-AFC4-64773C8D9EF7}" type="slidenum">
              <a:rPr lang="en-US" smtClean="0"/>
              <a:pPr/>
              <a:t>21</a:t>
            </a:fld>
            <a:endParaRPr lang="en-US" sz="1000" dirty="0"/>
          </a:p>
        </p:txBody>
      </p:sp>
    </p:spTree>
    <p:extLst>
      <p:ext uri="{BB962C8B-B14F-4D97-AF65-F5344CB8AC3E}">
        <p14:creationId xmlns:p14="http://schemas.microsoft.com/office/powerpoint/2010/main" val="319563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3AF818-4123-DB4C-A036-6AAF7ED970F7}"/>
              </a:ext>
            </a:extLst>
          </p:cNvPr>
          <p:cNvSpPr>
            <a:spLocks noGrp="1"/>
          </p:cNvSpPr>
          <p:nvPr>
            <p:ph type="ctrTitle"/>
          </p:nvPr>
        </p:nvSpPr>
        <p:spPr>
          <a:xfrm>
            <a:off x="914400" y="1787525"/>
            <a:ext cx="10363200" cy="1470025"/>
          </a:xfrm>
        </p:spPr>
        <p:txBody>
          <a:bodyPr/>
          <a:lstStyle/>
          <a:p>
            <a:r>
              <a:rPr lang="en-US" dirty="0"/>
              <a:t>1. What we have learned from the 2020 dry run with model forecast and “flight planning”</a:t>
            </a:r>
          </a:p>
        </p:txBody>
      </p:sp>
      <p:sp>
        <p:nvSpPr>
          <p:cNvPr id="6" name="Subtitle 5">
            <a:extLst>
              <a:ext uri="{FF2B5EF4-FFF2-40B4-BE49-F238E27FC236}">
                <a16:creationId xmlns:a16="http://schemas.microsoft.com/office/drawing/2014/main" id="{BF7F5885-0327-AA43-84FB-3BE57ECB17E1}"/>
              </a:ext>
            </a:extLst>
          </p:cNvPr>
          <p:cNvSpPr>
            <a:spLocks noGrp="1"/>
          </p:cNvSpPr>
          <p:nvPr>
            <p:ph type="subTitle" idx="1"/>
          </p:nvPr>
        </p:nvSpPr>
        <p:spPr>
          <a:xfrm>
            <a:off x="1828800" y="3422651"/>
            <a:ext cx="8534400" cy="2495549"/>
          </a:xfrm>
        </p:spPr>
        <p:txBody>
          <a:bodyPr>
            <a:normAutofit/>
          </a:bodyPr>
          <a:lstStyle/>
          <a:p>
            <a:pPr marL="342900" indent="-342900" algn="l">
              <a:buAutoNum type="alphaLcParenR"/>
            </a:pPr>
            <a:r>
              <a:rPr lang="en-US" sz="1800" dirty="0">
                <a:solidFill>
                  <a:schemeClr val="tx1"/>
                </a:solidFill>
              </a:rPr>
              <a:t>Eastward eddy shedding from the core ASMA occurs frequently in the summer</a:t>
            </a:r>
          </a:p>
          <a:p>
            <a:pPr marL="342900" indent="-342900" algn="l">
              <a:buFont typeface="Arial" panose="020B0604020202020204" pitchFamily="34" charset="0"/>
              <a:buAutoNum type="alphaLcParenR"/>
            </a:pPr>
            <a:r>
              <a:rPr lang="en-US" sz="1800" dirty="0">
                <a:solidFill>
                  <a:schemeClr val="tx1"/>
                </a:solidFill>
              </a:rPr>
              <a:t>Over the North Pacific ACCLIP flight area, most encountered continental airmass in the UT is from East Asia which often mixed with older airmass from South Asia</a:t>
            </a:r>
          </a:p>
          <a:p>
            <a:pPr marL="342900" indent="-342900" algn="l">
              <a:buFont typeface="Arial" panose="020B0604020202020204" pitchFamily="34" charset="0"/>
              <a:buAutoNum type="alphaLcParenR"/>
            </a:pPr>
            <a:r>
              <a:rPr lang="en-US" sz="1800" dirty="0">
                <a:solidFill>
                  <a:schemeClr val="tx1"/>
                </a:solidFill>
              </a:rPr>
              <a:t>There are distinctive dynamic features of airmasses from South Asia and East Asia with information on different aerosol composition</a:t>
            </a:r>
          </a:p>
          <a:p>
            <a:pPr marL="342900" indent="-342900" algn="l">
              <a:buFont typeface="Arial" panose="020B0604020202020204" pitchFamily="34" charset="0"/>
              <a:buAutoNum type="alphaLcParenR"/>
            </a:pPr>
            <a:r>
              <a:rPr lang="en-US" sz="1800" dirty="0">
                <a:solidFill>
                  <a:schemeClr val="tx1"/>
                </a:solidFill>
              </a:rPr>
              <a:t>The ASMA frequently sending BL-generated pollutants to the LS with several pathways</a:t>
            </a:r>
          </a:p>
          <a:p>
            <a:pPr marL="342900" indent="-342900" algn="l">
              <a:buFont typeface="Arial" panose="020B0604020202020204" pitchFamily="34" charset="0"/>
              <a:buAutoNum type="alphaLcParenR"/>
            </a:pPr>
            <a:r>
              <a:rPr lang="en-US" sz="1800" dirty="0">
                <a:solidFill>
                  <a:schemeClr val="tx1"/>
                </a:solidFill>
              </a:rPr>
              <a:t>Typhoon can perturb the UTLS aerosol composition</a:t>
            </a:r>
          </a:p>
        </p:txBody>
      </p:sp>
      <p:sp>
        <p:nvSpPr>
          <p:cNvPr id="4" name="Slide Number Placeholder 3">
            <a:extLst>
              <a:ext uri="{FF2B5EF4-FFF2-40B4-BE49-F238E27FC236}">
                <a16:creationId xmlns:a16="http://schemas.microsoft.com/office/drawing/2014/main" id="{CF5050C5-9D37-ED4A-9B4F-AA3B33D96B37}"/>
              </a:ext>
            </a:extLst>
          </p:cNvPr>
          <p:cNvSpPr>
            <a:spLocks noGrp="1"/>
          </p:cNvSpPr>
          <p:nvPr>
            <p:ph type="sldNum" sz="quarter" idx="12"/>
          </p:nvPr>
        </p:nvSpPr>
        <p:spPr/>
        <p:txBody>
          <a:bodyPr/>
          <a:lstStyle/>
          <a:p>
            <a:fld id="{BD07622D-11D0-4D17-AFC4-64773C8D9EF7}" type="slidenum">
              <a:rPr lang="en-US" smtClean="0"/>
              <a:t>3</a:t>
            </a:fld>
            <a:endParaRPr lang="en-US"/>
          </a:p>
        </p:txBody>
      </p:sp>
    </p:spTree>
    <p:extLst>
      <p:ext uri="{BB962C8B-B14F-4D97-AF65-F5344CB8AC3E}">
        <p14:creationId xmlns:p14="http://schemas.microsoft.com/office/powerpoint/2010/main" val="2053182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0D5E-1A73-C040-A4BF-4CD3DED62A37}"/>
              </a:ext>
            </a:extLst>
          </p:cNvPr>
          <p:cNvSpPr>
            <a:spLocks noGrp="1"/>
          </p:cNvSpPr>
          <p:nvPr>
            <p:ph type="title"/>
          </p:nvPr>
        </p:nvSpPr>
        <p:spPr>
          <a:xfrm>
            <a:off x="609600" y="274638"/>
            <a:ext cx="10972800" cy="944562"/>
          </a:xfrm>
        </p:spPr>
        <p:txBody>
          <a:bodyPr>
            <a:noAutofit/>
          </a:bodyPr>
          <a:lstStyle/>
          <a:p>
            <a:r>
              <a:rPr lang="en-US" sz="2800" dirty="0"/>
              <a:t>2020 summer dry run of model forecast from 3 global chemistry transport models in support of ACCIP</a:t>
            </a:r>
          </a:p>
        </p:txBody>
      </p:sp>
      <p:graphicFrame>
        <p:nvGraphicFramePr>
          <p:cNvPr id="5" name="Table 5">
            <a:extLst>
              <a:ext uri="{FF2B5EF4-FFF2-40B4-BE49-F238E27FC236}">
                <a16:creationId xmlns:a16="http://schemas.microsoft.com/office/drawing/2014/main" id="{888E9321-53F1-D24A-AECB-73CE890638B2}"/>
              </a:ext>
            </a:extLst>
          </p:cNvPr>
          <p:cNvGraphicFramePr>
            <a:graphicFrameLocks noGrp="1"/>
          </p:cNvGraphicFramePr>
          <p:nvPr>
            <p:ph idx="1"/>
            <p:extLst>
              <p:ext uri="{D42A27DB-BD31-4B8C-83A1-F6EECF244321}">
                <p14:modId xmlns:p14="http://schemas.microsoft.com/office/powerpoint/2010/main" val="2162694012"/>
              </p:ext>
            </p:extLst>
          </p:nvPr>
        </p:nvGraphicFramePr>
        <p:xfrm>
          <a:off x="914400" y="2204508"/>
          <a:ext cx="10515600" cy="2352040"/>
        </p:xfrm>
        <a:graphic>
          <a:graphicData uri="http://schemas.openxmlformats.org/drawingml/2006/table">
            <a:tbl>
              <a:tblPr firstRow="1" bandRow="1">
                <a:tableStyleId>{2D5ABB26-0587-4C30-8999-92F81FD0307C}</a:tableStyleId>
              </a:tblPr>
              <a:tblGrid>
                <a:gridCol w="1620870">
                  <a:extLst>
                    <a:ext uri="{9D8B030D-6E8A-4147-A177-3AD203B41FA5}">
                      <a16:colId xmlns:a16="http://schemas.microsoft.com/office/drawing/2014/main" val="2915291658"/>
                    </a:ext>
                  </a:extLst>
                </a:gridCol>
                <a:gridCol w="3317132">
                  <a:extLst>
                    <a:ext uri="{9D8B030D-6E8A-4147-A177-3AD203B41FA5}">
                      <a16:colId xmlns:a16="http://schemas.microsoft.com/office/drawing/2014/main" val="1679260243"/>
                    </a:ext>
                  </a:extLst>
                </a:gridCol>
                <a:gridCol w="5577598">
                  <a:extLst>
                    <a:ext uri="{9D8B030D-6E8A-4147-A177-3AD203B41FA5}">
                      <a16:colId xmlns:a16="http://schemas.microsoft.com/office/drawing/2014/main" val="3718054706"/>
                    </a:ext>
                  </a:extLst>
                </a:gridCol>
              </a:tblGrid>
              <a:tr h="370840">
                <a:tc>
                  <a:txBody>
                    <a:bodyPr/>
                    <a:lstStyle/>
                    <a:p>
                      <a:r>
                        <a:rPr lang="en-US" sz="1600" b="1" dirty="0"/>
                        <a:t>Model</a:t>
                      </a:r>
                    </a:p>
                  </a:txBody>
                  <a:tcP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r>
                        <a:rPr lang="en-US" sz="1600" b="1" dirty="0"/>
                        <a:t>Spatial resolution &amp; meteorology</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r>
                        <a:rPr lang="en-US" sz="1600" b="1" dirty="0"/>
                        <a:t>Aerosol and related species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48863242"/>
                  </a:ext>
                </a:extLst>
              </a:tr>
              <a:tr h="370840">
                <a:tc>
                  <a:txBody>
                    <a:bodyPr/>
                    <a:lstStyle/>
                    <a:p>
                      <a:r>
                        <a:rPr lang="en-US" sz="1600" b="1" dirty="0"/>
                        <a:t>NCAR WACCM</a:t>
                      </a:r>
                    </a:p>
                  </a:txBody>
                  <a:tcP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r>
                        <a:rPr lang="en-US" sz="1600" dirty="0">
                          <a:latin typeface="+mn-lt"/>
                          <a:cs typeface="Arial" panose="020B0604020202020204" pitchFamily="34" charset="0"/>
                        </a:rPr>
                        <a:t>1°×1°×110L, nudged with GEOS-FP meteorology</a:t>
                      </a:r>
                      <a:endParaRPr lang="en-US" sz="1600" dirty="0">
                        <a:latin typeface="+mn-lt"/>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285750" indent="-285750">
                        <a:buFont typeface="Wingdings" pitchFamily="2" charset="2"/>
                        <a:buChar char="§"/>
                      </a:pPr>
                      <a:r>
                        <a:rPr lang="en-US" sz="1600" dirty="0"/>
                        <a:t>Mass concentrations of BC, OA, sulfate, </a:t>
                      </a:r>
                      <a:r>
                        <a:rPr lang="en-US" sz="1600" strike="sngStrike" dirty="0"/>
                        <a:t>nitrate</a:t>
                      </a:r>
                      <a:r>
                        <a:rPr lang="en-US" sz="1600" dirty="0"/>
                        <a:t>, dust, SO2, CO, accumulation and Aitken mode aerosols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018360734"/>
                  </a:ext>
                </a:extLst>
              </a:tr>
              <a:tr h="370840">
                <a:tc>
                  <a:txBody>
                    <a:bodyPr/>
                    <a:lstStyle/>
                    <a:p>
                      <a:r>
                        <a:rPr lang="en-US" sz="1600" b="1" dirty="0"/>
                        <a:t>NASA GEOS-FP</a:t>
                      </a:r>
                    </a:p>
                  </a:txBody>
                  <a:tcP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r>
                        <a:rPr lang="en-US" sz="1600" dirty="0">
                          <a:latin typeface="+mn-lt"/>
                          <a:cs typeface="Arial" panose="020B0604020202020204" pitchFamily="34" charset="0"/>
                        </a:rPr>
                        <a:t>0.25°× 0.25°× 72L, GEOS-FP meteorology</a:t>
                      </a:r>
                      <a:endParaRPr lang="en-US" sz="1600" dirty="0">
                        <a:latin typeface="+mn-lt"/>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285750" marR="0" lvl="0" indent="-285750" algn="l" defTabSz="914391" rtl="0" eaLnBrk="1" fontAlgn="auto" latinLnBrk="0" hangingPunct="1">
                        <a:lnSpc>
                          <a:spcPct val="100000"/>
                        </a:lnSpc>
                        <a:spcBef>
                          <a:spcPts val="0"/>
                        </a:spcBef>
                        <a:spcAft>
                          <a:spcPts val="0"/>
                        </a:spcAft>
                        <a:buClrTx/>
                        <a:buSzTx/>
                        <a:buFont typeface="Wingdings" pitchFamily="2" charset="2"/>
                        <a:buChar char="§"/>
                        <a:tabLst/>
                        <a:defRPr/>
                      </a:pPr>
                      <a:r>
                        <a:rPr lang="en-US" sz="1600" dirty="0"/>
                        <a:t>Mass concentrations of BC, OA, sulfate, nitrate, dust, SO2, CO</a:t>
                      </a:r>
                    </a:p>
                    <a:p>
                      <a:pPr marL="285750" marR="0" lvl="0" indent="-285750" algn="l" defTabSz="914391" rtl="0" eaLnBrk="1" fontAlgn="auto" latinLnBrk="0" hangingPunct="1">
                        <a:lnSpc>
                          <a:spcPct val="100000"/>
                        </a:lnSpc>
                        <a:spcBef>
                          <a:spcPts val="0"/>
                        </a:spcBef>
                        <a:spcAft>
                          <a:spcPts val="0"/>
                        </a:spcAft>
                        <a:buClrTx/>
                        <a:buSzTx/>
                        <a:buFont typeface="Wingdings" pitchFamily="2" charset="2"/>
                        <a:buChar char="§"/>
                        <a:tabLst/>
                        <a:defRPr/>
                      </a:pPr>
                      <a:r>
                        <a:rPr lang="en-US" sz="1600" dirty="0"/>
                        <a:t>Tagged CO: CO_AS, CO_BB</a:t>
                      </a:r>
                    </a:p>
                    <a:p>
                      <a:pPr marL="285750" marR="0" lvl="0" indent="-285750" algn="l" defTabSz="914391" rtl="0" eaLnBrk="1" fontAlgn="auto" latinLnBrk="0" hangingPunct="1">
                        <a:lnSpc>
                          <a:spcPct val="100000"/>
                        </a:lnSpc>
                        <a:spcBef>
                          <a:spcPts val="0"/>
                        </a:spcBef>
                        <a:spcAft>
                          <a:spcPts val="0"/>
                        </a:spcAft>
                        <a:buClrTx/>
                        <a:buSzTx/>
                        <a:buFont typeface="Wingdings" pitchFamily="2" charset="2"/>
                        <a:buChar char="§"/>
                        <a:tabLst/>
                        <a:defRPr/>
                      </a:pPr>
                      <a:r>
                        <a:rPr lang="en-US" sz="1600" dirty="0"/>
                        <a:t>Aerosol extinction profile (not in catalog)</a:t>
                      </a:r>
                    </a:p>
                  </a:txBody>
                  <a:tcP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308813924"/>
                  </a:ext>
                </a:extLst>
              </a:tr>
              <a:tr h="370840">
                <a:tc>
                  <a:txBody>
                    <a:bodyPr/>
                    <a:lstStyle/>
                    <a:p>
                      <a:r>
                        <a:rPr lang="en-US" sz="1600" b="1" dirty="0"/>
                        <a:t>ECMWF CAMS</a:t>
                      </a:r>
                    </a:p>
                  </a:txBody>
                  <a:tcP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600" dirty="0">
                          <a:latin typeface="+mn-lt"/>
                        </a:rPr>
                        <a:t>40-km horizontal resolution, ECMWF meteorology</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391"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Mass concentrations of BC, OA, sulfate, nitrate, dust, SO2, CO</a:t>
                      </a:r>
                    </a:p>
                    <a:p>
                      <a:pPr marL="285750" marR="0" lvl="0" indent="-285750" algn="l" defTabSz="914391"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Tagged CO: CO_EA, CO_SA</a:t>
                      </a:r>
                    </a:p>
                  </a:txBody>
                  <a:tcP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1148044"/>
                  </a:ext>
                </a:extLst>
              </a:tr>
            </a:tbl>
          </a:graphicData>
        </a:graphic>
      </p:graphicFrame>
      <p:sp>
        <p:nvSpPr>
          <p:cNvPr id="4" name="Slide Number Placeholder 3">
            <a:extLst>
              <a:ext uri="{FF2B5EF4-FFF2-40B4-BE49-F238E27FC236}">
                <a16:creationId xmlns:a16="http://schemas.microsoft.com/office/drawing/2014/main" id="{0D7088DF-DACA-D642-9FC7-6E82FD5530A6}"/>
              </a:ext>
            </a:extLst>
          </p:cNvPr>
          <p:cNvSpPr>
            <a:spLocks noGrp="1"/>
          </p:cNvSpPr>
          <p:nvPr>
            <p:ph type="sldNum" sz="quarter" idx="12"/>
          </p:nvPr>
        </p:nvSpPr>
        <p:spPr/>
        <p:txBody>
          <a:bodyPr/>
          <a:lstStyle/>
          <a:p>
            <a:fld id="{BD07622D-11D0-4D17-AFC4-64773C8D9EF7}" type="slidenum">
              <a:rPr lang="en-US" smtClean="0"/>
              <a:t>4</a:t>
            </a:fld>
            <a:endParaRPr lang="en-US"/>
          </a:p>
        </p:txBody>
      </p:sp>
      <p:sp>
        <p:nvSpPr>
          <p:cNvPr id="6" name="TextBox 5">
            <a:extLst>
              <a:ext uri="{FF2B5EF4-FFF2-40B4-BE49-F238E27FC236}">
                <a16:creationId xmlns:a16="http://schemas.microsoft.com/office/drawing/2014/main" id="{3F61231D-0F3C-1B4F-A1EB-2B7F162D6974}"/>
              </a:ext>
            </a:extLst>
          </p:cNvPr>
          <p:cNvSpPr txBox="1"/>
          <p:nvPr/>
        </p:nvSpPr>
        <p:spPr>
          <a:xfrm>
            <a:off x="990600" y="4795308"/>
            <a:ext cx="10439400" cy="646074"/>
          </a:xfrm>
          <a:prstGeom prst="rect">
            <a:avLst/>
          </a:prstGeom>
          <a:noFill/>
        </p:spPr>
        <p:txBody>
          <a:bodyPr wrap="square" rtlCol="0">
            <a:spAutoFit/>
          </a:bodyPr>
          <a:lstStyle/>
          <a:p>
            <a:r>
              <a:rPr lang="en-US" dirty="0"/>
              <a:t>There are also meteorological forecasts from NCEP GFS and NCAR WRF ARW with regional tracers, and </a:t>
            </a:r>
            <a:r>
              <a:rPr lang="en-US" dirty="0" err="1"/>
              <a:t>Lagrangian</a:t>
            </a:r>
            <a:r>
              <a:rPr lang="en-US" dirty="0"/>
              <a:t> model RDF TRAJ3D with GFS winds  </a:t>
            </a:r>
          </a:p>
        </p:txBody>
      </p:sp>
      <p:sp>
        <p:nvSpPr>
          <p:cNvPr id="7" name="TextBox 6">
            <a:extLst>
              <a:ext uri="{FF2B5EF4-FFF2-40B4-BE49-F238E27FC236}">
                <a16:creationId xmlns:a16="http://schemas.microsoft.com/office/drawing/2014/main" id="{7C31AFA2-A3C8-AB43-BDE4-F8DEE443357F}"/>
              </a:ext>
            </a:extLst>
          </p:cNvPr>
          <p:cNvSpPr txBox="1"/>
          <p:nvPr/>
        </p:nvSpPr>
        <p:spPr>
          <a:xfrm>
            <a:off x="4114800" y="1147346"/>
            <a:ext cx="3644844" cy="338554"/>
          </a:xfrm>
          <a:prstGeom prst="rect">
            <a:avLst/>
          </a:prstGeom>
          <a:noFill/>
        </p:spPr>
        <p:txBody>
          <a:bodyPr wrap="none" rtlCol="0">
            <a:spAutoFit/>
          </a:bodyPr>
          <a:lstStyle/>
          <a:p>
            <a:r>
              <a:rPr lang="en-US" sz="1600" dirty="0"/>
              <a:t>(</a:t>
            </a:r>
            <a:r>
              <a:rPr lang="en-US" sz="1600" dirty="0">
                <a:hlinkClick r:id="rId2"/>
              </a:rPr>
              <a:t>http://catalog.eol.ucar.edu/acclip_2019</a:t>
            </a:r>
            <a:r>
              <a:rPr lang="en-US" sz="1600" dirty="0"/>
              <a:t>) </a:t>
            </a:r>
          </a:p>
        </p:txBody>
      </p:sp>
    </p:spTree>
    <p:extLst>
      <p:ext uri="{BB962C8B-B14F-4D97-AF65-F5344CB8AC3E}">
        <p14:creationId xmlns:p14="http://schemas.microsoft.com/office/powerpoint/2010/main" val="3410953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9060F-F422-B34D-8AD9-8673EBD2D3CD}"/>
              </a:ext>
            </a:extLst>
          </p:cNvPr>
          <p:cNvSpPr>
            <a:spLocks noGrp="1"/>
          </p:cNvSpPr>
          <p:nvPr>
            <p:ph type="title"/>
          </p:nvPr>
        </p:nvSpPr>
        <p:spPr>
          <a:xfrm>
            <a:off x="609600" y="152400"/>
            <a:ext cx="11125200" cy="1431660"/>
          </a:xfrm>
        </p:spPr>
        <p:txBody>
          <a:bodyPr>
            <a:noAutofit/>
          </a:bodyPr>
          <a:lstStyle/>
          <a:p>
            <a:r>
              <a:rPr lang="en-US" sz="2600" dirty="0"/>
              <a:t>Eastward eddy shedding from the core ASMA occurs frequently in the summer. Over the North Pacific ACCLIP flight area, most sampled continental airmass in the UT is from East Asia with younger age than air mass from South Asia</a:t>
            </a:r>
          </a:p>
        </p:txBody>
      </p:sp>
      <p:sp>
        <p:nvSpPr>
          <p:cNvPr id="3" name="Slide Number Placeholder 2">
            <a:extLst>
              <a:ext uri="{FF2B5EF4-FFF2-40B4-BE49-F238E27FC236}">
                <a16:creationId xmlns:a16="http://schemas.microsoft.com/office/drawing/2014/main" id="{9F4882F7-4A8A-E44B-9EEA-4918E859714A}"/>
              </a:ext>
            </a:extLst>
          </p:cNvPr>
          <p:cNvSpPr>
            <a:spLocks noGrp="1"/>
          </p:cNvSpPr>
          <p:nvPr>
            <p:ph type="sldNum" sz="quarter" idx="12"/>
          </p:nvPr>
        </p:nvSpPr>
        <p:spPr/>
        <p:txBody>
          <a:bodyPr/>
          <a:lstStyle/>
          <a:p>
            <a:fld id="{BD07622D-11D0-4D17-AFC4-64773C8D9EF7}" type="slidenum">
              <a:rPr lang="en-US" smtClean="0"/>
              <a:pPr/>
              <a:t>5</a:t>
            </a:fld>
            <a:endParaRPr lang="en-US" sz="1000" dirty="0"/>
          </a:p>
        </p:txBody>
      </p:sp>
      <p:pic>
        <p:nvPicPr>
          <p:cNvPr id="13" name="Picture 12" descr="Diagram&#10;&#10;Description automatically generated with low confidence">
            <a:extLst>
              <a:ext uri="{FF2B5EF4-FFF2-40B4-BE49-F238E27FC236}">
                <a16:creationId xmlns:a16="http://schemas.microsoft.com/office/drawing/2014/main" id="{6A072482-9A99-A846-BFD6-6E0B5CB5DCA3}"/>
              </a:ext>
            </a:extLst>
          </p:cNvPr>
          <p:cNvPicPr>
            <a:picLocks noChangeAspect="1"/>
          </p:cNvPicPr>
          <p:nvPr/>
        </p:nvPicPr>
        <p:blipFill rotWithShape="1">
          <a:blip r:embed="rId2">
            <a:extLst>
              <a:ext uri="{28A0092B-C50C-407E-A947-70E740481C1C}">
                <a14:useLocalDpi xmlns:a14="http://schemas.microsoft.com/office/drawing/2010/main" val="0"/>
              </a:ext>
            </a:extLst>
          </a:blip>
          <a:srcRect t="31570"/>
          <a:stretch/>
        </p:blipFill>
        <p:spPr>
          <a:xfrm>
            <a:off x="5867400" y="1752600"/>
            <a:ext cx="5207000" cy="2546351"/>
          </a:xfrm>
          <a:prstGeom prst="rect">
            <a:avLst/>
          </a:prstGeom>
        </p:spPr>
      </p:pic>
      <p:pic>
        <p:nvPicPr>
          <p:cNvPr id="15" name="Picture 14" descr="Diagram&#10;&#10;Description automatically generated with low confidence">
            <a:extLst>
              <a:ext uri="{FF2B5EF4-FFF2-40B4-BE49-F238E27FC236}">
                <a16:creationId xmlns:a16="http://schemas.microsoft.com/office/drawing/2014/main" id="{7E7AB86B-CCA0-874E-B21A-D6824A6C8D52}"/>
              </a:ext>
            </a:extLst>
          </p:cNvPr>
          <p:cNvPicPr>
            <a:picLocks noChangeAspect="1"/>
          </p:cNvPicPr>
          <p:nvPr/>
        </p:nvPicPr>
        <p:blipFill rotWithShape="1">
          <a:blip r:embed="rId3">
            <a:extLst>
              <a:ext uri="{28A0092B-C50C-407E-A947-70E740481C1C}">
                <a14:useLocalDpi xmlns:a14="http://schemas.microsoft.com/office/drawing/2010/main" val="0"/>
              </a:ext>
            </a:extLst>
          </a:blip>
          <a:srcRect t="31570"/>
          <a:stretch/>
        </p:blipFill>
        <p:spPr>
          <a:xfrm>
            <a:off x="5870448" y="4235450"/>
            <a:ext cx="5207000" cy="2546350"/>
          </a:xfrm>
          <a:prstGeom prst="rect">
            <a:avLst/>
          </a:prstGeom>
        </p:spPr>
      </p:pic>
      <p:pic>
        <p:nvPicPr>
          <p:cNvPr id="17" name="Picture 16">
            <a:extLst>
              <a:ext uri="{FF2B5EF4-FFF2-40B4-BE49-F238E27FC236}">
                <a16:creationId xmlns:a16="http://schemas.microsoft.com/office/drawing/2014/main" id="{9A8D164F-6CF8-A646-82AB-D805BC2C8D07}"/>
              </a:ext>
            </a:extLst>
          </p:cNvPr>
          <p:cNvPicPr>
            <a:picLocks noChangeAspect="1"/>
          </p:cNvPicPr>
          <p:nvPr/>
        </p:nvPicPr>
        <p:blipFill rotWithShape="1">
          <a:blip r:embed="rId4">
            <a:extLst>
              <a:ext uri="{28A0092B-C50C-407E-A947-70E740481C1C}">
                <a14:useLocalDpi xmlns:a14="http://schemas.microsoft.com/office/drawing/2010/main" val="0"/>
              </a:ext>
            </a:extLst>
          </a:blip>
          <a:srcRect t="31570"/>
          <a:stretch/>
        </p:blipFill>
        <p:spPr>
          <a:xfrm>
            <a:off x="609600" y="1752601"/>
            <a:ext cx="5207000" cy="2546350"/>
          </a:xfrm>
          <a:prstGeom prst="rect">
            <a:avLst/>
          </a:prstGeom>
        </p:spPr>
      </p:pic>
      <p:sp>
        <p:nvSpPr>
          <p:cNvPr id="4" name="TextBox 3">
            <a:extLst>
              <a:ext uri="{FF2B5EF4-FFF2-40B4-BE49-F238E27FC236}">
                <a16:creationId xmlns:a16="http://schemas.microsoft.com/office/drawing/2014/main" id="{F7A8C7A2-B209-6045-80B0-139E0ED19200}"/>
              </a:ext>
            </a:extLst>
          </p:cNvPr>
          <p:cNvSpPr txBox="1"/>
          <p:nvPr/>
        </p:nvSpPr>
        <p:spPr>
          <a:xfrm>
            <a:off x="1219200" y="4683656"/>
            <a:ext cx="184731" cy="369204"/>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459C282E-B1A2-F747-9678-514608F720EF}"/>
              </a:ext>
            </a:extLst>
          </p:cNvPr>
          <p:cNvSpPr txBox="1"/>
          <p:nvPr/>
        </p:nvSpPr>
        <p:spPr>
          <a:xfrm>
            <a:off x="4318001" y="3655109"/>
            <a:ext cx="962379" cy="369204"/>
          </a:xfrm>
          <a:prstGeom prst="rect">
            <a:avLst/>
          </a:prstGeom>
          <a:noFill/>
        </p:spPr>
        <p:txBody>
          <a:bodyPr wrap="none" rtlCol="0">
            <a:spAutoFit/>
          </a:bodyPr>
          <a:lstStyle/>
          <a:p>
            <a:pPr algn="r"/>
            <a:r>
              <a:rPr lang="en-US" dirty="0">
                <a:solidFill>
                  <a:schemeClr val="bg1"/>
                </a:solidFill>
              </a:rPr>
              <a:t>Total CO</a:t>
            </a:r>
          </a:p>
        </p:txBody>
      </p:sp>
      <p:sp>
        <p:nvSpPr>
          <p:cNvPr id="9" name="TextBox 8">
            <a:extLst>
              <a:ext uri="{FF2B5EF4-FFF2-40B4-BE49-F238E27FC236}">
                <a16:creationId xmlns:a16="http://schemas.microsoft.com/office/drawing/2014/main" id="{D65F8F68-DAEE-844F-A7D3-5D1DD13ECACD}"/>
              </a:ext>
            </a:extLst>
          </p:cNvPr>
          <p:cNvSpPr txBox="1"/>
          <p:nvPr/>
        </p:nvSpPr>
        <p:spPr>
          <a:xfrm>
            <a:off x="8487833" y="3649820"/>
            <a:ext cx="2004716" cy="369204"/>
          </a:xfrm>
          <a:prstGeom prst="rect">
            <a:avLst/>
          </a:prstGeom>
          <a:noFill/>
        </p:spPr>
        <p:txBody>
          <a:bodyPr wrap="none" rtlCol="0">
            <a:spAutoFit/>
          </a:bodyPr>
          <a:lstStyle/>
          <a:p>
            <a:pPr algn="r"/>
            <a:r>
              <a:rPr lang="en-US" dirty="0">
                <a:solidFill>
                  <a:schemeClr val="bg1"/>
                </a:solidFill>
              </a:rPr>
              <a:t>CO from South Asia</a:t>
            </a:r>
          </a:p>
        </p:txBody>
      </p:sp>
      <p:sp>
        <p:nvSpPr>
          <p:cNvPr id="10" name="TextBox 9">
            <a:extLst>
              <a:ext uri="{FF2B5EF4-FFF2-40B4-BE49-F238E27FC236}">
                <a16:creationId xmlns:a16="http://schemas.microsoft.com/office/drawing/2014/main" id="{D1DABA15-269F-FB42-869F-C640E45B4864}"/>
              </a:ext>
            </a:extLst>
          </p:cNvPr>
          <p:cNvSpPr txBox="1"/>
          <p:nvPr/>
        </p:nvSpPr>
        <p:spPr>
          <a:xfrm>
            <a:off x="8761603" y="6123937"/>
            <a:ext cx="1839606" cy="369204"/>
          </a:xfrm>
          <a:prstGeom prst="rect">
            <a:avLst/>
          </a:prstGeom>
          <a:noFill/>
        </p:spPr>
        <p:txBody>
          <a:bodyPr wrap="none" rtlCol="0">
            <a:spAutoFit/>
          </a:bodyPr>
          <a:lstStyle/>
          <a:p>
            <a:pPr algn="r"/>
            <a:r>
              <a:rPr lang="en-US" dirty="0">
                <a:solidFill>
                  <a:schemeClr val="bg1"/>
                </a:solidFill>
              </a:rPr>
              <a:t>CO from East Asia</a:t>
            </a:r>
          </a:p>
        </p:txBody>
      </p:sp>
      <p:sp>
        <p:nvSpPr>
          <p:cNvPr id="6" name="TextBox 5">
            <a:extLst>
              <a:ext uri="{FF2B5EF4-FFF2-40B4-BE49-F238E27FC236}">
                <a16:creationId xmlns:a16="http://schemas.microsoft.com/office/drawing/2014/main" id="{32F31E50-4744-DE41-92AD-EFF1505F3F1B}"/>
              </a:ext>
            </a:extLst>
          </p:cNvPr>
          <p:cNvSpPr txBox="1"/>
          <p:nvPr/>
        </p:nvSpPr>
        <p:spPr>
          <a:xfrm>
            <a:off x="1089381" y="4568296"/>
            <a:ext cx="4190999" cy="1199816"/>
          </a:xfrm>
          <a:prstGeom prst="rect">
            <a:avLst/>
          </a:prstGeom>
          <a:noFill/>
        </p:spPr>
        <p:txBody>
          <a:bodyPr wrap="square" rtlCol="0">
            <a:spAutoFit/>
          </a:bodyPr>
          <a:lstStyle/>
          <a:p>
            <a:r>
              <a:rPr lang="en-US" dirty="0"/>
              <a:t>CAMS forecast of CO at 150 </a:t>
            </a:r>
            <a:r>
              <a:rPr lang="en-US" dirty="0" err="1"/>
              <a:t>hPa</a:t>
            </a:r>
            <a:r>
              <a:rPr lang="en-US" dirty="0"/>
              <a:t>, from 2020-08-01 to 2020-08-31: </a:t>
            </a:r>
          </a:p>
          <a:p>
            <a:r>
              <a:rPr lang="en-US" dirty="0"/>
              <a:t>Total CO and tagged CO originating in South Asia and East Asia</a:t>
            </a:r>
          </a:p>
        </p:txBody>
      </p:sp>
    </p:spTree>
    <p:extLst>
      <p:ext uri="{BB962C8B-B14F-4D97-AF65-F5344CB8AC3E}">
        <p14:creationId xmlns:p14="http://schemas.microsoft.com/office/powerpoint/2010/main" val="3784521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FCDD3-F5EA-6B47-B778-49CDA7401F1B}"/>
              </a:ext>
            </a:extLst>
          </p:cNvPr>
          <p:cNvSpPr>
            <a:spLocks noGrp="1"/>
          </p:cNvSpPr>
          <p:nvPr>
            <p:ph type="title"/>
          </p:nvPr>
        </p:nvSpPr>
        <p:spPr>
          <a:xfrm>
            <a:off x="609600" y="228600"/>
            <a:ext cx="7772400" cy="792162"/>
          </a:xfrm>
        </p:spPr>
        <p:txBody>
          <a:bodyPr>
            <a:normAutofit fontScale="90000"/>
          </a:bodyPr>
          <a:lstStyle/>
          <a:p>
            <a:r>
              <a:rPr lang="en-US" dirty="0"/>
              <a:t>Distinct dynamic features from EA and SA:</a:t>
            </a:r>
          </a:p>
        </p:txBody>
      </p:sp>
      <p:sp>
        <p:nvSpPr>
          <p:cNvPr id="3" name="Slide Number Placeholder 2">
            <a:extLst>
              <a:ext uri="{FF2B5EF4-FFF2-40B4-BE49-F238E27FC236}">
                <a16:creationId xmlns:a16="http://schemas.microsoft.com/office/drawing/2014/main" id="{D1320AF5-CD77-0B40-9D77-A39FB1830801}"/>
              </a:ext>
            </a:extLst>
          </p:cNvPr>
          <p:cNvSpPr>
            <a:spLocks noGrp="1"/>
          </p:cNvSpPr>
          <p:nvPr>
            <p:ph type="sldNum" sz="quarter" idx="12"/>
          </p:nvPr>
        </p:nvSpPr>
        <p:spPr/>
        <p:txBody>
          <a:bodyPr/>
          <a:lstStyle/>
          <a:p>
            <a:fld id="{BD07622D-11D0-4D17-AFC4-64773C8D9EF7}" type="slidenum">
              <a:rPr lang="en-US" smtClean="0"/>
              <a:pPr/>
              <a:t>6</a:t>
            </a:fld>
            <a:endParaRPr lang="en-US" sz="1000" dirty="0"/>
          </a:p>
        </p:txBody>
      </p:sp>
      <p:pic>
        <p:nvPicPr>
          <p:cNvPr id="6" name="Picture 5" descr="A picture containing diagram&#10;&#10;Description automatically generated">
            <a:extLst>
              <a:ext uri="{FF2B5EF4-FFF2-40B4-BE49-F238E27FC236}">
                <a16:creationId xmlns:a16="http://schemas.microsoft.com/office/drawing/2014/main" id="{B1189A3B-E05C-8A4E-9E60-7C670CCB854E}"/>
              </a:ext>
            </a:extLst>
          </p:cNvPr>
          <p:cNvPicPr>
            <a:picLocks/>
          </p:cNvPicPr>
          <p:nvPr/>
        </p:nvPicPr>
        <p:blipFill rotWithShape="1">
          <a:blip r:embed="rId3">
            <a:extLst>
              <a:ext uri="{28A0092B-C50C-407E-A947-70E740481C1C}">
                <a14:useLocalDpi xmlns:a14="http://schemas.microsoft.com/office/drawing/2010/main" val="0"/>
              </a:ext>
            </a:extLst>
          </a:blip>
          <a:srcRect l="4634" t="32764" r="4634" b="3754"/>
          <a:stretch/>
        </p:blipFill>
        <p:spPr>
          <a:xfrm>
            <a:off x="8113776" y="2603500"/>
            <a:ext cx="3849624" cy="2057400"/>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B0E5041E-D6F2-584A-9F61-78D1CEC07369}"/>
              </a:ext>
            </a:extLst>
          </p:cNvPr>
          <p:cNvPicPr>
            <a:picLocks noChangeAspect="1"/>
          </p:cNvPicPr>
          <p:nvPr/>
        </p:nvPicPr>
        <p:blipFill rotWithShape="1">
          <a:blip r:embed="rId4">
            <a:extLst>
              <a:ext uri="{28A0092B-C50C-407E-A947-70E740481C1C}">
                <a14:useLocalDpi xmlns:a14="http://schemas.microsoft.com/office/drawing/2010/main" val="0"/>
              </a:ext>
            </a:extLst>
          </a:blip>
          <a:srcRect l="4634" t="32596" r="4634" b="3923"/>
          <a:stretch/>
        </p:blipFill>
        <p:spPr>
          <a:xfrm>
            <a:off x="4201394" y="2603500"/>
            <a:ext cx="3844634" cy="2057400"/>
          </a:xfrm>
          <a:prstGeom prst="rect">
            <a:avLst/>
          </a:prstGeom>
        </p:spPr>
      </p:pic>
      <p:pic>
        <p:nvPicPr>
          <p:cNvPr id="10" name="Picture 9" descr="A computer screen capture&#10;&#10;Description automatically generated with low confidence">
            <a:extLst>
              <a:ext uri="{FF2B5EF4-FFF2-40B4-BE49-F238E27FC236}">
                <a16:creationId xmlns:a16="http://schemas.microsoft.com/office/drawing/2014/main" id="{76B1B05A-6CDD-824A-9BC9-D0A2CEBEC70B}"/>
              </a:ext>
            </a:extLst>
          </p:cNvPr>
          <p:cNvPicPr>
            <a:picLocks noChangeAspect="1"/>
          </p:cNvPicPr>
          <p:nvPr/>
        </p:nvPicPr>
        <p:blipFill rotWithShape="1">
          <a:blip r:embed="rId5">
            <a:extLst>
              <a:ext uri="{28A0092B-C50C-407E-A947-70E740481C1C}">
                <a14:useLocalDpi xmlns:a14="http://schemas.microsoft.com/office/drawing/2010/main" val="0"/>
              </a:ext>
            </a:extLst>
          </a:blip>
          <a:srcRect l="4634" t="32512" r="4634" b="4006"/>
          <a:stretch/>
        </p:blipFill>
        <p:spPr>
          <a:xfrm>
            <a:off x="242084" y="2595106"/>
            <a:ext cx="3849624" cy="2057400"/>
          </a:xfrm>
          <a:prstGeom prst="rect">
            <a:avLst/>
          </a:prstGeom>
        </p:spPr>
      </p:pic>
      <p:pic>
        <p:nvPicPr>
          <p:cNvPr id="11" name="Picture 10">
            <a:extLst>
              <a:ext uri="{FF2B5EF4-FFF2-40B4-BE49-F238E27FC236}">
                <a16:creationId xmlns:a16="http://schemas.microsoft.com/office/drawing/2014/main" id="{80158EE1-4ABC-5B4C-B62D-E3C02EFD9A84}"/>
              </a:ext>
            </a:extLst>
          </p:cNvPr>
          <p:cNvPicPr>
            <a:picLocks noChangeAspect="1"/>
          </p:cNvPicPr>
          <p:nvPr/>
        </p:nvPicPr>
        <p:blipFill rotWithShape="1">
          <a:blip r:embed="rId6"/>
          <a:srcRect b="55767"/>
          <a:stretch/>
        </p:blipFill>
        <p:spPr>
          <a:xfrm>
            <a:off x="4087090" y="4643270"/>
            <a:ext cx="3886200" cy="2210111"/>
          </a:xfrm>
          <a:prstGeom prst="rect">
            <a:avLst/>
          </a:prstGeom>
        </p:spPr>
      </p:pic>
      <p:pic>
        <p:nvPicPr>
          <p:cNvPr id="12" name="Picture 11">
            <a:extLst>
              <a:ext uri="{FF2B5EF4-FFF2-40B4-BE49-F238E27FC236}">
                <a16:creationId xmlns:a16="http://schemas.microsoft.com/office/drawing/2014/main" id="{7B48C4B0-73C0-AE4E-9E61-B0FC58FD855A}"/>
              </a:ext>
            </a:extLst>
          </p:cNvPr>
          <p:cNvPicPr>
            <a:picLocks noChangeAspect="1"/>
          </p:cNvPicPr>
          <p:nvPr/>
        </p:nvPicPr>
        <p:blipFill rotWithShape="1">
          <a:blip r:embed="rId7"/>
          <a:srcRect b="55767"/>
          <a:stretch/>
        </p:blipFill>
        <p:spPr>
          <a:xfrm>
            <a:off x="8014855" y="4643271"/>
            <a:ext cx="3886200" cy="2210111"/>
          </a:xfrm>
          <a:prstGeom prst="rect">
            <a:avLst/>
          </a:prstGeom>
        </p:spPr>
      </p:pic>
      <p:pic>
        <p:nvPicPr>
          <p:cNvPr id="13" name="Picture 12">
            <a:extLst>
              <a:ext uri="{FF2B5EF4-FFF2-40B4-BE49-F238E27FC236}">
                <a16:creationId xmlns:a16="http://schemas.microsoft.com/office/drawing/2014/main" id="{01BEF871-6C83-EB47-9EFE-AC5FFFBEC4A9}"/>
              </a:ext>
            </a:extLst>
          </p:cNvPr>
          <p:cNvPicPr>
            <a:picLocks noChangeAspect="1"/>
          </p:cNvPicPr>
          <p:nvPr/>
        </p:nvPicPr>
        <p:blipFill rotWithShape="1">
          <a:blip r:embed="rId8"/>
          <a:srcRect b="55767"/>
          <a:stretch/>
        </p:blipFill>
        <p:spPr>
          <a:xfrm>
            <a:off x="138545" y="4647889"/>
            <a:ext cx="3886200" cy="2210112"/>
          </a:xfrm>
          <a:prstGeom prst="rect">
            <a:avLst/>
          </a:prstGeom>
        </p:spPr>
      </p:pic>
      <p:pic>
        <p:nvPicPr>
          <p:cNvPr id="15" name="Picture 14" descr="Chart, map&#10;&#10;Description automatically generated">
            <a:extLst>
              <a:ext uri="{FF2B5EF4-FFF2-40B4-BE49-F238E27FC236}">
                <a16:creationId xmlns:a16="http://schemas.microsoft.com/office/drawing/2014/main" id="{578078CD-F1C2-BD44-9650-C68780A826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1222" y="107938"/>
            <a:ext cx="3108960" cy="2487168"/>
          </a:xfrm>
          <a:prstGeom prst="rect">
            <a:avLst/>
          </a:prstGeom>
        </p:spPr>
      </p:pic>
      <p:sp>
        <p:nvSpPr>
          <p:cNvPr id="16" name="TextBox 15">
            <a:extLst>
              <a:ext uri="{FF2B5EF4-FFF2-40B4-BE49-F238E27FC236}">
                <a16:creationId xmlns:a16="http://schemas.microsoft.com/office/drawing/2014/main" id="{E2D1C2BC-DAFD-8048-AA57-F7051689C64C}"/>
              </a:ext>
            </a:extLst>
          </p:cNvPr>
          <p:cNvSpPr txBox="1"/>
          <p:nvPr/>
        </p:nvSpPr>
        <p:spPr>
          <a:xfrm>
            <a:off x="762000" y="990600"/>
            <a:ext cx="7772400" cy="1476686"/>
          </a:xfrm>
          <a:prstGeom prst="rect">
            <a:avLst/>
          </a:prstGeom>
          <a:noFill/>
        </p:spPr>
        <p:txBody>
          <a:bodyPr wrap="square" rtlCol="0">
            <a:spAutoFit/>
          </a:bodyPr>
          <a:lstStyle/>
          <a:p>
            <a:pPr marL="285750" indent="-285750">
              <a:buFont typeface="Wingdings" pitchFamily="2" charset="2"/>
              <a:buChar char="§"/>
            </a:pPr>
            <a:r>
              <a:rPr lang="en-US" b="1" dirty="0">
                <a:solidFill>
                  <a:schemeClr val="accent6">
                    <a:lumMod val="50000"/>
                  </a:schemeClr>
                </a:solidFill>
              </a:rPr>
              <a:t>Typically, SA air mass dominates the core of ASMA but EA air mass circles around the core</a:t>
            </a:r>
          </a:p>
          <a:p>
            <a:pPr marL="285750" indent="-285750">
              <a:buFont typeface="Wingdings" pitchFamily="2" charset="2"/>
              <a:buChar char="§"/>
            </a:pPr>
            <a:r>
              <a:rPr lang="en-US" b="1" dirty="0">
                <a:solidFill>
                  <a:schemeClr val="accent6">
                    <a:lumMod val="50000"/>
                  </a:schemeClr>
                </a:solidFill>
              </a:rPr>
              <a:t>Both SA and EA air masses shed to the east and west, but WP is more influence by the EA air mass whereas Arabia Peninsula and E Africa more influence by the SA air mass</a:t>
            </a:r>
          </a:p>
        </p:txBody>
      </p:sp>
      <p:sp>
        <p:nvSpPr>
          <p:cNvPr id="17" name="TextBox 16">
            <a:extLst>
              <a:ext uri="{FF2B5EF4-FFF2-40B4-BE49-F238E27FC236}">
                <a16:creationId xmlns:a16="http://schemas.microsoft.com/office/drawing/2014/main" id="{9FBD25F0-20F7-B548-B3F7-1AA1BEA672B2}"/>
              </a:ext>
            </a:extLst>
          </p:cNvPr>
          <p:cNvSpPr txBox="1"/>
          <p:nvPr/>
        </p:nvSpPr>
        <p:spPr>
          <a:xfrm>
            <a:off x="917516" y="4276202"/>
            <a:ext cx="2498761" cy="307777"/>
          </a:xfrm>
          <a:prstGeom prst="rect">
            <a:avLst/>
          </a:prstGeom>
          <a:solidFill>
            <a:schemeClr val="bg1">
              <a:alpha val="60000"/>
            </a:schemeClr>
          </a:solidFill>
        </p:spPr>
        <p:txBody>
          <a:bodyPr wrap="none" rtlCol="0">
            <a:spAutoFit/>
          </a:bodyPr>
          <a:lstStyle/>
          <a:p>
            <a:pPr algn="ctr"/>
            <a:r>
              <a:rPr lang="en-US" sz="1400" dirty="0"/>
              <a:t>CAMS   CO 150 </a:t>
            </a:r>
            <a:r>
              <a:rPr lang="en-US" sz="1400" dirty="0" err="1"/>
              <a:t>hPa</a:t>
            </a:r>
            <a:r>
              <a:rPr lang="en-US" sz="1400" dirty="0"/>
              <a:t>  2020-08-28</a:t>
            </a:r>
          </a:p>
        </p:txBody>
      </p:sp>
      <p:sp>
        <p:nvSpPr>
          <p:cNvPr id="18" name="TextBox 17">
            <a:extLst>
              <a:ext uri="{FF2B5EF4-FFF2-40B4-BE49-F238E27FC236}">
                <a16:creationId xmlns:a16="http://schemas.microsoft.com/office/drawing/2014/main" id="{F89CBC7C-BE52-FE4B-A731-B75067C02751}"/>
              </a:ext>
            </a:extLst>
          </p:cNvPr>
          <p:cNvSpPr txBox="1"/>
          <p:nvPr/>
        </p:nvSpPr>
        <p:spPr>
          <a:xfrm>
            <a:off x="4737145" y="4267386"/>
            <a:ext cx="2773131" cy="307777"/>
          </a:xfrm>
          <a:prstGeom prst="rect">
            <a:avLst/>
          </a:prstGeom>
          <a:solidFill>
            <a:schemeClr val="bg1">
              <a:alpha val="60000"/>
            </a:schemeClr>
          </a:solidFill>
        </p:spPr>
        <p:txBody>
          <a:bodyPr wrap="none" rtlCol="0">
            <a:spAutoFit/>
          </a:bodyPr>
          <a:lstStyle/>
          <a:p>
            <a:pPr algn="ctr"/>
            <a:r>
              <a:rPr lang="en-US" sz="1400" dirty="0"/>
              <a:t>CAMS   CO_SA 150 </a:t>
            </a:r>
            <a:r>
              <a:rPr lang="en-US" sz="1400" dirty="0" err="1"/>
              <a:t>hPa</a:t>
            </a:r>
            <a:r>
              <a:rPr lang="en-US" sz="1400" dirty="0"/>
              <a:t>  2020-08-28</a:t>
            </a:r>
          </a:p>
        </p:txBody>
      </p:sp>
      <p:sp>
        <p:nvSpPr>
          <p:cNvPr id="19" name="TextBox 18">
            <a:extLst>
              <a:ext uri="{FF2B5EF4-FFF2-40B4-BE49-F238E27FC236}">
                <a16:creationId xmlns:a16="http://schemas.microsoft.com/office/drawing/2014/main" id="{0962DAB9-67A4-8C40-B80F-3A2257182B28}"/>
              </a:ext>
            </a:extLst>
          </p:cNvPr>
          <p:cNvSpPr txBox="1"/>
          <p:nvPr/>
        </p:nvSpPr>
        <p:spPr>
          <a:xfrm>
            <a:off x="8652022" y="4267385"/>
            <a:ext cx="2773131" cy="307777"/>
          </a:xfrm>
          <a:prstGeom prst="rect">
            <a:avLst/>
          </a:prstGeom>
          <a:solidFill>
            <a:schemeClr val="bg1">
              <a:alpha val="60000"/>
            </a:schemeClr>
          </a:solidFill>
        </p:spPr>
        <p:txBody>
          <a:bodyPr wrap="none" rtlCol="0">
            <a:spAutoFit/>
          </a:bodyPr>
          <a:lstStyle/>
          <a:p>
            <a:pPr algn="ctr"/>
            <a:r>
              <a:rPr lang="en-US" sz="1400" dirty="0"/>
              <a:t>CAMS   CO_EA 150 </a:t>
            </a:r>
            <a:r>
              <a:rPr lang="en-US" sz="1400" dirty="0" err="1"/>
              <a:t>hPa</a:t>
            </a:r>
            <a:r>
              <a:rPr lang="en-US" sz="1400" dirty="0"/>
              <a:t>  2020-08-28</a:t>
            </a:r>
          </a:p>
        </p:txBody>
      </p:sp>
      <p:sp>
        <p:nvSpPr>
          <p:cNvPr id="20" name="TextBox 19">
            <a:extLst>
              <a:ext uri="{FF2B5EF4-FFF2-40B4-BE49-F238E27FC236}">
                <a16:creationId xmlns:a16="http://schemas.microsoft.com/office/drawing/2014/main" id="{CA2050AC-DA0F-3247-A430-889A12B6A29D}"/>
              </a:ext>
            </a:extLst>
          </p:cNvPr>
          <p:cNvSpPr txBox="1"/>
          <p:nvPr/>
        </p:nvSpPr>
        <p:spPr>
          <a:xfrm>
            <a:off x="695310" y="6093974"/>
            <a:ext cx="2943178" cy="307777"/>
          </a:xfrm>
          <a:prstGeom prst="rect">
            <a:avLst/>
          </a:prstGeom>
          <a:solidFill>
            <a:schemeClr val="bg1">
              <a:alpha val="60000"/>
            </a:schemeClr>
          </a:solidFill>
        </p:spPr>
        <p:txBody>
          <a:bodyPr wrap="none" rtlCol="0">
            <a:spAutoFit/>
          </a:bodyPr>
          <a:lstStyle/>
          <a:p>
            <a:pPr algn="ctr"/>
            <a:r>
              <a:rPr lang="en-US" sz="1400" dirty="0"/>
              <a:t>GEOS-i33p2   BC 150 </a:t>
            </a:r>
            <a:r>
              <a:rPr lang="en-US" sz="1400" dirty="0" err="1"/>
              <a:t>hPa</a:t>
            </a:r>
            <a:r>
              <a:rPr lang="en-US" sz="1400" dirty="0"/>
              <a:t>  2018-08-11</a:t>
            </a:r>
          </a:p>
        </p:txBody>
      </p:sp>
      <p:sp>
        <p:nvSpPr>
          <p:cNvPr id="21" name="TextBox 20">
            <a:extLst>
              <a:ext uri="{FF2B5EF4-FFF2-40B4-BE49-F238E27FC236}">
                <a16:creationId xmlns:a16="http://schemas.microsoft.com/office/drawing/2014/main" id="{AEC9CCC6-6125-1E43-82A0-F95445DE715D}"/>
              </a:ext>
            </a:extLst>
          </p:cNvPr>
          <p:cNvSpPr txBox="1"/>
          <p:nvPr/>
        </p:nvSpPr>
        <p:spPr>
          <a:xfrm>
            <a:off x="4505320" y="6085158"/>
            <a:ext cx="3236785" cy="307777"/>
          </a:xfrm>
          <a:prstGeom prst="rect">
            <a:avLst/>
          </a:prstGeom>
          <a:solidFill>
            <a:schemeClr val="bg1">
              <a:alpha val="60000"/>
            </a:schemeClr>
          </a:solidFill>
        </p:spPr>
        <p:txBody>
          <a:bodyPr wrap="none" rtlCol="0">
            <a:spAutoFit/>
          </a:bodyPr>
          <a:lstStyle/>
          <a:p>
            <a:pPr algn="ctr"/>
            <a:r>
              <a:rPr lang="en-US" sz="1400" dirty="0"/>
              <a:t>GEOS-i33p2   BC_SA 150 </a:t>
            </a:r>
            <a:r>
              <a:rPr lang="en-US" sz="1400" dirty="0" err="1"/>
              <a:t>hPa</a:t>
            </a:r>
            <a:r>
              <a:rPr lang="en-US" sz="1400" dirty="0"/>
              <a:t>  2018-08-11</a:t>
            </a:r>
          </a:p>
        </p:txBody>
      </p:sp>
      <p:sp>
        <p:nvSpPr>
          <p:cNvPr id="22" name="TextBox 21">
            <a:extLst>
              <a:ext uri="{FF2B5EF4-FFF2-40B4-BE49-F238E27FC236}">
                <a16:creationId xmlns:a16="http://schemas.microsoft.com/office/drawing/2014/main" id="{F3AC5584-6075-1D4C-8D63-A4418447154E}"/>
              </a:ext>
            </a:extLst>
          </p:cNvPr>
          <p:cNvSpPr txBox="1"/>
          <p:nvPr/>
        </p:nvSpPr>
        <p:spPr>
          <a:xfrm>
            <a:off x="8426896" y="6085157"/>
            <a:ext cx="3223383" cy="307777"/>
          </a:xfrm>
          <a:prstGeom prst="rect">
            <a:avLst/>
          </a:prstGeom>
          <a:solidFill>
            <a:schemeClr val="bg1">
              <a:alpha val="60000"/>
            </a:schemeClr>
          </a:solidFill>
        </p:spPr>
        <p:txBody>
          <a:bodyPr wrap="none" rtlCol="0">
            <a:spAutoFit/>
          </a:bodyPr>
          <a:lstStyle/>
          <a:p>
            <a:pPr algn="ctr"/>
            <a:r>
              <a:rPr lang="en-US" sz="1400" dirty="0"/>
              <a:t>GEOS-i33p2   BC_EA 150 </a:t>
            </a:r>
            <a:r>
              <a:rPr lang="en-US" sz="1400" dirty="0" err="1"/>
              <a:t>hPa</a:t>
            </a:r>
            <a:r>
              <a:rPr lang="en-US" sz="1400" dirty="0"/>
              <a:t>  2018-08-11</a:t>
            </a:r>
          </a:p>
        </p:txBody>
      </p:sp>
    </p:spTree>
    <p:extLst>
      <p:ext uri="{BB962C8B-B14F-4D97-AF65-F5344CB8AC3E}">
        <p14:creationId xmlns:p14="http://schemas.microsoft.com/office/powerpoint/2010/main" val="1747776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0018-24D8-1A4C-9604-61AA09C7D765}"/>
              </a:ext>
            </a:extLst>
          </p:cNvPr>
          <p:cNvSpPr>
            <a:spLocks noGrp="1"/>
          </p:cNvSpPr>
          <p:nvPr>
            <p:ph type="title"/>
          </p:nvPr>
        </p:nvSpPr>
        <p:spPr>
          <a:xfrm>
            <a:off x="914400" y="228600"/>
            <a:ext cx="10668000" cy="733711"/>
          </a:xfrm>
        </p:spPr>
        <p:txBody>
          <a:bodyPr>
            <a:normAutofit/>
          </a:bodyPr>
          <a:lstStyle/>
          <a:p>
            <a:pPr algn="l"/>
            <a:r>
              <a:rPr lang="en-US" sz="3200" dirty="0"/>
              <a:t>Distinct dynamic features from EA and SA: </a:t>
            </a:r>
          </a:p>
        </p:txBody>
      </p:sp>
      <p:sp>
        <p:nvSpPr>
          <p:cNvPr id="3" name="Slide Number Placeholder 2">
            <a:extLst>
              <a:ext uri="{FF2B5EF4-FFF2-40B4-BE49-F238E27FC236}">
                <a16:creationId xmlns:a16="http://schemas.microsoft.com/office/drawing/2014/main" id="{1F45A7AF-2C43-6346-B543-D50396BF3BDC}"/>
              </a:ext>
            </a:extLst>
          </p:cNvPr>
          <p:cNvSpPr>
            <a:spLocks noGrp="1"/>
          </p:cNvSpPr>
          <p:nvPr>
            <p:ph type="sldNum" sz="quarter" idx="12"/>
          </p:nvPr>
        </p:nvSpPr>
        <p:spPr/>
        <p:txBody>
          <a:bodyPr/>
          <a:lstStyle/>
          <a:p>
            <a:fld id="{BD07622D-11D0-4D17-AFC4-64773C8D9EF7}" type="slidenum">
              <a:rPr lang="en-US" smtClean="0"/>
              <a:pPr/>
              <a:t>7</a:t>
            </a:fld>
            <a:endParaRPr lang="en-US" sz="1000" dirty="0"/>
          </a:p>
        </p:txBody>
      </p:sp>
      <p:grpSp>
        <p:nvGrpSpPr>
          <p:cNvPr id="24" name="Group 23">
            <a:extLst>
              <a:ext uri="{FF2B5EF4-FFF2-40B4-BE49-F238E27FC236}">
                <a16:creationId xmlns:a16="http://schemas.microsoft.com/office/drawing/2014/main" id="{6339D02B-9406-4D4B-BEA0-7D83CA1CF987}"/>
              </a:ext>
            </a:extLst>
          </p:cNvPr>
          <p:cNvGrpSpPr/>
          <p:nvPr/>
        </p:nvGrpSpPr>
        <p:grpSpPr>
          <a:xfrm>
            <a:off x="242633" y="1622387"/>
            <a:ext cx="11720767" cy="3992859"/>
            <a:chOff x="242633" y="1752600"/>
            <a:chExt cx="11720767" cy="3992859"/>
          </a:xfrm>
        </p:grpSpPr>
        <p:pic>
          <p:nvPicPr>
            <p:cNvPr id="7" name="Picture 6" descr="A screenshot of a computer&#10;&#10;Description automatically generated with medium confidence">
              <a:extLst>
                <a:ext uri="{FF2B5EF4-FFF2-40B4-BE49-F238E27FC236}">
                  <a16:creationId xmlns:a16="http://schemas.microsoft.com/office/drawing/2014/main" id="{56636D29-5C52-6948-9AC0-8D6F0F0A6D03}"/>
                </a:ext>
              </a:extLst>
            </p:cNvPr>
            <p:cNvPicPr>
              <a:picLocks noChangeAspect="1"/>
            </p:cNvPicPr>
            <p:nvPr/>
          </p:nvPicPr>
          <p:blipFill rotWithShape="1">
            <a:blip r:embed="rId2">
              <a:extLst>
                <a:ext uri="{28A0092B-C50C-407E-A947-70E740481C1C}">
                  <a14:useLocalDpi xmlns:a14="http://schemas.microsoft.com/office/drawing/2010/main" val="0"/>
                </a:ext>
              </a:extLst>
            </a:blip>
            <a:srcRect l="4634" t="31570" r="4634" b="2901"/>
            <a:stretch/>
          </p:blipFill>
          <p:spPr>
            <a:xfrm>
              <a:off x="252158" y="1752600"/>
              <a:ext cx="3849624" cy="1986903"/>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226E8FD8-6466-BA41-8D15-9B7BF6618280}"/>
                </a:ext>
              </a:extLst>
            </p:cNvPr>
            <p:cNvPicPr>
              <a:picLocks noChangeAspect="1"/>
            </p:cNvPicPr>
            <p:nvPr/>
          </p:nvPicPr>
          <p:blipFill rotWithShape="1">
            <a:blip r:embed="rId3">
              <a:extLst>
                <a:ext uri="{28A0092B-C50C-407E-A947-70E740481C1C}">
                  <a14:useLocalDpi xmlns:a14="http://schemas.microsoft.com/office/drawing/2010/main" val="0"/>
                </a:ext>
              </a:extLst>
            </a:blip>
            <a:srcRect l="4634" t="31570" r="4634" b="2901"/>
            <a:stretch/>
          </p:blipFill>
          <p:spPr>
            <a:xfrm>
              <a:off x="8113776" y="1752602"/>
              <a:ext cx="3849624" cy="19869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C3014CE1-566E-A044-885E-D9CE6CFFD1D5}"/>
                </a:ext>
              </a:extLst>
            </p:cNvPr>
            <p:cNvPicPr>
              <a:picLocks noChangeAspect="1"/>
            </p:cNvPicPr>
            <p:nvPr/>
          </p:nvPicPr>
          <p:blipFill rotWithShape="1">
            <a:blip r:embed="rId4">
              <a:extLst>
                <a:ext uri="{28A0092B-C50C-407E-A947-70E740481C1C}">
                  <a14:useLocalDpi xmlns:a14="http://schemas.microsoft.com/office/drawing/2010/main" val="0"/>
                </a:ext>
              </a:extLst>
            </a:blip>
            <a:srcRect l="4634" t="31570" r="4634" b="2901"/>
            <a:stretch/>
          </p:blipFill>
          <p:spPr>
            <a:xfrm>
              <a:off x="4191000" y="1752602"/>
              <a:ext cx="3849624" cy="1986903"/>
            </a:xfrm>
            <a:prstGeom prst="rect">
              <a:avLst/>
            </a:prstGeom>
          </p:spPr>
        </p:pic>
        <p:pic>
          <p:nvPicPr>
            <p:cNvPr id="13" name="Picture 12">
              <a:extLst>
                <a:ext uri="{FF2B5EF4-FFF2-40B4-BE49-F238E27FC236}">
                  <a16:creationId xmlns:a16="http://schemas.microsoft.com/office/drawing/2014/main" id="{C4FB3D77-68C1-B74A-9D39-EAAF87CD0956}"/>
                </a:ext>
              </a:extLst>
            </p:cNvPr>
            <p:cNvPicPr>
              <a:picLocks noChangeAspect="1"/>
            </p:cNvPicPr>
            <p:nvPr/>
          </p:nvPicPr>
          <p:blipFill rotWithShape="1">
            <a:blip r:embed="rId5">
              <a:extLst>
                <a:ext uri="{28A0092B-C50C-407E-A947-70E740481C1C}">
                  <a14:useLocalDpi xmlns:a14="http://schemas.microsoft.com/office/drawing/2010/main" val="0"/>
                </a:ext>
              </a:extLst>
            </a:blip>
            <a:srcRect l="4634" t="31570" r="4634" b="2901"/>
            <a:stretch/>
          </p:blipFill>
          <p:spPr>
            <a:xfrm>
              <a:off x="242633" y="3758556"/>
              <a:ext cx="3849624" cy="19869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3D18D5C2-66BE-4B4B-8080-0849F42DD454}"/>
                </a:ext>
              </a:extLst>
            </p:cNvPr>
            <p:cNvPicPr>
              <a:picLocks noChangeAspect="1"/>
            </p:cNvPicPr>
            <p:nvPr/>
          </p:nvPicPr>
          <p:blipFill rotWithShape="1">
            <a:blip r:embed="rId6">
              <a:extLst>
                <a:ext uri="{28A0092B-C50C-407E-A947-70E740481C1C}">
                  <a14:useLocalDpi xmlns:a14="http://schemas.microsoft.com/office/drawing/2010/main" val="0"/>
                </a:ext>
              </a:extLst>
            </a:blip>
            <a:srcRect l="4634" t="31570" r="4634" b="2901"/>
            <a:stretch/>
          </p:blipFill>
          <p:spPr>
            <a:xfrm>
              <a:off x="8104251" y="3758556"/>
              <a:ext cx="3849624" cy="1986903"/>
            </a:xfrm>
            <a:prstGeom prst="rect">
              <a:avLst/>
            </a:prstGeom>
          </p:spPr>
        </p:pic>
        <p:pic>
          <p:nvPicPr>
            <p:cNvPr id="17" name="Picture 16" descr="A screenshot of a computer&#10;&#10;Description automatically generated with medium confidence">
              <a:extLst>
                <a:ext uri="{FF2B5EF4-FFF2-40B4-BE49-F238E27FC236}">
                  <a16:creationId xmlns:a16="http://schemas.microsoft.com/office/drawing/2014/main" id="{3553A9E5-24D2-8444-9726-B50E98E3C216}"/>
                </a:ext>
              </a:extLst>
            </p:cNvPr>
            <p:cNvPicPr>
              <a:picLocks noChangeAspect="1"/>
            </p:cNvPicPr>
            <p:nvPr/>
          </p:nvPicPr>
          <p:blipFill rotWithShape="1">
            <a:blip r:embed="rId7">
              <a:extLst>
                <a:ext uri="{28A0092B-C50C-407E-A947-70E740481C1C}">
                  <a14:useLocalDpi xmlns:a14="http://schemas.microsoft.com/office/drawing/2010/main" val="0"/>
                </a:ext>
              </a:extLst>
            </a:blip>
            <a:srcRect l="4634" t="31570" r="4634" b="2901"/>
            <a:stretch/>
          </p:blipFill>
          <p:spPr>
            <a:xfrm>
              <a:off x="4196047" y="3754132"/>
              <a:ext cx="3849624" cy="1986903"/>
            </a:xfrm>
            <a:prstGeom prst="rect">
              <a:avLst/>
            </a:prstGeom>
          </p:spPr>
        </p:pic>
        <p:sp>
          <p:nvSpPr>
            <p:cNvPr id="18" name="TextBox 17">
              <a:extLst>
                <a:ext uri="{FF2B5EF4-FFF2-40B4-BE49-F238E27FC236}">
                  <a16:creationId xmlns:a16="http://schemas.microsoft.com/office/drawing/2014/main" id="{56BC47F9-8528-1747-8ABB-59CEAC346AE6}"/>
                </a:ext>
              </a:extLst>
            </p:cNvPr>
            <p:cNvSpPr txBox="1"/>
            <p:nvPr/>
          </p:nvSpPr>
          <p:spPr>
            <a:xfrm>
              <a:off x="914400" y="3324364"/>
              <a:ext cx="2498761" cy="307777"/>
            </a:xfrm>
            <a:prstGeom prst="rect">
              <a:avLst/>
            </a:prstGeom>
            <a:solidFill>
              <a:schemeClr val="bg1">
                <a:alpha val="60000"/>
              </a:schemeClr>
            </a:solidFill>
          </p:spPr>
          <p:txBody>
            <a:bodyPr wrap="none" rtlCol="0">
              <a:spAutoFit/>
            </a:bodyPr>
            <a:lstStyle/>
            <a:p>
              <a:pPr algn="ctr"/>
              <a:r>
                <a:rPr lang="en-US" sz="1400" dirty="0"/>
                <a:t>CAMS   CO 100 </a:t>
              </a:r>
              <a:r>
                <a:rPr lang="en-US" sz="1400" dirty="0" err="1"/>
                <a:t>hPa</a:t>
              </a:r>
              <a:r>
                <a:rPr lang="en-US" sz="1400" dirty="0"/>
                <a:t>  2020-08-25</a:t>
              </a:r>
            </a:p>
          </p:txBody>
        </p:sp>
        <p:sp>
          <p:nvSpPr>
            <p:cNvPr id="19" name="TextBox 18">
              <a:extLst>
                <a:ext uri="{FF2B5EF4-FFF2-40B4-BE49-F238E27FC236}">
                  <a16:creationId xmlns:a16="http://schemas.microsoft.com/office/drawing/2014/main" id="{E2EDE9E3-69C1-524E-8612-DC31830F232A}"/>
                </a:ext>
              </a:extLst>
            </p:cNvPr>
            <p:cNvSpPr txBox="1"/>
            <p:nvPr/>
          </p:nvSpPr>
          <p:spPr>
            <a:xfrm>
              <a:off x="4734029" y="3324364"/>
              <a:ext cx="2773131" cy="307777"/>
            </a:xfrm>
            <a:prstGeom prst="rect">
              <a:avLst/>
            </a:prstGeom>
            <a:solidFill>
              <a:schemeClr val="bg1">
                <a:alpha val="60000"/>
              </a:schemeClr>
            </a:solidFill>
          </p:spPr>
          <p:txBody>
            <a:bodyPr wrap="none" rtlCol="0">
              <a:spAutoFit/>
            </a:bodyPr>
            <a:lstStyle/>
            <a:p>
              <a:pPr algn="ctr"/>
              <a:r>
                <a:rPr lang="en-US" sz="1400" dirty="0"/>
                <a:t>CAMS   CO_SA 100 </a:t>
              </a:r>
              <a:r>
                <a:rPr lang="en-US" sz="1400" dirty="0" err="1"/>
                <a:t>hPa</a:t>
              </a:r>
              <a:r>
                <a:rPr lang="en-US" sz="1400" dirty="0"/>
                <a:t>  2020-08-25</a:t>
              </a:r>
            </a:p>
          </p:txBody>
        </p:sp>
        <p:sp>
          <p:nvSpPr>
            <p:cNvPr id="20" name="TextBox 19">
              <a:extLst>
                <a:ext uri="{FF2B5EF4-FFF2-40B4-BE49-F238E27FC236}">
                  <a16:creationId xmlns:a16="http://schemas.microsoft.com/office/drawing/2014/main" id="{DD2A9E95-4D7C-1143-91AB-12EA936B72C9}"/>
                </a:ext>
              </a:extLst>
            </p:cNvPr>
            <p:cNvSpPr txBox="1"/>
            <p:nvPr/>
          </p:nvSpPr>
          <p:spPr>
            <a:xfrm>
              <a:off x="8648906" y="3324364"/>
              <a:ext cx="2773131" cy="307777"/>
            </a:xfrm>
            <a:prstGeom prst="rect">
              <a:avLst/>
            </a:prstGeom>
            <a:solidFill>
              <a:schemeClr val="bg1">
                <a:alpha val="60000"/>
              </a:schemeClr>
            </a:solidFill>
          </p:spPr>
          <p:txBody>
            <a:bodyPr wrap="none" rtlCol="0">
              <a:spAutoFit/>
            </a:bodyPr>
            <a:lstStyle/>
            <a:p>
              <a:pPr algn="ctr"/>
              <a:r>
                <a:rPr lang="en-US" sz="1400" dirty="0"/>
                <a:t>CAMS   CO_EA 100 </a:t>
              </a:r>
              <a:r>
                <a:rPr lang="en-US" sz="1400" dirty="0" err="1"/>
                <a:t>hPa</a:t>
              </a:r>
              <a:r>
                <a:rPr lang="en-US" sz="1400" dirty="0"/>
                <a:t>  2020-08-25</a:t>
              </a:r>
            </a:p>
          </p:txBody>
        </p:sp>
        <p:sp>
          <p:nvSpPr>
            <p:cNvPr id="21" name="TextBox 20">
              <a:extLst>
                <a:ext uri="{FF2B5EF4-FFF2-40B4-BE49-F238E27FC236}">
                  <a16:creationId xmlns:a16="http://schemas.microsoft.com/office/drawing/2014/main" id="{C312588A-E560-7A43-8BEB-4FF547675799}"/>
                </a:ext>
              </a:extLst>
            </p:cNvPr>
            <p:cNvSpPr txBox="1"/>
            <p:nvPr/>
          </p:nvSpPr>
          <p:spPr>
            <a:xfrm>
              <a:off x="914401" y="5326900"/>
              <a:ext cx="2498761" cy="307777"/>
            </a:xfrm>
            <a:prstGeom prst="rect">
              <a:avLst/>
            </a:prstGeom>
            <a:solidFill>
              <a:schemeClr val="bg1">
                <a:alpha val="60000"/>
              </a:schemeClr>
            </a:solidFill>
          </p:spPr>
          <p:txBody>
            <a:bodyPr wrap="none" rtlCol="0">
              <a:spAutoFit/>
            </a:bodyPr>
            <a:lstStyle/>
            <a:p>
              <a:pPr algn="ctr"/>
              <a:r>
                <a:rPr lang="en-US" sz="1400" dirty="0"/>
                <a:t>CAMS   CO 200 </a:t>
              </a:r>
              <a:r>
                <a:rPr lang="en-US" sz="1400" dirty="0" err="1"/>
                <a:t>hPa</a:t>
              </a:r>
              <a:r>
                <a:rPr lang="en-US" sz="1400" dirty="0"/>
                <a:t>  2020-08-25</a:t>
              </a:r>
            </a:p>
          </p:txBody>
        </p:sp>
        <p:sp>
          <p:nvSpPr>
            <p:cNvPr id="22" name="TextBox 21">
              <a:extLst>
                <a:ext uri="{FF2B5EF4-FFF2-40B4-BE49-F238E27FC236}">
                  <a16:creationId xmlns:a16="http://schemas.microsoft.com/office/drawing/2014/main" id="{BBB81B8B-22EB-9649-9615-36D17E9916CB}"/>
                </a:ext>
              </a:extLst>
            </p:cNvPr>
            <p:cNvSpPr txBox="1"/>
            <p:nvPr/>
          </p:nvSpPr>
          <p:spPr>
            <a:xfrm>
              <a:off x="4734030" y="5326900"/>
              <a:ext cx="2773131" cy="307777"/>
            </a:xfrm>
            <a:prstGeom prst="rect">
              <a:avLst/>
            </a:prstGeom>
            <a:solidFill>
              <a:schemeClr val="bg1">
                <a:alpha val="60000"/>
              </a:schemeClr>
            </a:solidFill>
          </p:spPr>
          <p:txBody>
            <a:bodyPr wrap="none" rtlCol="0">
              <a:spAutoFit/>
            </a:bodyPr>
            <a:lstStyle/>
            <a:p>
              <a:pPr algn="ctr"/>
              <a:r>
                <a:rPr lang="en-US" sz="1400" dirty="0"/>
                <a:t>CAMS   CO_SA 200 </a:t>
              </a:r>
              <a:r>
                <a:rPr lang="en-US" sz="1400" dirty="0" err="1"/>
                <a:t>hPa</a:t>
              </a:r>
              <a:r>
                <a:rPr lang="en-US" sz="1400" dirty="0"/>
                <a:t>  2020-08-25</a:t>
              </a:r>
            </a:p>
          </p:txBody>
        </p:sp>
        <p:sp>
          <p:nvSpPr>
            <p:cNvPr id="23" name="TextBox 22">
              <a:extLst>
                <a:ext uri="{FF2B5EF4-FFF2-40B4-BE49-F238E27FC236}">
                  <a16:creationId xmlns:a16="http://schemas.microsoft.com/office/drawing/2014/main" id="{B44DFAB4-B106-814E-8F48-2B9B13B8AB1D}"/>
                </a:ext>
              </a:extLst>
            </p:cNvPr>
            <p:cNvSpPr txBox="1"/>
            <p:nvPr/>
          </p:nvSpPr>
          <p:spPr>
            <a:xfrm>
              <a:off x="8645988" y="5326900"/>
              <a:ext cx="2778967" cy="307777"/>
            </a:xfrm>
            <a:prstGeom prst="rect">
              <a:avLst/>
            </a:prstGeom>
            <a:solidFill>
              <a:schemeClr val="bg1">
                <a:alpha val="60000"/>
              </a:schemeClr>
            </a:solidFill>
          </p:spPr>
          <p:txBody>
            <a:bodyPr wrap="none" rtlCol="0">
              <a:spAutoFit/>
            </a:bodyPr>
            <a:lstStyle/>
            <a:p>
              <a:pPr algn="ctr"/>
              <a:r>
                <a:rPr lang="en-US" sz="1400" dirty="0"/>
                <a:t>CAMS   CO_EA 200 </a:t>
              </a:r>
              <a:r>
                <a:rPr lang="en-US" sz="1400" dirty="0" err="1"/>
                <a:t>hPa</a:t>
              </a:r>
              <a:r>
                <a:rPr lang="en-US" sz="1400" dirty="0"/>
                <a:t>  2020-08-25</a:t>
              </a:r>
            </a:p>
          </p:txBody>
        </p:sp>
      </p:grpSp>
      <p:sp>
        <p:nvSpPr>
          <p:cNvPr id="25" name="TextBox 24">
            <a:extLst>
              <a:ext uri="{FF2B5EF4-FFF2-40B4-BE49-F238E27FC236}">
                <a16:creationId xmlns:a16="http://schemas.microsoft.com/office/drawing/2014/main" id="{76B179DB-881A-B547-ADAB-3CD8B163DC86}"/>
              </a:ext>
            </a:extLst>
          </p:cNvPr>
          <p:cNvSpPr txBox="1"/>
          <p:nvPr/>
        </p:nvSpPr>
        <p:spPr>
          <a:xfrm>
            <a:off x="2743200" y="5973117"/>
            <a:ext cx="9060942" cy="646074"/>
          </a:xfrm>
          <a:prstGeom prst="rect">
            <a:avLst/>
          </a:prstGeom>
          <a:noFill/>
          <a:ln>
            <a:solidFill>
              <a:schemeClr val="accent1"/>
            </a:solidFill>
          </a:ln>
        </p:spPr>
        <p:txBody>
          <a:bodyPr wrap="none" rtlCol="0">
            <a:spAutoFit/>
          </a:bodyPr>
          <a:lstStyle/>
          <a:p>
            <a:r>
              <a:rPr lang="en-US" dirty="0"/>
              <a:t>At 200 </a:t>
            </a:r>
            <a:r>
              <a:rPr lang="en-US" dirty="0" err="1"/>
              <a:t>hPa</a:t>
            </a:r>
            <a:r>
              <a:rPr lang="en-US" dirty="0"/>
              <a:t>, CO_SA is lower than CO_EA in the W Pacific in the northern half of the ACCLIP area</a:t>
            </a:r>
          </a:p>
          <a:p>
            <a:r>
              <a:rPr lang="en-US" dirty="0"/>
              <a:t>At 100 </a:t>
            </a:r>
            <a:r>
              <a:rPr lang="en-US" dirty="0" err="1"/>
              <a:t>hPa</a:t>
            </a:r>
            <a:r>
              <a:rPr lang="en-US" dirty="0"/>
              <a:t>, CO_SA is higher than CO_EA</a:t>
            </a:r>
          </a:p>
        </p:txBody>
      </p:sp>
      <p:cxnSp>
        <p:nvCxnSpPr>
          <p:cNvPr id="27" name="Straight Arrow Connector 26">
            <a:extLst>
              <a:ext uri="{FF2B5EF4-FFF2-40B4-BE49-F238E27FC236}">
                <a16:creationId xmlns:a16="http://schemas.microsoft.com/office/drawing/2014/main" id="{75E27CA0-588E-FA45-BBEB-AF346666614B}"/>
              </a:ext>
            </a:extLst>
          </p:cNvPr>
          <p:cNvCxnSpPr>
            <a:cxnSpLocks/>
          </p:cNvCxnSpPr>
          <p:nvPr/>
        </p:nvCxnSpPr>
        <p:spPr>
          <a:xfrm flipV="1">
            <a:off x="6115812" y="5562600"/>
            <a:ext cx="0" cy="4105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1BA36D0-A8C3-8746-B6DC-772234929CE4}"/>
              </a:ext>
            </a:extLst>
          </p:cNvPr>
          <p:cNvCxnSpPr>
            <a:cxnSpLocks/>
          </p:cNvCxnSpPr>
          <p:nvPr/>
        </p:nvCxnSpPr>
        <p:spPr>
          <a:xfrm flipV="1">
            <a:off x="10035471" y="5562600"/>
            <a:ext cx="0" cy="4105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1E77160-B9C0-BF4B-9A11-26B21CFC798A}"/>
              </a:ext>
            </a:extLst>
          </p:cNvPr>
          <p:cNvSpPr txBox="1"/>
          <p:nvPr/>
        </p:nvSpPr>
        <p:spPr>
          <a:xfrm>
            <a:off x="990600" y="937940"/>
            <a:ext cx="8915399" cy="369332"/>
          </a:xfrm>
          <a:prstGeom prst="rect">
            <a:avLst/>
          </a:prstGeom>
          <a:noFill/>
        </p:spPr>
        <p:txBody>
          <a:bodyPr wrap="square" rtlCol="0">
            <a:spAutoFit/>
          </a:bodyPr>
          <a:lstStyle/>
          <a:p>
            <a:pPr marL="285750" indent="-285750">
              <a:buFont typeface="Wingdings" pitchFamily="2" charset="2"/>
              <a:buChar char="§"/>
            </a:pPr>
            <a:r>
              <a:rPr lang="en-US" sz="1800" b="1" dirty="0">
                <a:solidFill>
                  <a:srgbClr val="F79646">
                    <a:lumMod val="50000"/>
                  </a:srgbClr>
                </a:solidFill>
                <a:ea typeface="+mj-ea"/>
                <a:cs typeface="+mj-cs"/>
              </a:rPr>
              <a:t>In general, SA airmass reaches higher altitudes than the EA airmass over the W Pacific</a:t>
            </a:r>
            <a:endParaRPr lang="en-US" sz="1800" b="1" dirty="0">
              <a:solidFill>
                <a:schemeClr val="accent6">
                  <a:lumMod val="50000"/>
                </a:schemeClr>
              </a:solidFill>
            </a:endParaRPr>
          </a:p>
        </p:txBody>
      </p:sp>
    </p:spTree>
    <p:extLst>
      <p:ext uri="{BB962C8B-B14F-4D97-AF65-F5344CB8AC3E}">
        <p14:creationId xmlns:p14="http://schemas.microsoft.com/office/powerpoint/2010/main" val="1497784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hart&#10;&#10;Description automatically generated">
            <a:extLst>
              <a:ext uri="{FF2B5EF4-FFF2-40B4-BE49-F238E27FC236}">
                <a16:creationId xmlns:a16="http://schemas.microsoft.com/office/drawing/2014/main" id="{AF3C09D3-B9B2-CC42-9FBA-5D502DC24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6022" y="4084382"/>
            <a:ext cx="4841416" cy="2313432"/>
          </a:xfrm>
          <a:prstGeom prst="rect">
            <a:avLst/>
          </a:prstGeom>
        </p:spPr>
      </p:pic>
      <p:sp>
        <p:nvSpPr>
          <p:cNvPr id="2" name="Title 1">
            <a:extLst>
              <a:ext uri="{FF2B5EF4-FFF2-40B4-BE49-F238E27FC236}">
                <a16:creationId xmlns:a16="http://schemas.microsoft.com/office/drawing/2014/main" id="{AD1E730E-0202-244C-9E40-AF5E30DC519A}"/>
              </a:ext>
            </a:extLst>
          </p:cNvPr>
          <p:cNvSpPr>
            <a:spLocks noGrp="1"/>
          </p:cNvSpPr>
          <p:nvPr>
            <p:ph type="title"/>
          </p:nvPr>
        </p:nvSpPr>
        <p:spPr>
          <a:xfrm>
            <a:off x="609600" y="274637"/>
            <a:ext cx="10972800" cy="1087089"/>
          </a:xfrm>
        </p:spPr>
        <p:txBody>
          <a:bodyPr>
            <a:normAutofit fontScale="90000"/>
          </a:bodyPr>
          <a:lstStyle/>
          <a:p>
            <a:r>
              <a:rPr lang="en-US" dirty="0"/>
              <a:t>LS: ASM system frequently sending surface generated material to the lower stratosphere – GEOS-FP, 2020-08-25</a:t>
            </a:r>
          </a:p>
        </p:txBody>
      </p:sp>
      <p:sp>
        <p:nvSpPr>
          <p:cNvPr id="3" name="Slide Number Placeholder 2">
            <a:extLst>
              <a:ext uri="{FF2B5EF4-FFF2-40B4-BE49-F238E27FC236}">
                <a16:creationId xmlns:a16="http://schemas.microsoft.com/office/drawing/2014/main" id="{5A93C51C-ABB2-A84E-8F23-7BFCE4B7ECFA}"/>
              </a:ext>
            </a:extLst>
          </p:cNvPr>
          <p:cNvSpPr>
            <a:spLocks noGrp="1"/>
          </p:cNvSpPr>
          <p:nvPr>
            <p:ph type="sldNum" sz="quarter" idx="12"/>
          </p:nvPr>
        </p:nvSpPr>
        <p:spPr/>
        <p:txBody>
          <a:bodyPr/>
          <a:lstStyle/>
          <a:p>
            <a:fld id="{BD07622D-11D0-4D17-AFC4-64773C8D9EF7}" type="slidenum">
              <a:rPr lang="en-US" smtClean="0"/>
              <a:pPr/>
              <a:t>8</a:t>
            </a:fld>
            <a:endParaRPr lang="en-US" sz="1000" dirty="0"/>
          </a:p>
        </p:txBody>
      </p:sp>
      <p:pic>
        <p:nvPicPr>
          <p:cNvPr id="23" name="Picture 22" descr="Chart&#10;&#10;Description automatically generated">
            <a:extLst>
              <a:ext uri="{FF2B5EF4-FFF2-40B4-BE49-F238E27FC236}">
                <a16:creationId xmlns:a16="http://schemas.microsoft.com/office/drawing/2014/main" id="{C16863DF-CF0F-8343-BE7D-4EB2B3287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087368"/>
            <a:ext cx="4841416" cy="2313432"/>
          </a:xfrm>
          <a:prstGeom prst="rect">
            <a:avLst/>
          </a:prstGeom>
        </p:spPr>
      </p:pic>
      <p:grpSp>
        <p:nvGrpSpPr>
          <p:cNvPr id="4" name="Group 3">
            <a:extLst>
              <a:ext uri="{FF2B5EF4-FFF2-40B4-BE49-F238E27FC236}">
                <a16:creationId xmlns:a16="http://schemas.microsoft.com/office/drawing/2014/main" id="{BE876BD3-2274-CA49-9215-8862756C035A}"/>
              </a:ext>
            </a:extLst>
          </p:cNvPr>
          <p:cNvGrpSpPr/>
          <p:nvPr/>
        </p:nvGrpSpPr>
        <p:grpSpPr>
          <a:xfrm>
            <a:off x="6640730" y="1586484"/>
            <a:ext cx="4572000" cy="2425603"/>
            <a:chOff x="1426560" y="1616902"/>
            <a:chExt cx="4572000" cy="2425603"/>
          </a:xfrm>
        </p:grpSpPr>
        <p:pic>
          <p:nvPicPr>
            <p:cNvPr id="13" name="Picture 12" descr="A picture containing chart&#10;&#10;Description automatically generated">
              <a:extLst>
                <a:ext uri="{FF2B5EF4-FFF2-40B4-BE49-F238E27FC236}">
                  <a16:creationId xmlns:a16="http://schemas.microsoft.com/office/drawing/2014/main" id="{06257293-50E6-F048-B7FA-9BA2AF43E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6560" y="1616902"/>
              <a:ext cx="4572000" cy="2425603"/>
            </a:xfrm>
            <a:prstGeom prst="rect">
              <a:avLst/>
            </a:prstGeom>
          </p:spPr>
        </p:pic>
        <p:cxnSp>
          <p:nvCxnSpPr>
            <p:cNvPr id="26" name="Straight Connector 25">
              <a:extLst>
                <a:ext uri="{FF2B5EF4-FFF2-40B4-BE49-F238E27FC236}">
                  <a16:creationId xmlns:a16="http://schemas.microsoft.com/office/drawing/2014/main" id="{4D09D6D8-F6C8-B742-97D7-D8D11618C361}"/>
                </a:ext>
              </a:extLst>
            </p:cNvPr>
            <p:cNvCxnSpPr/>
            <p:nvPr/>
          </p:nvCxnSpPr>
          <p:spPr>
            <a:xfrm flipV="1">
              <a:off x="4663440" y="1847088"/>
              <a:ext cx="0" cy="167640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48C75A66-47B6-3A4A-BF8A-DD697227D1BE}"/>
              </a:ext>
            </a:extLst>
          </p:cNvPr>
          <p:cNvGrpSpPr/>
          <p:nvPr/>
        </p:nvGrpSpPr>
        <p:grpSpPr>
          <a:xfrm>
            <a:off x="1107616" y="1586484"/>
            <a:ext cx="4572000" cy="2425603"/>
            <a:chOff x="6248400" y="1616902"/>
            <a:chExt cx="4572000" cy="2425603"/>
          </a:xfrm>
        </p:grpSpPr>
        <p:pic>
          <p:nvPicPr>
            <p:cNvPr id="5" name="Picture 4" descr="A close up of a map&#10;&#10;Description automatically generated">
              <a:extLst>
                <a:ext uri="{FF2B5EF4-FFF2-40B4-BE49-F238E27FC236}">
                  <a16:creationId xmlns:a16="http://schemas.microsoft.com/office/drawing/2014/main" id="{FE47CF3C-F820-D647-81E3-254052C0BCE9}"/>
                </a:ext>
              </a:extLst>
            </p:cNvPr>
            <p:cNvPicPr>
              <a:picLocks noChangeAspect="1"/>
            </p:cNvPicPr>
            <p:nvPr/>
          </p:nvPicPr>
          <p:blipFill>
            <a:blip r:embed="rId5"/>
            <a:stretch>
              <a:fillRect/>
            </a:stretch>
          </p:blipFill>
          <p:spPr>
            <a:xfrm>
              <a:off x="6248400" y="1616902"/>
              <a:ext cx="4572000" cy="2425603"/>
            </a:xfrm>
            <a:prstGeom prst="rect">
              <a:avLst/>
            </a:prstGeom>
          </p:spPr>
        </p:pic>
        <p:cxnSp>
          <p:nvCxnSpPr>
            <p:cNvPr id="27" name="Straight Connector 26">
              <a:extLst>
                <a:ext uri="{FF2B5EF4-FFF2-40B4-BE49-F238E27FC236}">
                  <a16:creationId xmlns:a16="http://schemas.microsoft.com/office/drawing/2014/main" id="{A141A72D-1A0F-A347-8D99-77DE554A1E7B}"/>
                </a:ext>
              </a:extLst>
            </p:cNvPr>
            <p:cNvCxnSpPr/>
            <p:nvPr/>
          </p:nvCxnSpPr>
          <p:spPr>
            <a:xfrm flipV="1">
              <a:off x="9482328" y="1847088"/>
              <a:ext cx="0" cy="167640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8518E889-5BA7-6A46-96E2-7CCD90F58347}"/>
              </a:ext>
            </a:extLst>
          </p:cNvPr>
          <p:cNvSpPr txBox="1"/>
          <p:nvPr/>
        </p:nvSpPr>
        <p:spPr>
          <a:xfrm rot="16200000">
            <a:off x="-864470" y="3653405"/>
            <a:ext cx="3409844" cy="369204"/>
          </a:xfrm>
          <a:prstGeom prst="rect">
            <a:avLst/>
          </a:prstGeom>
          <a:noFill/>
        </p:spPr>
        <p:txBody>
          <a:bodyPr wrap="none" rtlCol="0">
            <a:spAutoFit/>
          </a:bodyPr>
          <a:lstStyle/>
          <a:p>
            <a:pPr algn="ctr"/>
            <a:r>
              <a:rPr lang="en-US" dirty="0"/>
              <a:t>Aerosol extinction 550 nm (Mm</a:t>
            </a:r>
            <a:r>
              <a:rPr lang="en-US" baseline="30000" dirty="0"/>
              <a:t>-1</a:t>
            </a:r>
            <a:r>
              <a:rPr lang="en-US" dirty="0"/>
              <a:t>)</a:t>
            </a:r>
          </a:p>
        </p:txBody>
      </p:sp>
      <p:sp>
        <p:nvSpPr>
          <p:cNvPr id="14" name="TextBox 13">
            <a:extLst>
              <a:ext uri="{FF2B5EF4-FFF2-40B4-BE49-F238E27FC236}">
                <a16:creationId xmlns:a16="http://schemas.microsoft.com/office/drawing/2014/main" id="{D36906D3-CB55-B143-AD69-B307A1959ABE}"/>
              </a:ext>
            </a:extLst>
          </p:cNvPr>
          <p:cNvSpPr txBox="1"/>
          <p:nvPr/>
        </p:nvSpPr>
        <p:spPr>
          <a:xfrm rot="16200000">
            <a:off x="5888733" y="3653405"/>
            <a:ext cx="1017779" cy="369204"/>
          </a:xfrm>
          <a:prstGeom prst="rect">
            <a:avLst/>
          </a:prstGeom>
          <a:noFill/>
        </p:spPr>
        <p:txBody>
          <a:bodyPr wrap="none" rtlCol="0">
            <a:spAutoFit/>
          </a:bodyPr>
          <a:lstStyle/>
          <a:p>
            <a:pPr algn="ctr"/>
            <a:r>
              <a:rPr lang="en-US" dirty="0"/>
              <a:t>CO (ppb)</a:t>
            </a:r>
          </a:p>
        </p:txBody>
      </p:sp>
      <p:sp>
        <p:nvSpPr>
          <p:cNvPr id="9" name="Rectangle 8">
            <a:extLst>
              <a:ext uri="{FF2B5EF4-FFF2-40B4-BE49-F238E27FC236}">
                <a16:creationId xmlns:a16="http://schemas.microsoft.com/office/drawing/2014/main" id="{62445F37-2B3F-8E42-AC71-A528A06EABED}"/>
              </a:ext>
            </a:extLst>
          </p:cNvPr>
          <p:cNvSpPr/>
          <p:nvPr/>
        </p:nvSpPr>
        <p:spPr>
          <a:xfrm>
            <a:off x="609600" y="1524000"/>
            <a:ext cx="5257800" cy="496887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05A43B5-1D5D-9F4E-90EC-45C007D38368}"/>
              </a:ext>
            </a:extLst>
          </p:cNvPr>
          <p:cNvSpPr/>
          <p:nvPr/>
        </p:nvSpPr>
        <p:spPr>
          <a:xfrm>
            <a:off x="6172200" y="1523999"/>
            <a:ext cx="5257800" cy="496887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656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0495-7BCC-E745-A5EC-68B39A33539F}"/>
              </a:ext>
            </a:extLst>
          </p:cNvPr>
          <p:cNvSpPr>
            <a:spLocks noGrp="1"/>
          </p:cNvSpPr>
          <p:nvPr>
            <p:ph type="title"/>
          </p:nvPr>
        </p:nvSpPr>
        <p:spPr>
          <a:xfrm>
            <a:off x="533400" y="308025"/>
            <a:ext cx="7924800" cy="1520775"/>
          </a:xfrm>
        </p:spPr>
        <p:txBody>
          <a:bodyPr>
            <a:noAutofit/>
          </a:bodyPr>
          <a:lstStyle/>
          <a:p>
            <a:r>
              <a:rPr lang="en-US" sz="2800" dirty="0"/>
              <a:t>Typhoon can perturb the UTLS aerosol composition – </a:t>
            </a:r>
            <a:r>
              <a:rPr lang="en-US" sz="2800" dirty="0" err="1"/>
              <a:t>lat</a:t>
            </a:r>
            <a:r>
              <a:rPr lang="en-US" sz="2800" dirty="0"/>
              <a:t>-height aerosol species extinction profiles at 128E from GEOS-FP, 2020-08-25</a:t>
            </a:r>
          </a:p>
        </p:txBody>
      </p:sp>
      <p:sp>
        <p:nvSpPr>
          <p:cNvPr id="3" name="Slide Number Placeholder 2">
            <a:extLst>
              <a:ext uri="{FF2B5EF4-FFF2-40B4-BE49-F238E27FC236}">
                <a16:creationId xmlns:a16="http://schemas.microsoft.com/office/drawing/2014/main" id="{3F378CC7-1750-EB44-B6FB-BAB6C83DF639}"/>
              </a:ext>
            </a:extLst>
          </p:cNvPr>
          <p:cNvSpPr>
            <a:spLocks noGrp="1"/>
          </p:cNvSpPr>
          <p:nvPr>
            <p:ph type="sldNum" sz="quarter" idx="12"/>
          </p:nvPr>
        </p:nvSpPr>
        <p:spPr/>
        <p:txBody>
          <a:bodyPr/>
          <a:lstStyle/>
          <a:p>
            <a:fld id="{BD07622D-11D0-4D17-AFC4-64773C8D9EF7}" type="slidenum">
              <a:rPr lang="en-US" smtClean="0"/>
              <a:pPr/>
              <a:t>9</a:t>
            </a:fld>
            <a:endParaRPr lang="en-US" sz="1000" dirty="0"/>
          </a:p>
        </p:txBody>
      </p:sp>
      <p:pic>
        <p:nvPicPr>
          <p:cNvPr id="11" name="Picture 10" descr="Chart&#10;&#10;Description automatically generated">
            <a:extLst>
              <a:ext uri="{FF2B5EF4-FFF2-40B4-BE49-F238E27FC236}">
                <a16:creationId xmlns:a16="http://schemas.microsoft.com/office/drawing/2014/main" id="{10C950E7-8EDF-8240-952D-1F756DD5BE91}"/>
              </a:ext>
            </a:extLst>
          </p:cNvPr>
          <p:cNvPicPr>
            <a:picLocks noChangeAspect="1"/>
          </p:cNvPicPr>
          <p:nvPr/>
        </p:nvPicPr>
        <p:blipFill rotWithShape="1">
          <a:blip r:embed="rId2">
            <a:extLst>
              <a:ext uri="{28A0092B-C50C-407E-A947-70E740481C1C}">
                <a14:useLocalDpi xmlns:a14="http://schemas.microsoft.com/office/drawing/2010/main" val="0"/>
              </a:ext>
            </a:extLst>
          </a:blip>
          <a:srcRect l="5149"/>
          <a:stretch/>
        </p:blipFill>
        <p:spPr>
          <a:xfrm>
            <a:off x="4648200" y="2037150"/>
            <a:ext cx="4596766" cy="2315775"/>
          </a:xfrm>
          <a:prstGeom prst="rect">
            <a:avLst/>
          </a:prstGeom>
        </p:spPr>
      </p:pic>
      <p:pic>
        <p:nvPicPr>
          <p:cNvPr id="13" name="Picture 12" descr="Chart&#10;&#10;Description automatically generated">
            <a:extLst>
              <a:ext uri="{FF2B5EF4-FFF2-40B4-BE49-F238E27FC236}">
                <a16:creationId xmlns:a16="http://schemas.microsoft.com/office/drawing/2014/main" id="{867E438A-749A-2842-BF03-A296D5B588EC}"/>
              </a:ext>
            </a:extLst>
          </p:cNvPr>
          <p:cNvPicPr>
            <a:picLocks noChangeAspect="1"/>
          </p:cNvPicPr>
          <p:nvPr/>
        </p:nvPicPr>
        <p:blipFill rotWithShape="1">
          <a:blip r:embed="rId3">
            <a:extLst>
              <a:ext uri="{28A0092B-C50C-407E-A947-70E740481C1C}">
                <a14:useLocalDpi xmlns:a14="http://schemas.microsoft.com/office/drawing/2010/main" val="0"/>
              </a:ext>
            </a:extLst>
          </a:blip>
          <a:srcRect r="6416"/>
          <a:stretch/>
        </p:blipFill>
        <p:spPr>
          <a:xfrm>
            <a:off x="85725" y="4313625"/>
            <a:ext cx="4535424" cy="2315775"/>
          </a:xfrm>
          <a:prstGeom prst="rect">
            <a:avLst/>
          </a:prstGeom>
        </p:spPr>
      </p:pic>
      <p:pic>
        <p:nvPicPr>
          <p:cNvPr id="15" name="Picture 14" descr="Chart&#10;&#10;Description automatically generated">
            <a:extLst>
              <a:ext uri="{FF2B5EF4-FFF2-40B4-BE49-F238E27FC236}">
                <a16:creationId xmlns:a16="http://schemas.microsoft.com/office/drawing/2014/main" id="{F47CE261-54E7-1A46-909C-2E2DF3F9289E}"/>
              </a:ext>
            </a:extLst>
          </p:cNvPr>
          <p:cNvPicPr>
            <a:picLocks noChangeAspect="1"/>
          </p:cNvPicPr>
          <p:nvPr/>
        </p:nvPicPr>
        <p:blipFill rotWithShape="1">
          <a:blip r:embed="rId4">
            <a:extLst>
              <a:ext uri="{28A0092B-C50C-407E-A947-70E740481C1C}">
                <a14:useLocalDpi xmlns:a14="http://schemas.microsoft.com/office/drawing/2010/main" val="0"/>
              </a:ext>
            </a:extLst>
          </a:blip>
          <a:srcRect r="6840"/>
          <a:stretch/>
        </p:blipFill>
        <p:spPr>
          <a:xfrm>
            <a:off x="57150" y="2037150"/>
            <a:ext cx="4514850" cy="2315775"/>
          </a:xfrm>
          <a:prstGeom prst="rect">
            <a:avLst/>
          </a:prstGeom>
        </p:spPr>
      </p:pic>
      <p:pic>
        <p:nvPicPr>
          <p:cNvPr id="9" name="Picture 8" descr="Chart, histogram&#10;&#10;Description automatically generated">
            <a:extLst>
              <a:ext uri="{FF2B5EF4-FFF2-40B4-BE49-F238E27FC236}">
                <a16:creationId xmlns:a16="http://schemas.microsoft.com/office/drawing/2014/main" id="{D05A8AFA-D30E-0642-B279-F370C8768400}"/>
              </a:ext>
            </a:extLst>
          </p:cNvPr>
          <p:cNvPicPr>
            <a:picLocks noChangeAspect="1"/>
          </p:cNvPicPr>
          <p:nvPr/>
        </p:nvPicPr>
        <p:blipFill rotWithShape="1">
          <a:blip r:embed="rId5">
            <a:extLst>
              <a:ext uri="{28A0092B-C50C-407E-A947-70E740481C1C}">
                <a14:useLocalDpi xmlns:a14="http://schemas.microsoft.com/office/drawing/2010/main" val="0"/>
              </a:ext>
            </a:extLst>
          </a:blip>
          <a:srcRect l="5149"/>
          <a:stretch/>
        </p:blipFill>
        <p:spPr>
          <a:xfrm>
            <a:off x="4648200" y="4313624"/>
            <a:ext cx="4596765" cy="2315775"/>
          </a:xfrm>
          <a:prstGeom prst="rect">
            <a:avLst/>
          </a:prstGeom>
        </p:spPr>
      </p:pic>
      <p:sp>
        <p:nvSpPr>
          <p:cNvPr id="25" name="TextBox 24">
            <a:extLst>
              <a:ext uri="{FF2B5EF4-FFF2-40B4-BE49-F238E27FC236}">
                <a16:creationId xmlns:a16="http://schemas.microsoft.com/office/drawing/2014/main" id="{7C2FEEF2-6936-774E-AA29-CEC7DE56E25D}"/>
              </a:ext>
            </a:extLst>
          </p:cNvPr>
          <p:cNvSpPr txBox="1"/>
          <p:nvPr/>
        </p:nvSpPr>
        <p:spPr>
          <a:xfrm>
            <a:off x="6362700" y="5086350"/>
            <a:ext cx="762000" cy="461665"/>
          </a:xfrm>
          <a:prstGeom prst="rect">
            <a:avLst/>
          </a:prstGeom>
          <a:noFill/>
        </p:spPr>
        <p:txBody>
          <a:bodyPr wrap="square" rtlCol="0">
            <a:spAutoFit/>
          </a:bodyPr>
          <a:lstStyle/>
          <a:p>
            <a:r>
              <a:rPr lang="en-US" sz="1200" dirty="0">
                <a:solidFill>
                  <a:schemeClr val="bg1"/>
                </a:solidFill>
              </a:rPr>
              <a:t>S. Asia airmass?</a:t>
            </a:r>
          </a:p>
        </p:txBody>
      </p:sp>
      <p:sp>
        <p:nvSpPr>
          <p:cNvPr id="26" name="TextBox 25">
            <a:extLst>
              <a:ext uri="{FF2B5EF4-FFF2-40B4-BE49-F238E27FC236}">
                <a16:creationId xmlns:a16="http://schemas.microsoft.com/office/drawing/2014/main" id="{5844ABE0-91E9-EB4C-9703-C747F5278066}"/>
              </a:ext>
            </a:extLst>
          </p:cNvPr>
          <p:cNvSpPr txBox="1"/>
          <p:nvPr/>
        </p:nvSpPr>
        <p:spPr>
          <a:xfrm>
            <a:off x="1371600" y="5038725"/>
            <a:ext cx="914400" cy="830997"/>
          </a:xfrm>
          <a:prstGeom prst="rect">
            <a:avLst/>
          </a:prstGeom>
          <a:noFill/>
        </p:spPr>
        <p:txBody>
          <a:bodyPr wrap="square" rtlCol="0">
            <a:spAutoFit/>
          </a:bodyPr>
          <a:lstStyle/>
          <a:p>
            <a:pPr algn="r"/>
            <a:r>
              <a:rPr lang="en-US" sz="1200" dirty="0">
                <a:solidFill>
                  <a:schemeClr val="bg1"/>
                </a:solidFill>
              </a:rPr>
              <a:t>Typhoon </a:t>
            </a:r>
            <a:r>
              <a:rPr lang="en-US" sz="1200" dirty="0" err="1">
                <a:solidFill>
                  <a:schemeClr val="bg1"/>
                </a:solidFill>
              </a:rPr>
              <a:t>Bavi</a:t>
            </a:r>
            <a:r>
              <a:rPr lang="en-US" sz="1200" dirty="0">
                <a:solidFill>
                  <a:schemeClr val="bg1"/>
                </a:solidFill>
              </a:rPr>
              <a:t> lifting sea salt high</a:t>
            </a:r>
          </a:p>
        </p:txBody>
      </p:sp>
      <p:sp>
        <p:nvSpPr>
          <p:cNvPr id="27" name="TextBox 26">
            <a:extLst>
              <a:ext uri="{FF2B5EF4-FFF2-40B4-BE49-F238E27FC236}">
                <a16:creationId xmlns:a16="http://schemas.microsoft.com/office/drawing/2014/main" id="{D16B9781-532A-F443-86B1-51EE657AF8F5}"/>
              </a:ext>
            </a:extLst>
          </p:cNvPr>
          <p:cNvSpPr txBox="1"/>
          <p:nvPr/>
        </p:nvSpPr>
        <p:spPr>
          <a:xfrm>
            <a:off x="5448300" y="3009126"/>
            <a:ext cx="1066800" cy="276999"/>
          </a:xfrm>
          <a:prstGeom prst="rect">
            <a:avLst/>
          </a:prstGeom>
          <a:noFill/>
        </p:spPr>
        <p:txBody>
          <a:bodyPr wrap="square" rtlCol="0">
            <a:spAutoFit/>
          </a:bodyPr>
          <a:lstStyle/>
          <a:p>
            <a:pPr algn="r"/>
            <a:r>
              <a:rPr lang="en-US" sz="1200" dirty="0">
                <a:solidFill>
                  <a:schemeClr val="bg1"/>
                </a:solidFill>
              </a:rPr>
              <a:t>3 chimneys?</a:t>
            </a:r>
          </a:p>
        </p:txBody>
      </p:sp>
      <p:grpSp>
        <p:nvGrpSpPr>
          <p:cNvPr id="33" name="Group 32">
            <a:extLst>
              <a:ext uri="{FF2B5EF4-FFF2-40B4-BE49-F238E27FC236}">
                <a16:creationId xmlns:a16="http://schemas.microsoft.com/office/drawing/2014/main" id="{29C08B7F-7828-0D42-92EB-C4444AC5AE6B}"/>
              </a:ext>
            </a:extLst>
          </p:cNvPr>
          <p:cNvGrpSpPr/>
          <p:nvPr/>
        </p:nvGrpSpPr>
        <p:grpSpPr>
          <a:xfrm>
            <a:off x="9174480" y="76200"/>
            <a:ext cx="2943859" cy="2160235"/>
            <a:chOff x="9197341" y="-8994"/>
            <a:chExt cx="2943859" cy="2160235"/>
          </a:xfrm>
        </p:grpSpPr>
        <p:pic>
          <p:nvPicPr>
            <p:cNvPr id="4" name="Picture 3" descr="A picture containing text, bubble, map, mosquito net&#10;&#10;Description automatically generated">
              <a:extLst>
                <a:ext uri="{FF2B5EF4-FFF2-40B4-BE49-F238E27FC236}">
                  <a16:creationId xmlns:a16="http://schemas.microsoft.com/office/drawing/2014/main" id="{DA5B055A-3F00-AE46-A3F8-C84203FD7F0E}"/>
                </a:ext>
              </a:extLst>
            </p:cNvPr>
            <p:cNvPicPr>
              <a:picLocks noChangeAspect="1"/>
            </p:cNvPicPr>
            <p:nvPr/>
          </p:nvPicPr>
          <p:blipFill rotWithShape="1">
            <a:blip r:embed="rId6"/>
            <a:srcRect l="8016" b="10093"/>
            <a:stretch/>
          </p:blipFill>
          <p:spPr>
            <a:xfrm>
              <a:off x="9197341" y="-8994"/>
              <a:ext cx="2943859" cy="2160235"/>
            </a:xfrm>
            <a:prstGeom prst="rect">
              <a:avLst/>
            </a:prstGeom>
          </p:spPr>
        </p:pic>
        <p:sp>
          <p:nvSpPr>
            <p:cNvPr id="29" name="TextBox 28">
              <a:extLst>
                <a:ext uri="{FF2B5EF4-FFF2-40B4-BE49-F238E27FC236}">
                  <a16:creationId xmlns:a16="http://schemas.microsoft.com/office/drawing/2014/main" id="{C49C4E5A-4874-E14D-9409-E7E3349A2D8D}"/>
                </a:ext>
              </a:extLst>
            </p:cNvPr>
            <p:cNvSpPr txBox="1"/>
            <p:nvPr/>
          </p:nvSpPr>
          <p:spPr>
            <a:xfrm>
              <a:off x="9564096" y="1521023"/>
              <a:ext cx="1164229" cy="307777"/>
            </a:xfrm>
            <a:prstGeom prst="rect">
              <a:avLst/>
            </a:prstGeom>
            <a:noFill/>
          </p:spPr>
          <p:txBody>
            <a:bodyPr wrap="none" rtlCol="0">
              <a:spAutoFit/>
            </a:bodyPr>
            <a:lstStyle/>
            <a:p>
              <a:r>
                <a:rPr lang="en-US" sz="1400" dirty="0">
                  <a:solidFill>
                    <a:schemeClr val="bg1"/>
                  </a:solidFill>
                </a:rPr>
                <a:t>Typhoon </a:t>
              </a:r>
              <a:r>
                <a:rPr lang="en-US" sz="1400" dirty="0" err="1">
                  <a:solidFill>
                    <a:schemeClr val="bg1"/>
                  </a:solidFill>
                </a:rPr>
                <a:t>Bavi</a:t>
              </a:r>
              <a:endParaRPr lang="en-US" sz="1400" dirty="0">
                <a:solidFill>
                  <a:schemeClr val="bg1"/>
                </a:solidFill>
              </a:endParaRPr>
            </a:p>
          </p:txBody>
        </p:sp>
        <p:cxnSp>
          <p:nvCxnSpPr>
            <p:cNvPr id="31" name="Straight Arrow Connector 30">
              <a:extLst>
                <a:ext uri="{FF2B5EF4-FFF2-40B4-BE49-F238E27FC236}">
                  <a16:creationId xmlns:a16="http://schemas.microsoft.com/office/drawing/2014/main" id="{31FDD5FE-321E-2440-81A3-305F13F5A274}"/>
                </a:ext>
              </a:extLst>
            </p:cNvPr>
            <p:cNvCxnSpPr>
              <a:cxnSpLocks/>
            </p:cNvCxnSpPr>
            <p:nvPr/>
          </p:nvCxnSpPr>
          <p:spPr>
            <a:xfrm flipV="1">
              <a:off x="10134600" y="1255731"/>
              <a:ext cx="228600" cy="34446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8D06577B-2A87-7947-A39C-D37B2E363C89}"/>
              </a:ext>
            </a:extLst>
          </p:cNvPr>
          <p:cNvSpPr txBox="1"/>
          <p:nvPr/>
        </p:nvSpPr>
        <p:spPr>
          <a:xfrm>
            <a:off x="614790" y="2266534"/>
            <a:ext cx="756810" cy="338554"/>
          </a:xfrm>
          <a:prstGeom prst="rect">
            <a:avLst/>
          </a:prstGeom>
          <a:noFill/>
        </p:spPr>
        <p:txBody>
          <a:bodyPr wrap="none" rtlCol="0">
            <a:spAutoFit/>
          </a:bodyPr>
          <a:lstStyle/>
          <a:p>
            <a:r>
              <a:rPr lang="en-US" sz="1600" dirty="0">
                <a:solidFill>
                  <a:schemeClr val="bg1"/>
                </a:solidFill>
              </a:rPr>
              <a:t>Sulfate</a:t>
            </a:r>
          </a:p>
        </p:txBody>
      </p:sp>
      <p:sp>
        <p:nvSpPr>
          <p:cNvPr id="17" name="TextBox 16">
            <a:extLst>
              <a:ext uri="{FF2B5EF4-FFF2-40B4-BE49-F238E27FC236}">
                <a16:creationId xmlns:a16="http://schemas.microsoft.com/office/drawing/2014/main" id="{5CAC0801-3CA3-D04B-928F-5E766E08A501}"/>
              </a:ext>
            </a:extLst>
          </p:cNvPr>
          <p:cNvSpPr txBox="1"/>
          <p:nvPr/>
        </p:nvSpPr>
        <p:spPr>
          <a:xfrm>
            <a:off x="4991100" y="2286000"/>
            <a:ext cx="437236" cy="338554"/>
          </a:xfrm>
          <a:prstGeom prst="rect">
            <a:avLst/>
          </a:prstGeom>
          <a:noFill/>
        </p:spPr>
        <p:txBody>
          <a:bodyPr wrap="none" rtlCol="0">
            <a:spAutoFit/>
          </a:bodyPr>
          <a:lstStyle/>
          <a:p>
            <a:r>
              <a:rPr lang="en-US" sz="1600" dirty="0">
                <a:solidFill>
                  <a:schemeClr val="bg1"/>
                </a:solidFill>
              </a:rPr>
              <a:t>OA</a:t>
            </a:r>
          </a:p>
        </p:txBody>
      </p:sp>
      <p:sp>
        <p:nvSpPr>
          <p:cNvPr id="7" name="TextBox 6">
            <a:extLst>
              <a:ext uri="{FF2B5EF4-FFF2-40B4-BE49-F238E27FC236}">
                <a16:creationId xmlns:a16="http://schemas.microsoft.com/office/drawing/2014/main" id="{1C631712-5433-5D4D-8E41-0ACE3DACAFD9}"/>
              </a:ext>
            </a:extLst>
          </p:cNvPr>
          <p:cNvSpPr txBox="1"/>
          <p:nvPr/>
        </p:nvSpPr>
        <p:spPr>
          <a:xfrm>
            <a:off x="614790" y="4526548"/>
            <a:ext cx="819455" cy="338554"/>
          </a:xfrm>
          <a:prstGeom prst="rect">
            <a:avLst/>
          </a:prstGeom>
          <a:noFill/>
        </p:spPr>
        <p:txBody>
          <a:bodyPr wrap="none" rtlCol="0">
            <a:spAutoFit/>
          </a:bodyPr>
          <a:lstStyle/>
          <a:p>
            <a:r>
              <a:rPr lang="en-US" sz="1600" dirty="0">
                <a:solidFill>
                  <a:schemeClr val="bg1"/>
                </a:solidFill>
              </a:rPr>
              <a:t>Sea salt</a:t>
            </a:r>
          </a:p>
        </p:txBody>
      </p:sp>
      <p:sp>
        <p:nvSpPr>
          <p:cNvPr id="19" name="TextBox 18">
            <a:extLst>
              <a:ext uri="{FF2B5EF4-FFF2-40B4-BE49-F238E27FC236}">
                <a16:creationId xmlns:a16="http://schemas.microsoft.com/office/drawing/2014/main" id="{DDE32919-8311-644F-882F-856A1E210498}"/>
              </a:ext>
            </a:extLst>
          </p:cNvPr>
          <p:cNvSpPr txBox="1"/>
          <p:nvPr/>
        </p:nvSpPr>
        <p:spPr>
          <a:xfrm>
            <a:off x="4981890" y="4546826"/>
            <a:ext cx="766235" cy="338554"/>
          </a:xfrm>
          <a:prstGeom prst="rect">
            <a:avLst/>
          </a:prstGeom>
          <a:noFill/>
        </p:spPr>
        <p:txBody>
          <a:bodyPr wrap="none" rtlCol="0">
            <a:spAutoFit/>
          </a:bodyPr>
          <a:lstStyle/>
          <a:p>
            <a:r>
              <a:rPr lang="en-US" sz="1600" dirty="0">
                <a:solidFill>
                  <a:schemeClr val="bg1"/>
                </a:solidFill>
              </a:rPr>
              <a:t>Nitrate</a:t>
            </a:r>
          </a:p>
        </p:txBody>
      </p:sp>
      <p:grpSp>
        <p:nvGrpSpPr>
          <p:cNvPr id="12" name="Group 11">
            <a:extLst>
              <a:ext uri="{FF2B5EF4-FFF2-40B4-BE49-F238E27FC236}">
                <a16:creationId xmlns:a16="http://schemas.microsoft.com/office/drawing/2014/main" id="{BDC36277-7B5B-FE47-A596-86DEED9FA385}"/>
              </a:ext>
            </a:extLst>
          </p:cNvPr>
          <p:cNvGrpSpPr/>
          <p:nvPr/>
        </p:nvGrpSpPr>
        <p:grpSpPr>
          <a:xfrm>
            <a:off x="9174480" y="3066611"/>
            <a:ext cx="3017520" cy="2689778"/>
            <a:chOff x="9174480" y="3066611"/>
            <a:chExt cx="3017520" cy="2689778"/>
          </a:xfrm>
        </p:grpSpPr>
        <p:pic>
          <p:nvPicPr>
            <p:cNvPr id="5" name="Picture 4" descr="Chart&#10;&#10;Description automatically generated">
              <a:extLst>
                <a:ext uri="{FF2B5EF4-FFF2-40B4-BE49-F238E27FC236}">
                  <a16:creationId xmlns:a16="http://schemas.microsoft.com/office/drawing/2014/main" id="{38D4F816-1664-B040-ADFD-17A5A60F6CBF}"/>
                </a:ext>
              </a:extLst>
            </p:cNvPr>
            <p:cNvPicPr>
              <a:picLocks noChangeAspect="1"/>
            </p:cNvPicPr>
            <p:nvPr/>
          </p:nvPicPr>
          <p:blipFill rotWithShape="1">
            <a:blip r:embed="rId7">
              <a:extLst>
                <a:ext uri="{28A0092B-C50C-407E-A947-70E740481C1C}">
                  <a14:useLocalDpi xmlns:a14="http://schemas.microsoft.com/office/drawing/2010/main" val="0"/>
                </a:ext>
              </a:extLst>
            </a:blip>
            <a:srcRect l="4094" r="6158"/>
            <a:stretch/>
          </p:blipFill>
          <p:spPr>
            <a:xfrm>
              <a:off x="9174480" y="3066611"/>
              <a:ext cx="3017520" cy="2689778"/>
            </a:xfrm>
            <a:prstGeom prst="rect">
              <a:avLst/>
            </a:prstGeom>
          </p:spPr>
        </p:pic>
        <p:cxnSp>
          <p:nvCxnSpPr>
            <p:cNvPr id="10" name="Straight Connector 9">
              <a:extLst>
                <a:ext uri="{FF2B5EF4-FFF2-40B4-BE49-F238E27FC236}">
                  <a16:creationId xmlns:a16="http://schemas.microsoft.com/office/drawing/2014/main" id="{8E45A410-A368-F742-8FD8-B6650CE279E1}"/>
                </a:ext>
              </a:extLst>
            </p:cNvPr>
            <p:cNvCxnSpPr/>
            <p:nvPr/>
          </p:nvCxnSpPr>
          <p:spPr>
            <a:xfrm>
              <a:off x="10863072" y="3352800"/>
              <a:ext cx="0" cy="173355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7004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69203</TotalTime>
  <Words>2236</Words>
  <Application>Microsoft Macintosh PowerPoint</Application>
  <PresentationFormat>Widescreen</PresentationFormat>
  <Paragraphs>249</Paragraphs>
  <Slides>21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Times New Roman</vt:lpstr>
      <vt:lpstr>Wingdings</vt:lpstr>
      <vt:lpstr>Office Theme</vt:lpstr>
      <vt:lpstr>Understand the aerosol composition in ATAL with integrated modeling and observations from field campaigns</vt:lpstr>
      <vt:lpstr>ACCLIP aerosol science questions</vt:lpstr>
      <vt:lpstr>1. What we have learned from the 2020 dry run with model forecast and “flight planning”</vt:lpstr>
      <vt:lpstr>2020 summer dry run of model forecast from 3 global chemistry transport models in support of ACCIP</vt:lpstr>
      <vt:lpstr>Eastward eddy shedding from the core ASMA occurs frequently in the summer. Over the North Pacific ACCLIP flight area, most sampled continental airmass in the UT is from East Asia with younger age than air mass from South Asia</vt:lpstr>
      <vt:lpstr>Distinct dynamic features from EA and SA:</vt:lpstr>
      <vt:lpstr>Distinct dynamic features from EA and SA: </vt:lpstr>
      <vt:lpstr>LS: ASM system frequently sending surface generated material to the lower stratosphere – GEOS-FP, 2020-08-25</vt:lpstr>
      <vt:lpstr>Typhoon can perturb the UTLS aerosol composition – lat-height aerosol species extinction profiles at 128E from GEOS-FP, 2020-08-25</vt:lpstr>
      <vt:lpstr>LS: airmass from SA is easier getting into the stratosphere over the W Pacific than airmass from EA </vt:lpstr>
      <vt:lpstr>2. Models need to be evaluated with observations</vt:lpstr>
      <vt:lpstr>Model evaluations urgently needed:  models can be widely different in ATAL composition and distributions </vt:lpstr>
      <vt:lpstr>Recent and near future aircraft observations of aerosols and related species in the ASM region for model evaluation and for integrated analysis</vt:lpstr>
      <vt:lpstr>Model evaluation needed: GEOS-i33p2 monthly simulations of SO4=, NO3, OA, and NH3 concentrations with ballpark numbers from StratoClim</vt:lpstr>
      <vt:lpstr>New model development at NCAR: Regional Refinement for ASM</vt:lpstr>
      <vt:lpstr>PowerPoint Presentation</vt:lpstr>
      <vt:lpstr>PowerPoint Presentation</vt:lpstr>
      <vt:lpstr>PowerPoint Presentation</vt:lpstr>
      <vt:lpstr>PowerPoint Presentation</vt:lpstr>
      <vt:lpstr>GEOS-i33p2 simulations – 2017-08-10, 150 hPa</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 Mian (GSFC-6140)</dc:creator>
  <cp:lastModifiedBy>Chin, Mian (GSFC-6140)</cp:lastModifiedBy>
  <cp:revision>636</cp:revision>
  <dcterms:created xsi:type="dcterms:W3CDTF">2020-11-21T23:14:06Z</dcterms:created>
  <dcterms:modified xsi:type="dcterms:W3CDTF">2021-04-27T20:05:59Z</dcterms:modified>
</cp:coreProperties>
</file>